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Lst>
  <p:notesMasterIdLst>
    <p:notesMasterId r:id="rId186"/>
  </p:notesMasterIdLst>
  <p:sldIdLst>
    <p:sldId id="381" r:id="rId3"/>
    <p:sldId id="529" r:id="rId4"/>
    <p:sldId id="530" r:id="rId5"/>
    <p:sldId id="531" r:id="rId6"/>
    <p:sldId id="532" r:id="rId7"/>
    <p:sldId id="533" r:id="rId8"/>
    <p:sldId id="534" r:id="rId9"/>
    <p:sldId id="535" r:id="rId10"/>
    <p:sldId id="536" r:id="rId11"/>
    <p:sldId id="537" r:id="rId12"/>
    <p:sldId id="538" r:id="rId13"/>
    <p:sldId id="539" r:id="rId14"/>
    <p:sldId id="540" r:id="rId15"/>
    <p:sldId id="541" r:id="rId16"/>
    <p:sldId id="542" r:id="rId17"/>
    <p:sldId id="543" r:id="rId18"/>
    <p:sldId id="544" r:id="rId19"/>
    <p:sldId id="545" r:id="rId20"/>
    <p:sldId id="546" r:id="rId21"/>
    <p:sldId id="547" r:id="rId22"/>
    <p:sldId id="548" r:id="rId23"/>
    <p:sldId id="549" r:id="rId24"/>
    <p:sldId id="550" r:id="rId25"/>
    <p:sldId id="551" r:id="rId26"/>
    <p:sldId id="552" r:id="rId27"/>
    <p:sldId id="553" r:id="rId28"/>
    <p:sldId id="554" r:id="rId29"/>
    <p:sldId id="555" r:id="rId30"/>
    <p:sldId id="556" r:id="rId31"/>
    <p:sldId id="557" r:id="rId32"/>
    <p:sldId id="558" r:id="rId33"/>
    <p:sldId id="559" r:id="rId34"/>
    <p:sldId id="560" r:id="rId35"/>
    <p:sldId id="561" r:id="rId36"/>
    <p:sldId id="562" r:id="rId37"/>
    <p:sldId id="563" r:id="rId38"/>
    <p:sldId id="564" r:id="rId39"/>
    <p:sldId id="565" r:id="rId40"/>
    <p:sldId id="566" r:id="rId41"/>
    <p:sldId id="567" r:id="rId42"/>
    <p:sldId id="568" r:id="rId43"/>
    <p:sldId id="569" r:id="rId44"/>
    <p:sldId id="570" r:id="rId45"/>
    <p:sldId id="571" r:id="rId46"/>
    <p:sldId id="572" r:id="rId47"/>
    <p:sldId id="573" r:id="rId48"/>
    <p:sldId id="574" r:id="rId49"/>
    <p:sldId id="575" r:id="rId50"/>
    <p:sldId id="576" r:id="rId51"/>
    <p:sldId id="577" r:id="rId52"/>
    <p:sldId id="578" r:id="rId53"/>
    <p:sldId id="579" r:id="rId54"/>
    <p:sldId id="580" r:id="rId55"/>
    <p:sldId id="581" r:id="rId56"/>
    <p:sldId id="582" r:id="rId57"/>
    <p:sldId id="583" r:id="rId58"/>
    <p:sldId id="584" r:id="rId59"/>
    <p:sldId id="585" r:id="rId60"/>
    <p:sldId id="586" r:id="rId61"/>
    <p:sldId id="587" r:id="rId62"/>
    <p:sldId id="588" r:id="rId63"/>
    <p:sldId id="589" r:id="rId64"/>
    <p:sldId id="590" r:id="rId65"/>
    <p:sldId id="591" r:id="rId66"/>
    <p:sldId id="592" r:id="rId67"/>
    <p:sldId id="593" r:id="rId68"/>
    <p:sldId id="594" r:id="rId69"/>
    <p:sldId id="595" r:id="rId70"/>
    <p:sldId id="596" r:id="rId71"/>
    <p:sldId id="597" r:id="rId72"/>
    <p:sldId id="598" r:id="rId73"/>
    <p:sldId id="599" r:id="rId74"/>
    <p:sldId id="600" r:id="rId75"/>
    <p:sldId id="601" r:id="rId76"/>
    <p:sldId id="602" r:id="rId77"/>
    <p:sldId id="603" r:id="rId78"/>
    <p:sldId id="604" r:id="rId79"/>
    <p:sldId id="605" r:id="rId80"/>
    <p:sldId id="606" r:id="rId81"/>
    <p:sldId id="607" r:id="rId82"/>
    <p:sldId id="608" r:id="rId83"/>
    <p:sldId id="609" r:id="rId84"/>
    <p:sldId id="610" r:id="rId85"/>
    <p:sldId id="611" r:id="rId86"/>
    <p:sldId id="612" r:id="rId87"/>
    <p:sldId id="613" r:id="rId88"/>
    <p:sldId id="614" r:id="rId89"/>
    <p:sldId id="615" r:id="rId90"/>
    <p:sldId id="616" r:id="rId91"/>
    <p:sldId id="617" r:id="rId92"/>
    <p:sldId id="618" r:id="rId93"/>
    <p:sldId id="619" r:id="rId94"/>
    <p:sldId id="620" r:id="rId95"/>
    <p:sldId id="621" r:id="rId96"/>
    <p:sldId id="622" r:id="rId97"/>
    <p:sldId id="623" r:id="rId98"/>
    <p:sldId id="624" r:id="rId99"/>
    <p:sldId id="625" r:id="rId100"/>
    <p:sldId id="626" r:id="rId101"/>
    <p:sldId id="627" r:id="rId102"/>
    <p:sldId id="628" r:id="rId103"/>
    <p:sldId id="629" r:id="rId104"/>
    <p:sldId id="630" r:id="rId105"/>
    <p:sldId id="631" r:id="rId106"/>
    <p:sldId id="632" r:id="rId107"/>
    <p:sldId id="633" r:id="rId108"/>
    <p:sldId id="634" r:id="rId109"/>
    <p:sldId id="635" r:id="rId110"/>
    <p:sldId id="636" r:id="rId111"/>
    <p:sldId id="637" r:id="rId112"/>
    <p:sldId id="638" r:id="rId113"/>
    <p:sldId id="639" r:id="rId114"/>
    <p:sldId id="640" r:id="rId115"/>
    <p:sldId id="641" r:id="rId116"/>
    <p:sldId id="642" r:id="rId117"/>
    <p:sldId id="643" r:id="rId118"/>
    <p:sldId id="644" r:id="rId119"/>
    <p:sldId id="645" r:id="rId120"/>
    <p:sldId id="646" r:id="rId121"/>
    <p:sldId id="647" r:id="rId122"/>
    <p:sldId id="648" r:id="rId123"/>
    <p:sldId id="649" r:id="rId124"/>
    <p:sldId id="650" r:id="rId125"/>
    <p:sldId id="651" r:id="rId126"/>
    <p:sldId id="652" r:id="rId127"/>
    <p:sldId id="653" r:id="rId128"/>
    <p:sldId id="654" r:id="rId129"/>
    <p:sldId id="655" r:id="rId130"/>
    <p:sldId id="656" r:id="rId131"/>
    <p:sldId id="657" r:id="rId132"/>
    <p:sldId id="658" r:id="rId133"/>
    <p:sldId id="659" r:id="rId134"/>
    <p:sldId id="660" r:id="rId135"/>
    <p:sldId id="661" r:id="rId136"/>
    <p:sldId id="662" r:id="rId137"/>
    <p:sldId id="663" r:id="rId138"/>
    <p:sldId id="664" r:id="rId139"/>
    <p:sldId id="665" r:id="rId140"/>
    <p:sldId id="666" r:id="rId141"/>
    <p:sldId id="667" r:id="rId142"/>
    <p:sldId id="668" r:id="rId143"/>
    <p:sldId id="669" r:id="rId144"/>
    <p:sldId id="670" r:id="rId145"/>
    <p:sldId id="671" r:id="rId146"/>
    <p:sldId id="672" r:id="rId147"/>
    <p:sldId id="673" r:id="rId148"/>
    <p:sldId id="674" r:id="rId149"/>
    <p:sldId id="675" r:id="rId150"/>
    <p:sldId id="676" r:id="rId151"/>
    <p:sldId id="677" r:id="rId152"/>
    <p:sldId id="678" r:id="rId153"/>
    <p:sldId id="679" r:id="rId154"/>
    <p:sldId id="680" r:id="rId155"/>
    <p:sldId id="681" r:id="rId156"/>
    <p:sldId id="682" r:id="rId157"/>
    <p:sldId id="683" r:id="rId158"/>
    <p:sldId id="684" r:id="rId159"/>
    <p:sldId id="685" r:id="rId160"/>
    <p:sldId id="686" r:id="rId161"/>
    <p:sldId id="687" r:id="rId162"/>
    <p:sldId id="688" r:id="rId163"/>
    <p:sldId id="689" r:id="rId164"/>
    <p:sldId id="690" r:id="rId165"/>
    <p:sldId id="691" r:id="rId166"/>
    <p:sldId id="692" r:id="rId167"/>
    <p:sldId id="693" r:id="rId168"/>
    <p:sldId id="694" r:id="rId169"/>
    <p:sldId id="695" r:id="rId170"/>
    <p:sldId id="696" r:id="rId171"/>
    <p:sldId id="697" r:id="rId172"/>
    <p:sldId id="698" r:id="rId173"/>
    <p:sldId id="699" r:id="rId174"/>
    <p:sldId id="701" r:id="rId175"/>
    <p:sldId id="702" r:id="rId176"/>
    <p:sldId id="703" r:id="rId177"/>
    <p:sldId id="704" r:id="rId178"/>
    <p:sldId id="705" r:id="rId179"/>
    <p:sldId id="706" r:id="rId180"/>
    <p:sldId id="707" r:id="rId181"/>
    <p:sldId id="708" r:id="rId182"/>
    <p:sldId id="709" r:id="rId183"/>
    <p:sldId id="528" r:id="rId184"/>
    <p:sldId id="710" r:id="rId185"/>
  </p:sldIdLst>
  <p:sldSz cx="12192000" cy="6858000"/>
  <p:notesSz cx="6858000" cy="9144000"/>
  <p:defaultTextStyle>
    <a:defPPr>
      <a:defRPr lang="zh-CN"/>
    </a:defPPr>
    <a:lvl1pPr algn="l" rtl="0" eaLnBrk="0" fontAlgn="base" hangingPunct="0">
      <a:spcBef>
        <a:spcPct val="0"/>
      </a:spcBef>
      <a:spcAft>
        <a:spcPct val="0"/>
      </a:spcAft>
      <a:defRPr sz="48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48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48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48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48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48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48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48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48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2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ECFF"/>
    <a:srgbClr val="DDDDDD"/>
    <a:srgbClr val="FFFF00"/>
    <a:srgbClr val="525252"/>
    <a:srgbClr val="CCCCFF"/>
    <a:srgbClr val="CCFF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6" autoAdjust="0"/>
    <p:restoredTop sz="91357" autoAdjust="0"/>
  </p:normalViewPr>
  <p:slideViewPr>
    <p:cSldViewPr>
      <p:cViewPr varScale="1">
        <p:scale>
          <a:sx n="79" d="100"/>
          <a:sy n="79" d="100"/>
        </p:scale>
        <p:origin x="826" y="62"/>
      </p:cViewPr>
      <p:guideLst>
        <p:guide orient="horz" pos="2160"/>
        <p:guide pos="3827"/>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0"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notesMaster" Target="notesMasters/notesMaster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presProps" Target="presProps.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buFont typeface="Arial" charset="0"/>
              <a:buNone/>
              <a:defRPr sz="1200">
                <a:latin typeface="Arial" charset="0"/>
              </a:defRPr>
            </a:lvl1pPr>
          </a:lstStyle>
          <a:p>
            <a:pPr>
              <a:defRPr/>
            </a:pPr>
            <a:endParaRPr lang="zh-CN" altLang="en-US"/>
          </a:p>
        </p:txBody>
      </p:sp>
      <p:sp>
        <p:nvSpPr>
          <p:cNvPr id="3075" name="日期占位符 2"/>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buFont typeface="Arial" charset="0"/>
              <a:buNone/>
              <a:defRPr sz="1200">
                <a:latin typeface="Arial" charset="0"/>
              </a:defRPr>
            </a:lvl1pPr>
          </a:lstStyle>
          <a:p>
            <a:pPr>
              <a:defRPr/>
            </a:pPr>
            <a:fld id="{8A08D1B2-9F57-4CF8-9E81-91EE63B4A665}" type="datetimeFigureOut">
              <a:rPr lang="zh-CN" altLang="en-US"/>
              <a:pPr>
                <a:defRPr/>
              </a:pPr>
              <a:t>2020/10/1</a:t>
            </a:fld>
            <a:endParaRPr lang="en-US" altLang="zh-CN"/>
          </a:p>
        </p:txBody>
      </p:sp>
      <p:sp>
        <p:nvSpPr>
          <p:cNvPr id="4100" name="幻灯片图像占位符 3"/>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buFont typeface="Arial" charset="0"/>
              <a:buNone/>
              <a:defRPr sz="1200">
                <a:latin typeface="Arial" charset="0"/>
              </a:defRPr>
            </a:lvl1pPr>
          </a:lstStyle>
          <a:p>
            <a:pPr>
              <a:defRPr/>
            </a:pPr>
            <a:endParaRPr lang="zh-CN" altLang="en-US"/>
          </a:p>
        </p:txBody>
      </p:sp>
      <p:sp>
        <p:nvSpPr>
          <p:cNvPr id="3079" name="灯片编号占位符 6"/>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vl1pPr>
          </a:lstStyle>
          <a:p>
            <a:pPr>
              <a:defRPr/>
            </a:pPr>
            <a:fld id="{8DFF0765-AF7D-4FF1-A320-134F5935BDF8}"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C744DC5B-4C8C-4126-89C9-397D4024A731}" type="slidenum">
              <a:rPr kumimoji="0" lang="en-US" altLang="zh-CN">
                <a:latin typeface="Times New Roman" panose="02020603050405020304" pitchFamily="18" charset="0"/>
              </a:rPr>
              <a:pPr algn="r">
                <a:spcBef>
                  <a:spcPct val="0"/>
                </a:spcBef>
              </a:pPr>
              <a:t>2</a:t>
            </a:fld>
            <a:endParaRPr kumimoji="0" lang="en-US" altLang="zh-CN">
              <a:latin typeface="Times New Roman" panose="02020603050405020304" pitchFamily="18" charset="0"/>
            </a:endParaRPr>
          </a:p>
        </p:txBody>
      </p:sp>
      <p:sp>
        <p:nvSpPr>
          <p:cNvPr id="10243" name="Rectangle 2"/>
          <p:cNvSpPr>
            <a:spLocks noGrp="1" noRot="1" noChangeAspect="1" noChangeArrowheads="1" noTextEdit="1"/>
          </p:cNvSpPr>
          <p:nvPr>
            <p:ph type="sldImg"/>
          </p:nvPr>
        </p:nvSpPr>
        <p:spPr>
          <a:xfrm>
            <a:off x="139700" y="765175"/>
            <a:ext cx="6823075" cy="3838575"/>
          </a:xfrm>
          <a:ln/>
        </p:spPr>
      </p:sp>
      <p:sp>
        <p:nvSpPr>
          <p:cNvPr id="10244"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a:p>
        </p:txBody>
      </p:sp>
    </p:spTree>
    <p:extLst>
      <p:ext uri="{BB962C8B-B14F-4D97-AF65-F5344CB8AC3E}">
        <p14:creationId xmlns:p14="http://schemas.microsoft.com/office/powerpoint/2010/main" val="1660284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a:p>
        </p:txBody>
      </p:sp>
      <p:sp>
        <p:nvSpPr>
          <p:cNvPr id="33796" name="Slide Number Placeholder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EB24E35F-6B15-4CA8-B35A-80EA2877C88F}" type="slidenum">
              <a:rPr kumimoji="0" lang="en-US" altLang="zh-CN" sz="1300"/>
              <a:pPr algn="r" eaLnBrk="1" hangingPunct="1">
                <a:spcBef>
                  <a:spcPct val="0"/>
                </a:spcBef>
              </a:pPr>
              <a:t>16</a:t>
            </a:fld>
            <a:endParaRPr kumimoji="0" lang="en-US" altLang="zh-CN" sz="1300"/>
          </a:p>
        </p:txBody>
      </p:sp>
    </p:spTree>
    <p:extLst>
      <p:ext uri="{BB962C8B-B14F-4D97-AF65-F5344CB8AC3E}">
        <p14:creationId xmlns:p14="http://schemas.microsoft.com/office/powerpoint/2010/main" val="1025321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108ABC0-2C7F-4ED6-85DB-095AA8C474AB}" type="slidenum">
              <a:rPr kumimoji="0" lang="en-US" altLang="zh-CN" sz="1300" smtClean="0"/>
              <a:pPr>
                <a:spcBef>
                  <a:spcPct val="0"/>
                </a:spcBef>
              </a:pPr>
              <a:t>17</a:t>
            </a:fld>
            <a:endParaRPr kumimoji="0" lang="en-US" altLang="zh-CN" sz="1300"/>
          </a:p>
        </p:txBody>
      </p:sp>
    </p:spTree>
    <p:extLst>
      <p:ext uri="{BB962C8B-B14F-4D97-AF65-F5344CB8AC3E}">
        <p14:creationId xmlns:p14="http://schemas.microsoft.com/office/powerpoint/2010/main" val="3975688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Rot="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需求分析：目前的情况、期望达到的功能及性能等；</a:t>
            </a:r>
          </a:p>
          <a:p>
            <a:r>
              <a:rPr lang="zh-CN" altLang="en-US" dirty="0"/>
              <a:t>设计：架构设计（模块划分、接口设计）；模块设计（协议、软件、硬件）</a:t>
            </a:r>
          </a:p>
          <a:p>
            <a:r>
              <a:rPr lang="zh-CN" altLang="en-US" dirty="0"/>
              <a:t>实现：系统开发，软件编程等等</a:t>
            </a:r>
            <a:endParaRPr lang="en-US" altLang="zh-CN" dirty="0"/>
          </a:p>
        </p:txBody>
      </p:sp>
    </p:spTree>
    <p:extLst>
      <p:ext uri="{BB962C8B-B14F-4D97-AF65-F5344CB8AC3E}">
        <p14:creationId xmlns:p14="http://schemas.microsoft.com/office/powerpoint/2010/main" val="3056675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Rot="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链路大小存在限制，包括能够覆盖的地理距离和所能连接的节点数目</a:t>
            </a:r>
          </a:p>
        </p:txBody>
      </p:sp>
    </p:spTree>
    <p:extLst>
      <p:ext uri="{BB962C8B-B14F-4D97-AF65-F5344CB8AC3E}">
        <p14:creationId xmlns:p14="http://schemas.microsoft.com/office/powerpoint/2010/main" val="3602267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Rot="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每个节点均连到一条或多条点到点链路上，连接至少两条链路的节点负责将一条链路收到的数据转发到另一条链路上。</a:t>
            </a:r>
          </a:p>
        </p:txBody>
      </p:sp>
    </p:spTree>
    <p:extLst>
      <p:ext uri="{BB962C8B-B14F-4D97-AF65-F5344CB8AC3E}">
        <p14:creationId xmlns:p14="http://schemas.microsoft.com/office/powerpoint/2010/main" val="107543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6EA98BE-828B-4109-BC3B-A2E8443FD55B}" type="slidenum">
              <a:rPr kumimoji="0" lang="zh-CN" altLang="en-US" sz="1300" smtClean="0">
                <a:cs typeface="Arial" panose="020B0604020202020204" pitchFamily="34" charset="0"/>
              </a:rPr>
              <a:pPr>
                <a:spcBef>
                  <a:spcPct val="0"/>
                </a:spcBef>
              </a:pPr>
              <a:t>30</a:t>
            </a:fld>
            <a:endParaRPr kumimoji="0" lang="en-US" altLang="zh-CN" sz="1300">
              <a:cs typeface="Arial" panose="020B0604020202020204" pitchFamily="3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88775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7E3713B-202D-4C49-BFE4-D5D2D8E88CB6}" type="slidenum">
              <a:rPr kumimoji="0" lang="zh-CN" altLang="en-US" sz="1300" smtClean="0">
                <a:cs typeface="Arial" panose="020B0604020202020204" pitchFamily="34" charset="0"/>
              </a:rPr>
              <a:pPr>
                <a:spcBef>
                  <a:spcPct val="0"/>
                </a:spcBef>
              </a:pPr>
              <a:t>31</a:t>
            </a:fld>
            <a:endParaRPr kumimoji="0" lang="en-US" altLang="zh-CN" sz="1300">
              <a:cs typeface="Arial" panose="020B0604020202020204" pitchFamily="34"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案例：系统规模的效用</a:t>
            </a:r>
            <a:endParaRPr lang="en-US" altLang="zh-CN"/>
          </a:p>
          <a:p>
            <a:endParaRPr lang="en-US" altLang="zh-CN"/>
          </a:p>
          <a:p>
            <a:r>
              <a:rPr lang="zh-CN" altLang="en-US"/>
              <a:t>大象的大小</a:t>
            </a:r>
            <a:endParaRPr lang="en-US" altLang="zh-CN"/>
          </a:p>
          <a:p>
            <a:endParaRPr lang="en-US" altLang="zh-CN"/>
          </a:p>
          <a:p>
            <a:r>
              <a:rPr lang="zh-CN" altLang="en-US"/>
              <a:t>奶茶为什么嫁给刘强东</a:t>
            </a:r>
            <a:endParaRPr lang="en-US" altLang="zh-CN"/>
          </a:p>
          <a:p>
            <a:endParaRPr lang="en-US" altLang="zh-CN"/>
          </a:p>
          <a:p>
            <a:r>
              <a:rPr lang="en-US" altLang="zh-CN"/>
              <a:t>http://tech.sina.com.cn/t/2006-08-01/11211064753.shtml</a:t>
            </a:r>
          </a:p>
          <a:p>
            <a:endParaRPr lang="en-US" altLang="zh-CN"/>
          </a:p>
          <a:p>
            <a:r>
              <a:rPr lang="zh-CN" altLang="en-US"/>
              <a:t>梅特卡夫法则是基于每一个新上网的用户都因为别人的联网而获得了更多的信息交流机会，指出了网络具有极强的外部性和正反馈性：联网的用户越多，网络的价值越大，联网的需求也就越大。这样，我们可以看出梅特卡夫定律指出了从总体上看消费方面存在效用递增，即需求创造了新的需求。</a:t>
            </a:r>
            <a:endParaRPr lang="en-US" altLang="zh-CN"/>
          </a:p>
          <a:p>
            <a:endParaRPr lang="en-US" altLang="zh-CN"/>
          </a:p>
          <a:p>
            <a:r>
              <a:rPr lang="zh-CN" altLang="en-US"/>
              <a:t>时任美国联邦通信委员会主席的</a:t>
            </a:r>
            <a:r>
              <a:rPr lang="en-US" altLang="zh-CN"/>
              <a:t>Reed E. Hundt</a:t>
            </a:r>
            <a:r>
              <a:rPr lang="zh-CN" altLang="en-US"/>
              <a:t>宣称，梅特卡夫定律和摩尔定律“为我们理解因特网提供了最好的根据。”几年后，</a:t>
            </a:r>
            <a:r>
              <a:rPr lang="en-US" altLang="zh-CN"/>
              <a:t>Marc Andreessen</a:t>
            </a:r>
            <a:r>
              <a:rPr lang="zh-CN" altLang="en-US"/>
              <a:t>把</a:t>
            </a:r>
            <a:r>
              <a:rPr lang="en-US" altLang="zh-CN"/>
              <a:t>Web</a:t>
            </a:r>
            <a:r>
              <a:rPr lang="zh-CN" altLang="en-US"/>
              <a:t>的迅猛发展</a:t>
            </a:r>
            <a:r>
              <a:rPr lang="en-US" altLang="zh-CN"/>
              <a:t>(</a:t>
            </a:r>
            <a:r>
              <a:rPr lang="zh-CN" altLang="en-US"/>
              <a:t>譬如</a:t>
            </a:r>
            <a:r>
              <a:rPr lang="en-US" altLang="zh-CN"/>
              <a:t>AOL</a:t>
            </a:r>
            <a:r>
              <a:rPr lang="zh-CN" altLang="en-US"/>
              <a:t>的用户群迅速扩大</a:t>
            </a:r>
            <a:r>
              <a:rPr lang="en-US" altLang="zh-CN"/>
              <a:t>)</a:t>
            </a:r>
            <a:r>
              <a:rPr lang="zh-CN" altLang="en-US"/>
              <a:t>归功于梅特卡夫定律。</a:t>
            </a:r>
            <a:endParaRPr lang="en-US" altLang="zh-CN"/>
          </a:p>
          <a:p>
            <a:endParaRPr lang="en-US" altLang="zh-CN"/>
          </a:p>
          <a:p>
            <a:r>
              <a:rPr lang="zh-CN" altLang="en-US"/>
              <a:t>梅特卡夫定律基于这一看法：在有</a:t>
            </a:r>
            <a:r>
              <a:rPr lang="en-US" altLang="zh-CN"/>
              <a:t>n</a:t>
            </a:r>
            <a:r>
              <a:rPr lang="zh-CN" altLang="en-US"/>
              <a:t>个成员的通信网络中，每个成员可以与其他成员建立</a:t>
            </a:r>
            <a:r>
              <a:rPr lang="en-US" altLang="zh-CN"/>
              <a:t>n-1</a:t>
            </a:r>
            <a:r>
              <a:rPr lang="zh-CN" altLang="en-US"/>
              <a:t>个关系。如果所有这些关系具有同等价值</a:t>
            </a:r>
            <a:r>
              <a:rPr lang="en-US" altLang="zh-CN"/>
              <a:t>(</a:t>
            </a:r>
            <a:r>
              <a:rPr lang="zh-CN" altLang="en-US"/>
              <a:t>注意：这是个重要前提</a:t>
            </a:r>
            <a:r>
              <a:rPr lang="en-US" altLang="zh-CN"/>
              <a:t>)</a:t>
            </a:r>
            <a:r>
              <a:rPr lang="zh-CN" altLang="en-US"/>
              <a:t>，网络的总价值与</a:t>
            </a:r>
            <a:r>
              <a:rPr lang="en-US" altLang="zh-CN"/>
              <a:t>n(n–1)</a:t>
            </a:r>
            <a:r>
              <a:rPr lang="zh-CN" altLang="en-US"/>
              <a:t>即大约</a:t>
            </a:r>
            <a:r>
              <a:rPr lang="en-US" altLang="zh-CN"/>
              <a:t>n2</a:t>
            </a:r>
            <a:r>
              <a:rPr lang="zh-CN" altLang="en-US"/>
              <a:t>成正比。</a:t>
            </a:r>
            <a:endParaRPr lang="en-US" altLang="zh-CN"/>
          </a:p>
          <a:p>
            <a:endParaRPr lang="zh-CN" altLang="en-US"/>
          </a:p>
        </p:txBody>
      </p:sp>
    </p:spTree>
    <p:extLst>
      <p:ext uri="{BB962C8B-B14F-4D97-AF65-F5344CB8AC3E}">
        <p14:creationId xmlns:p14="http://schemas.microsoft.com/office/powerpoint/2010/main" val="1134941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交换：就是存储，转发</a:t>
            </a:r>
          </a:p>
        </p:txBody>
      </p:sp>
      <p:sp>
        <p:nvSpPr>
          <p:cNvPr id="4" name="灯片编号占位符 3"/>
          <p:cNvSpPr>
            <a:spLocks noGrp="1"/>
          </p:cNvSpPr>
          <p:nvPr>
            <p:ph type="sldNum" sz="quarter" idx="5"/>
          </p:nvPr>
        </p:nvSpPr>
        <p:spPr/>
        <p:txBody>
          <a:bodyPr/>
          <a:lstStyle/>
          <a:p>
            <a:pPr>
              <a:defRPr/>
            </a:pPr>
            <a:fld id="{8DFF0765-AF7D-4FF1-A320-134F5935BDF8}" type="slidenum">
              <a:rPr lang="zh-CN" altLang="en-US" smtClean="0"/>
              <a:pPr>
                <a:defRPr/>
              </a:pPr>
              <a:t>34</a:t>
            </a:fld>
            <a:endParaRPr lang="en-US" altLang="zh-CN"/>
          </a:p>
        </p:txBody>
      </p:sp>
    </p:spTree>
    <p:extLst>
      <p:ext uri="{BB962C8B-B14F-4D97-AF65-F5344CB8AC3E}">
        <p14:creationId xmlns:p14="http://schemas.microsoft.com/office/powerpoint/2010/main" val="2250983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7DCC6DF-6299-4190-ABB5-CC3311CBE34C}" type="slidenum">
              <a:rPr kumimoji="0" lang="en-US" altLang="zh-CN" sz="1300" smtClean="0">
                <a:cs typeface="Arial" panose="020B0604020202020204" pitchFamily="34" charset="0"/>
              </a:rPr>
              <a:pPr>
                <a:spcBef>
                  <a:spcPct val="0"/>
                </a:spcBef>
              </a:pPr>
              <a:t>36</a:t>
            </a:fld>
            <a:endParaRPr kumimoji="0" lang="en-US" altLang="zh-CN" sz="1300">
              <a:cs typeface="Arial" panose="020B0604020202020204" pitchFamily="34" charset="0"/>
            </a:endParaRPr>
          </a:p>
        </p:txBody>
      </p:sp>
      <p:sp>
        <p:nvSpPr>
          <p:cNvPr id="60419"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37DC741D-A1FC-4A50-97A1-344BB7BE2B05}" type="slidenum">
              <a:rPr kumimoji="0" lang="en-US" altLang="zh-CN" sz="1300">
                <a:latin typeface="Times New Roman" panose="02020603050405020304" pitchFamily="18" charset="0"/>
              </a:rPr>
              <a:pPr algn="r" eaLnBrk="1" hangingPunct="1">
                <a:spcBef>
                  <a:spcPct val="0"/>
                </a:spcBef>
              </a:pPr>
              <a:t>36</a:t>
            </a:fld>
            <a:endParaRPr kumimoji="0" lang="en-US" altLang="zh-CN" sz="1300">
              <a:latin typeface="Times New Roman" panose="02020603050405020304" pitchFamily="18" charset="0"/>
            </a:endParaRPr>
          </a:p>
        </p:txBody>
      </p:sp>
      <p:sp>
        <p:nvSpPr>
          <p:cNvPr id="60420" name="Rectangle 2"/>
          <p:cNvSpPr>
            <a:spLocks noGrp="1" noRot="1" noChangeAspect="1" noChangeArrowheads="1" noTextEdit="1"/>
          </p:cNvSpPr>
          <p:nvPr>
            <p:ph type="sldImg"/>
          </p:nvPr>
        </p:nvSpPr>
        <p:spPr>
          <a:xfrm>
            <a:off x="139700" y="769938"/>
            <a:ext cx="6823075" cy="3838575"/>
          </a:xfrm>
          <a:ln/>
        </p:spPr>
      </p:sp>
      <p:sp>
        <p:nvSpPr>
          <p:cNvPr id="60421"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4031948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8C16B44-7F9C-44D8-81AE-4E4435202795}" type="slidenum">
              <a:rPr kumimoji="0" lang="en-US" altLang="zh-CN" sz="1300" smtClean="0">
                <a:cs typeface="Arial" panose="020B0604020202020204" pitchFamily="34" charset="0"/>
              </a:rPr>
              <a:pPr>
                <a:spcBef>
                  <a:spcPct val="0"/>
                </a:spcBef>
              </a:pPr>
              <a:t>37</a:t>
            </a:fld>
            <a:endParaRPr kumimoji="0" lang="en-US" altLang="zh-CN" sz="1300">
              <a:cs typeface="Arial" panose="020B0604020202020204" pitchFamily="34" charset="0"/>
            </a:endParaRPr>
          </a:p>
        </p:txBody>
      </p:sp>
      <p:sp>
        <p:nvSpPr>
          <p:cNvPr id="62467"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F7CCEDBF-850F-466D-9873-6081CE246896}" type="slidenum">
              <a:rPr kumimoji="0" lang="en-US" altLang="zh-CN" sz="1300">
                <a:latin typeface="Times New Roman" panose="02020603050405020304" pitchFamily="18" charset="0"/>
              </a:rPr>
              <a:pPr algn="r" eaLnBrk="1" hangingPunct="1">
                <a:spcBef>
                  <a:spcPct val="0"/>
                </a:spcBef>
              </a:pPr>
              <a:t>37</a:t>
            </a:fld>
            <a:endParaRPr kumimoji="0" lang="en-US" altLang="zh-CN" sz="1300">
              <a:latin typeface="Times New Roman" panose="02020603050405020304" pitchFamily="18" charset="0"/>
            </a:endParaRPr>
          </a:p>
        </p:txBody>
      </p:sp>
      <p:sp>
        <p:nvSpPr>
          <p:cNvPr id="62468" name="Rectangle 2"/>
          <p:cNvSpPr>
            <a:spLocks noGrp="1" noRot="1" noChangeAspect="1" noChangeArrowheads="1" noTextEdit="1"/>
          </p:cNvSpPr>
          <p:nvPr>
            <p:ph type="sldImg"/>
          </p:nvPr>
        </p:nvSpPr>
        <p:spPr>
          <a:xfrm>
            <a:off x="139700" y="769938"/>
            <a:ext cx="6823075" cy="3838575"/>
          </a:xfrm>
          <a:ln/>
        </p:spPr>
      </p:sp>
      <p:sp>
        <p:nvSpPr>
          <p:cNvPr id="62469"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2875980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p:spPr>
      </p:sp>
      <p:sp>
        <p:nvSpPr>
          <p:cNvPr id="13315" name="Rectangle 3"/>
          <p:cNvSpPr>
            <a:spLocks noGrp="1" noRot="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http://baike.baidu.com/view/3487.htm</a:t>
            </a:r>
            <a:endParaRPr lang="zh-CN" altLang="en-US"/>
          </a:p>
        </p:txBody>
      </p:sp>
    </p:spTree>
    <p:extLst>
      <p:ext uri="{BB962C8B-B14F-4D97-AF65-F5344CB8AC3E}">
        <p14:creationId xmlns:p14="http://schemas.microsoft.com/office/powerpoint/2010/main" val="2795831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AEF6D0-7149-4EC1-9B4E-866A522AF0B3}" type="slidenum">
              <a:rPr lang="en-US" altLang="zh-CN" smtClean="0"/>
              <a:pPr>
                <a:defRPr/>
              </a:pPr>
              <a:t>39</a:t>
            </a:fld>
            <a:endParaRPr lang="en-US" altLang="zh-CN"/>
          </a:p>
        </p:txBody>
      </p:sp>
    </p:spTree>
    <p:extLst>
      <p:ext uri="{BB962C8B-B14F-4D97-AF65-F5344CB8AC3E}">
        <p14:creationId xmlns:p14="http://schemas.microsoft.com/office/powerpoint/2010/main" val="3031062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20BD392-5AA7-4B32-AF8F-A03F8D38F00A}" type="slidenum">
              <a:rPr kumimoji="0" lang="en-US" altLang="zh-CN" sz="1300" smtClean="0">
                <a:cs typeface="Arial" panose="020B0604020202020204" pitchFamily="34" charset="0"/>
              </a:rPr>
              <a:pPr>
                <a:spcBef>
                  <a:spcPct val="0"/>
                </a:spcBef>
              </a:pPr>
              <a:t>41</a:t>
            </a:fld>
            <a:endParaRPr kumimoji="0" lang="en-US" altLang="zh-CN" sz="1300">
              <a:cs typeface="Arial" panose="020B0604020202020204" pitchFamily="34" charset="0"/>
            </a:endParaRPr>
          </a:p>
        </p:txBody>
      </p:sp>
      <p:sp>
        <p:nvSpPr>
          <p:cNvPr id="67587"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E1B8E2F6-A65C-42B6-BF31-978B84EE35A5}" type="slidenum">
              <a:rPr kumimoji="0" lang="en-US" altLang="zh-CN" sz="1300">
                <a:latin typeface="Times New Roman" panose="02020603050405020304" pitchFamily="18" charset="0"/>
              </a:rPr>
              <a:pPr algn="r" eaLnBrk="1" hangingPunct="1">
                <a:spcBef>
                  <a:spcPct val="0"/>
                </a:spcBef>
              </a:pPr>
              <a:t>41</a:t>
            </a:fld>
            <a:endParaRPr kumimoji="0" lang="en-US" altLang="zh-CN" sz="1300">
              <a:latin typeface="Times New Roman" panose="02020603050405020304" pitchFamily="18" charset="0"/>
            </a:endParaRPr>
          </a:p>
        </p:txBody>
      </p:sp>
      <p:sp>
        <p:nvSpPr>
          <p:cNvPr id="67588" name="Rectangle 2"/>
          <p:cNvSpPr>
            <a:spLocks noGrp="1" noRot="1" noChangeAspect="1" noChangeArrowheads="1" noTextEdit="1"/>
          </p:cNvSpPr>
          <p:nvPr>
            <p:ph type="sldImg"/>
          </p:nvPr>
        </p:nvSpPr>
        <p:spPr>
          <a:xfrm>
            <a:off x="139700" y="769938"/>
            <a:ext cx="6823075" cy="3838575"/>
          </a:xfrm>
          <a:ln/>
        </p:spPr>
      </p:sp>
      <p:sp>
        <p:nvSpPr>
          <p:cNvPr id="67589"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3412164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92524CB-CFF6-4894-985C-FC90671EF305}" type="slidenum">
              <a:rPr kumimoji="0" lang="en-US" altLang="zh-CN" sz="1300" smtClean="0">
                <a:cs typeface="Arial" panose="020B0604020202020204" pitchFamily="34" charset="0"/>
              </a:rPr>
              <a:pPr>
                <a:spcBef>
                  <a:spcPct val="0"/>
                </a:spcBef>
              </a:pPr>
              <a:t>43</a:t>
            </a:fld>
            <a:endParaRPr kumimoji="0" lang="en-US" altLang="zh-CN" sz="1300">
              <a:cs typeface="Arial" panose="020B0604020202020204" pitchFamily="34"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005402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118DEE69-81AF-4973-8EA4-C9CB34664A6E}" type="slidenum">
              <a:rPr kumimoji="0" lang="en-US" altLang="zh-CN" sz="1300" smtClean="0">
                <a:cs typeface="Arial" panose="020B0604020202020204" pitchFamily="34" charset="0"/>
              </a:rPr>
              <a:pPr>
                <a:spcBef>
                  <a:spcPct val="0"/>
                </a:spcBef>
              </a:pPr>
              <a:t>46</a:t>
            </a:fld>
            <a:endParaRPr kumimoji="0" lang="en-US" altLang="zh-CN" sz="1300">
              <a:cs typeface="Arial" panose="020B0604020202020204" pitchFamily="34" charset="0"/>
            </a:endParaRPr>
          </a:p>
        </p:txBody>
      </p:sp>
      <p:sp>
        <p:nvSpPr>
          <p:cNvPr id="74755"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2815E995-ADA9-4BD3-A902-1954720C57E4}" type="slidenum">
              <a:rPr kumimoji="0" lang="en-US" altLang="zh-CN" sz="1300">
                <a:latin typeface="Times New Roman" panose="02020603050405020304" pitchFamily="18" charset="0"/>
              </a:rPr>
              <a:pPr algn="r" eaLnBrk="1" hangingPunct="1">
                <a:spcBef>
                  <a:spcPct val="0"/>
                </a:spcBef>
              </a:pPr>
              <a:t>46</a:t>
            </a:fld>
            <a:endParaRPr kumimoji="0" lang="en-US" altLang="zh-CN" sz="1300">
              <a:latin typeface="Times New Roman" panose="02020603050405020304" pitchFamily="18" charset="0"/>
            </a:endParaRPr>
          </a:p>
        </p:txBody>
      </p:sp>
      <p:sp>
        <p:nvSpPr>
          <p:cNvPr id="74756" name="Rectangle 2"/>
          <p:cNvSpPr>
            <a:spLocks noGrp="1" noRot="1" noChangeAspect="1" noChangeArrowheads="1" noTextEdit="1"/>
          </p:cNvSpPr>
          <p:nvPr>
            <p:ph type="sldImg"/>
          </p:nvPr>
        </p:nvSpPr>
        <p:spPr>
          <a:xfrm>
            <a:off x="139700" y="769938"/>
            <a:ext cx="6823075" cy="3838575"/>
          </a:xfrm>
          <a:ln/>
        </p:spPr>
      </p:sp>
      <p:sp>
        <p:nvSpPr>
          <p:cNvPr id="74757"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2704463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BFCE723-5936-4D7F-A390-14B536F801D5}" type="slidenum">
              <a:rPr kumimoji="0" lang="zh-CN" altLang="en-US" sz="1300" smtClean="0">
                <a:solidFill>
                  <a:srgbClr val="000000"/>
                </a:solidFill>
                <a:cs typeface="Arial" panose="020B0604020202020204" pitchFamily="34" charset="0"/>
              </a:rPr>
              <a:pPr>
                <a:spcBef>
                  <a:spcPct val="0"/>
                </a:spcBef>
              </a:pPr>
              <a:t>53</a:t>
            </a:fld>
            <a:endParaRPr kumimoji="0" lang="en-US" altLang="zh-CN" sz="1300">
              <a:solidFill>
                <a:srgbClr val="000000"/>
              </a:solidFill>
              <a:cs typeface="Arial" panose="020B0604020202020204" pitchFamily="3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895913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CABADD18-E780-4599-BE8C-95CEE65132A9}" type="slidenum">
              <a:rPr kumimoji="0" lang="zh-CN" altLang="en-US" sz="1300" smtClean="0">
                <a:cs typeface="Arial" panose="020B0604020202020204" pitchFamily="34" charset="0"/>
              </a:rPr>
              <a:pPr>
                <a:spcBef>
                  <a:spcPct val="0"/>
                </a:spcBef>
              </a:pPr>
              <a:t>54</a:t>
            </a:fld>
            <a:endParaRPr kumimoji="0" lang="en-US" altLang="zh-CN" sz="1300">
              <a:cs typeface="Arial" panose="020B0604020202020204" pitchFamily="34"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695364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ln/>
        </p:spPr>
      </p:sp>
      <p:sp>
        <p:nvSpPr>
          <p:cNvPr id="870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不存在带宽浪费 </a:t>
            </a:r>
            <a:r>
              <a:rPr lang="en-US" altLang="zh-CN" dirty="0"/>
              <a:t>(</a:t>
            </a:r>
            <a:r>
              <a:rPr lang="zh-CN" altLang="en-US" dirty="0"/>
              <a:t>并不一定完全准确</a:t>
            </a:r>
            <a:r>
              <a:rPr lang="en-US" altLang="zh-CN" dirty="0"/>
              <a:t>)</a:t>
            </a:r>
          </a:p>
          <a:p>
            <a:endParaRPr lang="zh-CN" altLang="en-US" dirty="0"/>
          </a:p>
        </p:txBody>
      </p:sp>
      <p:sp>
        <p:nvSpPr>
          <p:cNvPr id="870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4F1EE6D4-6518-4EBA-A73D-FCB8E53D61A6}" type="slidenum">
              <a:rPr kumimoji="0" lang="en-US" altLang="zh-CN" sz="1300" smtClean="0"/>
              <a:pPr>
                <a:spcBef>
                  <a:spcPct val="0"/>
                </a:spcBef>
              </a:pPr>
              <a:t>55</a:t>
            </a:fld>
            <a:endParaRPr kumimoji="0" lang="en-US" altLang="zh-CN" sz="1300"/>
          </a:p>
        </p:txBody>
      </p:sp>
    </p:spTree>
    <p:extLst>
      <p:ext uri="{BB962C8B-B14F-4D97-AF65-F5344CB8AC3E}">
        <p14:creationId xmlns:p14="http://schemas.microsoft.com/office/powerpoint/2010/main" val="3207933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92F0ED8-2912-4336-AE64-A934E0919F64}" type="slidenum">
              <a:rPr kumimoji="0" lang="en-US" altLang="zh-CN" sz="1300" smtClean="0">
                <a:cs typeface="Arial" panose="020B0604020202020204" pitchFamily="34" charset="0"/>
              </a:rPr>
              <a:pPr>
                <a:spcBef>
                  <a:spcPct val="0"/>
                </a:spcBef>
              </a:pPr>
              <a:t>57</a:t>
            </a:fld>
            <a:endParaRPr kumimoji="0" lang="en-US" altLang="zh-CN" sz="1300">
              <a:cs typeface="Arial" panose="020B0604020202020204" pitchFamily="34" charset="0"/>
            </a:endParaRPr>
          </a:p>
        </p:txBody>
      </p:sp>
      <p:sp>
        <p:nvSpPr>
          <p:cNvPr id="90115"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85ACA3F0-8314-4D4D-818D-4C73006860F7}" type="slidenum">
              <a:rPr kumimoji="0" lang="en-US" altLang="zh-CN" sz="1300">
                <a:latin typeface="Times New Roman" panose="02020603050405020304" pitchFamily="18" charset="0"/>
              </a:rPr>
              <a:pPr algn="r" eaLnBrk="1" hangingPunct="1">
                <a:spcBef>
                  <a:spcPct val="0"/>
                </a:spcBef>
              </a:pPr>
              <a:t>57</a:t>
            </a:fld>
            <a:endParaRPr kumimoji="0" lang="en-US" altLang="zh-CN" sz="1300">
              <a:latin typeface="Times New Roman" panose="02020603050405020304" pitchFamily="18" charset="0"/>
            </a:endParaRPr>
          </a:p>
        </p:txBody>
      </p:sp>
      <p:sp>
        <p:nvSpPr>
          <p:cNvPr id="90116" name="Rectangle 2"/>
          <p:cNvSpPr>
            <a:spLocks noGrp="1" noRot="1" noChangeAspect="1" noChangeArrowheads="1" noTextEdit="1"/>
          </p:cNvSpPr>
          <p:nvPr>
            <p:ph type="sldImg"/>
          </p:nvPr>
        </p:nvSpPr>
        <p:spPr>
          <a:xfrm>
            <a:off x="139700" y="769938"/>
            <a:ext cx="6823075" cy="3838575"/>
          </a:xfrm>
          <a:ln/>
        </p:spPr>
      </p:sp>
      <p:sp>
        <p:nvSpPr>
          <p:cNvPr id="90117"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r>
              <a:rPr lang="zh-CN" altLang="en-US" dirty="0"/>
              <a:t>电磁</a:t>
            </a:r>
            <a:r>
              <a:rPr lang="en-US" altLang="zh-CN" dirty="0"/>
              <a:t>1802</a:t>
            </a:r>
            <a:r>
              <a:rPr lang="zh-CN" altLang="en-US" dirty="0"/>
              <a:t>吴叶赛</a:t>
            </a:r>
            <a:endParaRPr lang="en-US" altLang="zh-CN" dirty="0"/>
          </a:p>
          <a:p>
            <a:pPr eaLnBrk="1" hangingPunct="1"/>
            <a:endParaRPr lang="en-US" altLang="zh-CN" dirty="0"/>
          </a:p>
        </p:txBody>
      </p:sp>
    </p:spTree>
    <p:extLst>
      <p:ext uri="{BB962C8B-B14F-4D97-AF65-F5344CB8AC3E}">
        <p14:creationId xmlns:p14="http://schemas.microsoft.com/office/powerpoint/2010/main" val="640900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20F10D5E-40FD-4102-A856-5ACEC3208931}" type="slidenum">
              <a:rPr kumimoji="0" lang="en-US" altLang="zh-CN" sz="1300" smtClean="0">
                <a:cs typeface="Arial" panose="020B0604020202020204" pitchFamily="34" charset="0"/>
              </a:rPr>
              <a:pPr>
                <a:spcBef>
                  <a:spcPct val="0"/>
                </a:spcBef>
              </a:pPr>
              <a:t>60</a:t>
            </a:fld>
            <a:endParaRPr kumimoji="0" lang="en-US" altLang="zh-CN" sz="1300">
              <a:cs typeface="Arial" panose="020B0604020202020204" pitchFamily="34" charset="0"/>
            </a:endParaRPr>
          </a:p>
        </p:txBody>
      </p:sp>
      <p:sp>
        <p:nvSpPr>
          <p:cNvPr id="94211"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C4CBE12A-5990-4F20-86B7-09869E852BB9}" type="slidenum">
              <a:rPr kumimoji="0" lang="en-US" altLang="zh-CN" sz="1300">
                <a:latin typeface="Times New Roman" panose="02020603050405020304" pitchFamily="18" charset="0"/>
              </a:rPr>
              <a:pPr algn="r" eaLnBrk="1" hangingPunct="1">
                <a:spcBef>
                  <a:spcPct val="0"/>
                </a:spcBef>
              </a:pPr>
              <a:t>60</a:t>
            </a:fld>
            <a:endParaRPr kumimoji="0" lang="en-US" altLang="zh-CN" sz="1300">
              <a:latin typeface="Times New Roman" panose="02020603050405020304" pitchFamily="18" charset="0"/>
            </a:endParaRPr>
          </a:p>
        </p:txBody>
      </p:sp>
      <p:sp>
        <p:nvSpPr>
          <p:cNvPr id="94212" name="Rectangle 2"/>
          <p:cNvSpPr>
            <a:spLocks noGrp="1" noRot="1" noChangeAspect="1" noChangeArrowheads="1" noTextEdit="1"/>
          </p:cNvSpPr>
          <p:nvPr>
            <p:ph type="sldImg"/>
          </p:nvPr>
        </p:nvSpPr>
        <p:spPr>
          <a:xfrm>
            <a:off x="139700" y="769938"/>
            <a:ext cx="6823075" cy="3838575"/>
          </a:xfrm>
          <a:ln/>
        </p:spPr>
      </p:sp>
      <p:sp>
        <p:nvSpPr>
          <p:cNvPr id="94213"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134677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a:solidFill>
                  <a:schemeClr val="tx1"/>
                </a:solidFill>
                <a:latin typeface="Arial" panose="020B0604020202020204" pitchFamily="34" charset="0"/>
                <a:ea typeface="宋体" panose="02010600030101010101" pitchFamily="2" charset="-122"/>
              </a:defRPr>
            </a:lvl1pPr>
            <a:lvl2pPr marL="742950" indent="-285750" defTabSz="933450">
              <a:defRPr>
                <a:solidFill>
                  <a:schemeClr val="tx1"/>
                </a:solidFill>
                <a:latin typeface="Arial" panose="020B0604020202020204" pitchFamily="34" charset="0"/>
                <a:ea typeface="宋体" panose="02010600030101010101" pitchFamily="2" charset="-122"/>
              </a:defRPr>
            </a:lvl2pPr>
            <a:lvl3pPr marL="1143000" indent="-228600" defTabSz="933450">
              <a:defRPr>
                <a:solidFill>
                  <a:schemeClr val="tx1"/>
                </a:solidFill>
                <a:latin typeface="Arial" panose="020B0604020202020204" pitchFamily="34" charset="0"/>
                <a:ea typeface="宋体" panose="02010600030101010101" pitchFamily="2" charset="-122"/>
              </a:defRPr>
            </a:lvl3pPr>
            <a:lvl4pPr marL="1600200" indent="-228600" defTabSz="933450">
              <a:defRPr>
                <a:solidFill>
                  <a:schemeClr val="tx1"/>
                </a:solidFill>
                <a:latin typeface="Arial" panose="020B0604020202020204" pitchFamily="34" charset="0"/>
                <a:ea typeface="宋体" panose="02010600030101010101" pitchFamily="2" charset="-122"/>
              </a:defRPr>
            </a:lvl4pPr>
            <a:lvl5pPr marL="2057400" indent="-228600" defTabSz="933450">
              <a:defRPr>
                <a:solidFill>
                  <a:schemeClr val="tx1"/>
                </a:solidFill>
                <a:latin typeface="Arial" panose="020B0604020202020204" pitchFamily="34" charset="0"/>
                <a:ea typeface="宋体" panose="02010600030101010101" pitchFamily="2" charset="-122"/>
              </a:defRPr>
            </a:lvl5pPr>
            <a:lvl6pPr marL="25146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3E96575-9945-4E34-BC0F-BF7EC10630C7}" type="slidenum">
              <a:rPr lang="zh-CN" altLang="en-US" sz="1200" smtClean="0">
                <a:latin typeface="Times New Roman" panose="02020603050405020304" pitchFamily="18" charset="0"/>
              </a:rPr>
              <a:pPr/>
              <a:t>94</a:t>
            </a:fld>
            <a:endParaRPr lang="en-US" altLang="zh-CN" sz="1200">
              <a:latin typeface="Times New Roman" panose="02020603050405020304"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6588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3C5564F-32F2-4D56-B522-9F27015BE562}" type="slidenum">
              <a:rPr kumimoji="0" lang="en-US" altLang="zh-CN" sz="1300" smtClean="0">
                <a:cs typeface="Arial" panose="020B0604020202020204" pitchFamily="34" charset="0"/>
              </a:rPr>
              <a:pPr>
                <a:spcBef>
                  <a:spcPct val="0"/>
                </a:spcBef>
              </a:pPr>
              <a:t>5</a:t>
            </a:fld>
            <a:endParaRPr kumimoji="0" lang="en-US" altLang="zh-CN" sz="1300">
              <a:cs typeface="Arial" panose="020B0604020202020204" pitchFamily="34" charset="0"/>
            </a:endParaRPr>
          </a:p>
        </p:txBody>
      </p:sp>
      <p:sp>
        <p:nvSpPr>
          <p:cNvPr id="15363"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340E5E35-FCAE-4A80-98B3-609226CF8D8A}" type="slidenum">
              <a:rPr kumimoji="0" lang="en-US" altLang="zh-CN" sz="1300">
                <a:latin typeface="Times New Roman" panose="02020603050405020304" pitchFamily="18" charset="0"/>
              </a:rPr>
              <a:pPr algn="r" eaLnBrk="1" hangingPunct="1">
                <a:spcBef>
                  <a:spcPct val="0"/>
                </a:spcBef>
              </a:pPr>
              <a:t>5</a:t>
            </a:fld>
            <a:endParaRPr kumimoji="0" lang="en-US" altLang="zh-CN" sz="1300">
              <a:latin typeface="Times New Roman" panose="02020603050405020304" pitchFamily="18" charset="0"/>
            </a:endParaRPr>
          </a:p>
        </p:txBody>
      </p:sp>
      <p:sp>
        <p:nvSpPr>
          <p:cNvPr id="15364" name="Rectangle 2"/>
          <p:cNvSpPr>
            <a:spLocks noGrp="1" noRot="1" noChangeAspect="1" noChangeArrowheads="1" noTextEdit="1"/>
          </p:cNvSpPr>
          <p:nvPr>
            <p:ph type="sldImg"/>
          </p:nvPr>
        </p:nvSpPr>
        <p:spPr>
          <a:xfrm>
            <a:off x="139700" y="769938"/>
            <a:ext cx="6823075" cy="3838575"/>
          </a:xfrm>
          <a:ln/>
        </p:spPr>
      </p:sp>
      <p:sp>
        <p:nvSpPr>
          <p:cNvPr id="15365"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3149628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OSI</a:t>
            </a:r>
            <a:r>
              <a:rPr lang="zh-CN" altLang="en-US" dirty="0"/>
              <a:t>七层模型要记；从上到下分别为应用层，表示层，会话层，传输层，网络层，数据链路层，物理层</a:t>
            </a:r>
          </a:p>
        </p:txBody>
      </p:sp>
      <p:sp>
        <p:nvSpPr>
          <p:cNvPr id="4" name="灯片编号占位符 3"/>
          <p:cNvSpPr>
            <a:spLocks noGrp="1"/>
          </p:cNvSpPr>
          <p:nvPr>
            <p:ph type="sldNum" sz="quarter" idx="5"/>
          </p:nvPr>
        </p:nvSpPr>
        <p:spPr/>
        <p:txBody>
          <a:bodyPr/>
          <a:lstStyle/>
          <a:p>
            <a:pPr>
              <a:defRPr/>
            </a:pPr>
            <a:fld id="{8DFF0765-AF7D-4FF1-A320-134F5935BDF8}" type="slidenum">
              <a:rPr lang="zh-CN" altLang="en-US" smtClean="0"/>
              <a:pPr>
                <a:defRPr/>
              </a:pPr>
              <a:t>97</a:t>
            </a:fld>
            <a:endParaRPr lang="en-US" altLang="zh-CN"/>
          </a:p>
        </p:txBody>
      </p:sp>
    </p:spTree>
    <p:extLst>
      <p:ext uri="{BB962C8B-B14F-4D97-AF65-F5344CB8AC3E}">
        <p14:creationId xmlns:p14="http://schemas.microsoft.com/office/powerpoint/2010/main" val="1762213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实际上，在</a:t>
            </a:r>
            <a:r>
              <a:rPr lang="en-US" altLang="zh-CN" dirty="0"/>
              <a:t>TCP/IP</a:t>
            </a:r>
            <a:r>
              <a:rPr lang="zh-CN" altLang="en-US" dirty="0"/>
              <a:t>协议中，一般认为是四层结构。从上到下分别为应用层，传输层，网络层和网络接口层。石坚老师说，只有我们在学习这门课程的时候才学成五层结构。将网络接口层细分为数据链路层和物理层。</a:t>
            </a:r>
          </a:p>
        </p:txBody>
      </p:sp>
      <p:sp>
        <p:nvSpPr>
          <p:cNvPr id="4" name="灯片编号占位符 3"/>
          <p:cNvSpPr>
            <a:spLocks noGrp="1"/>
          </p:cNvSpPr>
          <p:nvPr>
            <p:ph type="sldNum" sz="quarter" idx="5"/>
          </p:nvPr>
        </p:nvSpPr>
        <p:spPr/>
        <p:txBody>
          <a:bodyPr/>
          <a:lstStyle/>
          <a:p>
            <a:pPr>
              <a:defRPr/>
            </a:pPr>
            <a:fld id="{8DFF0765-AF7D-4FF1-A320-134F5935BDF8}" type="slidenum">
              <a:rPr lang="zh-CN" altLang="en-US" smtClean="0"/>
              <a:pPr>
                <a:defRPr/>
              </a:pPr>
              <a:t>101</a:t>
            </a:fld>
            <a:endParaRPr lang="en-US" altLang="zh-CN"/>
          </a:p>
        </p:txBody>
      </p:sp>
    </p:spTree>
    <p:extLst>
      <p:ext uri="{BB962C8B-B14F-4D97-AF65-F5344CB8AC3E}">
        <p14:creationId xmlns:p14="http://schemas.microsoft.com/office/powerpoint/2010/main" val="752291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The phrase, "We reject: kings, presidents, and voting. We believe in: rough consensus and running code," was coined by David Clark in 1992. </a:t>
            </a:r>
          </a:p>
          <a:p>
            <a:endParaRPr lang="en-US" altLang="zh-CN"/>
          </a:p>
          <a:p>
            <a:r>
              <a:rPr lang="en-US" altLang="zh-CN"/>
              <a:t>A. L. Russell, "'Rough Consensus and Running Code' and the Internet-OSI Standards War," in </a:t>
            </a:r>
            <a:r>
              <a:rPr lang="en-US" altLang="zh-CN" i="1"/>
              <a:t>IEEE Annals of the History of Computing</a:t>
            </a:r>
            <a:r>
              <a:rPr lang="en-US" altLang="zh-CN"/>
              <a:t>, vol. 28, no. 3, pp. 48-61, July-Sept. 2006.</a:t>
            </a:r>
            <a:endParaRPr lang="zh-CN" altLang="en-US"/>
          </a:p>
        </p:txBody>
      </p:sp>
      <p:sp>
        <p:nvSpPr>
          <p:cNvPr id="160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E050411-BE60-4921-A5D3-81040C7FDD02}" type="slidenum">
              <a:rPr lang="en-US" altLang="zh-CN" smtClean="0"/>
              <a:pPr/>
              <a:t>123</a:t>
            </a:fld>
            <a:endParaRPr lang="en-US" altLang="zh-CN"/>
          </a:p>
        </p:txBody>
      </p:sp>
    </p:spTree>
    <p:extLst>
      <p:ext uri="{BB962C8B-B14F-4D97-AF65-F5344CB8AC3E}">
        <p14:creationId xmlns:p14="http://schemas.microsoft.com/office/powerpoint/2010/main" val="3158743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42C5AE75-5F1F-48B0-B54C-EDD913C5C52D}" type="slidenum">
              <a:rPr kumimoji="0" lang="en-US" altLang="zh-CN" sz="1300" smtClean="0"/>
              <a:pPr>
                <a:spcBef>
                  <a:spcPct val="0"/>
                </a:spcBef>
              </a:pPr>
              <a:t>125</a:t>
            </a:fld>
            <a:endParaRPr kumimoji="0" lang="en-US" altLang="zh-CN" sz="1300"/>
          </a:p>
        </p:txBody>
      </p:sp>
      <p:sp>
        <p:nvSpPr>
          <p:cNvPr id="163843" name="Rectangle 2"/>
          <p:cNvSpPr>
            <a:spLocks noGrp="1" noRot="1" noChangeAspect="1" noChangeArrowheads="1" noTextEdit="1"/>
          </p:cNvSpPr>
          <p:nvPr>
            <p:ph type="sldImg"/>
          </p:nvPr>
        </p:nvSpPr>
        <p:spPr>
          <a:xfrm>
            <a:off x="147638" y="776288"/>
            <a:ext cx="6808787" cy="3830637"/>
          </a:xfrm>
          <a:ln/>
        </p:spPr>
      </p:sp>
      <p:sp>
        <p:nvSpPr>
          <p:cNvPr id="163844" name="Rectangle 3"/>
          <p:cNvSpPr>
            <a:spLocks noGrp="1" noChangeArrowheads="1"/>
          </p:cNvSpPr>
          <p:nvPr>
            <p:ph type="body" idx="1"/>
          </p:nvPr>
        </p:nvSpPr>
        <p:spPr>
          <a:xfrm>
            <a:off x="944563" y="4862513"/>
            <a:ext cx="5208587"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latin typeface="Times New Roman" panose="02020603050405020304" pitchFamily="18" charset="0"/>
            </a:endParaRPr>
          </a:p>
        </p:txBody>
      </p:sp>
    </p:spTree>
    <p:extLst>
      <p:ext uri="{BB962C8B-B14F-4D97-AF65-F5344CB8AC3E}">
        <p14:creationId xmlns:p14="http://schemas.microsoft.com/office/powerpoint/2010/main" val="838993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ln/>
        </p:spPr>
      </p:sp>
      <p:sp>
        <p:nvSpPr>
          <p:cNvPr id="166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设计动机：</a:t>
            </a:r>
            <a:r>
              <a:rPr lang="en-US" altLang="zh-CN" dirty="0"/>
              <a:t>OSI</a:t>
            </a:r>
            <a:r>
              <a:rPr lang="zh-CN" altLang="en-US" dirty="0"/>
              <a:t>参考模型是</a:t>
            </a:r>
            <a:r>
              <a:rPr lang="en-US" altLang="zh-CN" dirty="0"/>
              <a:t>1974</a:t>
            </a:r>
            <a:r>
              <a:rPr lang="zh-CN" altLang="en-US" dirty="0"/>
              <a:t>年</a:t>
            </a:r>
            <a:r>
              <a:rPr lang="en-US" altLang="zh-CN" dirty="0"/>
              <a:t>ISO</a:t>
            </a:r>
            <a:r>
              <a:rPr lang="zh-CN" altLang="en-US" dirty="0"/>
              <a:t>标准组织提出了网络体系架构与协议发展的标准，其将网络按照功能划分为</a:t>
            </a:r>
            <a:r>
              <a:rPr lang="en-US" altLang="zh-CN" dirty="0"/>
              <a:t>7 </a:t>
            </a:r>
            <a:r>
              <a:rPr lang="zh-CN" altLang="en-US" dirty="0"/>
              <a:t>层，建议实践中由一个或者多个协议实现特定层的功能。</a:t>
            </a:r>
            <a:r>
              <a:rPr lang="en-US" altLang="zh-CN" dirty="0"/>
              <a:t>TCP/IP</a:t>
            </a:r>
            <a:r>
              <a:rPr lang="zh-CN" altLang="en-US" dirty="0"/>
              <a:t>协议族在发展初期并没有参考模型，经过</a:t>
            </a:r>
            <a:r>
              <a:rPr lang="en-US" altLang="zh-CN" dirty="0"/>
              <a:t>1974 </a:t>
            </a:r>
            <a:r>
              <a:rPr lang="zh-CN" altLang="en-US" dirty="0"/>
              <a:t>年至</a:t>
            </a:r>
            <a:r>
              <a:rPr lang="en-US" altLang="zh-CN" dirty="0"/>
              <a:t>1988</a:t>
            </a:r>
            <a:r>
              <a:rPr lang="zh-CN" altLang="en-US" dirty="0"/>
              <a:t>年间学术界的整理，在现行</a:t>
            </a:r>
            <a:r>
              <a:rPr lang="en-US" altLang="zh-CN" dirty="0"/>
              <a:t>TCP/IP </a:t>
            </a:r>
            <a:r>
              <a:rPr lang="zh-CN" altLang="en-US" dirty="0"/>
              <a:t>协议基础上提出了</a:t>
            </a:r>
            <a:r>
              <a:rPr lang="en-US" altLang="zh-CN" dirty="0"/>
              <a:t>TCP/IP</a:t>
            </a:r>
            <a:r>
              <a:rPr lang="zh-CN" altLang="en-US" dirty="0"/>
              <a:t>网络的体系架构（也称为互联网体系架构、</a:t>
            </a:r>
            <a:r>
              <a:rPr lang="en-US" altLang="zh-CN" dirty="0"/>
              <a:t>TCP/IP</a:t>
            </a:r>
            <a:r>
              <a:rPr lang="zh-CN" altLang="en-US" dirty="0"/>
              <a:t>参考模型等）。</a:t>
            </a:r>
          </a:p>
          <a:p>
            <a:endParaRPr lang="zh-CN" altLang="en-US" dirty="0"/>
          </a:p>
          <a:p>
            <a:r>
              <a:rPr lang="en-US" altLang="zh-CN" dirty="0"/>
              <a:t>(2)</a:t>
            </a:r>
            <a:r>
              <a:rPr lang="zh-CN" altLang="en-US" dirty="0"/>
              <a:t>分层结构：</a:t>
            </a:r>
            <a:r>
              <a:rPr lang="en-US" altLang="zh-CN" dirty="0"/>
              <a:t>OSI</a:t>
            </a:r>
            <a:r>
              <a:rPr lang="zh-CN" altLang="en-US" dirty="0"/>
              <a:t>参考模型和</a:t>
            </a:r>
            <a:r>
              <a:rPr lang="en-US" altLang="zh-CN" dirty="0"/>
              <a:t>TCP/IP</a:t>
            </a:r>
            <a:r>
              <a:rPr lang="zh-CN" altLang="en-US" dirty="0"/>
              <a:t>网络体系架构虽然均采用了层次结构，但是在层次划分与协议内容上存在很大差异。</a:t>
            </a:r>
            <a:r>
              <a:rPr lang="en-US" altLang="zh-CN" dirty="0"/>
              <a:t>OSI </a:t>
            </a:r>
            <a:r>
              <a:rPr lang="zh-CN" altLang="en-US" dirty="0"/>
              <a:t>参考模型分为</a:t>
            </a:r>
            <a:r>
              <a:rPr lang="en-US" altLang="zh-CN" dirty="0"/>
              <a:t>7 </a:t>
            </a:r>
            <a:r>
              <a:rPr lang="zh-CN" altLang="en-US" dirty="0"/>
              <a:t>层，而</a:t>
            </a:r>
            <a:r>
              <a:rPr lang="en-US" altLang="zh-CN" dirty="0"/>
              <a:t>TCP/IP</a:t>
            </a:r>
            <a:r>
              <a:rPr lang="zh-CN" altLang="en-US" dirty="0"/>
              <a:t>体系架构分为</a:t>
            </a:r>
            <a:r>
              <a:rPr lang="en-US" altLang="zh-CN" dirty="0"/>
              <a:t>4 </a:t>
            </a:r>
            <a:r>
              <a:rPr lang="zh-CN" altLang="en-US" dirty="0"/>
              <a:t>层。从功能角度来看，</a:t>
            </a:r>
            <a:r>
              <a:rPr lang="en-US" altLang="zh-CN" dirty="0"/>
              <a:t>TCP/IP</a:t>
            </a:r>
            <a:r>
              <a:rPr lang="zh-CN" altLang="en-US" dirty="0"/>
              <a:t>体系架构的应用层与</a:t>
            </a:r>
            <a:r>
              <a:rPr lang="en-US" altLang="zh-CN" dirty="0"/>
              <a:t>OSI </a:t>
            </a:r>
            <a:r>
              <a:rPr lang="zh-CN" altLang="en-US" dirty="0"/>
              <a:t>参考模型的应用层、表示层、会话层对应；</a:t>
            </a:r>
            <a:r>
              <a:rPr lang="en-US" altLang="zh-CN" dirty="0"/>
              <a:t>TCP/IP</a:t>
            </a:r>
            <a:r>
              <a:rPr lang="zh-CN" altLang="en-US" dirty="0"/>
              <a:t>体系架构的传输层与</a:t>
            </a:r>
            <a:r>
              <a:rPr lang="en-US" altLang="zh-CN" dirty="0"/>
              <a:t>OSI </a:t>
            </a:r>
            <a:r>
              <a:rPr lang="zh-CN" altLang="en-US" dirty="0"/>
              <a:t>参考模型的传输层对应；</a:t>
            </a:r>
            <a:r>
              <a:rPr lang="en-US" altLang="zh-CN" dirty="0"/>
              <a:t>TCP/IP</a:t>
            </a:r>
            <a:r>
              <a:rPr lang="zh-CN" altLang="en-US" dirty="0"/>
              <a:t>体系架构的网际层与</a:t>
            </a:r>
            <a:r>
              <a:rPr lang="en-US" altLang="zh-CN" dirty="0"/>
              <a:t>OSI </a:t>
            </a:r>
            <a:r>
              <a:rPr lang="zh-CN" altLang="en-US" dirty="0"/>
              <a:t>参考模型的网络层对应；</a:t>
            </a:r>
            <a:r>
              <a:rPr lang="en-US" altLang="zh-CN" dirty="0"/>
              <a:t>TCP/IP</a:t>
            </a:r>
            <a:r>
              <a:rPr lang="zh-CN" altLang="en-US" dirty="0"/>
              <a:t>体系架构的网络接入层与</a:t>
            </a:r>
            <a:r>
              <a:rPr lang="en-US" altLang="zh-CN" dirty="0"/>
              <a:t>OSI </a:t>
            </a:r>
            <a:r>
              <a:rPr lang="zh-CN" altLang="en-US" dirty="0"/>
              <a:t>参考模型的数据链路层和物理层对应。值得注意的是，</a:t>
            </a:r>
            <a:r>
              <a:rPr lang="en-US" altLang="zh-CN" dirty="0"/>
              <a:t>TCP/IP </a:t>
            </a:r>
            <a:r>
              <a:rPr lang="zh-CN" altLang="en-US" dirty="0"/>
              <a:t>各层次之间的调用关系并不严格遵循分层概念，某些应用可以直接使用</a:t>
            </a:r>
            <a:r>
              <a:rPr lang="en-US" altLang="zh-CN" dirty="0"/>
              <a:t>IP</a:t>
            </a:r>
            <a:r>
              <a:rPr lang="zh-CN" altLang="en-US" dirty="0"/>
              <a:t>层甚至直接使用最底层的网络接口层。</a:t>
            </a:r>
          </a:p>
          <a:p>
            <a:endParaRPr lang="zh-CN" altLang="en-US" dirty="0"/>
          </a:p>
          <a:p>
            <a:r>
              <a:rPr lang="en-US" altLang="zh-CN" dirty="0"/>
              <a:t>(3)</a:t>
            </a:r>
            <a:r>
              <a:rPr lang="zh-CN" altLang="en-US" dirty="0"/>
              <a:t>协议实现：</a:t>
            </a:r>
            <a:r>
              <a:rPr lang="en-US" altLang="zh-CN" dirty="0"/>
              <a:t>OSI</a:t>
            </a:r>
            <a:r>
              <a:rPr lang="zh-CN" altLang="en-US" dirty="0"/>
              <a:t>参考模型是为了实现开放系统环境中互连性、互操作性以及应用可移植性而提出的一个概念型框架，模型详细说明了各层之间的相互关系以及所提供的服务，并不涉及具体的实现方法。</a:t>
            </a:r>
            <a:r>
              <a:rPr lang="en-US" altLang="zh-CN" dirty="0"/>
              <a:t>TCP/IP</a:t>
            </a:r>
            <a:r>
              <a:rPr lang="zh-CN" altLang="en-US" dirty="0"/>
              <a:t>体系架构是在现行</a:t>
            </a:r>
            <a:r>
              <a:rPr lang="en-US" altLang="zh-CN" dirty="0"/>
              <a:t>Internet</a:t>
            </a:r>
            <a:r>
              <a:rPr lang="zh-CN" altLang="en-US" dirty="0"/>
              <a:t>的</a:t>
            </a:r>
            <a:r>
              <a:rPr lang="en-US" altLang="zh-CN" dirty="0"/>
              <a:t>TCP/IP</a:t>
            </a:r>
            <a:r>
              <a:rPr lang="zh-CN" altLang="en-US" dirty="0"/>
              <a:t>协议基础上做出的一种概念性描述，其每一层都有具体的协议实现。</a:t>
            </a:r>
            <a:r>
              <a:rPr lang="en-US" altLang="zh-CN" dirty="0"/>
              <a:t>TCP/IP</a:t>
            </a:r>
            <a:r>
              <a:rPr lang="zh-CN" altLang="en-US" dirty="0"/>
              <a:t>协议图中呈现顶部宽、中间窄、底部宽的沙漏形状，</a:t>
            </a:r>
            <a:r>
              <a:rPr lang="en-US" altLang="zh-CN" dirty="0"/>
              <a:t>IP</a:t>
            </a:r>
            <a:r>
              <a:rPr lang="zh-CN" altLang="en-US" dirty="0"/>
              <a:t>协议是互联网体系架构的焦点，</a:t>
            </a:r>
            <a:r>
              <a:rPr lang="en-US" altLang="zh-CN" dirty="0"/>
              <a:t>IP</a:t>
            </a:r>
            <a:r>
              <a:rPr lang="zh-CN" altLang="en-US" dirty="0"/>
              <a:t>之上可以有多个传输协议，</a:t>
            </a:r>
            <a:r>
              <a:rPr lang="en-US" altLang="zh-CN" dirty="0"/>
              <a:t>IP</a:t>
            </a:r>
            <a:r>
              <a:rPr lang="zh-CN" altLang="en-US" dirty="0"/>
              <a:t>之下也允许有不同的网络技术。每一个在互联网体系架构上采用的正式协议都需要有一个该协议的典型实现。</a:t>
            </a:r>
          </a:p>
          <a:p>
            <a:endParaRPr lang="zh-CN" altLang="en-US" dirty="0"/>
          </a:p>
          <a:p>
            <a:r>
              <a:rPr lang="en-US" altLang="zh-CN" dirty="0"/>
              <a:t>(4)</a:t>
            </a:r>
            <a:r>
              <a:rPr lang="zh-CN" altLang="en-US" dirty="0"/>
              <a:t>概念定义：为了便于标准化，</a:t>
            </a:r>
            <a:r>
              <a:rPr lang="en-US" altLang="zh-CN" dirty="0"/>
              <a:t>OSI</a:t>
            </a:r>
            <a:r>
              <a:rPr lang="zh-CN" altLang="en-US" dirty="0"/>
              <a:t>参考模型中明确给出了“服务”、“协议”、“接口”的概念。而</a:t>
            </a:r>
            <a:r>
              <a:rPr lang="en-US" altLang="zh-CN" dirty="0"/>
              <a:t>TCP/IP</a:t>
            </a:r>
            <a:r>
              <a:rPr lang="zh-CN" altLang="en-US" dirty="0"/>
              <a:t>体系架构并没有给出服务、协议和接口等定义。</a:t>
            </a:r>
            <a:endParaRPr lang="en-US" altLang="zh-CN" dirty="0"/>
          </a:p>
          <a:p>
            <a:endParaRPr lang="zh-CN" altLang="en-US" dirty="0"/>
          </a:p>
          <a:p>
            <a:endParaRPr lang="zh-CN" altLang="en-US" dirty="0"/>
          </a:p>
        </p:txBody>
      </p:sp>
      <p:sp>
        <p:nvSpPr>
          <p:cNvPr id="166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935AEED-8DE2-493F-987C-644BDE59546F}" type="slidenum">
              <a:rPr lang="en-US" altLang="zh-CN" smtClean="0"/>
              <a:pPr/>
              <a:t>127</a:t>
            </a:fld>
            <a:endParaRPr lang="en-US" altLang="zh-CN"/>
          </a:p>
        </p:txBody>
      </p:sp>
    </p:spTree>
    <p:extLst>
      <p:ext uri="{BB962C8B-B14F-4D97-AF65-F5344CB8AC3E}">
        <p14:creationId xmlns:p14="http://schemas.microsoft.com/office/powerpoint/2010/main" val="30620506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9FEF28E8-CB3B-4ED8-9A7E-4B610DF5E9D9}" type="slidenum">
              <a:rPr kumimoji="0" lang="en-US" altLang="zh-CN" sz="1300" smtClean="0">
                <a:cs typeface="Arial" panose="020B0604020202020204" pitchFamily="34" charset="0"/>
              </a:rPr>
              <a:pPr>
                <a:spcBef>
                  <a:spcPct val="0"/>
                </a:spcBef>
              </a:pPr>
              <a:t>132</a:t>
            </a:fld>
            <a:endParaRPr kumimoji="0" lang="en-US" altLang="zh-CN" sz="1300">
              <a:cs typeface="Arial" panose="020B0604020202020204" pitchFamily="34" charset="0"/>
            </a:endParaRPr>
          </a:p>
        </p:txBody>
      </p:sp>
      <p:sp>
        <p:nvSpPr>
          <p:cNvPr id="173059"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690CCEF1-6B9B-4DCD-B521-3E41B758AF58}" type="slidenum">
              <a:rPr kumimoji="0" lang="en-US" altLang="zh-CN" sz="1300">
                <a:latin typeface="Times New Roman" panose="02020603050405020304" pitchFamily="18" charset="0"/>
              </a:rPr>
              <a:pPr algn="r" eaLnBrk="1" hangingPunct="1">
                <a:spcBef>
                  <a:spcPct val="0"/>
                </a:spcBef>
              </a:pPr>
              <a:t>132</a:t>
            </a:fld>
            <a:endParaRPr kumimoji="0" lang="en-US" altLang="zh-CN" sz="1300">
              <a:latin typeface="Times New Roman" panose="02020603050405020304" pitchFamily="18" charset="0"/>
            </a:endParaRPr>
          </a:p>
        </p:txBody>
      </p:sp>
      <p:sp>
        <p:nvSpPr>
          <p:cNvPr id="173060" name="Rectangle 2"/>
          <p:cNvSpPr>
            <a:spLocks noGrp="1" noRot="1" noChangeAspect="1" noChangeArrowheads="1" noTextEdit="1"/>
          </p:cNvSpPr>
          <p:nvPr>
            <p:ph type="sldImg"/>
          </p:nvPr>
        </p:nvSpPr>
        <p:spPr>
          <a:xfrm>
            <a:off x="139700" y="769938"/>
            <a:ext cx="6823075" cy="3838575"/>
          </a:xfrm>
          <a:ln/>
        </p:spPr>
      </p:sp>
      <p:sp>
        <p:nvSpPr>
          <p:cNvPr id="173061"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2112062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995BC4F-77C5-4479-8409-9E29D5FE7FD8}" type="slidenum">
              <a:rPr kumimoji="0" lang="en-US" altLang="zh-CN" sz="1300" smtClean="0">
                <a:cs typeface="Arial" panose="020B0604020202020204" pitchFamily="34" charset="0"/>
              </a:rPr>
              <a:pPr>
                <a:spcBef>
                  <a:spcPct val="0"/>
                </a:spcBef>
              </a:pPr>
              <a:t>134</a:t>
            </a:fld>
            <a:endParaRPr kumimoji="0" lang="en-US" altLang="zh-CN" sz="1300">
              <a:cs typeface="Arial" panose="020B0604020202020204" pitchFamily="34" charset="0"/>
            </a:endParaRPr>
          </a:p>
        </p:txBody>
      </p:sp>
      <p:sp>
        <p:nvSpPr>
          <p:cNvPr id="176131"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F4CA509B-899A-464D-857B-F507755807E8}" type="slidenum">
              <a:rPr kumimoji="0" lang="en-US" altLang="zh-CN" sz="1300">
                <a:latin typeface="Times New Roman" panose="02020603050405020304" pitchFamily="18" charset="0"/>
              </a:rPr>
              <a:pPr algn="r" eaLnBrk="1" hangingPunct="1">
                <a:spcBef>
                  <a:spcPct val="0"/>
                </a:spcBef>
              </a:pPr>
              <a:t>134</a:t>
            </a:fld>
            <a:endParaRPr kumimoji="0" lang="en-US" altLang="zh-CN" sz="1300">
              <a:latin typeface="Times New Roman" panose="02020603050405020304" pitchFamily="18" charset="0"/>
            </a:endParaRPr>
          </a:p>
        </p:txBody>
      </p:sp>
      <p:sp>
        <p:nvSpPr>
          <p:cNvPr id="176132" name="Rectangle 2"/>
          <p:cNvSpPr>
            <a:spLocks noGrp="1" noRot="1" noChangeAspect="1" noChangeArrowheads="1" noTextEdit="1"/>
          </p:cNvSpPr>
          <p:nvPr>
            <p:ph type="sldImg"/>
          </p:nvPr>
        </p:nvSpPr>
        <p:spPr>
          <a:xfrm>
            <a:off x="139700" y="769938"/>
            <a:ext cx="6823075" cy="3838575"/>
          </a:xfrm>
          <a:ln/>
        </p:spPr>
      </p:sp>
      <p:sp>
        <p:nvSpPr>
          <p:cNvPr id="176133"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2534344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EB21CA1-63D9-48A1-823A-66D5907B5664}" type="slidenum">
              <a:rPr kumimoji="0" lang="en-US" altLang="zh-CN" sz="1300" smtClean="0">
                <a:cs typeface="Arial" panose="020B0604020202020204" pitchFamily="34" charset="0"/>
              </a:rPr>
              <a:pPr>
                <a:spcBef>
                  <a:spcPct val="0"/>
                </a:spcBef>
              </a:pPr>
              <a:t>135</a:t>
            </a:fld>
            <a:endParaRPr kumimoji="0" lang="en-US" altLang="zh-CN" sz="1300">
              <a:cs typeface="Arial" panose="020B0604020202020204" pitchFamily="34" charset="0"/>
            </a:endParaRPr>
          </a:p>
        </p:txBody>
      </p:sp>
      <p:sp>
        <p:nvSpPr>
          <p:cNvPr id="178179"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7F37A7DF-1441-4151-BEBC-8C8BB8D6D761}" type="slidenum">
              <a:rPr kumimoji="0" lang="en-US" altLang="zh-CN" sz="1300">
                <a:latin typeface="Times New Roman" panose="02020603050405020304" pitchFamily="18" charset="0"/>
              </a:rPr>
              <a:pPr algn="r" eaLnBrk="1" hangingPunct="1">
                <a:spcBef>
                  <a:spcPct val="0"/>
                </a:spcBef>
              </a:pPr>
              <a:t>135</a:t>
            </a:fld>
            <a:endParaRPr kumimoji="0" lang="en-US" altLang="zh-CN" sz="1300">
              <a:latin typeface="Times New Roman" panose="02020603050405020304" pitchFamily="18" charset="0"/>
            </a:endParaRPr>
          </a:p>
        </p:txBody>
      </p:sp>
      <p:sp>
        <p:nvSpPr>
          <p:cNvPr id="178180" name="Rectangle 2"/>
          <p:cNvSpPr>
            <a:spLocks noGrp="1" noRot="1" noChangeAspect="1" noChangeArrowheads="1" noTextEdit="1"/>
          </p:cNvSpPr>
          <p:nvPr>
            <p:ph type="sldImg"/>
          </p:nvPr>
        </p:nvSpPr>
        <p:spPr>
          <a:xfrm>
            <a:off x="139700" y="769938"/>
            <a:ext cx="6823075" cy="3838575"/>
          </a:xfrm>
          <a:ln/>
        </p:spPr>
      </p:sp>
      <p:sp>
        <p:nvSpPr>
          <p:cNvPr id="178181"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33346159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宋体" panose="02010600030101010101" pitchFamily="2" charset="-122"/>
              </a:defRPr>
            </a:lvl1pPr>
            <a:lvl2pPr marL="742950" indent="-285750" defTabSz="966788">
              <a:defRPr>
                <a:solidFill>
                  <a:schemeClr val="tx1"/>
                </a:solidFill>
                <a:latin typeface="Arial" panose="020B0604020202020204" pitchFamily="34" charset="0"/>
                <a:ea typeface="宋体" panose="02010600030101010101" pitchFamily="2" charset="-122"/>
              </a:defRPr>
            </a:lvl2pPr>
            <a:lvl3pPr marL="1143000" indent="-228600" defTabSz="966788">
              <a:defRPr>
                <a:solidFill>
                  <a:schemeClr val="tx1"/>
                </a:solidFill>
                <a:latin typeface="Arial" panose="020B0604020202020204" pitchFamily="34" charset="0"/>
                <a:ea typeface="宋体" panose="02010600030101010101" pitchFamily="2" charset="-122"/>
              </a:defRPr>
            </a:lvl3pPr>
            <a:lvl4pPr marL="1600200" indent="-228600" defTabSz="966788">
              <a:defRPr>
                <a:solidFill>
                  <a:schemeClr val="tx1"/>
                </a:solidFill>
                <a:latin typeface="Arial" panose="020B0604020202020204" pitchFamily="34" charset="0"/>
                <a:ea typeface="宋体" panose="02010600030101010101" pitchFamily="2" charset="-122"/>
              </a:defRPr>
            </a:lvl4pPr>
            <a:lvl5pPr marL="2057400" indent="-228600" defTabSz="966788">
              <a:defRPr>
                <a:solidFill>
                  <a:schemeClr val="tx1"/>
                </a:solidFill>
                <a:latin typeface="Arial" panose="020B0604020202020204" pitchFamily="34"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44B6DEF-A913-40D2-9964-7ECEDDB3E7CB}" type="slidenum">
              <a:rPr lang="en-US" altLang="zh-CN" smtClean="0">
                <a:cs typeface="Arial" panose="020B0604020202020204" pitchFamily="34" charset="0"/>
              </a:rPr>
              <a:pPr/>
              <a:t>137</a:t>
            </a:fld>
            <a:endParaRPr lang="en-US" altLang="zh-CN">
              <a:cs typeface="Arial" panose="020B0604020202020204" pitchFamily="34" charset="0"/>
            </a:endParaRPr>
          </a:p>
        </p:txBody>
      </p:sp>
      <p:sp>
        <p:nvSpPr>
          <p:cNvPr id="181251" name="Rectangle 7"/>
          <p:cNvSpPr txBox="1">
            <a:spLocks noGrp="1" noChangeArrowheads="1"/>
          </p:cNvSpPr>
          <p:nvPr/>
        </p:nvSpPr>
        <p:spPr bwMode="auto">
          <a:xfrm>
            <a:off x="4144963" y="9123363"/>
            <a:ext cx="3170237"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defRPr>
                <a:solidFill>
                  <a:schemeClr val="tx1"/>
                </a:solidFill>
                <a:latin typeface="Arial" panose="020B0604020202020204" pitchFamily="34" charset="0"/>
                <a:ea typeface="宋体" panose="02010600030101010101" pitchFamily="2" charset="-122"/>
              </a:defRPr>
            </a:lvl1pPr>
            <a:lvl2pPr marL="742950" indent="-285750" defTabSz="976313">
              <a:defRPr>
                <a:solidFill>
                  <a:schemeClr val="tx1"/>
                </a:solidFill>
                <a:latin typeface="Arial" panose="020B0604020202020204" pitchFamily="34" charset="0"/>
                <a:ea typeface="宋体" panose="02010600030101010101" pitchFamily="2" charset="-122"/>
              </a:defRPr>
            </a:lvl2pPr>
            <a:lvl3pPr marL="1143000" indent="-228600" defTabSz="976313">
              <a:defRPr>
                <a:solidFill>
                  <a:schemeClr val="tx1"/>
                </a:solidFill>
                <a:latin typeface="Arial" panose="020B0604020202020204" pitchFamily="34" charset="0"/>
                <a:ea typeface="宋体" panose="02010600030101010101" pitchFamily="2" charset="-122"/>
              </a:defRPr>
            </a:lvl3pPr>
            <a:lvl4pPr marL="1600200" indent="-228600" defTabSz="976313">
              <a:defRPr>
                <a:solidFill>
                  <a:schemeClr val="tx1"/>
                </a:solidFill>
                <a:latin typeface="Arial" panose="020B0604020202020204" pitchFamily="34" charset="0"/>
                <a:ea typeface="宋体" panose="02010600030101010101" pitchFamily="2" charset="-122"/>
              </a:defRPr>
            </a:lvl4pPr>
            <a:lvl5pPr marL="2057400" indent="-228600" defTabSz="976313">
              <a:defRPr>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303ED0FA-7518-44AA-AD5D-FAB37605CEAF}" type="slidenum">
              <a:rPr lang="en-US" altLang="zh-CN" sz="1300">
                <a:latin typeface="Times New Roman" panose="02020603050405020304" pitchFamily="18" charset="0"/>
                <a:cs typeface="Arial" panose="020B0604020202020204" pitchFamily="34" charset="0"/>
              </a:rPr>
              <a:pPr algn="r"/>
              <a:t>137</a:t>
            </a:fld>
            <a:endParaRPr lang="en-US" altLang="zh-CN" sz="1300">
              <a:latin typeface="Times New Roman" panose="02020603050405020304" pitchFamily="18" charset="0"/>
              <a:cs typeface="Arial" panose="020B0604020202020204" pitchFamily="34" charset="0"/>
            </a:endParaRPr>
          </a:p>
        </p:txBody>
      </p:sp>
      <p:sp>
        <p:nvSpPr>
          <p:cNvPr id="181252" name="Rectangle 2"/>
          <p:cNvSpPr>
            <a:spLocks noGrp="1" noRot="1" noChangeAspect="1" noChangeArrowheads="1" noTextEdit="1"/>
          </p:cNvSpPr>
          <p:nvPr>
            <p:ph type="sldImg"/>
          </p:nvPr>
        </p:nvSpPr>
        <p:spPr>
          <a:xfrm>
            <a:off x="458788" y="722313"/>
            <a:ext cx="6400800" cy="3600450"/>
          </a:xfrm>
          <a:ln/>
        </p:spPr>
      </p:sp>
      <p:sp>
        <p:nvSpPr>
          <p:cNvPr id="181253" name="Rectangle 3"/>
          <p:cNvSpPr>
            <a:spLocks noGrp="1" noChangeArrowheads="1"/>
          </p:cNvSpPr>
          <p:nvPr>
            <p:ph type="body" idx="1"/>
          </p:nvPr>
        </p:nvSpPr>
        <p:spPr>
          <a:xfrm>
            <a:off x="974725" y="4560888"/>
            <a:ext cx="5365750"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3205306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宋体" panose="02010600030101010101" pitchFamily="2" charset="-122"/>
              </a:defRPr>
            </a:lvl1pPr>
            <a:lvl2pPr marL="742950" indent="-285750" defTabSz="966788">
              <a:defRPr>
                <a:solidFill>
                  <a:schemeClr val="tx1"/>
                </a:solidFill>
                <a:latin typeface="Arial" panose="020B0604020202020204" pitchFamily="34" charset="0"/>
                <a:ea typeface="宋体" panose="02010600030101010101" pitchFamily="2" charset="-122"/>
              </a:defRPr>
            </a:lvl2pPr>
            <a:lvl3pPr marL="1143000" indent="-228600" defTabSz="966788">
              <a:defRPr>
                <a:solidFill>
                  <a:schemeClr val="tx1"/>
                </a:solidFill>
                <a:latin typeface="Arial" panose="020B0604020202020204" pitchFamily="34" charset="0"/>
                <a:ea typeface="宋体" panose="02010600030101010101" pitchFamily="2" charset="-122"/>
              </a:defRPr>
            </a:lvl3pPr>
            <a:lvl4pPr marL="1600200" indent="-228600" defTabSz="966788">
              <a:defRPr>
                <a:solidFill>
                  <a:schemeClr val="tx1"/>
                </a:solidFill>
                <a:latin typeface="Arial" panose="020B0604020202020204" pitchFamily="34" charset="0"/>
                <a:ea typeface="宋体" panose="02010600030101010101" pitchFamily="2" charset="-122"/>
              </a:defRPr>
            </a:lvl4pPr>
            <a:lvl5pPr marL="2057400" indent="-228600" defTabSz="966788">
              <a:defRPr>
                <a:solidFill>
                  <a:schemeClr val="tx1"/>
                </a:solidFill>
                <a:latin typeface="Arial" panose="020B0604020202020204" pitchFamily="34"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CE895D5-FC17-48D5-A87D-9B1E16910EBF}" type="slidenum">
              <a:rPr lang="en-US" altLang="zh-CN" smtClean="0">
                <a:cs typeface="Arial" panose="020B0604020202020204" pitchFamily="34" charset="0"/>
              </a:rPr>
              <a:pPr/>
              <a:t>138</a:t>
            </a:fld>
            <a:endParaRPr lang="en-US" altLang="zh-CN">
              <a:cs typeface="Arial" panose="020B0604020202020204" pitchFamily="34" charset="0"/>
            </a:endParaRPr>
          </a:p>
        </p:txBody>
      </p:sp>
      <p:sp>
        <p:nvSpPr>
          <p:cNvPr id="183299" name="Rectangle 7"/>
          <p:cNvSpPr txBox="1">
            <a:spLocks noGrp="1" noChangeArrowheads="1"/>
          </p:cNvSpPr>
          <p:nvPr/>
        </p:nvSpPr>
        <p:spPr bwMode="auto">
          <a:xfrm>
            <a:off x="4144963" y="9123363"/>
            <a:ext cx="3170237"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defRPr>
                <a:solidFill>
                  <a:schemeClr val="tx1"/>
                </a:solidFill>
                <a:latin typeface="Arial" panose="020B0604020202020204" pitchFamily="34" charset="0"/>
                <a:ea typeface="宋体" panose="02010600030101010101" pitchFamily="2" charset="-122"/>
              </a:defRPr>
            </a:lvl1pPr>
            <a:lvl2pPr marL="742950" indent="-285750" defTabSz="976313">
              <a:defRPr>
                <a:solidFill>
                  <a:schemeClr val="tx1"/>
                </a:solidFill>
                <a:latin typeface="Arial" panose="020B0604020202020204" pitchFamily="34" charset="0"/>
                <a:ea typeface="宋体" panose="02010600030101010101" pitchFamily="2" charset="-122"/>
              </a:defRPr>
            </a:lvl2pPr>
            <a:lvl3pPr marL="1143000" indent="-228600" defTabSz="976313">
              <a:defRPr>
                <a:solidFill>
                  <a:schemeClr val="tx1"/>
                </a:solidFill>
                <a:latin typeface="Arial" panose="020B0604020202020204" pitchFamily="34" charset="0"/>
                <a:ea typeface="宋体" panose="02010600030101010101" pitchFamily="2" charset="-122"/>
              </a:defRPr>
            </a:lvl3pPr>
            <a:lvl4pPr marL="1600200" indent="-228600" defTabSz="976313">
              <a:defRPr>
                <a:solidFill>
                  <a:schemeClr val="tx1"/>
                </a:solidFill>
                <a:latin typeface="Arial" panose="020B0604020202020204" pitchFamily="34" charset="0"/>
                <a:ea typeface="宋体" panose="02010600030101010101" pitchFamily="2" charset="-122"/>
              </a:defRPr>
            </a:lvl4pPr>
            <a:lvl5pPr marL="2057400" indent="-228600" defTabSz="976313">
              <a:defRPr>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E601B7BB-BDFE-404F-B5F0-52A1731796B7}" type="slidenum">
              <a:rPr lang="en-US" altLang="zh-CN" sz="1300">
                <a:latin typeface="Times New Roman" panose="02020603050405020304" pitchFamily="18" charset="0"/>
                <a:cs typeface="Arial" panose="020B0604020202020204" pitchFamily="34" charset="0"/>
              </a:rPr>
              <a:pPr algn="r"/>
              <a:t>138</a:t>
            </a:fld>
            <a:endParaRPr lang="en-US" altLang="zh-CN" sz="1300">
              <a:latin typeface="Times New Roman" panose="02020603050405020304" pitchFamily="18" charset="0"/>
              <a:cs typeface="Arial" panose="020B0604020202020204" pitchFamily="34" charset="0"/>
            </a:endParaRPr>
          </a:p>
        </p:txBody>
      </p:sp>
      <p:sp>
        <p:nvSpPr>
          <p:cNvPr id="183300" name="Rectangle 2"/>
          <p:cNvSpPr>
            <a:spLocks noGrp="1" noRot="1" noChangeAspect="1" noChangeArrowheads="1" noTextEdit="1"/>
          </p:cNvSpPr>
          <p:nvPr>
            <p:ph type="sldImg"/>
          </p:nvPr>
        </p:nvSpPr>
        <p:spPr>
          <a:xfrm>
            <a:off x="458788" y="722313"/>
            <a:ext cx="6400800" cy="3600450"/>
          </a:xfrm>
          <a:ln/>
        </p:spPr>
      </p:sp>
      <p:sp>
        <p:nvSpPr>
          <p:cNvPr id="183301" name="Rectangle 3"/>
          <p:cNvSpPr>
            <a:spLocks noGrp="1" noChangeArrowheads="1"/>
          </p:cNvSpPr>
          <p:nvPr>
            <p:ph type="body" idx="1"/>
          </p:nvPr>
        </p:nvSpPr>
        <p:spPr>
          <a:xfrm>
            <a:off x="974725" y="4560888"/>
            <a:ext cx="5365750"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3364079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48991144-0D89-41B6-B551-BD09C19042BD}" type="slidenum">
              <a:rPr kumimoji="0" lang="zh-CN" altLang="en-US" sz="1300" smtClean="0">
                <a:cs typeface="Arial" panose="020B0604020202020204" pitchFamily="34" charset="0"/>
              </a:rPr>
              <a:pPr>
                <a:spcBef>
                  <a:spcPct val="0"/>
                </a:spcBef>
              </a:pPr>
              <a:t>6</a:t>
            </a:fld>
            <a:endParaRPr kumimoji="0" lang="en-US" altLang="zh-CN" sz="1300">
              <a:cs typeface="Arial" panose="020B0604020202020204" pitchFamily="34"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1507685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a:ln/>
        </p:spPr>
      </p:sp>
      <p:sp>
        <p:nvSpPr>
          <p:cNvPr id="187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800"/>
              <a:t>定义</a:t>
            </a:r>
            <a:r>
              <a:rPr lang="en-US" altLang="zh-CN" sz="2800"/>
              <a:t>: </a:t>
            </a:r>
            <a:r>
              <a:rPr lang="zh-CN" altLang="en-US" sz="2800"/>
              <a:t>一段特定的时间内网络所能传送的比特数</a:t>
            </a:r>
            <a:r>
              <a:rPr lang="en-US" altLang="zh-CN"/>
              <a:t>, </a:t>
            </a:r>
            <a:r>
              <a:rPr lang="zh-CN" altLang="en-US" i="1"/>
              <a:t>用来表示网络的测量性能</a:t>
            </a:r>
          </a:p>
          <a:p>
            <a:pPr eaLnBrk="1" hangingPunct="1"/>
            <a:endParaRPr lang="en-US" altLang="zh-CN"/>
          </a:p>
          <a:p>
            <a:pPr eaLnBrk="1" hangingPunct="1"/>
            <a:r>
              <a:rPr lang="zh-CN" altLang="en-US"/>
              <a:t>说明</a:t>
            </a:r>
            <a:r>
              <a:rPr lang="en-US" altLang="zh-CN"/>
              <a:t>: </a:t>
            </a:r>
          </a:p>
          <a:p>
            <a:pPr lvl="1" eaLnBrk="1" hangingPunct="1"/>
            <a:r>
              <a:rPr lang="zh-CN" altLang="en-US"/>
              <a:t>由于各种实现效率的原因</a:t>
            </a:r>
            <a:r>
              <a:rPr lang="en-US" altLang="zh-CN"/>
              <a:t>, </a:t>
            </a:r>
            <a:r>
              <a:rPr lang="zh-CN" altLang="en-US"/>
              <a:t>一对用</a:t>
            </a:r>
            <a:r>
              <a:rPr lang="en-US" altLang="zh-CN"/>
              <a:t>10Mbps</a:t>
            </a:r>
            <a:r>
              <a:rPr lang="zh-CN" altLang="en-US"/>
              <a:t>带宽链路连接的节点对的吞吐量可能只能达到</a:t>
            </a:r>
            <a:r>
              <a:rPr lang="en-US" altLang="zh-CN"/>
              <a:t>2Mbps.</a:t>
            </a:r>
          </a:p>
          <a:p>
            <a:endParaRPr lang="zh-CN" altLang="en-US"/>
          </a:p>
        </p:txBody>
      </p:sp>
      <p:sp>
        <p:nvSpPr>
          <p:cNvPr id="1873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910419CF-1523-4B4A-A89B-63D262038F58}" type="slidenum">
              <a:rPr kumimoji="0" lang="en-US" altLang="zh-CN" sz="1300" smtClean="0"/>
              <a:pPr>
                <a:spcBef>
                  <a:spcPct val="0"/>
                </a:spcBef>
              </a:pPr>
              <a:t>141</a:t>
            </a:fld>
            <a:endParaRPr kumimoji="0" lang="en-US" altLang="zh-CN" sz="1300"/>
          </a:p>
        </p:txBody>
      </p:sp>
    </p:spTree>
    <p:extLst>
      <p:ext uri="{BB962C8B-B14F-4D97-AF65-F5344CB8AC3E}">
        <p14:creationId xmlns:p14="http://schemas.microsoft.com/office/powerpoint/2010/main" val="2332345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r>
              <a:rPr kumimoji="0" lang="en-US" altLang="zh-CN" sz="1300"/>
              <a:t>The University of Adelaide, School of Computer Science</a:t>
            </a:r>
          </a:p>
        </p:txBody>
      </p:sp>
      <p:sp>
        <p:nvSpPr>
          <p:cNvPr id="1996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C8B37138-316A-4BC5-8014-42ECD499AC10}" type="datetime3">
              <a:rPr kumimoji="0" lang="en-US" altLang="zh-CN" sz="1300" smtClean="0"/>
              <a:pPr>
                <a:spcBef>
                  <a:spcPct val="0"/>
                </a:spcBef>
              </a:pPr>
              <a:t>1 October 2020</a:t>
            </a:fld>
            <a:endParaRPr kumimoji="0" lang="en-US" altLang="zh-CN" sz="1300"/>
          </a:p>
        </p:txBody>
      </p:sp>
      <p:sp>
        <p:nvSpPr>
          <p:cNvPr id="1996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r>
              <a:rPr kumimoji="0" lang="en-US" altLang="zh-CN" sz="1300"/>
              <a:t>Chapter 2 — Instructions: Language of the Computer</a:t>
            </a:r>
          </a:p>
        </p:txBody>
      </p:sp>
      <p:sp>
        <p:nvSpPr>
          <p:cNvPr id="1996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9E669CCA-2CDC-4FAB-A882-6FFEFA60A0F3}" type="slidenum">
              <a:rPr kumimoji="0" lang="en-US" altLang="zh-CN" sz="1300" smtClean="0"/>
              <a:pPr>
                <a:spcBef>
                  <a:spcPct val="0"/>
                </a:spcBef>
              </a:pPr>
              <a:t>152</a:t>
            </a:fld>
            <a:endParaRPr kumimoji="0" lang="en-US" altLang="zh-CN" sz="1300"/>
          </a:p>
        </p:txBody>
      </p:sp>
      <p:sp>
        <p:nvSpPr>
          <p:cNvPr id="199686" name="Rectangle 2"/>
          <p:cNvSpPr>
            <a:spLocks noGrp="1" noRot="1" noChangeAspect="1" noChangeArrowheads="1" noTextEdit="1"/>
          </p:cNvSpPr>
          <p:nvPr>
            <p:ph type="sldImg"/>
          </p:nvPr>
        </p:nvSpPr>
        <p:spPr>
          <a:ln/>
        </p:spPr>
      </p:sp>
      <p:sp>
        <p:nvSpPr>
          <p:cNvPr id="1996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a:p>
        </p:txBody>
      </p:sp>
    </p:spTree>
    <p:extLst>
      <p:ext uri="{BB962C8B-B14F-4D97-AF65-F5344CB8AC3E}">
        <p14:creationId xmlns:p14="http://schemas.microsoft.com/office/powerpoint/2010/main" val="30399003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r>
              <a:rPr kumimoji="0" lang="en-US" altLang="zh-CN" sz="1300"/>
              <a:t>The University of Adelaide, School of Computer Science</a:t>
            </a:r>
          </a:p>
        </p:txBody>
      </p:sp>
      <p:sp>
        <p:nvSpPr>
          <p:cNvPr id="2017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4C0A65C-05E3-431D-B056-2A70C718A355}" type="datetime3">
              <a:rPr kumimoji="0" lang="en-US" altLang="zh-CN" sz="1300" smtClean="0"/>
              <a:pPr>
                <a:spcBef>
                  <a:spcPct val="0"/>
                </a:spcBef>
              </a:pPr>
              <a:t>1 October 2020</a:t>
            </a:fld>
            <a:endParaRPr kumimoji="0" lang="en-US" altLang="zh-CN" sz="1300"/>
          </a:p>
        </p:txBody>
      </p:sp>
      <p:sp>
        <p:nvSpPr>
          <p:cNvPr id="2017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r>
              <a:rPr kumimoji="0" lang="en-US" altLang="zh-CN" sz="1300"/>
              <a:t>Chapter 2 — Instructions: Language of the Computer</a:t>
            </a:r>
          </a:p>
        </p:txBody>
      </p:sp>
      <p:sp>
        <p:nvSpPr>
          <p:cNvPr id="2017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861CCF2-0CEE-4DDF-9B90-43379B1AEECD}" type="slidenum">
              <a:rPr kumimoji="0" lang="en-US" altLang="zh-CN" sz="1300" smtClean="0"/>
              <a:pPr>
                <a:spcBef>
                  <a:spcPct val="0"/>
                </a:spcBef>
              </a:pPr>
              <a:t>153</a:t>
            </a:fld>
            <a:endParaRPr kumimoji="0" lang="en-US" altLang="zh-CN" sz="1300"/>
          </a:p>
        </p:txBody>
      </p:sp>
      <p:sp>
        <p:nvSpPr>
          <p:cNvPr id="201734" name="Rectangle 2"/>
          <p:cNvSpPr>
            <a:spLocks noGrp="1" noRot="1" noChangeAspect="1" noChangeArrowheads="1" noTextEdit="1"/>
          </p:cNvSpPr>
          <p:nvPr>
            <p:ph type="sldImg"/>
          </p:nvPr>
        </p:nvSpPr>
        <p:spPr>
          <a:ln/>
        </p:spPr>
      </p:sp>
      <p:sp>
        <p:nvSpPr>
          <p:cNvPr id="2017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a:p>
        </p:txBody>
      </p:sp>
    </p:spTree>
    <p:extLst>
      <p:ext uri="{BB962C8B-B14F-4D97-AF65-F5344CB8AC3E}">
        <p14:creationId xmlns:p14="http://schemas.microsoft.com/office/powerpoint/2010/main" val="16664528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r>
              <a:rPr kumimoji="0" lang="en-US" altLang="zh-CN" sz="1300"/>
              <a:t>The University of Adelaide, School of Computer Science</a:t>
            </a:r>
          </a:p>
        </p:txBody>
      </p:sp>
      <p:sp>
        <p:nvSpPr>
          <p:cNvPr id="2037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CD040F5-6405-4D70-AC77-20C17FCF9440}" type="datetime3">
              <a:rPr kumimoji="0" lang="en-US" altLang="zh-CN" sz="1300" smtClean="0"/>
              <a:pPr>
                <a:spcBef>
                  <a:spcPct val="0"/>
                </a:spcBef>
              </a:pPr>
              <a:t>1 October 2020</a:t>
            </a:fld>
            <a:endParaRPr kumimoji="0" lang="en-US" altLang="zh-CN" sz="1300"/>
          </a:p>
        </p:txBody>
      </p:sp>
      <p:sp>
        <p:nvSpPr>
          <p:cNvPr id="2037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r>
              <a:rPr kumimoji="0" lang="en-US" altLang="zh-CN" sz="1300"/>
              <a:t>Chapter 2 — Instructions: Language of the Computer</a:t>
            </a:r>
          </a:p>
        </p:txBody>
      </p:sp>
      <p:sp>
        <p:nvSpPr>
          <p:cNvPr id="2037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1E11F74-32E8-4021-BEE0-6A23C45BF6D8}" type="slidenum">
              <a:rPr kumimoji="0" lang="en-US" altLang="zh-CN" sz="1300" smtClean="0"/>
              <a:pPr>
                <a:spcBef>
                  <a:spcPct val="0"/>
                </a:spcBef>
              </a:pPr>
              <a:t>154</a:t>
            </a:fld>
            <a:endParaRPr kumimoji="0" lang="en-US" altLang="zh-CN" sz="1300"/>
          </a:p>
        </p:txBody>
      </p:sp>
      <p:sp>
        <p:nvSpPr>
          <p:cNvPr id="203782" name="Rectangle 2"/>
          <p:cNvSpPr>
            <a:spLocks noGrp="1" noRot="1" noChangeAspect="1" noChangeArrowheads="1" noTextEdit="1"/>
          </p:cNvSpPr>
          <p:nvPr>
            <p:ph type="sldImg"/>
          </p:nvPr>
        </p:nvSpPr>
        <p:spPr>
          <a:ln/>
        </p:spPr>
      </p:sp>
      <p:sp>
        <p:nvSpPr>
          <p:cNvPr id="2037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a:p>
        </p:txBody>
      </p:sp>
    </p:spTree>
    <p:extLst>
      <p:ext uri="{BB962C8B-B14F-4D97-AF65-F5344CB8AC3E}">
        <p14:creationId xmlns:p14="http://schemas.microsoft.com/office/powerpoint/2010/main" val="39742887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r>
              <a:rPr kumimoji="0" lang="en-US" altLang="zh-CN" sz="1300"/>
              <a:t>The University of Adelaide, School of Computer Science</a:t>
            </a:r>
          </a:p>
        </p:txBody>
      </p:sp>
      <p:sp>
        <p:nvSpPr>
          <p:cNvPr id="2058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7124974-9716-4094-9F6B-06E69BE4CE55}" type="datetime3">
              <a:rPr kumimoji="0" lang="en-US" altLang="zh-CN" sz="1300" smtClean="0"/>
              <a:pPr>
                <a:spcBef>
                  <a:spcPct val="0"/>
                </a:spcBef>
              </a:pPr>
              <a:t>1 October 2020</a:t>
            </a:fld>
            <a:endParaRPr kumimoji="0" lang="en-US" altLang="zh-CN" sz="1300"/>
          </a:p>
        </p:txBody>
      </p:sp>
      <p:sp>
        <p:nvSpPr>
          <p:cNvPr id="2058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r>
              <a:rPr kumimoji="0" lang="en-US" altLang="zh-CN" sz="1300"/>
              <a:t>Chapter 2 — Instructions: Language of the Computer</a:t>
            </a:r>
          </a:p>
        </p:txBody>
      </p:sp>
      <p:sp>
        <p:nvSpPr>
          <p:cNvPr id="2058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26C1827-AA86-4E3A-8615-2FEB21F91345}" type="slidenum">
              <a:rPr kumimoji="0" lang="en-US" altLang="zh-CN" sz="1300" smtClean="0"/>
              <a:pPr>
                <a:spcBef>
                  <a:spcPct val="0"/>
                </a:spcBef>
              </a:pPr>
              <a:t>155</a:t>
            </a:fld>
            <a:endParaRPr kumimoji="0" lang="en-US" altLang="zh-CN" sz="1300"/>
          </a:p>
        </p:txBody>
      </p:sp>
      <p:sp>
        <p:nvSpPr>
          <p:cNvPr id="205830" name="Rectangle 2"/>
          <p:cNvSpPr>
            <a:spLocks noGrp="1" noRot="1" noChangeAspect="1" noChangeArrowheads="1" noTextEdit="1"/>
          </p:cNvSpPr>
          <p:nvPr>
            <p:ph type="sldImg"/>
          </p:nvPr>
        </p:nvSpPr>
        <p:spPr>
          <a:ln/>
        </p:spPr>
      </p:sp>
      <p:sp>
        <p:nvSpPr>
          <p:cNvPr id="2058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CN"/>
          </a:p>
        </p:txBody>
      </p:sp>
    </p:spTree>
    <p:extLst>
      <p:ext uri="{BB962C8B-B14F-4D97-AF65-F5344CB8AC3E}">
        <p14:creationId xmlns:p14="http://schemas.microsoft.com/office/powerpoint/2010/main" val="9091824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53B194EA-5A99-4E42-BD46-177121D1FFA3}" type="slidenum">
              <a:rPr kumimoji="0" lang="en-US" altLang="zh-CN" sz="1300" smtClean="0">
                <a:cs typeface="Arial" panose="020B0604020202020204" pitchFamily="34" charset="0"/>
              </a:rPr>
              <a:pPr>
                <a:spcBef>
                  <a:spcPct val="0"/>
                </a:spcBef>
              </a:pPr>
              <a:t>157</a:t>
            </a:fld>
            <a:endParaRPr kumimoji="0" lang="en-US" altLang="zh-CN" sz="1300">
              <a:cs typeface="Arial" panose="020B0604020202020204" pitchFamily="34" charset="0"/>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200,000,000 million hosts (but how to measure this is a research project)</a:t>
            </a:r>
          </a:p>
        </p:txBody>
      </p:sp>
    </p:spTree>
    <p:extLst>
      <p:ext uri="{BB962C8B-B14F-4D97-AF65-F5344CB8AC3E}">
        <p14:creationId xmlns:p14="http://schemas.microsoft.com/office/powerpoint/2010/main" val="4153844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F5FABA2-3489-4081-BE37-26C699067DEA}" type="slidenum">
              <a:rPr kumimoji="0" lang="zh-CN" altLang="en-US" sz="1300" smtClean="0"/>
              <a:pPr>
                <a:spcBef>
                  <a:spcPct val="0"/>
                </a:spcBef>
              </a:pPr>
              <a:t>158</a:t>
            </a:fld>
            <a:endParaRPr kumimoji="0" lang="en-US" altLang="zh-CN" sz="1300"/>
          </a:p>
        </p:txBody>
      </p:sp>
      <p:sp>
        <p:nvSpPr>
          <p:cNvPr id="210947" name="Rectangle 2"/>
          <p:cNvSpPr>
            <a:spLocks noGrp="1" noRot="1" noChangeAspect="1" noChangeArrowheads="1" noTextEdit="1"/>
          </p:cNvSpPr>
          <p:nvPr>
            <p:ph type="sldImg"/>
          </p:nvPr>
        </p:nvSpPr>
        <p:spPr>
          <a:ln/>
        </p:spPr>
      </p:sp>
      <p:sp>
        <p:nvSpPr>
          <p:cNvPr id="210948" name="Rectangle 3"/>
          <p:cNvSpPr>
            <a:spLocks noGrp="1" noRot="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5246189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0" tIns="49520" rIns="99040" bIns="49520" anchor="b"/>
          <a:lstStyle>
            <a:lvl1pPr defTabSz="990600">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663FFE69-4830-42DA-B9CF-3D56276E95F1}" type="slidenum">
              <a:rPr kumimoji="0" lang="en-US" altLang="zh-CN" sz="1300">
                <a:latin typeface="Times New Roman" panose="02020603050405020304" pitchFamily="18" charset="0"/>
              </a:rPr>
              <a:pPr algn="r" eaLnBrk="1" hangingPunct="1">
                <a:spcBef>
                  <a:spcPct val="0"/>
                </a:spcBef>
              </a:pPr>
              <a:t>159</a:t>
            </a:fld>
            <a:endParaRPr kumimoji="0" lang="en-US" altLang="zh-CN" sz="1300">
              <a:latin typeface="Times New Roman" panose="02020603050405020304" pitchFamily="18" charset="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0" tIns="49520" rIns="99040" bIns="49520"/>
          <a:lstStyle/>
          <a:p>
            <a:r>
              <a:rPr lang="en-US" altLang="zh-CN"/>
              <a:t>Ethereal: 385 protocols understood</a:t>
            </a:r>
          </a:p>
        </p:txBody>
      </p:sp>
    </p:spTree>
    <p:extLst>
      <p:ext uri="{BB962C8B-B14F-4D97-AF65-F5344CB8AC3E}">
        <p14:creationId xmlns:p14="http://schemas.microsoft.com/office/powerpoint/2010/main" val="7009529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865F3D8-45DA-4425-89CE-F366E307EEC0}" type="slidenum">
              <a:rPr kumimoji="0" lang="en-US" altLang="zh-CN" sz="1300" smtClean="0">
                <a:cs typeface="Arial" panose="020B0604020202020204" pitchFamily="34" charset="0"/>
              </a:rPr>
              <a:pPr>
                <a:spcBef>
                  <a:spcPct val="0"/>
                </a:spcBef>
              </a:pPr>
              <a:t>160</a:t>
            </a:fld>
            <a:endParaRPr kumimoji="0" lang="en-US" altLang="zh-CN" sz="1300">
              <a:cs typeface="Arial" panose="020B0604020202020204" pitchFamily="34" charset="0"/>
            </a:endParaRPr>
          </a:p>
        </p:txBody>
      </p:sp>
      <p:sp>
        <p:nvSpPr>
          <p:cNvPr id="215043"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10CD735C-B02B-4FB7-B14D-451315064165}" type="slidenum">
              <a:rPr kumimoji="0" lang="en-US" altLang="zh-CN" sz="1300">
                <a:latin typeface="Times New Roman" panose="02020603050405020304" pitchFamily="18" charset="0"/>
              </a:rPr>
              <a:pPr algn="r" eaLnBrk="1" hangingPunct="1">
                <a:spcBef>
                  <a:spcPct val="0"/>
                </a:spcBef>
              </a:pPr>
              <a:t>160</a:t>
            </a:fld>
            <a:endParaRPr kumimoji="0" lang="en-US" altLang="zh-CN" sz="1300">
              <a:latin typeface="Times New Roman" panose="02020603050405020304" pitchFamily="18" charset="0"/>
            </a:endParaRPr>
          </a:p>
        </p:txBody>
      </p:sp>
      <p:sp>
        <p:nvSpPr>
          <p:cNvPr id="215044" name="Rectangle 2"/>
          <p:cNvSpPr>
            <a:spLocks noGrp="1" noRot="1" noChangeAspect="1" noChangeArrowheads="1" noTextEdit="1"/>
          </p:cNvSpPr>
          <p:nvPr>
            <p:ph type="sldImg"/>
          </p:nvPr>
        </p:nvSpPr>
        <p:spPr>
          <a:xfrm>
            <a:off x="139700" y="769938"/>
            <a:ext cx="6823075" cy="3838575"/>
          </a:xfrm>
          <a:ln/>
        </p:spPr>
      </p:sp>
      <p:sp>
        <p:nvSpPr>
          <p:cNvPr id="215045"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15828681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5E351F19-9F6E-4E0F-9BAA-DFDA7A5B2B70}" type="slidenum">
              <a:rPr kumimoji="0" lang="en-US" altLang="zh-CN" sz="1300" smtClean="0">
                <a:cs typeface="Arial" panose="020B0604020202020204" pitchFamily="34" charset="0"/>
              </a:rPr>
              <a:pPr>
                <a:spcBef>
                  <a:spcPct val="0"/>
                </a:spcBef>
              </a:pPr>
              <a:t>161</a:t>
            </a:fld>
            <a:endParaRPr kumimoji="0" lang="en-US" altLang="zh-CN" sz="1300">
              <a:cs typeface="Arial" panose="020B0604020202020204" pitchFamily="34" charset="0"/>
            </a:endParaRPr>
          </a:p>
        </p:txBody>
      </p:sp>
      <p:sp>
        <p:nvSpPr>
          <p:cNvPr id="217091"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383969F6-6227-43BF-A726-09A8300A8930}" type="slidenum">
              <a:rPr kumimoji="0" lang="en-US" altLang="zh-CN" sz="1300">
                <a:latin typeface="Times New Roman" panose="02020603050405020304" pitchFamily="18" charset="0"/>
              </a:rPr>
              <a:pPr algn="r" eaLnBrk="1" hangingPunct="1">
                <a:spcBef>
                  <a:spcPct val="0"/>
                </a:spcBef>
              </a:pPr>
              <a:t>161</a:t>
            </a:fld>
            <a:endParaRPr kumimoji="0" lang="en-US" altLang="zh-CN" sz="1300">
              <a:latin typeface="Times New Roman" panose="02020603050405020304" pitchFamily="18" charset="0"/>
            </a:endParaRPr>
          </a:p>
        </p:txBody>
      </p:sp>
      <p:sp>
        <p:nvSpPr>
          <p:cNvPr id="217092" name="Rectangle 2"/>
          <p:cNvSpPr>
            <a:spLocks noGrp="1" noRot="1" noChangeAspect="1" noChangeArrowheads="1" noTextEdit="1"/>
          </p:cNvSpPr>
          <p:nvPr>
            <p:ph type="sldImg"/>
          </p:nvPr>
        </p:nvSpPr>
        <p:spPr>
          <a:xfrm>
            <a:off x="139700" y="769938"/>
            <a:ext cx="6823075" cy="3838575"/>
          </a:xfrm>
          <a:ln/>
        </p:spPr>
      </p:sp>
      <p:sp>
        <p:nvSpPr>
          <p:cNvPr id="217093"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1799780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6BE21B5-D88F-4A5A-A26B-3C2D5EF01F97}" type="slidenum">
              <a:rPr kumimoji="0" lang="en-US" altLang="zh-CN" sz="1300" smtClean="0">
                <a:cs typeface="Arial" panose="020B0604020202020204" pitchFamily="34" charset="0"/>
              </a:rPr>
              <a:pPr>
                <a:spcBef>
                  <a:spcPct val="0"/>
                </a:spcBef>
              </a:pPr>
              <a:t>7</a:t>
            </a:fld>
            <a:endParaRPr kumimoji="0" lang="en-US" altLang="zh-CN" sz="1300">
              <a:cs typeface="Arial" panose="020B0604020202020204" pitchFamily="34" charset="0"/>
            </a:endParaRPr>
          </a:p>
        </p:txBody>
      </p:sp>
      <p:sp>
        <p:nvSpPr>
          <p:cNvPr id="19459"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23F33C19-7934-4E13-AF7E-080D757705B0}" type="slidenum">
              <a:rPr kumimoji="0" lang="en-US" altLang="zh-CN" sz="1300">
                <a:latin typeface="Times New Roman" panose="02020603050405020304" pitchFamily="18" charset="0"/>
              </a:rPr>
              <a:pPr algn="r" eaLnBrk="1" hangingPunct="1">
                <a:spcBef>
                  <a:spcPct val="0"/>
                </a:spcBef>
              </a:pPr>
              <a:t>7</a:t>
            </a:fld>
            <a:endParaRPr kumimoji="0" lang="en-US" altLang="zh-CN" sz="1300">
              <a:latin typeface="Times New Roman" panose="02020603050405020304" pitchFamily="18" charset="0"/>
            </a:endParaRPr>
          </a:p>
        </p:txBody>
      </p:sp>
      <p:sp>
        <p:nvSpPr>
          <p:cNvPr id="19460" name="Rectangle 2"/>
          <p:cNvSpPr>
            <a:spLocks noGrp="1" noRot="1" noChangeAspect="1" noChangeArrowheads="1" noTextEdit="1"/>
          </p:cNvSpPr>
          <p:nvPr>
            <p:ph type="sldImg"/>
          </p:nvPr>
        </p:nvSpPr>
        <p:spPr>
          <a:xfrm>
            <a:off x="139700" y="769938"/>
            <a:ext cx="6823075" cy="3838575"/>
          </a:xfrm>
          <a:ln/>
        </p:spPr>
      </p:sp>
      <p:sp>
        <p:nvSpPr>
          <p:cNvPr id="19461"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31614109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2C8E1D0D-DB75-4DD8-B5DA-7EC6A58300AF}" type="slidenum">
              <a:rPr kumimoji="0" lang="en-US" altLang="zh-CN" sz="1300" smtClean="0">
                <a:cs typeface="Arial" panose="020B0604020202020204" pitchFamily="34" charset="0"/>
              </a:rPr>
              <a:pPr>
                <a:spcBef>
                  <a:spcPct val="0"/>
                </a:spcBef>
              </a:pPr>
              <a:t>163</a:t>
            </a:fld>
            <a:endParaRPr kumimoji="0" lang="en-US" altLang="zh-CN" sz="1300">
              <a:cs typeface="Arial" panose="020B0604020202020204" pitchFamily="34" charset="0"/>
            </a:endParaRPr>
          </a:p>
        </p:txBody>
      </p:sp>
      <p:sp>
        <p:nvSpPr>
          <p:cNvPr id="220163"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27FEAF17-CC05-4890-849C-BDC2782080D6}" type="slidenum">
              <a:rPr kumimoji="0" lang="en-US" altLang="zh-CN" sz="1300">
                <a:latin typeface="Times New Roman" panose="02020603050405020304" pitchFamily="18" charset="0"/>
              </a:rPr>
              <a:pPr algn="r" eaLnBrk="1" hangingPunct="1">
                <a:spcBef>
                  <a:spcPct val="0"/>
                </a:spcBef>
              </a:pPr>
              <a:t>163</a:t>
            </a:fld>
            <a:endParaRPr kumimoji="0" lang="en-US" altLang="zh-CN" sz="1300">
              <a:latin typeface="Times New Roman" panose="02020603050405020304" pitchFamily="18" charset="0"/>
            </a:endParaRPr>
          </a:p>
        </p:txBody>
      </p:sp>
      <p:sp>
        <p:nvSpPr>
          <p:cNvPr id="220164" name="Rectangle 2"/>
          <p:cNvSpPr>
            <a:spLocks noGrp="1" noRot="1" noChangeAspect="1" noChangeArrowheads="1" noTextEdit="1"/>
          </p:cNvSpPr>
          <p:nvPr>
            <p:ph type="sldImg"/>
          </p:nvPr>
        </p:nvSpPr>
        <p:spPr>
          <a:xfrm>
            <a:off x="139700" y="769938"/>
            <a:ext cx="6823075" cy="3838575"/>
          </a:xfrm>
          <a:ln/>
        </p:spPr>
      </p:sp>
      <p:sp>
        <p:nvSpPr>
          <p:cNvPr id="220165"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850572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2CDA472-31A9-4EB0-9F07-BF9767205126}" type="slidenum">
              <a:rPr kumimoji="0" lang="en-US" altLang="zh-CN" sz="1300" smtClean="0">
                <a:cs typeface="Arial" panose="020B0604020202020204" pitchFamily="34" charset="0"/>
              </a:rPr>
              <a:pPr>
                <a:spcBef>
                  <a:spcPct val="0"/>
                </a:spcBef>
              </a:pPr>
              <a:t>164</a:t>
            </a:fld>
            <a:endParaRPr kumimoji="0" lang="en-US" altLang="zh-CN" sz="1300">
              <a:cs typeface="Arial" panose="020B0604020202020204" pitchFamily="34" charset="0"/>
            </a:endParaRPr>
          </a:p>
        </p:txBody>
      </p:sp>
      <p:sp>
        <p:nvSpPr>
          <p:cNvPr id="222211"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2141FC60-EE49-43AE-95C5-F89CA913F98C}" type="slidenum">
              <a:rPr kumimoji="0" lang="en-US" altLang="zh-CN" sz="1300">
                <a:latin typeface="Times New Roman" panose="02020603050405020304" pitchFamily="18" charset="0"/>
              </a:rPr>
              <a:pPr algn="r" eaLnBrk="1" hangingPunct="1">
                <a:spcBef>
                  <a:spcPct val="0"/>
                </a:spcBef>
              </a:pPr>
              <a:t>164</a:t>
            </a:fld>
            <a:endParaRPr kumimoji="0" lang="en-US" altLang="zh-CN" sz="1300">
              <a:latin typeface="Times New Roman" panose="02020603050405020304" pitchFamily="18" charset="0"/>
            </a:endParaRPr>
          </a:p>
        </p:txBody>
      </p:sp>
      <p:sp>
        <p:nvSpPr>
          <p:cNvPr id="222212" name="Rectangle 2"/>
          <p:cNvSpPr>
            <a:spLocks noGrp="1" noRot="1" noChangeAspect="1" noChangeArrowheads="1" noTextEdit="1"/>
          </p:cNvSpPr>
          <p:nvPr>
            <p:ph type="sldImg"/>
          </p:nvPr>
        </p:nvSpPr>
        <p:spPr>
          <a:xfrm>
            <a:off x="139700" y="769938"/>
            <a:ext cx="6823075" cy="3838575"/>
          </a:xfrm>
          <a:ln/>
        </p:spPr>
      </p:sp>
      <p:sp>
        <p:nvSpPr>
          <p:cNvPr id="222213"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37717991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D221BA5-D37F-48E0-BA25-3F77B0A19522}" type="slidenum">
              <a:rPr kumimoji="0" lang="en-US" altLang="zh-CN" sz="1300" smtClean="0">
                <a:cs typeface="Arial" panose="020B0604020202020204" pitchFamily="34" charset="0"/>
              </a:rPr>
              <a:pPr>
                <a:spcBef>
                  <a:spcPct val="0"/>
                </a:spcBef>
              </a:pPr>
              <a:t>166</a:t>
            </a:fld>
            <a:endParaRPr kumimoji="0" lang="en-US" altLang="zh-CN" sz="1300">
              <a:cs typeface="Arial" panose="020B0604020202020204" pitchFamily="34" charset="0"/>
            </a:endParaRPr>
          </a:p>
        </p:txBody>
      </p:sp>
      <p:sp>
        <p:nvSpPr>
          <p:cNvPr id="225283"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047996A1-3422-4E6E-AB19-B196295A1F1D}" type="slidenum">
              <a:rPr kumimoji="0" lang="en-US" altLang="zh-CN" sz="1300">
                <a:latin typeface="Times New Roman" panose="02020603050405020304" pitchFamily="18" charset="0"/>
              </a:rPr>
              <a:pPr algn="r" eaLnBrk="1" hangingPunct="1">
                <a:spcBef>
                  <a:spcPct val="0"/>
                </a:spcBef>
              </a:pPr>
              <a:t>166</a:t>
            </a:fld>
            <a:endParaRPr kumimoji="0" lang="en-US" altLang="zh-CN" sz="1300">
              <a:latin typeface="Times New Roman" panose="02020603050405020304" pitchFamily="18" charset="0"/>
            </a:endParaRPr>
          </a:p>
        </p:txBody>
      </p:sp>
      <p:sp>
        <p:nvSpPr>
          <p:cNvPr id="225284" name="Rectangle 2"/>
          <p:cNvSpPr>
            <a:spLocks noGrp="1" noRot="1" noChangeAspect="1" noChangeArrowheads="1" noTextEdit="1"/>
          </p:cNvSpPr>
          <p:nvPr>
            <p:ph type="sldImg"/>
          </p:nvPr>
        </p:nvSpPr>
        <p:spPr>
          <a:xfrm>
            <a:off x="139700" y="769938"/>
            <a:ext cx="6823075" cy="3838575"/>
          </a:xfrm>
          <a:ln/>
        </p:spPr>
      </p:sp>
      <p:sp>
        <p:nvSpPr>
          <p:cNvPr id="225285"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21666468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7FA6950-AA9D-4224-AC39-3951B68E0CB2}" type="slidenum">
              <a:rPr kumimoji="0" lang="zh-CN" altLang="en-US" sz="1300" smtClean="0">
                <a:cs typeface="Arial" panose="020B0604020202020204" pitchFamily="34" charset="0"/>
              </a:rPr>
              <a:pPr>
                <a:spcBef>
                  <a:spcPct val="0"/>
                </a:spcBef>
              </a:pPr>
              <a:t>167</a:t>
            </a:fld>
            <a:endParaRPr kumimoji="0" lang="en-US" altLang="zh-CN" sz="1300">
              <a:cs typeface="Arial" panose="020B0604020202020204" pitchFamily="34"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6148888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幻灯片图像占位符 1"/>
          <p:cNvSpPr>
            <a:spLocks noGrp="1" noRot="1" noChangeAspect="1" noTextEdit="1"/>
          </p:cNvSpPr>
          <p:nvPr>
            <p:ph type="sldImg"/>
          </p:nvPr>
        </p:nvSpPr>
        <p:spPr>
          <a:ln/>
        </p:spPr>
      </p:sp>
      <p:sp>
        <p:nvSpPr>
          <p:cNvPr id="229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第一章</a:t>
            </a:r>
            <a:r>
              <a:rPr lang="en-US" altLang="zh-CN" dirty="0"/>
              <a:t>28-29</a:t>
            </a:r>
            <a:r>
              <a:rPr lang="zh-CN" altLang="en-US" dirty="0"/>
              <a:t>页，我个人的理解是，给出了</a:t>
            </a:r>
            <a:r>
              <a:rPr lang="en-US" altLang="zh-CN" dirty="0"/>
              <a:t>2009</a:t>
            </a:r>
            <a:r>
              <a:rPr lang="zh-CN" altLang="en-US" dirty="0"/>
              <a:t>年的</a:t>
            </a:r>
            <a:r>
              <a:rPr lang="en-US" altLang="zh-CN" dirty="0"/>
              <a:t>IPv4</a:t>
            </a:r>
            <a:r>
              <a:rPr lang="zh-CN" altLang="en-US" dirty="0"/>
              <a:t>和</a:t>
            </a:r>
            <a:r>
              <a:rPr lang="en-US" altLang="zh-CN" dirty="0"/>
              <a:t>IPv6</a:t>
            </a:r>
            <a:r>
              <a:rPr lang="zh-CN" altLang="en-US" dirty="0"/>
              <a:t>网络的拓扑结构，说明目前互联网的规模很大，而且存在一定规律，某些节点的链接度特别大，有些文献指出互联网节点的度规律符合幂律分布。另一方面，</a:t>
            </a:r>
            <a:r>
              <a:rPr lang="en-US" altLang="zh-CN" dirty="0"/>
              <a:t>IPv6</a:t>
            </a:r>
            <a:r>
              <a:rPr lang="zh-CN" altLang="en-US" dirty="0"/>
              <a:t>虽然推出了很久，很目前的</a:t>
            </a:r>
            <a:r>
              <a:rPr lang="en-US" altLang="zh-CN" dirty="0"/>
              <a:t>IPv6</a:t>
            </a:r>
            <a:r>
              <a:rPr lang="zh-CN" altLang="en-US" dirty="0"/>
              <a:t>网络规模仍然很小。说明互联网架构创新的难度很大。</a:t>
            </a:r>
            <a:endParaRPr lang="en-US" altLang="zh-CN" dirty="0"/>
          </a:p>
          <a:p>
            <a:endParaRPr lang="en-US" altLang="zh-CN" dirty="0"/>
          </a:p>
          <a:p>
            <a:r>
              <a:rPr lang="en-US" altLang="zh-CN" dirty="0"/>
              <a:t>Ipv6</a:t>
            </a:r>
            <a:r>
              <a:rPr lang="zh-CN" altLang="en-US" dirty="0"/>
              <a:t>在中国获得了很大发展，但互联网的话语权在欧美。当欧美丧失了</a:t>
            </a:r>
            <a:r>
              <a:rPr lang="en-US" altLang="zh-CN" dirty="0"/>
              <a:t>IPv6</a:t>
            </a:r>
            <a:r>
              <a:rPr lang="zh-CN" altLang="en-US" dirty="0"/>
              <a:t>的研发主导权，不再按照</a:t>
            </a:r>
            <a:r>
              <a:rPr lang="en-US" altLang="zh-CN" dirty="0"/>
              <a:t>IPv6</a:t>
            </a:r>
            <a:r>
              <a:rPr lang="zh-CN" altLang="en-US" dirty="0"/>
              <a:t>的技术路线发展互联网架构，而采取其他的发展路径。掌握核心技术话语权的重要性 </a:t>
            </a:r>
          </a:p>
        </p:txBody>
      </p:sp>
      <p:sp>
        <p:nvSpPr>
          <p:cNvPr id="229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90B4C82-6AE9-40B9-A8E2-0D7459B33268}" type="slidenum">
              <a:rPr kumimoji="0" lang="en-US" altLang="zh-CN" sz="1300" smtClean="0"/>
              <a:pPr>
                <a:spcBef>
                  <a:spcPct val="0"/>
                </a:spcBef>
              </a:pPr>
              <a:t>168</a:t>
            </a:fld>
            <a:endParaRPr kumimoji="0" lang="en-US" altLang="zh-CN" sz="1300"/>
          </a:p>
        </p:txBody>
      </p:sp>
    </p:spTree>
    <p:extLst>
      <p:ext uri="{BB962C8B-B14F-4D97-AF65-F5344CB8AC3E}">
        <p14:creationId xmlns:p14="http://schemas.microsoft.com/office/powerpoint/2010/main" val="26383225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幻灯片图像占位符 1"/>
          <p:cNvSpPr>
            <a:spLocks noGrp="1" noRot="1" noChangeAspect="1" noTextEdit="1"/>
          </p:cNvSpPr>
          <p:nvPr>
            <p:ph type="sldImg"/>
          </p:nvPr>
        </p:nvSpPr>
        <p:spPr>
          <a:ln/>
        </p:spPr>
      </p:sp>
      <p:sp>
        <p:nvSpPr>
          <p:cNvPr id="2314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互联网行业已经成为重资产、重能耗的产业</a:t>
            </a:r>
          </a:p>
        </p:txBody>
      </p:sp>
      <p:sp>
        <p:nvSpPr>
          <p:cNvPr id="2314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AD93AC2-A7EF-413C-8964-9057AE43D2F6}" type="slidenum">
              <a:rPr lang="en-US" altLang="zh-CN" smtClean="0"/>
              <a:pPr/>
              <a:t>169</a:t>
            </a:fld>
            <a:endParaRPr lang="en-US" altLang="zh-CN"/>
          </a:p>
        </p:txBody>
      </p:sp>
    </p:spTree>
    <p:extLst>
      <p:ext uri="{BB962C8B-B14F-4D97-AF65-F5344CB8AC3E}">
        <p14:creationId xmlns:p14="http://schemas.microsoft.com/office/powerpoint/2010/main" val="4058298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幻灯片图像占位符 1"/>
          <p:cNvSpPr>
            <a:spLocks noGrp="1" noRot="1" noChangeAspect="1" noTextEdit="1"/>
          </p:cNvSpPr>
          <p:nvPr>
            <p:ph type="sldImg"/>
          </p:nvPr>
        </p:nvSpPr>
        <p:spPr>
          <a:ln/>
        </p:spPr>
      </p:sp>
      <p:sp>
        <p:nvSpPr>
          <p:cNvPr id="233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t>Software defined Network for Google’s data centers</a:t>
            </a:r>
            <a:endParaRPr lang="zh-CN" altLang="en-US" b="1"/>
          </a:p>
          <a:p>
            <a:endParaRPr lang="en-US" altLang="zh-CN"/>
          </a:p>
          <a:p>
            <a:r>
              <a:rPr lang="zh-CN" altLang="en-US"/>
              <a:t>第</a:t>
            </a:r>
            <a:r>
              <a:rPr lang="en-US" altLang="zh-CN"/>
              <a:t>29</a:t>
            </a:r>
            <a:r>
              <a:rPr lang="zh-CN" altLang="en-US"/>
              <a:t>页，给出了目前互联网的热点应用，以</a:t>
            </a:r>
            <a:r>
              <a:rPr lang="en-US" altLang="zh-CN"/>
              <a:t>Google</a:t>
            </a:r>
            <a:r>
              <a:rPr lang="zh-CN" altLang="en-US"/>
              <a:t>的数据中心为代表。数据中心有大量服务器，这是一种网络集中化的表现。而且，</a:t>
            </a:r>
            <a:r>
              <a:rPr lang="en-US" altLang="zh-CN"/>
              <a:t>Google</a:t>
            </a:r>
            <a:r>
              <a:rPr lang="zh-CN" altLang="en-US"/>
              <a:t>现在已经通过私有链路连接他们自己的数据中心，仅仅传输</a:t>
            </a:r>
            <a:r>
              <a:rPr lang="en-US" altLang="zh-CN"/>
              <a:t>Google</a:t>
            </a:r>
            <a:r>
              <a:rPr lang="zh-CN" altLang="en-US"/>
              <a:t>自己的流量，这同传统的公共互联网有较大不同。此外，</a:t>
            </a:r>
            <a:r>
              <a:rPr lang="en-US" altLang="zh-CN"/>
              <a:t>Google</a:t>
            </a:r>
            <a:r>
              <a:rPr lang="zh-CN" altLang="en-US"/>
              <a:t>引入的软件定义网络技术管理其数据中心的流量控制，取得很好的效果。跨洋光纤链路可达利用率</a:t>
            </a:r>
            <a:r>
              <a:rPr lang="en-US" altLang="zh-CN"/>
              <a:t>95%</a:t>
            </a:r>
            <a:r>
              <a:rPr lang="zh-CN" altLang="en-US"/>
              <a:t>以上。</a:t>
            </a:r>
          </a:p>
        </p:txBody>
      </p:sp>
      <p:sp>
        <p:nvSpPr>
          <p:cNvPr id="233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7616D90-C617-44A7-A13D-3A803BBF4649}" type="slidenum">
              <a:rPr kumimoji="0" lang="en-US" altLang="zh-CN" sz="1300" smtClean="0"/>
              <a:pPr>
                <a:spcBef>
                  <a:spcPct val="0"/>
                </a:spcBef>
              </a:pPr>
              <a:t>170</a:t>
            </a:fld>
            <a:endParaRPr kumimoji="0" lang="en-US" altLang="zh-CN" sz="1300"/>
          </a:p>
        </p:txBody>
      </p:sp>
    </p:spTree>
    <p:extLst>
      <p:ext uri="{BB962C8B-B14F-4D97-AF65-F5344CB8AC3E}">
        <p14:creationId xmlns:p14="http://schemas.microsoft.com/office/powerpoint/2010/main" val="18206592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p>
        </p:txBody>
      </p:sp>
      <p:sp>
        <p:nvSpPr>
          <p:cNvPr id="30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13C136C5-AB25-4265-B7C1-CEF5D0AC423A}" type="slidenum">
              <a:rPr kumimoji="0" lang="en-US" altLang="zh-CN" sz="1300" smtClean="0"/>
              <a:pPr>
                <a:spcBef>
                  <a:spcPct val="0"/>
                </a:spcBef>
              </a:pPr>
              <a:t>182</a:t>
            </a:fld>
            <a:endParaRPr kumimoji="0" lang="en-US" altLang="zh-CN" sz="1300"/>
          </a:p>
        </p:txBody>
      </p:sp>
    </p:spTree>
    <p:extLst>
      <p:ext uri="{BB962C8B-B14F-4D97-AF65-F5344CB8AC3E}">
        <p14:creationId xmlns:p14="http://schemas.microsoft.com/office/powerpoint/2010/main" val="3028663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BB6EF5E-418A-4B08-ABAC-39518C6FE8EC}" type="slidenum">
              <a:rPr kumimoji="0" lang="en-US" altLang="zh-CN" sz="1300" smtClean="0">
                <a:cs typeface="Arial" panose="020B0604020202020204" pitchFamily="34" charset="0"/>
              </a:rPr>
              <a:pPr>
                <a:spcBef>
                  <a:spcPct val="0"/>
                </a:spcBef>
              </a:pPr>
              <a:t>8</a:t>
            </a:fld>
            <a:endParaRPr kumimoji="0" lang="en-US" altLang="zh-CN" sz="1300">
              <a:cs typeface="Arial" panose="020B0604020202020204" pitchFamily="34" charset="0"/>
            </a:endParaRPr>
          </a:p>
        </p:txBody>
      </p:sp>
      <p:sp>
        <p:nvSpPr>
          <p:cNvPr id="21507"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AD7319D4-9B49-4AE2-9A26-0B99227AB98E}" type="slidenum">
              <a:rPr kumimoji="0" lang="en-US" altLang="zh-CN" sz="1300">
                <a:latin typeface="Times New Roman" panose="02020603050405020304" pitchFamily="18" charset="0"/>
              </a:rPr>
              <a:pPr algn="r" eaLnBrk="1" hangingPunct="1">
                <a:spcBef>
                  <a:spcPct val="0"/>
                </a:spcBef>
              </a:pPr>
              <a:t>8</a:t>
            </a:fld>
            <a:endParaRPr kumimoji="0" lang="en-US" altLang="zh-CN" sz="1300">
              <a:latin typeface="Times New Roman" panose="02020603050405020304" pitchFamily="18" charset="0"/>
            </a:endParaRPr>
          </a:p>
        </p:txBody>
      </p:sp>
      <p:sp>
        <p:nvSpPr>
          <p:cNvPr id="21508" name="Rectangle 2"/>
          <p:cNvSpPr>
            <a:spLocks noGrp="1" noRot="1" noChangeAspect="1" noChangeArrowheads="1" noTextEdit="1"/>
          </p:cNvSpPr>
          <p:nvPr>
            <p:ph type="sldImg"/>
          </p:nvPr>
        </p:nvSpPr>
        <p:spPr>
          <a:xfrm>
            <a:off x="139700" y="769938"/>
            <a:ext cx="6823075" cy="3838575"/>
          </a:xfrm>
          <a:ln/>
        </p:spPr>
      </p:sp>
      <p:sp>
        <p:nvSpPr>
          <p:cNvPr id="21509"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endParaRPr lang="en-US" altLang="zh-CN"/>
          </a:p>
        </p:txBody>
      </p:sp>
    </p:spTree>
    <p:extLst>
      <p:ext uri="{BB962C8B-B14F-4D97-AF65-F5344CB8AC3E}">
        <p14:creationId xmlns:p14="http://schemas.microsoft.com/office/powerpoint/2010/main" val="1099040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47C7E8E3-DCBF-43D0-8054-AD6F44313BB8}" type="slidenum">
              <a:rPr kumimoji="0" lang="en-US" altLang="zh-CN" sz="1300" smtClean="0">
                <a:cs typeface="Arial" panose="020B0604020202020204" pitchFamily="34" charset="0"/>
              </a:rPr>
              <a:pPr>
                <a:spcBef>
                  <a:spcPct val="0"/>
                </a:spcBef>
              </a:pPr>
              <a:t>9</a:t>
            </a:fld>
            <a:endParaRPr kumimoji="0" lang="en-US" altLang="zh-CN" sz="1300">
              <a:cs typeface="Arial" panose="020B0604020202020204"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054502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062ADE8-54B6-4147-B1C1-6947ECF4F061}" type="slidenum">
              <a:rPr kumimoji="0" lang="en-US" altLang="zh-CN" sz="1300" smtClean="0">
                <a:cs typeface="Arial" panose="020B0604020202020204" pitchFamily="34" charset="0"/>
              </a:rPr>
              <a:pPr>
                <a:spcBef>
                  <a:spcPct val="0"/>
                </a:spcBef>
              </a:pPr>
              <a:t>10</a:t>
            </a:fld>
            <a:endParaRPr kumimoji="0" lang="en-US" altLang="zh-CN" sz="1300">
              <a:cs typeface="Arial" panose="020B0604020202020204" pitchFamily="34" charset="0"/>
            </a:endParaRPr>
          </a:p>
        </p:txBody>
      </p:sp>
      <p:sp>
        <p:nvSpPr>
          <p:cNvPr id="25603" name="Rectangle 7"/>
          <p:cNvSpPr txBox="1">
            <a:spLocks noGrp="1" noChangeArrowheads="1"/>
          </p:cNvSpPr>
          <p:nvPr/>
        </p:nvSpPr>
        <p:spPr bwMode="auto">
          <a:xfrm>
            <a:off x="4022725" y="9725025"/>
            <a:ext cx="3076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nchor="b"/>
          <a:lstStyle>
            <a:lvl1pPr defTabSz="976313">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defTabSz="976313">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defTabSz="976313">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defTabSz="976313"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B4BDF286-5DE8-4044-B324-9EBC735792E6}" type="slidenum">
              <a:rPr kumimoji="0" lang="en-US" altLang="zh-CN" sz="1300">
                <a:latin typeface="Times New Roman" panose="02020603050405020304" pitchFamily="18" charset="0"/>
              </a:rPr>
              <a:pPr algn="r" eaLnBrk="1" hangingPunct="1">
                <a:spcBef>
                  <a:spcPct val="0"/>
                </a:spcBef>
              </a:pPr>
              <a:t>10</a:t>
            </a:fld>
            <a:endParaRPr kumimoji="0" lang="en-US" altLang="zh-CN" sz="1300">
              <a:latin typeface="Times New Roman" panose="02020603050405020304" pitchFamily="18" charset="0"/>
            </a:endParaRPr>
          </a:p>
        </p:txBody>
      </p:sp>
      <p:sp>
        <p:nvSpPr>
          <p:cNvPr id="25604" name="Rectangle 2"/>
          <p:cNvSpPr>
            <a:spLocks noGrp="1" noRot="1" noChangeAspect="1" noChangeArrowheads="1" noTextEdit="1"/>
          </p:cNvSpPr>
          <p:nvPr>
            <p:ph type="sldImg"/>
          </p:nvPr>
        </p:nvSpPr>
        <p:spPr>
          <a:xfrm>
            <a:off x="139700" y="769938"/>
            <a:ext cx="6823075" cy="3838575"/>
          </a:xfrm>
          <a:ln/>
        </p:spPr>
      </p:sp>
      <p:sp>
        <p:nvSpPr>
          <p:cNvPr id="25605" name="Rectangle 3"/>
          <p:cNvSpPr>
            <a:spLocks noGrp="1" noChangeArrowheads="1"/>
          </p:cNvSpPr>
          <p:nvPr>
            <p:ph type="body" idx="1"/>
          </p:nvPr>
        </p:nvSpPr>
        <p:spPr>
          <a:xfrm>
            <a:off x="946150" y="4862513"/>
            <a:ext cx="52070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2" tIns="48786" rIns="97572" bIns="48786"/>
          <a:lstStyle/>
          <a:p>
            <a:pPr eaLnBrk="1" hangingPunct="1"/>
            <a:r>
              <a:rPr lang="zh-CN" altLang="en-US" dirty="0"/>
              <a:t>尽力而为服务观点：用网络通信保障信息传输的可靠性。</a:t>
            </a:r>
            <a:endParaRPr lang="en-US" altLang="zh-CN" dirty="0"/>
          </a:p>
        </p:txBody>
      </p:sp>
    </p:spTree>
    <p:extLst>
      <p:ext uri="{BB962C8B-B14F-4D97-AF65-F5344CB8AC3E}">
        <p14:creationId xmlns:p14="http://schemas.microsoft.com/office/powerpoint/2010/main" val="1510112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eaLnBrk="1" hangingPunct="1"/>
            <a:r>
              <a:rPr lang="zh-CN" altLang="en-US" sz="2300" dirty="0"/>
              <a:t>自主的、分散的具有独立功能的计算机，用不同的通信传输媒体连接，按网络协议进行通信，以资源共享为目的</a:t>
            </a:r>
            <a:endParaRPr lang="en-US" altLang="zh-CN" sz="2300" dirty="0"/>
          </a:p>
          <a:p>
            <a:pPr eaLnBrk="1" hangingPunct="1"/>
            <a:endParaRPr lang="zh-CN" altLang="en-US" dirty="0"/>
          </a:p>
        </p:txBody>
      </p:sp>
      <p:sp>
        <p:nvSpPr>
          <p:cNvPr id="30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4CA90D8-3668-4CAA-9BAA-C10DC11A9952}" type="slidenum">
              <a:rPr kumimoji="0" lang="zh-CN" altLang="en-US" sz="1300" smtClean="0"/>
              <a:pPr>
                <a:spcBef>
                  <a:spcPct val="0"/>
                </a:spcBef>
              </a:pPr>
              <a:t>14</a:t>
            </a:fld>
            <a:endParaRPr kumimoji="0" lang="en-US" altLang="zh-CN" sz="1300"/>
          </a:p>
        </p:txBody>
      </p:sp>
    </p:spTree>
    <p:extLst>
      <p:ext uri="{BB962C8B-B14F-4D97-AF65-F5344CB8AC3E}">
        <p14:creationId xmlns:p14="http://schemas.microsoft.com/office/powerpoint/2010/main" val="1811125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sldNum" sz="quarter" idx="10"/>
          </p:nvPr>
        </p:nvSpPr>
        <p:spPr>
          <a:ln/>
        </p:spPr>
        <p:txBody>
          <a:bodyPr/>
          <a:lstStyle>
            <a:lvl1pPr>
              <a:defRPr/>
            </a:lvl1pPr>
          </a:lstStyle>
          <a:p>
            <a:pPr>
              <a:defRPr/>
            </a:pPr>
            <a:fld id="{4AC6B15F-249D-499C-98E3-6E0FF9F933B6}" type="slidenum">
              <a:rPr lang="zh-CN" altLang="en-US"/>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fld id="{B2872804-C5D4-41FE-A282-2B15D1B36D99}" type="datetime1">
              <a:rPr lang="zh-CN" altLang="en-US"/>
              <a:pPr>
                <a:defRPr/>
              </a:pPr>
              <a:t>2020/10/1</a:t>
            </a:fld>
            <a:endParaRPr lang="en-US" altLang="zh-CN"/>
          </a:p>
        </p:txBody>
      </p:sp>
    </p:spTree>
    <p:extLst>
      <p:ext uri="{BB962C8B-B14F-4D97-AF65-F5344CB8AC3E}">
        <p14:creationId xmlns:p14="http://schemas.microsoft.com/office/powerpoint/2010/main" val="3055558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sldNum" sz="quarter" idx="10"/>
          </p:nvPr>
        </p:nvSpPr>
        <p:spPr>
          <a:ln/>
        </p:spPr>
        <p:txBody>
          <a:bodyPr/>
          <a:lstStyle>
            <a:lvl1pPr>
              <a:defRPr/>
            </a:lvl1pPr>
          </a:lstStyle>
          <a:p>
            <a:pPr>
              <a:defRPr/>
            </a:pPr>
            <a:fld id="{A4795888-4FD9-4B19-AC17-29E3DE6A405A}" type="slidenum">
              <a:rPr lang="zh-CN" altLang="en-US"/>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fld id="{6608F74B-A47D-4995-8EB0-1E7EBE539798}" type="datetime1">
              <a:rPr lang="zh-CN" altLang="en-US"/>
              <a:pPr>
                <a:defRPr/>
              </a:pPr>
              <a:t>2020/10/1</a:t>
            </a:fld>
            <a:endParaRPr lang="en-US" altLang="zh-CN"/>
          </a:p>
        </p:txBody>
      </p:sp>
    </p:spTree>
    <p:extLst>
      <p:ext uri="{BB962C8B-B14F-4D97-AF65-F5344CB8AC3E}">
        <p14:creationId xmlns:p14="http://schemas.microsoft.com/office/powerpoint/2010/main" val="1881379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85800"/>
            <a:ext cx="2743200" cy="58753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685800"/>
            <a:ext cx="8026400" cy="58753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sldNum" sz="quarter" idx="10"/>
          </p:nvPr>
        </p:nvSpPr>
        <p:spPr>
          <a:ln/>
        </p:spPr>
        <p:txBody>
          <a:bodyPr/>
          <a:lstStyle>
            <a:lvl1pPr>
              <a:defRPr/>
            </a:lvl1pPr>
          </a:lstStyle>
          <a:p>
            <a:pPr>
              <a:defRPr/>
            </a:pPr>
            <a:fld id="{EA630D48-B40C-4C27-A443-54D0D4E2E910}" type="slidenum">
              <a:rPr lang="zh-CN" altLang="en-US"/>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fld id="{BEC6B87A-A416-4B59-9763-A705D9E8B011}" type="datetime1">
              <a:rPr lang="zh-CN" altLang="en-US"/>
              <a:pPr>
                <a:defRPr/>
              </a:pPr>
              <a:t>2020/10/1</a:t>
            </a:fld>
            <a:endParaRPr lang="en-US" altLang="zh-CN"/>
          </a:p>
        </p:txBody>
      </p:sp>
    </p:spTree>
    <p:extLst>
      <p:ext uri="{BB962C8B-B14F-4D97-AF65-F5344CB8AC3E}">
        <p14:creationId xmlns:p14="http://schemas.microsoft.com/office/powerpoint/2010/main" val="498157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sldNum" sz="quarter" idx="10"/>
          </p:nvPr>
        </p:nvSpPr>
        <p:spPr>
          <a:ln/>
        </p:spPr>
        <p:txBody>
          <a:bodyPr/>
          <a:lstStyle>
            <a:lvl1pPr>
              <a:defRPr/>
            </a:lvl1pPr>
          </a:lstStyle>
          <a:p>
            <a:pPr>
              <a:defRPr/>
            </a:pPr>
            <a:fld id="{A691F166-A669-4C73-82C2-96538035C4FF}" type="slidenum">
              <a:rPr lang="zh-CN" altLang="en-US"/>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fld id="{176B4753-243C-4933-8B7E-ACC64F42FFB7}" type="datetime1">
              <a:rPr lang="zh-CN" altLang="en-US"/>
              <a:pPr>
                <a:defRPr/>
              </a:pPr>
              <a:t>2020/10/1</a:t>
            </a:fld>
            <a:endParaRPr lang="en-US" altLang="zh-CN"/>
          </a:p>
        </p:txBody>
      </p:sp>
    </p:spTree>
    <p:extLst>
      <p:ext uri="{BB962C8B-B14F-4D97-AF65-F5344CB8AC3E}">
        <p14:creationId xmlns:p14="http://schemas.microsoft.com/office/powerpoint/2010/main" val="2001428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sldNum" sz="quarter" idx="10"/>
          </p:nvPr>
        </p:nvSpPr>
        <p:spPr>
          <a:ln/>
        </p:spPr>
        <p:txBody>
          <a:bodyPr/>
          <a:lstStyle>
            <a:lvl1pPr>
              <a:defRPr/>
            </a:lvl1pPr>
          </a:lstStyle>
          <a:p>
            <a:pPr>
              <a:defRPr/>
            </a:pPr>
            <a:fld id="{DA990278-A234-4E94-9F99-74FE2CEA3FC3}" type="slidenum">
              <a:rPr lang="zh-CN" altLang="en-US"/>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fld id="{16896E6F-5073-45AE-8CCA-381160235793}" type="datetime1">
              <a:rPr lang="zh-CN" altLang="en-US"/>
              <a:pPr>
                <a:defRPr/>
              </a:pPr>
              <a:t>2020/10/1</a:t>
            </a:fld>
            <a:endParaRPr lang="en-US" altLang="zh-CN"/>
          </a:p>
        </p:txBody>
      </p:sp>
    </p:spTree>
    <p:extLst>
      <p:ext uri="{BB962C8B-B14F-4D97-AF65-F5344CB8AC3E}">
        <p14:creationId xmlns:p14="http://schemas.microsoft.com/office/powerpoint/2010/main" val="839030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sldNum" sz="quarter" idx="10"/>
          </p:nvPr>
        </p:nvSpPr>
        <p:spPr>
          <a:ln/>
        </p:spPr>
        <p:txBody>
          <a:bodyPr/>
          <a:lstStyle>
            <a:lvl1pPr>
              <a:defRPr/>
            </a:lvl1pPr>
          </a:lstStyle>
          <a:p>
            <a:pPr>
              <a:defRPr/>
            </a:pPr>
            <a:fld id="{DC179674-1427-4B29-83C2-4B05307AE655}" type="slidenum">
              <a:rPr lang="zh-CN" altLang="en-US"/>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fld id="{CA855188-E527-4D8E-A8ED-F789D00D1EC8}" type="datetime1">
              <a:rPr lang="zh-CN" altLang="en-US"/>
              <a:pPr>
                <a:defRPr/>
              </a:pPr>
              <a:t>2020/10/1</a:t>
            </a:fld>
            <a:endParaRPr lang="en-US" altLang="zh-CN"/>
          </a:p>
        </p:txBody>
      </p:sp>
    </p:spTree>
    <p:extLst>
      <p:ext uri="{BB962C8B-B14F-4D97-AF65-F5344CB8AC3E}">
        <p14:creationId xmlns:p14="http://schemas.microsoft.com/office/powerpoint/2010/main" val="33095436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447800"/>
            <a:ext cx="5384800" cy="5113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447800"/>
            <a:ext cx="5384800" cy="5113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sldNum" sz="quarter" idx="10"/>
          </p:nvPr>
        </p:nvSpPr>
        <p:spPr>
          <a:ln/>
        </p:spPr>
        <p:txBody>
          <a:bodyPr/>
          <a:lstStyle>
            <a:lvl1pPr>
              <a:defRPr/>
            </a:lvl1pPr>
          </a:lstStyle>
          <a:p>
            <a:pPr>
              <a:defRPr/>
            </a:pPr>
            <a:fld id="{21555DE1-C091-49B5-8E4F-E466B7541F67}" type="slidenum">
              <a:rPr lang="zh-CN" altLang="en-US"/>
              <a:pPr>
                <a:defRPr/>
              </a:pPr>
              <a:t>‹#›</a:t>
            </a:fld>
            <a:endParaRPr lang="en-US" altLang="zh-CN"/>
          </a:p>
        </p:txBody>
      </p:sp>
      <p:sp>
        <p:nvSpPr>
          <p:cNvPr id="6" name="Rectangle 7"/>
          <p:cNvSpPr>
            <a:spLocks noGrp="1" noChangeArrowheads="1"/>
          </p:cNvSpPr>
          <p:nvPr>
            <p:ph type="dt" sz="half" idx="11"/>
          </p:nvPr>
        </p:nvSpPr>
        <p:spPr>
          <a:ln/>
        </p:spPr>
        <p:txBody>
          <a:bodyPr/>
          <a:lstStyle>
            <a:lvl1pPr>
              <a:defRPr/>
            </a:lvl1pPr>
          </a:lstStyle>
          <a:p>
            <a:pPr>
              <a:defRPr/>
            </a:pPr>
            <a:fld id="{40FEC417-4542-48E3-8956-3C21873921A8}" type="datetime1">
              <a:rPr lang="zh-CN" altLang="en-US"/>
              <a:pPr>
                <a:defRPr/>
              </a:pPr>
              <a:t>2020/10/1</a:t>
            </a:fld>
            <a:endParaRPr lang="en-US" altLang="zh-CN"/>
          </a:p>
        </p:txBody>
      </p:sp>
    </p:spTree>
    <p:extLst>
      <p:ext uri="{BB962C8B-B14F-4D97-AF65-F5344CB8AC3E}">
        <p14:creationId xmlns:p14="http://schemas.microsoft.com/office/powerpoint/2010/main" val="1556436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sldNum" sz="quarter" idx="10"/>
          </p:nvPr>
        </p:nvSpPr>
        <p:spPr>
          <a:ln/>
        </p:spPr>
        <p:txBody>
          <a:bodyPr/>
          <a:lstStyle>
            <a:lvl1pPr>
              <a:defRPr/>
            </a:lvl1pPr>
          </a:lstStyle>
          <a:p>
            <a:pPr>
              <a:defRPr/>
            </a:pPr>
            <a:fld id="{7DC609D3-1CB5-4C82-8A4C-6954F0B11ADA}" type="slidenum">
              <a:rPr lang="zh-CN" altLang="en-US"/>
              <a:pPr>
                <a:defRPr/>
              </a:pPr>
              <a:t>‹#›</a:t>
            </a:fld>
            <a:endParaRPr lang="en-US" altLang="zh-CN"/>
          </a:p>
        </p:txBody>
      </p:sp>
      <p:sp>
        <p:nvSpPr>
          <p:cNvPr id="8" name="Rectangle 7"/>
          <p:cNvSpPr>
            <a:spLocks noGrp="1" noChangeArrowheads="1"/>
          </p:cNvSpPr>
          <p:nvPr>
            <p:ph type="dt" sz="half" idx="11"/>
          </p:nvPr>
        </p:nvSpPr>
        <p:spPr>
          <a:ln/>
        </p:spPr>
        <p:txBody>
          <a:bodyPr/>
          <a:lstStyle>
            <a:lvl1pPr>
              <a:defRPr/>
            </a:lvl1pPr>
          </a:lstStyle>
          <a:p>
            <a:pPr>
              <a:defRPr/>
            </a:pPr>
            <a:fld id="{F4722515-A851-4036-AF64-00ADF287D0E4}" type="datetime1">
              <a:rPr lang="zh-CN" altLang="en-US"/>
              <a:pPr>
                <a:defRPr/>
              </a:pPr>
              <a:t>2020/10/1</a:t>
            </a:fld>
            <a:endParaRPr lang="en-US" altLang="zh-CN"/>
          </a:p>
        </p:txBody>
      </p:sp>
    </p:spTree>
    <p:extLst>
      <p:ext uri="{BB962C8B-B14F-4D97-AF65-F5344CB8AC3E}">
        <p14:creationId xmlns:p14="http://schemas.microsoft.com/office/powerpoint/2010/main" val="33831581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sldNum" sz="quarter" idx="10"/>
          </p:nvPr>
        </p:nvSpPr>
        <p:spPr>
          <a:ln/>
        </p:spPr>
        <p:txBody>
          <a:bodyPr/>
          <a:lstStyle>
            <a:lvl1pPr>
              <a:defRPr/>
            </a:lvl1pPr>
          </a:lstStyle>
          <a:p>
            <a:pPr>
              <a:defRPr/>
            </a:pPr>
            <a:fld id="{12A1481B-6433-497E-A2C4-A4B0E062524D}" type="slidenum">
              <a:rPr lang="zh-CN" altLang="en-US"/>
              <a:pPr>
                <a:defRPr/>
              </a:pPr>
              <a:t>‹#›</a:t>
            </a:fld>
            <a:endParaRPr lang="en-US" altLang="zh-CN"/>
          </a:p>
        </p:txBody>
      </p:sp>
      <p:sp>
        <p:nvSpPr>
          <p:cNvPr id="4" name="Rectangle 7"/>
          <p:cNvSpPr>
            <a:spLocks noGrp="1" noChangeArrowheads="1"/>
          </p:cNvSpPr>
          <p:nvPr>
            <p:ph type="dt" sz="half" idx="11"/>
          </p:nvPr>
        </p:nvSpPr>
        <p:spPr>
          <a:ln/>
        </p:spPr>
        <p:txBody>
          <a:bodyPr/>
          <a:lstStyle>
            <a:lvl1pPr>
              <a:defRPr/>
            </a:lvl1pPr>
          </a:lstStyle>
          <a:p>
            <a:pPr>
              <a:defRPr/>
            </a:pPr>
            <a:fld id="{6F52D8C8-9686-4086-A67E-0043F9215D51}" type="datetime1">
              <a:rPr lang="zh-CN" altLang="en-US"/>
              <a:pPr>
                <a:defRPr/>
              </a:pPr>
              <a:t>2020/10/1</a:t>
            </a:fld>
            <a:endParaRPr lang="en-US" altLang="zh-CN"/>
          </a:p>
        </p:txBody>
      </p:sp>
    </p:spTree>
    <p:extLst>
      <p:ext uri="{BB962C8B-B14F-4D97-AF65-F5344CB8AC3E}">
        <p14:creationId xmlns:p14="http://schemas.microsoft.com/office/powerpoint/2010/main" val="2169485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6F4473DC-7DCC-45EA-A3A7-CB12CA3CBECF}" type="slidenum">
              <a:rPr lang="zh-CN" altLang="en-US"/>
              <a:pPr>
                <a:defRPr/>
              </a:pPr>
              <a:t>‹#›</a:t>
            </a:fld>
            <a:endParaRPr lang="en-US" altLang="zh-CN"/>
          </a:p>
        </p:txBody>
      </p:sp>
      <p:sp>
        <p:nvSpPr>
          <p:cNvPr id="3" name="Rectangle 7"/>
          <p:cNvSpPr>
            <a:spLocks noGrp="1" noChangeArrowheads="1"/>
          </p:cNvSpPr>
          <p:nvPr>
            <p:ph type="dt" sz="half" idx="11"/>
          </p:nvPr>
        </p:nvSpPr>
        <p:spPr>
          <a:ln/>
        </p:spPr>
        <p:txBody>
          <a:bodyPr/>
          <a:lstStyle>
            <a:lvl1pPr>
              <a:defRPr/>
            </a:lvl1pPr>
          </a:lstStyle>
          <a:p>
            <a:pPr>
              <a:defRPr/>
            </a:pPr>
            <a:fld id="{B2437372-2885-4526-A625-6E764D564616}" type="datetime1">
              <a:rPr lang="zh-CN" altLang="en-US"/>
              <a:pPr>
                <a:defRPr/>
              </a:pPr>
              <a:t>2020/10/1</a:t>
            </a:fld>
            <a:endParaRPr lang="en-US" altLang="zh-CN"/>
          </a:p>
        </p:txBody>
      </p:sp>
    </p:spTree>
    <p:extLst>
      <p:ext uri="{BB962C8B-B14F-4D97-AF65-F5344CB8AC3E}">
        <p14:creationId xmlns:p14="http://schemas.microsoft.com/office/powerpoint/2010/main" val="2256223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sldNum" sz="quarter" idx="10"/>
          </p:nvPr>
        </p:nvSpPr>
        <p:spPr>
          <a:ln/>
        </p:spPr>
        <p:txBody>
          <a:bodyPr/>
          <a:lstStyle>
            <a:lvl1pPr>
              <a:defRPr/>
            </a:lvl1pPr>
          </a:lstStyle>
          <a:p>
            <a:pPr>
              <a:defRPr/>
            </a:pPr>
            <a:fld id="{F755961C-8084-47A7-84B5-683F325F141A}" type="slidenum">
              <a:rPr lang="zh-CN" altLang="en-US"/>
              <a:pPr>
                <a:defRPr/>
              </a:pPr>
              <a:t>‹#›</a:t>
            </a:fld>
            <a:endParaRPr lang="en-US" altLang="zh-CN"/>
          </a:p>
        </p:txBody>
      </p:sp>
      <p:sp>
        <p:nvSpPr>
          <p:cNvPr id="6" name="Rectangle 7"/>
          <p:cNvSpPr>
            <a:spLocks noGrp="1" noChangeArrowheads="1"/>
          </p:cNvSpPr>
          <p:nvPr>
            <p:ph type="dt" sz="half" idx="11"/>
          </p:nvPr>
        </p:nvSpPr>
        <p:spPr>
          <a:ln/>
        </p:spPr>
        <p:txBody>
          <a:bodyPr/>
          <a:lstStyle>
            <a:lvl1pPr>
              <a:defRPr/>
            </a:lvl1pPr>
          </a:lstStyle>
          <a:p>
            <a:pPr>
              <a:defRPr/>
            </a:pPr>
            <a:fld id="{B9D9F4F9-BDD9-4F66-B629-FD7CB8979E93}" type="datetime1">
              <a:rPr lang="zh-CN" altLang="en-US"/>
              <a:pPr>
                <a:defRPr/>
              </a:pPr>
              <a:t>2020/10/1</a:t>
            </a:fld>
            <a:endParaRPr lang="en-US" altLang="zh-CN"/>
          </a:p>
        </p:txBody>
      </p:sp>
    </p:spTree>
    <p:extLst>
      <p:ext uri="{BB962C8B-B14F-4D97-AF65-F5344CB8AC3E}">
        <p14:creationId xmlns:p14="http://schemas.microsoft.com/office/powerpoint/2010/main" val="3459526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sldNum" sz="quarter" idx="10"/>
          </p:nvPr>
        </p:nvSpPr>
        <p:spPr>
          <a:ln/>
        </p:spPr>
        <p:txBody>
          <a:bodyPr/>
          <a:lstStyle>
            <a:lvl1pPr>
              <a:defRPr/>
            </a:lvl1pPr>
          </a:lstStyle>
          <a:p>
            <a:pPr>
              <a:defRPr/>
            </a:pPr>
            <a:fld id="{77A43F11-0AFE-4F09-9198-7E08984952DB}" type="slidenum">
              <a:rPr lang="zh-CN" altLang="en-US"/>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fld id="{4D95A0D7-EA5D-4873-80B4-3B2B7FBC2076}" type="datetime1">
              <a:rPr lang="zh-CN" altLang="en-US"/>
              <a:pPr>
                <a:defRPr/>
              </a:pPr>
              <a:t>2020/10/1</a:t>
            </a:fld>
            <a:endParaRPr lang="en-US" altLang="zh-CN"/>
          </a:p>
        </p:txBody>
      </p:sp>
    </p:spTree>
    <p:extLst>
      <p:ext uri="{BB962C8B-B14F-4D97-AF65-F5344CB8AC3E}">
        <p14:creationId xmlns:p14="http://schemas.microsoft.com/office/powerpoint/2010/main" val="82883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sldNum" sz="quarter" idx="10"/>
          </p:nvPr>
        </p:nvSpPr>
        <p:spPr>
          <a:ln/>
        </p:spPr>
        <p:txBody>
          <a:bodyPr/>
          <a:lstStyle>
            <a:lvl1pPr>
              <a:defRPr/>
            </a:lvl1pPr>
          </a:lstStyle>
          <a:p>
            <a:pPr>
              <a:defRPr/>
            </a:pPr>
            <a:fld id="{9593B29B-B779-47A6-8D97-22FE1093BB31}" type="slidenum">
              <a:rPr lang="zh-CN" altLang="en-US"/>
              <a:pPr>
                <a:defRPr/>
              </a:pPr>
              <a:t>‹#›</a:t>
            </a:fld>
            <a:endParaRPr lang="en-US" altLang="zh-CN"/>
          </a:p>
        </p:txBody>
      </p:sp>
      <p:sp>
        <p:nvSpPr>
          <p:cNvPr id="6" name="Rectangle 7"/>
          <p:cNvSpPr>
            <a:spLocks noGrp="1" noChangeArrowheads="1"/>
          </p:cNvSpPr>
          <p:nvPr>
            <p:ph type="dt" sz="half" idx="11"/>
          </p:nvPr>
        </p:nvSpPr>
        <p:spPr>
          <a:ln/>
        </p:spPr>
        <p:txBody>
          <a:bodyPr/>
          <a:lstStyle>
            <a:lvl1pPr>
              <a:defRPr/>
            </a:lvl1pPr>
          </a:lstStyle>
          <a:p>
            <a:pPr>
              <a:defRPr/>
            </a:pPr>
            <a:fld id="{2AA150E7-4635-4322-A765-9CD06F0F97FC}" type="datetime1">
              <a:rPr lang="zh-CN" altLang="en-US"/>
              <a:pPr>
                <a:defRPr/>
              </a:pPr>
              <a:t>2020/10/1</a:t>
            </a:fld>
            <a:endParaRPr lang="en-US" altLang="zh-CN"/>
          </a:p>
        </p:txBody>
      </p:sp>
    </p:spTree>
    <p:extLst>
      <p:ext uri="{BB962C8B-B14F-4D97-AF65-F5344CB8AC3E}">
        <p14:creationId xmlns:p14="http://schemas.microsoft.com/office/powerpoint/2010/main" val="42734665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sldNum" sz="quarter" idx="10"/>
          </p:nvPr>
        </p:nvSpPr>
        <p:spPr>
          <a:ln/>
        </p:spPr>
        <p:txBody>
          <a:bodyPr/>
          <a:lstStyle>
            <a:lvl1pPr>
              <a:defRPr/>
            </a:lvl1pPr>
          </a:lstStyle>
          <a:p>
            <a:pPr>
              <a:defRPr/>
            </a:pPr>
            <a:fld id="{E8F1FB29-1F0E-4036-AB8B-420B013E2EAA}" type="slidenum">
              <a:rPr lang="zh-CN" altLang="en-US"/>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fld id="{14E573AC-B95E-4965-ACB3-49EDFEAE8827}" type="datetime1">
              <a:rPr lang="zh-CN" altLang="en-US"/>
              <a:pPr>
                <a:defRPr/>
              </a:pPr>
              <a:t>2020/10/1</a:t>
            </a:fld>
            <a:endParaRPr lang="en-US" altLang="zh-CN"/>
          </a:p>
        </p:txBody>
      </p:sp>
    </p:spTree>
    <p:extLst>
      <p:ext uri="{BB962C8B-B14F-4D97-AF65-F5344CB8AC3E}">
        <p14:creationId xmlns:p14="http://schemas.microsoft.com/office/powerpoint/2010/main" val="2436399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85800"/>
            <a:ext cx="2743200" cy="58753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685800"/>
            <a:ext cx="8026400" cy="58753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sldNum" sz="quarter" idx="10"/>
          </p:nvPr>
        </p:nvSpPr>
        <p:spPr>
          <a:ln/>
        </p:spPr>
        <p:txBody>
          <a:bodyPr/>
          <a:lstStyle>
            <a:lvl1pPr>
              <a:defRPr/>
            </a:lvl1pPr>
          </a:lstStyle>
          <a:p>
            <a:pPr>
              <a:defRPr/>
            </a:pPr>
            <a:fld id="{25815DAD-9909-4B1D-8524-7FD755020BDB}" type="slidenum">
              <a:rPr lang="zh-CN" altLang="en-US"/>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fld id="{C9B0E878-105A-44E8-9912-C66A8644B8D1}" type="datetime1">
              <a:rPr lang="zh-CN" altLang="en-US"/>
              <a:pPr>
                <a:defRPr/>
              </a:pPr>
              <a:t>2020/10/1</a:t>
            </a:fld>
            <a:endParaRPr lang="en-US" altLang="zh-CN"/>
          </a:p>
        </p:txBody>
      </p:sp>
    </p:spTree>
    <p:extLst>
      <p:ext uri="{BB962C8B-B14F-4D97-AF65-F5344CB8AC3E}">
        <p14:creationId xmlns:p14="http://schemas.microsoft.com/office/powerpoint/2010/main" val="17781496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994400" y="1600200"/>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p:txBody>
          <a:bodyPr/>
          <a:lstStyle>
            <a:lvl1pPr>
              <a:defRPr/>
            </a:lvl1pPr>
          </a:lstStyle>
          <a:p>
            <a:pPr>
              <a:defRPr/>
            </a:pPr>
            <a:fld id="{1FEBE83F-174E-4FDD-A7DD-5A7D20637645}" type="slidenum">
              <a:rPr lang="en-US" altLang="zh-CN"/>
              <a:pPr>
                <a:defRPr/>
              </a:pPr>
              <a:t>‹#›</a:t>
            </a:fld>
            <a:endParaRPr lang="en-US" altLang="zh-CN"/>
          </a:p>
        </p:txBody>
      </p:sp>
    </p:spTree>
    <p:extLst>
      <p:ext uri="{BB962C8B-B14F-4D97-AF65-F5344CB8AC3E}">
        <p14:creationId xmlns:p14="http://schemas.microsoft.com/office/powerpoint/2010/main" val="10320605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711200" y="1600200"/>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p:txBody>
          <a:bodyPr/>
          <a:lstStyle>
            <a:lvl1pPr>
              <a:defRPr/>
            </a:lvl1pPr>
          </a:lstStyle>
          <a:p>
            <a:pPr>
              <a:defRPr/>
            </a:pPr>
            <a:fld id="{FF46C104-1704-43ED-9D33-6D72C38A499E}" type="slidenum">
              <a:rPr lang="en-US" altLang="zh-CN"/>
              <a:pPr>
                <a:defRPr/>
              </a:pPr>
              <a:t>‹#›</a:t>
            </a:fld>
            <a:endParaRPr lang="en-US" altLang="zh-CN"/>
          </a:p>
        </p:txBody>
      </p:sp>
    </p:spTree>
    <p:extLst>
      <p:ext uri="{BB962C8B-B14F-4D97-AF65-F5344CB8AC3E}">
        <p14:creationId xmlns:p14="http://schemas.microsoft.com/office/powerpoint/2010/main" val="31139151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3" y="300038"/>
            <a:ext cx="109728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609600" y="1600201"/>
            <a:ext cx="53848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quarter" idx="2"/>
          </p:nvPr>
        </p:nvSpPr>
        <p:spPr>
          <a:xfrm>
            <a:off x="6197600" y="1600200"/>
            <a:ext cx="5384800" cy="21859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Content Placeholder 4"/>
          <p:cNvSpPr>
            <a:spLocks noGrp="1"/>
          </p:cNvSpPr>
          <p:nvPr>
            <p:ph sz="quarter" idx="3"/>
          </p:nvPr>
        </p:nvSpPr>
        <p:spPr>
          <a:xfrm>
            <a:off x="6197600" y="3938589"/>
            <a:ext cx="5384800" cy="218757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Date Placeholder 5"/>
          <p:cNvSpPr>
            <a:spLocks noGrp="1"/>
          </p:cNvSpPr>
          <p:nvPr>
            <p:ph type="dt" sz="half" idx="10"/>
          </p:nvPr>
        </p:nvSpPr>
        <p:spPr>
          <a:xfrm>
            <a:off x="609600" y="6245225"/>
            <a:ext cx="2844800" cy="476250"/>
          </a:xfrm>
          <a:prstGeom prst="rect">
            <a:avLst/>
          </a:prstGeom>
        </p:spPr>
        <p:txBody>
          <a:bodyPr/>
          <a:lstStyle>
            <a:lvl1pPr eaLnBrk="1" hangingPunct="1">
              <a:defRPr/>
            </a:lvl1pPr>
          </a:lstStyle>
          <a:p>
            <a:pPr>
              <a:defRPr/>
            </a:pPr>
            <a:endParaRPr lang="en-US" altLang="zh-CN"/>
          </a:p>
        </p:txBody>
      </p:sp>
      <p:sp>
        <p:nvSpPr>
          <p:cNvPr id="7" name="Footer Placeholder 6"/>
          <p:cNvSpPr>
            <a:spLocks noGrp="1"/>
          </p:cNvSpPr>
          <p:nvPr>
            <p:ph type="ftr" sz="quarter" idx="11"/>
          </p:nvPr>
        </p:nvSpPr>
        <p:spPr>
          <a:xfrm>
            <a:off x="4165600" y="6245225"/>
            <a:ext cx="3860800" cy="476250"/>
          </a:xfrm>
        </p:spPr>
        <p:txBody>
          <a:bodyPr/>
          <a:lstStyle>
            <a:lvl1pPr>
              <a:defRPr>
                <a:ea typeface="宋体" pitchFamily="2" charset="-122"/>
              </a:defRPr>
            </a:lvl1pPr>
          </a:lstStyle>
          <a:p>
            <a:pPr>
              <a:defRPr/>
            </a:pPr>
            <a:endParaRPr lang="en-US" altLang="zh-CN"/>
          </a:p>
        </p:txBody>
      </p:sp>
      <p:sp>
        <p:nvSpPr>
          <p:cNvPr id="8" name="Slide Number Placeholder 7"/>
          <p:cNvSpPr>
            <a:spLocks noGrp="1"/>
          </p:cNvSpPr>
          <p:nvPr>
            <p:ph type="sldNum" sz="quarter" idx="12"/>
          </p:nvPr>
        </p:nvSpPr>
        <p:spPr>
          <a:xfrm>
            <a:off x="8737600" y="6245225"/>
            <a:ext cx="2844800" cy="476250"/>
          </a:xfrm>
        </p:spPr>
        <p:txBody>
          <a:bodyPr/>
          <a:lstStyle>
            <a:lvl1pPr>
              <a:defRPr/>
            </a:lvl1pPr>
          </a:lstStyle>
          <a:p>
            <a:pPr>
              <a:defRPr/>
            </a:pPr>
            <a:fld id="{085F899A-9B74-47A0-A451-1DE965F0B382}" type="slidenum">
              <a:rPr lang="en-US" altLang="zh-CN"/>
              <a:pPr>
                <a:defRPr/>
              </a:pPr>
              <a:t>‹#›</a:t>
            </a:fld>
            <a:endParaRPr lang="en-US" altLang="zh-CN"/>
          </a:p>
        </p:txBody>
      </p:sp>
    </p:spTree>
    <p:extLst>
      <p:ext uri="{BB962C8B-B14F-4D97-AF65-F5344CB8AC3E}">
        <p14:creationId xmlns:p14="http://schemas.microsoft.com/office/powerpoint/2010/main" val="1454558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sldNum" sz="quarter" idx="10"/>
          </p:nvPr>
        </p:nvSpPr>
        <p:spPr>
          <a:ln/>
        </p:spPr>
        <p:txBody>
          <a:bodyPr/>
          <a:lstStyle>
            <a:lvl1pPr>
              <a:defRPr/>
            </a:lvl1pPr>
          </a:lstStyle>
          <a:p>
            <a:pPr>
              <a:defRPr/>
            </a:pPr>
            <a:fld id="{3FD5F0C9-997F-48A3-BE03-C7FC27DB8633}" type="slidenum">
              <a:rPr lang="zh-CN" altLang="en-US"/>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fld id="{D8868BB1-D6F9-4316-B794-6B276C5D3F54}" type="datetime1">
              <a:rPr lang="zh-CN" altLang="en-US"/>
              <a:pPr>
                <a:defRPr/>
              </a:pPr>
              <a:t>2020/10/1</a:t>
            </a:fld>
            <a:endParaRPr lang="en-US" altLang="zh-CN"/>
          </a:p>
        </p:txBody>
      </p:sp>
    </p:spTree>
    <p:extLst>
      <p:ext uri="{BB962C8B-B14F-4D97-AF65-F5344CB8AC3E}">
        <p14:creationId xmlns:p14="http://schemas.microsoft.com/office/powerpoint/2010/main" val="2141442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447800"/>
            <a:ext cx="5384800" cy="5113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447800"/>
            <a:ext cx="5384800" cy="5113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sldNum" sz="quarter" idx="10"/>
          </p:nvPr>
        </p:nvSpPr>
        <p:spPr>
          <a:ln/>
        </p:spPr>
        <p:txBody>
          <a:bodyPr/>
          <a:lstStyle>
            <a:lvl1pPr>
              <a:defRPr/>
            </a:lvl1pPr>
          </a:lstStyle>
          <a:p>
            <a:pPr>
              <a:defRPr/>
            </a:pPr>
            <a:fld id="{BB669FB3-56EE-4B1B-A030-B098B21AAFA4}" type="slidenum">
              <a:rPr lang="zh-CN" altLang="en-US"/>
              <a:pPr>
                <a:defRPr/>
              </a:pPr>
              <a:t>‹#›</a:t>
            </a:fld>
            <a:endParaRPr lang="en-US" altLang="zh-CN"/>
          </a:p>
        </p:txBody>
      </p:sp>
      <p:sp>
        <p:nvSpPr>
          <p:cNvPr id="6" name="Rectangle 7"/>
          <p:cNvSpPr>
            <a:spLocks noGrp="1" noChangeArrowheads="1"/>
          </p:cNvSpPr>
          <p:nvPr>
            <p:ph type="dt" sz="half" idx="11"/>
          </p:nvPr>
        </p:nvSpPr>
        <p:spPr>
          <a:ln/>
        </p:spPr>
        <p:txBody>
          <a:bodyPr/>
          <a:lstStyle>
            <a:lvl1pPr>
              <a:defRPr/>
            </a:lvl1pPr>
          </a:lstStyle>
          <a:p>
            <a:pPr>
              <a:defRPr/>
            </a:pPr>
            <a:fld id="{4E48C71E-DD62-41B0-A31B-A6F2C32C9093}" type="datetime1">
              <a:rPr lang="zh-CN" altLang="en-US"/>
              <a:pPr>
                <a:defRPr/>
              </a:pPr>
              <a:t>2020/10/1</a:t>
            </a:fld>
            <a:endParaRPr lang="en-US" altLang="zh-CN"/>
          </a:p>
        </p:txBody>
      </p:sp>
    </p:spTree>
    <p:extLst>
      <p:ext uri="{BB962C8B-B14F-4D97-AF65-F5344CB8AC3E}">
        <p14:creationId xmlns:p14="http://schemas.microsoft.com/office/powerpoint/2010/main" val="3521939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sldNum" sz="quarter" idx="10"/>
          </p:nvPr>
        </p:nvSpPr>
        <p:spPr>
          <a:ln/>
        </p:spPr>
        <p:txBody>
          <a:bodyPr/>
          <a:lstStyle>
            <a:lvl1pPr>
              <a:defRPr/>
            </a:lvl1pPr>
          </a:lstStyle>
          <a:p>
            <a:pPr>
              <a:defRPr/>
            </a:pPr>
            <a:fld id="{325BCE7C-7573-4C20-8DAC-B67380100B19}" type="slidenum">
              <a:rPr lang="zh-CN" altLang="en-US"/>
              <a:pPr>
                <a:defRPr/>
              </a:pPr>
              <a:t>‹#›</a:t>
            </a:fld>
            <a:endParaRPr lang="en-US" altLang="zh-CN"/>
          </a:p>
        </p:txBody>
      </p:sp>
      <p:sp>
        <p:nvSpPr>
          <p:cNvPr id="8" name="Rectangle 7"/>
          <p:cNvSpPr>
            <a:spLocks noGrp="1" noChangeArrowheads="1"/>
          </p:cNvSpPr>
          <p:nvPr>
            <p:ph type="dt" sz="half" idx="11"/>
          </p:nvPr>
        </p:nvSpPr>
        <p:spPr>
          <a:ln/>
        </p:spPr>
        <p:txBody>
          <a:bodyPr/>
          <a:lstStyle>
            <a:lvl1pPr>
              <a:defRPr/>
            </a:lvl1pPr>
          </a:lstStyle>
          <a:p>
            <a:pPr>
              <a:defRPr/>
            </a:pPr>
            <a:fld id="{B62BBE94-5EC1-4CAB-A468-3C6245211B7E}" type="datetime1">
              <a:rPr lang="zh-CN" altLang="en-US"/>
              <a:pPr>
                <a:defRPr/>
              </a:pPr>
              <a:t>2020/10/1</a:t>
            </a:fld>
            <a:endParaRPr lang="en-US" altLang="zh-CN"/>
          </a:p>
        </p:txBody>
      </p:sp>
    </p:spTree>
    <p:extLst>
      <p:ext uri="{BB962C8B-B14F-4D97-AF65-F5344CB8AC3E}">
        <p14:creationId xmlns:p14="http://schemas.microsoft.com/office/powerpoint/2010/main" val="1934192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sldNum" sz="quarter" idx="10"/>
          </p:nvPr>
        </p:nvSpPr>
        <p:spPr>
          <a:ln/>
        </p:spPr>
        <p:txBody>
          <a:bodyPr/>
          <a:lstStyle>
            <a:lvl1pPr>
              <a:defRPr/>
            </a:lvl1pPr>
          </a:lstStyle>
          <a:p>
            <a:pPr>
              <a:defRPr/>
            </a:pPr>
            <a:fld id="{B58EE93F-B0DA-4E3D-ABDF-D203855E0B85}" type="slidenum">
              <a:rPr lang="zh-CN" altLang="en-US"/>
              <a:pPr>
                <a:defRPr/>
              </a:pPr>
              <a:t>‹#›</a:t>
            </a:fld>
            <a:endParaRPr lang="en-US" altLang="zh-CN"/>
          </a:p>
        </p:txBody>
      </p:sp>
      <p:sp>
        <p:nvSpPr>
          <p:cNvPr id="4" name="Rectangle 7"/>
          <p:cNvSpPr>
            <a:spLocks noGrp="1" noChangeArrowheads="1"/>
          </p:cNvSpPr>
          <p:nvPr>
            <p:ph type="dt" sz="half" idx="11"/>
          </p:nvPr>
        </p:nvSpPr>
        <p:spPr>
          <a:ln/>
        </p:spPr>
        <p:txBody>
          <a:bodyPr/>
          <a:lstStyle>
            <a:lvl1pPr>
              <a:defRPr/>
            </a:lvl1pPr>
          </a:lstStyle>
          <a:p>
            <a:pPr>
              <a:defRPr/>
            </a:pPr>
            <a:fld id="{E8E4AE1C-9779-4ED6-BF35-92EEEC62FC25}" type="datetime1">
              <a:rPr lang="zh-CN" altLang="en-US"/>
              <a:pPr>
                <a:defRPr/>
              </a:pPr>
              <a:t>2020/10/1</a:t>
            </a:fld>
            <a:endParaRPr lang="en-US" altLang="zh-CN"/>
          </a:p>
        </p:txBody>
      </p:sp>
    </p:spTree>
    <p:extLst>
      <p:ext uri="{BB962C8B-B14F-4D97-AF65-F5344CB8AC3E}">
        <p14:creationId xmlns:p14="http://schemas.microsoft.com/office/powerpoint/2010/main" val="3327520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1FA9286E-6A93-4299-9456-1D44D8FB637A}" type="slidenum">
              <a:rPr lang="zh-CN" altLang="en-US"/>
              <a:pPr>
                <a:defRPr/>
              </a:pPr>
              <a:t>‹#›</a:t>
            </a:fld>
            <a:endParaRPr lang="en-US" altLang="zh-CN"/>
          </a:p>
        </p:txBody>
      </p:sp>
      <p:sp>
        <p:nvSpPr>
          <p:cNvPr id="3" name="Rectangle 7"/>
          <p:cNvSpPr>
            <a:spLocks noGrp="1" noChangeArrowheads="1"/>
          </p:cNvSpPr>
          <p:nvPr>
            <p:ph type="dt" sz="half" idx="11"/>
          </p:nvPr>
        </p:nvSpPr>
        <p:spPr>
          <a:ln/>
        </p:spPr>
        <p:txBody>
          <a:bodyPr/>
          <a:lstStyle>
            <a:lvl1pPr>
              <a:defRPr/>
            </a:lvl1pPr>
          </a:lstStyle>
          <a:p>
            <a:pPr>
              <a:defRPr/>
            </a:pPr>
            <a:fld id="{A0FD6F45-48F6-4465-9C17-182ACDEA1DF1}" type="datetime1">
              <a:rPr lang="zh-CN" altLang="en-US"/>
              <a:pPr>
                <a:defRPr/>
              </a:pPr>
              <a:t>2020/10/1</a:t>
            </a:fld>
            <a:endParaRPr lang="en-US" altLang="zh-CN"/>
          </a:p>
        </p:txBody>
      </p:sp>
    </p:spTree>
    <p:extLst>
      <p:ext uri="{BB962C8B-B14F-4D97-AF65-F5344CB8AC3E}">
        <p14:creationId xmlns:p14="http://schemas.microsoft.com/office/powerpoint/2010/main" val="329469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sldNum" sz="quarter" idx="10"/>
          </p:nvPr>
        </p:nvSpPr>
        <p:spPr>
          <a:ln/>
        </p:spPr>
        <p:txBody>
          <a:bodyPr/>
          <a:lstStyle>
            <a:lvl1pPr>
              <a:defRPr/>
            </a:lvl1pPr>
          </a:lstStyle>
          <a:p>
            <a:pPr>
              <a:defRPr/>
            </a:pPr>
            <a:fld id="{0E896843-C5F5-4747-814A-562E78FC65DA}" type="slidenum">
              <a:rPr lang="zh-CN" altLang="en-US"/>
              <a:pPr>
                <a:defRPr/>
              </a:pPr>
              <a:t>‹#›</a:t>
            </a:fld>
            <a:endParaRPr lang="en-US" altLang="zh-CN"/>
          </a:p>
        </p:txBody>
      </p:sp>
      <p:sp>
        <p:nvSpPr>
          <p:cNvPr id="6" name="Rectangle 7"/>
          <p:cNvSpPr>
            <a:spLocks noGrp="1" noChangeArrowheads="1"/>
          </p:cNvSpPr>
          <p:nvPr>
            <p:ph type="dt" sz="half" idx="11"/>
          </p:nvPr>
        </p:nvSpPr>
        <p:spPr>
          <a:ln/>
        </p:spPr>
        <p:txBody>
          <a:bodyPr/>
          <a:lstStyle>
            <a:lvl1pPr>
              <a:defRPr/>
            </a:lvl1pPr>
          </a:lstStyle>
          <a:p>
            <a:pPr>
              <a:defRPr/>
            </a:pPr>
            <a:fld id="{5A8DF599-5BE6-4C02-8191-F4B6BD62C7E4}" type="datetime1">
              <a:rPr lang="zh-CN" altLang="en-US"/>
              <a:pPr>
                <a:defRPr/>
              </a:pPr>
              <a:t>2020/10/1</a:t>
            </a:fld>
            <a:endParaRPr lang="en-US" altLang="zh-CN"/>
          </a:p>
        </p:txBody>
      </p:sp>
    </p:spTree>
    <p:extLst>
      <p:ext uri="{BB962C8B-B14F-4D97-AF65-F5344CB8AC3E}">
        <p14:creationId xmlns:p14="http://schemas.microsoft.com/office/powerpoint/2010/main" val="462900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sldNum" sz="quarter" idx="10"/>
          </p:nvPr>
        </p:nvSpPr>
        <p:spPr>
          <a:ln/>
        </p:spPr>
        <p:txBody>
          <a:bodyPr/>
          <a:lstStyle>
            <a:lvl1pPr>
              <a:defRPr/>
            </a:lvl1pPr>
          </a:lstStyle>
          <a:p>
            <a:pPr>
              <a:defRPr/>
            </a:pPr>
            <a:fld id="{4048A81C-6015-41BD-8C11-29C01117CA5B}" type="slidenum">
              <a:rPr lang="zh-CN" altLang="en-US"/>
              <a:pPr>
                <a:defRPr/>
              </a:pPr>
              <a:t>‹#›</a:t>
            </a:fld>
            <a:endParaRPr lang="en-US" altLang="zh-CN"/>
          </a:p>
        </p:txBody>
      </p:sp>
      <p:sp>
        <p:nvSpPr>
          <p:cNvPr id="6" name="Rectangle 7"/>
          <p:cNvSpPr>
            <a:spLocks noGrp="1" noChangeArrowheads="1"/>
          </p:cNvSpPr>
          <p:nvPr>
            <p:ph type="dt" sz="half" idx="11"/>
          </p:nvPr>
        </p:nvSpPr>
        <p:spPr>
          <a:ln/>
        </p:spPr>
        <p:txBody>
          <a:bodyPr/>
          <a:lstStyle>
            <a:lvl1pPr>
              <a:defRPr/>
            </a:lvl1pPr>
          </a:lstStyle>
          <a:p>
            <a:pPr>
              <a:defRPr/>
            </a:pPr>
            <a:fld id="{A2C5FDBA-EA49-4A1C-808C-F2802D5E3B6E}" type="datetime1">
              <a:rPr lang="zh-CN" altLang="en-US"/>
              <a:pPr>
                <a:defRPr/>
              </a:pPr>
              <a:t>2020/10/1</a:t>
            </a:fld>
            <a:endParaRPr lang="en-US" altLang="zh-CN"/>
          </a:p>
        </p:txBody>
      </p:sp>
    </p:spTree>
    <p:extLst>
      <p:ext uri="{BB962C8B-B14F-4D97-AF65-F5344CB8AC3E}">
        <p14:creationId xmlns:p14="http://schemas.microsoft.com/office/powerpoint/2010/main" val="3275816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1583267" cy="6858000"/>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algn="ctr" eaLnBrk="1" hangingPunct="1">
              <a:defRPr/>
            </a:pPr>
            <a:endParaRPr lang="zh-CN" altLang="en-US" sz="2400">
              <a:latin typeface="Times New Roman" panose="02020603050405020304" pitchFamily="18" charset="0"/>
              <a:ea typeface="宋体" panose="02010600030101010101" pitchFamily="2" charset="-122"/>
            </a:endParaRPr>
          </a:p>
        </p:txBody>
      </p:sp>
      <p:sp>
        <p:nvSpPr>
          <p:cNvPr id="1027" name="Rectangle 4"/>
          <p:cNvSpPr>
            <a:spLocks noGrp="1" noChangeArrowheads="1"/>
          </p:cNvSpPr>
          <p:nvPr>
            <p:ph type="sldNum" sz="quarter" idx="4"/>
          </p:nvPr>
        </p:nvSpPr>
        <p:spPr bwMode="auto">
          <a:xfrm>
            <a:off x="8737600" y="6248400"/>
            <a:ext cx="2844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atin typeface="Times New Roman" panose="02020603050405020304" pitchFamily="18" charset="0"/>
                <a:ea typeface="宋体" panose="02010600030101010101" pitchFamily="2" charset="-122"/>
              </a:defRPr>
            </a:lvl1pPr>
          </a:lstStyle>
          <a:p>
            <a:pPr>
              <a:defRPr/>
            </a:pPr>
            <a:fld id="{B6DE0EED-CF5A-47E7-B33F-02A1FE7C2F68}" type="slidenum">
              <a:rPr lang="zh-CN" altLang="en-US"/>
              <a:pPr>
                <a:defRPr/>
              </a:pPr>
              <a:t>‹#›</a:t>
            </a:fld>
            <a:endParaRPr lang="en-US" altLang="zh-CN"/>
          </a:p>
        </p:txBody>
      </p:sp>
      <p:sp>
        <p:nvSpPr>
          <p:cNvPr id="1028" name="Rectangle 5"/>
          <p:cNvSpPr>
            <a:spLocks noGrp="1" noChangeArrowheads="1"/>
          </p:cNvSpPr>
          <p:nvPr>
            <p:ph type="title"/>
          </p:nvPr>
        </p:nvSpPr>
        <p:spPr bwMode="auto">
          <a:xfrm>
            <a:off x="812801" y="685800"/>
            <a:ext cx="835236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9" name="Rectangle 6"/>
          <p:cNvSpPr>
            <a:spLocks noGrp="1" noChangeArrowheads="1"/>
          </p:cNvSpPr>
          <p:nvPr>
            <p:ph type="body" idx="1"/>
          </p:nvPr>
        </p:nvSpPr>
        <p:spPr bwMode="auto">
          <a:xfrm>
            <a:off x="609600" y="1447800"/>
            <a:ext cx="10972800"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0" name="Rectangle 7"/>
          <p:cNvSpPr>
            <a:spLocks noGrp="1" noChangeArrowheads="1"/>
          </p:cNvSpPr>
          <p:nvPr>
            <p:ph type="dt" sz="half" idx="2"/>
          </p:nvPr>
        </p:nvSpPr>
        <p:spPr bwMode="auto">
          <a:xfrm>
            <a:off x="609600" y="6245225"/>
            <a:ext cx="2844800" cy="4762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buFont typeface="Arial" charset="0"/>
              <a:buNone/>
              <a:defRPr sz="1200">
                <a:latin typeface="+mn-lt"/>
                <a:ea typeface="宋体" pitchFamily="2" charset="-122"/>
              </a:defRPr>
            </a:lvl1pPr>
          </a:lstStyle>
          <a:p>
            <a:pPr>
              <a:defRPr/>
            </a:pPr>
            <a:fld id="{6BE0669A-752F-48FC-8232-0CBA120DC994}" type="datetime1">
              <a:rPr lang="zh-CN" altLang="en-US"/>
              <a:pPr>
                <a:defRPr/>
              </a:pPr>
              <a:t>2020/10/1</a:t>
            </a:fld>
            <a:endParaRPr lang="en-US" altLang="zh-CN"/>
          </a:p>
        </p:txBody>
      </p:sp>
      <p:grpSp>
        <p:nvGrpSpPr>
          <p:cNvPr id="1031" name="Group 7"/>
          <p:cNvGrpSpPr>
            <a:grpSpLocks/>
          </p:cNvGrpSpPr>
          <p:nvPr/>
        </p:nvGrpSpPr>
        <p:grpSpPr bwMode="auto">
          <a:xfrm>
            <a:off x="-10583" y="11114"/>
            <a:ext cx="1066801" cy="873125"/>
            <a:chOff x="0" y="0"/>
            <a:chExt cx="1806" cy="1989"/>
          </a:xfrm>
        </p:grpSpPr>
        <p:sp>
          <p:nvSpPr>
            <p:cNvPr id="1034" name="Rectangle 9"/>
            <p:cNvSpPr>
              <a:spLocks noChangeArrowheads="1"/>
            </p:cNvSpPr>
            <p:nvPr/>
          </p:nvSpPr>
          <p:spPr bwMode="auto">
            <a:xfrm>
              <a:off x="362" y="1584"/>
              <a:ext cx="358"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1035" name="Rectangle 10"/>
            <p:cNvSpPr>
              <a:spLocks noChangeArrowheads="1"/>
            </p:cNvSpPr>
            <p:nvPr/>
          </p:nvSpPr>
          <p:spPr bwMode="auto">
            <a:xfrm>
              <a:off x="1079" y="394"/>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1036" name="Rectangle 11"/>
            <p:cNvSpPr>
              <a:spLocks noChangeArrowheads="1"/>
            </p:cNvSpPr>
            <p:nvPr/>
          </p:nvSpPr>
          <p:spPr bwMode="auto">
            <a:xfrm>
              <a:off x="1437" y="0"/>
              <a:ext cx="369" cy="401"/>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1037" name="Rectangle 12"/>
            <p:cNvSpPr>
              <a:spLocks noChangeArrowheads="1"/>
            </p:cNvSpPr>
            <p:nvPr/>
          </p:nvSpPr>
          <p:spPr bwMode="auto">
            <a:xfrm>
              <a:off x="717" y="1584"/>
              <a:ext cx="369" cy="40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1038" name="Rectangle 13"/>
            <p:cNvSpPr>
              <a:spLocks noChangeArrowheads="1"/>
            </p:cNvSpPr>
            <p:nvPr/>
          </p:nvSpPr>
          <p:spPr bwMode="auto">
            <a:xfrm>
              <a:off x="1437" y="394"/>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1039" name="Rectangle 14"/>
            <p:cNvSpPr>
              <a:spLocks noChangeArrowheads="1"/>
            </p:cNvSpPr>
            <p:nvPr/>
          </p:nvSpPr>
          <p:spPr bwMode="auto">
            <a:xfrm>
              <a:off x="717" y="792"/>
              <a:ext cx="369" cy="398"/>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1040" name="Rectangle 15"/>
            <p:cNvSpPr>
              <a:spLocks noChangeArrowheads="1"/>
            </p:cNvSpPr>
            <p:nvPr/>
          </p:nvSpPr>
          <p:spPr bwMode="auto">
            <a:xfrm>
              <a:off x="0" y="792"/>
              <a:ext cx="369" cy="39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1041" name="Rectangle 16"/>
            <p:cNvSpPr>
              <a:spLocks noChangeArrowheads="1"/>
            </p:cNvSpPr>
            <p:nvPr/>
          </p:nvSpPr>
          <p:spPr bwMode="auto">
            <a:xfrm>
              <a:off x="1079" y="792"/>
              <a:ext cx="362" cy="39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1042" name="Rectangle 17"/>
            <p:cNvSpPr>
              <a:spLocks noChangeArrowheads="1"/>
            </p:cNvSpPr>
            <p:nvPr/>
          </p:nvSpPr>
          <p:spPr bwMode="auto">
            <a:xfrm>
              <a:off x="362" y="1186"/>
              <a:ext cx="358"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1043" name="Rectangle 18"/>
            <p:cNvSpPr>
              <a:spLocks noChangeArrowheads="1"/>
            </p:cNvSpPr>
            <p:nvPr/>
          </p:nvSpPr>
          <p:spPr bwMode="auto">
            <a:xfrm>
              <a:off x="717" y="1186"/>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grpSp>
      <p:sp>
        <p:nvSpPr>
          <p:cNvPr id="1032" name="Rectangle 19"/>
          <p:cNvSpPr>
            <a:spLocks noChangeArrowheads="1"/>
          </p:cNvSpPr>
          <p:nvPr/>
        </p:nvSpPr>
        <p:spPr bwMode="auto">
          <a:xfrm>
            <a:off x="844551" y="527051"/>
            <a:ext cx="10399183" cy="5397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pic>
        <p:nvPicPr>
          <p:cNvPr id="1033" name="Picture 20" descr="hust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12723" y="11114"/>
            <a:ext cx="1631949" cy="1322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Lst>
  <p:hf hdr="0" ftr="0" dt="0"/>
  <p:txStyles>
    <p:titleStyle>
      <a:lvl1pPr algn="l" rtl="0" eaLnBrk="0" fontAlgn="base" hangingPunct="0">
        <a:spcBef>
          <a:spcPct val="0"/>
        </a:spcBef>
        <a:spcAft>
          <a:spcPct val="0"/>
        </a:spcAft>
        <a:defRPr sz="3600" b="1">
          <a:solidFill>
            <a:srgbClr val="003399"/>
          </a:solidFill>
          <a:latin typeface="+mj-lt"/>
          <a:ea typeface="+mj-ea"/>
          <a:cs typeface="+mj-cs"/>
        </a:defRPr>
      </a:lvl1pPr>
      <a:lvl2pPr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2pPr>
      <a:lvl3pPr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3pPr>
      <a:lvl4pPr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4pPr>
      <a:lvl5pPr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5pPr>
      <a:lvl6pPr marL="457200"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6pPr>
      <a:lvl7pPr marL="914400"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7pPr>
      <a:lvl8pPr marL="1371600"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8pPr>
      <a:lvl9pPr marL="1828800"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bg2"/>
        </a:buClr>
        <a:buSzPct val="7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7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bg2"/>
        </a:buClr>
        <a:buSzPct val="75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400">
          <a:solidFill>
            <a:schemeClr val="tx1"/>
          </a:solidFill>
          <a:latin typeface="+mn-lt"/>
          <a:ea typeface="+mn-ea"/>
        </a:defRPr>
      </a:lvl5pPr>
      <a:lvl6pPr marL="2514600" indent="-228600" algn="l" rtl="0" eaLnBrk="0" fontAlgn="base" hangingPunct="0">
        <a:spcBef>
          <a:spcPct val="20000"/>
        </a:spcBef>
        <a:spcAft>
          <a:spcPct val="0"/>
        </a:spcAft>
        <a:buClr>
          <a:schemeClr val="bg2"/>
        </a:buClr>
        <a:buFont typeface="Wingdings" pitchFamily="2" charset="2"/>
        <a:buChar char="§"/>
        <a:defRPr sz="2400">
          <a:solidFill>
            <a:schemeClr val="tx1"/>
          </a:solidFill>
          <a:latin typeface="+mn-lt"/>
          <a:ea typeface="+mn-ea"/>
        </a:defRPr>
      </a:lvl6pPr>
      <a:lvl7pPr marL="2971800" indent="-228600" algn="l" rtl="0" eaLnBrk="0" fontAlgn="base" hangingPunct="0">
        <a:spcBef>
          <a:spcPct val="20000"/>
        </a:spcBef>
        <a:spcAft>
          <a:spcPct val="0"/>
        </a:spcAft>
        <a:buClr>
          <a:schemeClr val="bg2"/>
        </a:buClr>
        <a:buFont typeface="Wingdings" pitchFamily="2" charset="2"/>
        <a:buChar char="§"/>
        <a:defRPr sz="2400">
          <a:solidFill>
            <a:schemeClr val="tx1"/>
          </a:solidFill>
          <a:latin typeface="+mn-lt"/>
          <a:ea typeface="+mn-ea"/>
        </a:defRPr>
      </a:lvl7pPr>
      <a:lvl8pPr marL="3429000" indent="-228600" algn="l" rtl="0" eaLnBrk="0" fontAlgn="base" hangingPunct="0">
        <a:spcBef>
          <a:spcPct val="20000"/>
        </a:spcBef>
        <a:spcAft>
          <a:spcPct val="0"/>
        </a:spcAft>
        <a:buClr>
          <a:schemeClr val="bg2"/>
        </a:buClr>
        <a:buFont typeface="Wingdings" pitchFamily="2" charset="2"/>
        <a:buChar char="§"/>
        <a:defRPr sz="2400">
          <a:solidFill>
            <a:schemeClr val="tx1"/>
          </a:solidFill>
          <a:latin typeface="+mn-lt"/>
          <a:ea typeface="+mn-ea"/>
        </a:defRPr>
      </a:lvl8pPr>
      <a:lvl9pPr marL="3886200" indent="-228600" algn="l" rtl="0" eaLnBrk="0" fontAlgn="base" hangingPunct="0">
        <a:spcBef>
          <a:spcPct val="20000"/>
        </a:spcBef>
        <a:spcAft>
          <a:spcPct val="0"/>
        </a:spcAft>
        <a:buClr>
          <a:schemeClr val="bg2"/>
        </a:buClr>
        <a:buFont typeface="Wingdings" pitchFamily="2" charset="2"/>
        <a:buChar char="§"/>
        <a:defRPr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0" y="0"/>
            <a:ext cx="1583267" cy="6858000"/>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algn="ctr" eaLnBrk="1" hangingPunct="1">
              <a:defRPr/>
            </a:pPr>
            <a:endParaRPr lang="zh-CN" altLang="en-US" sz="2400">
              <a:latin typeface="Times New Roman" panose="02020603050405020304" pitchFamily="18" charset="0"/>
              <a:ea typeface="宋体" panose="02010600030101010101" pitchFamily="2" charset="-122"/>
            </a:endParaRPr>
          </a:p>
        </p:txBody>
      </p:sp>
      <p:sp>
        <p:nvSpPr>
          <p:cNvPr id="2051" name="Rectangle 4"/>
          <p:cNvSpPr>
            <a:spLocks noGrp="1" noChangeArrowheads="1"/>
          </p:cNvSpPr>
          <p:nvPr>
            <p:ph type="sldNum" sz="quarter" idx="4"/>
          </p:nvPr>
        </p:nvSpPr>
        <p:spPr bwMode="auto">
          <a:xfrm>
            <a:off x="8737600" y="6248400"/>
            <a:ext cx="2844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atin typeface="Times New Roman" panose="02020603050405020304" pitchFamily="18" charset="0"/>
                <a:ea typeface="宋体" panose="02010600030101010101" pitchFamily="2" charset="-122"/>
              </a:defRPr>
            </a:lvl1pPr>
          </a:lstStyle>
          <a:p>
            <a:pPr>
              <a:defRPr/>
            </a:pPr>
            <a:fld id="{4A053724-F721-4EC4-8E72-B330199A88B1}" type="slidenum">
              <a:rPr lang="zh-CN" altLang="en-US"/>
              <a:pPr>
                <a:defRPr/>
              </a:pPr>
              <a:t>‹#›</a:t>
            </a:fld>
            <a:endParaRPr lang="en-US" altLang="zh-CN"/>
          </a:p>
        </p:txBody>
      </p:sp>
      <p:sp>
        <p:nvSpPr>
          <p:cNvPr id="2052" name="Rectangle 5"/>
          <p:cNvSpPr>
            <a:spLocks noGrp="1" noChangeArrowheads="1"/>
          </p:cNvSpPr>
          <p:nvPr>
            <p:ph type="title"/>
          </p:nvPr>
        </p:nvSpPr>
        <p:spPr bwMode="auto">
          <a:xfrm>
            <a:off x="812801" y="685800"/>
            <a:ext cx="835236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3" name="Rectangle 6"/>
          <p:cNvSpPr>
            <a:spLocks noGrp="1" noChangeArrowheads="1"/>
          </p:cNvSpPr>
          <p:nvPr>
            <p:ph type="body" idx="1"/>
          </p:nvPr>
        </p:nvSpPr>
        <p:spPr bwMode="auto">
          <a:xfrm>
            <a:off x="609600" y="1447800"/>
            <a:ext cx="10972800"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4" name="Rectangle 7"/>
          <p:cNvSpPr>
            <a:spLocks noGrp="1" noChangeArrowheads="1"/>
          </p:cNvSpPr>
          <p:nvPr>
            <p:ph type="dt" sz="half" idx="2"/>
          </p:nvPr>
        </p:nvSpPr>
        <p:spPr bwMode="auto">
          <a:xfrm>
            <a:off x="609600" y="6245225"/>
            <a:ext cx="2844800" cy="4762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buFont typeface="Arial" charset="0"/>
              <a:buNone/>
              <a:defRPr sz="1200">
                <a:latin typeface="+mn-lt"/>
                <a:ea typeface="宋体" pitchFamily="2" charset="-122"/>
              </a:defRPr>
            </a:lvl1pPr>
          </a:lstStyle>
          <a:p>
            <a:pPr>
              <a:defRPr/>
            </a:pPr>
            <a:fld id="{EA9D1C8C-50F5-43FD-813D-67F6BD2A86FE}" type="datetime1">
              <a:rPr lang="zh-CN" altLang="en-US"/>
              <a:pPr>
                <a:defRPr/>
              </a:pPr>
              <a:t>2020/10/1</a:t>
            </a:fld>
            <a:endParaRPr lang="en-US" altLang="zh-CN"/>
          </a:p>
        </p:txBody>
      </p:sp>
      <p:grpSp>
        <p:nvGrpSpPr>
          <p:cNvPr id="2055" name="Group 7"/>
          <p:cNvGrpSpPr>
            <a:grpSpLocks/>
          </p:cNvGrpSpPr>
          <p:nvPr/>
        </p:nvGrpSpPr>
        <p:grpSpPr bwMode="auto">
          <a:xfrm>
            <a:off x="-10583" y="11114"/>
            <a:ext cx="1066801" cy="873125"/>
            <a:chOff x="0" y="0"/>
            <a:chExt cx="1806" cy="1989"/>
          </a:xfrm>
        </p:grpSpPr>
        <p:sp>
          <p:nvSpPr>
            <p:cNvPr id="2058" name="Rectangle 9"/>
            <p:cNvSpPr>
              <a:spLocks noChangeArrowheads="1"/>
            </p:cNvSpPr>
            <p:nvPr userDrawn="1"/>
          </p:nvSpPr>
          <p:spPr bwMode="auto">
            <a:xfrm>
              <a:off x="362" y="1584"/>
              <a:ext cx="358"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2059" name="Rectangle 10"/>
            <p:cNvSpPr>
              <a:spLocks noChangeArrowheads="1"/>
            </p:cNvSpPr>
            <p:nvPr userDrawn="1"/>
          </p:nvSpPr>
          <p:spPr bwMode="auto">
            <a:xfrm>
              <a:off x="1079" y="394"/>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2060" name="Rectangle 11"/>
            <p:cNvSpPr>
              <a:spLocks noChangeArrowheads="1"/>
            </p:cNvSpPr>
            <p:nvPr userDrawn="1"/>
          </p:nvSpPr>
          <p:spPr bwMode="auto">
            <a:xfrm>
              <a:off x="1437" y="0"/>
              <a:ext cx="369" cy="401"/>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2061" name="Rectangle 12"/>
            <p:cNvSpPr>
              <a:spLocks noChangeArrowheads="1"/>
            </p:cNvSpPr>
            <p:nvPr userDrawn="1"/>
          </p:nvSpPr>
          <p:spPr bwMode="auto">
            <a:xfrm>
              <a:off x="717" y="1584"/>
              <a:ext cx="369" cy="40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2062" name="Rectangle 13"/>
            <p:cNvSpPr>
              <a:spLocks noChangeArrowheads="1"/>
            </p:cNvSpPr>
            <p:nvPr userDrawn="1"/>
          </p:nvSpPr>
          <p:spPr bwMode="auto">
            <a:xfrm>
              <a:off x="1437" y="394"/>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2063" name="Rectangle 14"/>
            <p:cNvSpPr>
              <a:spLocks noChangeArrowheads="1"/>
            </p:cNvSpPr>
            <p:nvPr userDrawn="1"/>
          </p:nvSpPr>
          <p:spPr bwMode="auto">
            <a:xfrm>
              <a:off x="717" y="792"/>
              <a:ext cx="369" cy="398"/>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2064" name="Rectangle 15"/>
            <p:cNvSpPr>
              <a:spLocks noChangeArrowheads="1"/>
            </p:cNvSpPr>
            <p:nvPr userDrawn="1"/>
          </p:nvSpPr>
          <p:spPr bwMode="auto">
            <a:xfrm>
              <a:off x="0" y="792"/>
              <a:ext cx="369" cy="39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2065" name="Rectangle 16"/>
            <p:cNvSpPr>
              <a:spLocks noChangeArrowheads="1"/>
            </p:cNvSpPr>
            <p:nvPr userDrawn="1"/>
          </p:nvSpPr>
          <p:spPr bwMode="auto">
            <a:xfrm>
              <a:off x="1079" y="792"/>
              <a:ext cx="362" cy="39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2066" name="Rectangle 17"/>
            <p:cNvSpPr>
              <a:spLocks noChangeArrowheads="1"/>
            </p:cNvSpPr>
            <p:nvPr userDrawn="1"/>
          </p:nvSpPr>
          <p:spPr bwMode="auto">
            <a:xfrm>
              <a:off x="362" y="1186"/>
              <a:ext cx="358"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2067" name="Rectangle 18"/>
            <p:cNvSpPr>
              <a:spLocks noChangeArrowheads="1"/>
            </p:cNvSpPr>
            <p:nvPr userDrawn="1"/>
          </p:nvSpPr>
          <p:spPr bwMode="auto">
            <a:xfrm>
              <a:off x="717" y="1186"/>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grpSp>
      <p:sp>
        <p:nvSpPr>
          <p:cNvPr id="2056" name="Rectangle 19"/>
          <p:cNvSpPr>
            <a:spLocks noChangeArrowheads="1"/>
          </p:cNvSpPr>
          <p:nvPr/>
        </p:nvSpPr>
        <p:spPr bwMode="auto">
          <a:xfrm>
            <a:off x="844551" y="527051"/>
            <a:ext cx="10399183" cy="5397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sz="48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latin typeface="Times New Roman" panose="02020603050405020304" pitchFamily="18" charset="0"/>
              <a:ea typeface="宋体" panose="02010600030101010101" pitchFamily="2" charset="-122"/>
            </a:endParaRPr>
          </a:p>
        </p:txBody>
      </p:sp>
      <p:pic>
        <p:nvPicPr>
          <p:cNvPr id="20" name="Picture 20" descr="hust2">
            <a:extLst>
              <a:ext uri="{FF2B5EF4-FFF2-40B4-BE49-F238E27FC236}">
                <a16:creationId xmlns:a16="http://schemas.microsoft.com/office/drawing/2014/main" id="{40870860-EABA-6C4F-88E6-4DCC3277A5A8}"/>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0512723" y="11114"/>
            <a:ext cx="1631949" cy="1322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Lst>
  <p:hf hdr="0" ftr="0" dt="0"/>
  <p:txStyles>
    <p:titleStyle>
      <a:lvl1pPr algn="l" rtl="0" eaLnBrk="0" fontAlgn="base" hangingPunct="0">
        <a:spcBef>
          <a:spcPct val="0"/>
        </a:spcBef>
        <a:spcAft>
          <a:spcPct val="0"/>
        </a:spcAft>
        <a:defRPr sz="3600" b="1">
          <a:solidFill>
            <a:srgbClr val="003399"/>
          </a:solidFill>
          <a:latin typeface="+mj-lt"/>
          <a:ea typeface="+mj-ea"/>
          <a:cs typeface="+mj-cs"/>
        </a:defRPr>
      </a:lvl1pPr>
      <a:lvl2pPr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2pPr>
      <a:lvl3pPr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3pPr>
      <a:lvl4pPr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4pPr>
      <a:lvl5pPr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5pPr>
      <a:lvl6pPr marL="457200"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6pPr>
      <a:lvl7pPr marL="914400"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7pPr>
      <a:lvl8pPr marL="1371600"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8pPr>
      <a:lvl9pPr marL="1828800" algn="l" rtl="0" eaLnBrk="0" fontAlgn="base" hangingPunct="0">
        <a:spcBef>
          <a:spcPct val="0"/>
        </a:spcBef>
        <a:spcAft>
          <a:spcPct val="0"/>
        </a:spcAft>
        <a:defRPr sz="3600" b="1">
          <a:solidFill>
            <a:srgbClr val="003399"/>
          </a:solidFill>
          <a:latin typeface="Times New Roman" pitchFamily="18" charset="0"/>
          <a:ea typeface="微软雅黑" pitchFamily="34"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bg2"/>
        </a:buClr>
        <a:buSzPct val="7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7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bg2"/>
        </a:buClr>
        <a:buSzPct val="75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400">
          <a:solidFill>
            <a:schemeClr val="tx1"/>
          </a:solidFill>
          <a:latin typeface="+mn-lt"/>
          <a:ea typeface="+mn-ea"/>
        </a:defRPr>
      </a:lvl5pPr>
      <a:lvl6pPr marL="2514600" indent="-228600" algn="l" rtl="0" eaLnBrk="0" fontAlgn="base" hangingPunct="0">
        <a:spcBef>
          <a:spcPct val="20000"/>
        </a:spcBef>
        <a:spcAft>
          <a:spcPct val="0"/>
        </a:spcAft>
        <a:buClr>
          <a:schemeClr val="bg2"/>
        </a:buClr>
        <a:buFont typeface="Wingdings" pitchFamily="2" charset="2"/>
        <a:buChar char="§"/>
        <a:defRPr sz="2400">
          <a:solidFill>
            <a:schemeClr val="tx1"/>
          </a:solidFill>
          <a:latin typeface="+mn-lt"/>
          <a:ea typeface="+mn-ea"/>
        </a:defRPr>
      </a:lvl6pPr>
      <a:lvl7pPr marL="2971800" indent="-228600" algn="l" rtl="0" eaLnBrk="0" fontAlgn="base" hangingPunct="0">
        <a:spcBef>
          <a:spcPct val="20000"/>
        </a:spcBef>
        <a:spcAft>
          <a:spcPct val="0"/>
        </a:spcAft>
        <a:buClr>
          <a:schemeClr val="bg2"/>
        </a:buClr>
        <a:buFont typeface="Wingdings" pitchFamily="2" charset="2"/>
        <a:buChar char="§"/>
        <a:defRPr sz="2400">
          <a:solidFill>
            <a:schemeClr val="tx1"/>
          </a:solidFill>
          <a:latin typeface="+mn-lt"/>
          <a:ea typeface="+mn-ea"/>
        </a:defRPr>
      </a:lvl7pPr>
      <a:lvl8pPr marL="3429000" indent="-228600" algn="l" rtl="0" eaLnBrk="0" fontAlgn="base" hangingPunct="0">
        <a:spcBef>
          <a:spcPct val="20000"/>
        </a:spcBef>
        <a:spcAft>
          <a:spcPct val="0"/>
        </a:spcAft>
        <a:buClr>
          <a:schemeClr val="bg2"/>
        </a:buClr>
        <a:buFont typeface="Wingdings" pitchFamily="2" charset="2"/>
        <a:buChar char="§"/>
        <a:defRPr sz="2400">
          <a:solidFill>
            <a:schemeClr val="tx1"/>
          </a:solidFill>
          <a:latin typeface="+mn-lt"/>
          <a:ea typeface="+mn-ea"/>
        </a:defRPr>
      </a:lvl8pPr>
      <a:lvl9pPr marL="3886200" indent="-228600" algn="l" rtl="0" eaLnBrk="0" fontAlgn="base" hangingPunct="0">
        <a:spcBef>
          <a:spcPct val="20000"/>
        </a:spcBef>
        <a:spcAft>
          <a:spcPct val="0"/>
        </a:spcAft>
        <a:buClr>
          <a:schemeClr val="bg2"/>
        </a:buClr>
        <a:buFont typeface="Wingdings" pitchFamily="2" charset="2"/>
        <a:buChar char="§"/>
        <a:defRPr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oleObject" Target="../embeddings/oleObject36.bin"/><Relationship Id="rId18" Type="http://schemas.openxmlformats.org/officeDocument/2006/relationships/oleObject" Target="../embeddings/oleObject40.bin"/><Relationship Id="rId3" Type="http://schemas.openxmlformats.org/officeDocument/2006/relationships/notesSlide" Target="../notesSlides/notesSlide8.xml"/><Relationship Id="rId21" Type="http://schemas.openxmlformats.org/officeDocument/2006/relationships/oleObject" Target="../embeddings/oleObject43.bin"/><Relationship Id="rId7" Type="http://schemas.openxmlformats.org/officeDocument/2006/relationships/image" Target="../media/image4.wmf"/><Relationship Id="rId12" Type="http://schemas.openxmlformats.org/officeDocument/2006/relationships/image" Target="../media/image9.png"/><Relationship Id="rId17" Type="http://schemas.openxmlformats.org/officeDocument/2006/relationships/oleObject" Target="../embeddings/oleObject39.bin"/><Relationship Id="rId2" Type="http://schemas.openxmlformats.org/officeDocument/2006/relationships/slideLayout" Target="../slideLayouts/slideLayout18.xml"/><Relationship Id="rId16" Type="http://schemas.openxmlformats.org/officeDocument/2006/relationships/oleObject" Target="../embeddings/oleObject38.bin"/><Relationship Id="rId20" Type="http://schemas.openxmlformats.org/officeDocument/2006/relationships/oleObject" Target="../embeddings/oleObject42.bin"/><Relationship Id="rId1" Type="http://schemas.openxmlformats.org/officeDocument/2006/relationships/vmlDrawing" Target="../drawings/vmlDrawing5.vml"/><Relationship Id="rId6" Type="http://schemas.openxmlformats.org/officeDocument/2006/relationships/oleObject" Target="../embeddings/oleObject32.bin"/><Relationship Id="rId11" Type="http://schemas.openxmlformats.org/officeDocument/2006/relationships/oleObject" Target="../embeddings/oleObject35.bin"/><Relationship Id="rId5" Type="http://schemas.openxmlformats.org/officeDocument/2006/relationships/image" Target="../media/image8.png"/><Relationship Id="rId15" Type="http://schemas.openxmlformats.org/officeDocument/2006/relationships/oleObject" Target="../embeddings/oleObject37.bin"/><Relationship Id="rId10" Type="http://schemas.openxmlformats.org/officeDocument/2006/relationships/oleObject" Target="../embeddings/oleObject34.bin"/><Relationship Id="rId19" Type="http://schemas.openxmlformats.org/officeDocument/2006/relationships/oleObject" Target="../embeddings/oleObject41.bin"/><Relationship Id="rId4" Type="http://schemas.openxmlformats.org/officeDocument/2006/relationships/image" Target="../media/image7.wmf"/><Relationship Id="rId9" Type="http://schemas.openxmlformats.org/officeDocument/2006/relationships/image" Target="../media/image5.wmf"/><Relationship Id="rId14" Type="http://schemas.openxmlformats.org/officeDocument/2006/relationships/image" Target="../media/image6.wmf"/><Relationship Id="rId22" Type="http://schemas.openxmlformats.org/officeDocument/2006/relationships/oleObject" Target="../embeddings/oleObject44.bin"/></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50.bin"/><Relationship Id="rId18" Type="http://schemas.openxmlformats.org/officeDocument/2006/relationships/oleObject" Target="../embeddings/oleObject55.bin"/><Relationship Id="rId3" Type="http://schemas.openxmlformats.org/officeDocument/2006/relationships/image" Target="../media/image7.wmf"/><Relationship Id="rId21" Type="http://schemas.openxmlformats.org/officeDocument/2006/relationships/image" Target="../media/image9.png"/><Relationship Id="rId7" Type="http://schemas.openxmlformats.org/officeDocument/2006/relationships/oleObject" Target="../embeddings/oleObject46.bin"/><Relationship Id="rId12" Type="http://schemas.openxmlformats.org/officeDocument/2006/relationships/image" Target="../media/image6.wmf"/><Relationship Id="rId17" Type="http://schemas.openxmlformats.org/officeDocument/2006/relationships/oleObject" Target="../embeddings/oleObject54.bin"/><Relationship Id="rId2" Type="http://schemas.openxmlformats.org/officeDocument/2006/relationships/slideLayout" Target="../slideLayouts/slideLayout23.xml"/><Relationship Id="rId16" Type="http://schemas.openxmlformats.org/officeDocument/2006/relationships/oleObject" Target="../embeddings/oleObject53.bin"/><Relationship Id="rId20" Type="http://schemas.openxmlformats.org/officeDocument/2006/relationships/oleObject" Target="../embeddings/oleObject57.bin"/><Relationship Id="rId1" Type="http://schemas.openxmlformats.org/officeDocument/2006/relationships/vmlDrawing" Target="../drawings/vmlDrawing6.vml"/><Relationship Id="rId6" Type="http://schemas.openxmlformats.org/officeDocument/2006/relationships/image" Target="../media/image4.wmf"/><Relationship Id="rId11" Type="http://schemas.openxmlformats.org/officeDocument/2006/relationships/oleObject" Target="../embeddings/oleObject49.bin"/><Relationship Id="rId5" Type="http://schemas.openxmlformats.org/officeDocument/2006/relationships/oleObject" Target="../embeddings/oleObject45.bin"/><Relationship Id="rId15" Type="http://schemas.openxmlformats.org/officeDocument/2006/relationships/oleObject" Target="../embeddings/oleObject52.bin"/><Relationship Id="rId10" Type="http://schemas.openxmlformats.org/officeDocument/2006/relationships/oleObject" Target="../embeddings/oleObject48.bin"/><Relationship Id="rId19" Type="http://schemas.openxmlformats.org/officeDocument/2006/relationships/oleObject" Target="../embeddings/oleObject56.bin"/><Relationship Id="rId4" Type="http://schemas.openxmlformats.org/officeDocument/2006/relationships/image" Target="../media/image8.png"/><Relationship Id="rId9" Type="http://schemas.openxmlformats.org/officeDocument/2006/relationships/oleObject" Target="../embeddings/oleObject47.bin"/><Relationship Id="rId14" Type="http://schemas.openxmlformats.org/officeDocument/2006/relationships/oleObject" Target="../embeddings/oleObject51.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61.jpeg"/><Relationship Id="rId4" Type="http://schemas.openxmlformats.org/officeDocument/2006/relationships/image" Target="../media/image60.jpeg"/></Relationships>
</file>

<file path=ppt/slides/_rels/slide1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63.bin"/><Relationship Id="rId18" Type="http://schemas.openxmlformats.org/officeDocument/2006/relationships/oleObject" Target="../embeddings/oleObject68.bin"/><Relationship Id="rId3" Type="http://schemas.openxmlformats.org/officeDocument/2006/relationships/image" Target="../media/image7.wmf"/><Relationship Id="rId21" Type="http://schemas.openxmlformats.org/officeDocument/2006/relationships/image" Target="../media/image9.png"/><Relationship Id="rId7" Type="http://schemas.openxmlformats.org/officeDocument/2006/relationships/oleObject" Target="../embeddings/oleObject59.bin"/><Relationship Id="rId12" Type="http://schemas.openxmlformats.org/officeDocument/2006/relationships/image" Target="../media/image6.wmf"/><Relationship Id="rId17" Type="http://schemas.openxmlformats.org/officeDocument/2006/relationships/oleObject" Target="../embeddings/oleObject67.bin"/><Relationship Id="rId2" Type="http://schemas.openxmlformats.org/officeDocument/2006/relationships/slideLayout" Target="../slideLayouts/slideLayout24.xml"/><Relationship Id="rId16" Type="http://schemas.openxmlformats.org/officeDocument/2006/relationships/oleObject" Target="../embeddings/oleObject66.bin"/><Relationship Id="rId20" Type="http://schemas.openxmlformats.org/officeDocument/2006/relationships/oleObject" Target="../embeddings/oleObject70.bin"/><Relationship Id="rId1" Type="http://schemas.openxmlformats.org/officeDocument/2006/relationships/vmlDrawing" Target="../drawings/vmlDrawing7.vml"/><Relationship Id="rId6" Type="http://schemas.openxmlformats.org/officeDocument/2006/relationships/image" Target="../media/image4.wmf"/><Relationship Id="rId11" Type="http://schemas.openxmlformats.org/officeDocument/2006/relationships/oleObject" Target="../embeddings/oleObject62.bin"/><Relationship Id="rId5" Type="http://schemas.openxmlformats.org/officeDocument/2006/relationships/oleObject" Target="../embeddings/oleObject58.bin"/><Relationship Id="rId15" Type="http://schemas.openxmlformats.org/officeDocument/2006/relationships/oleObject" Target="../embeddings/oleObject65.bin"/><Relationship Id="rId10" Type="http://schemas.openxmlformats.org/officeDocument/2006/relationships/oleObject" Target="../embeddings/oleObject61.bin"/><Relationship Id="rId19" Type="http://schemas.openxmlformats.org/officeDocument/2006/relationships/oleObject" Target="../embeddings/oleObject69.bin"/><Relationship Id="rId4" Type="http://schemas.openxmlformats.org/officeDocument/2006/relationships/image" Target="../media/image8.png"/><Relationship Id="rId9" Type="http://schemas.openxmlformats.org/officeDocument/2006/relationships/oleObject" Target="../embeddings/oleObject60.bin"/><Relationship Id="rId14" Type="http://schemas.openxmlformats.org/officeDocument/2006/relationships/oleObject" Target="../embeddings/oleObject64.bin"/></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vmlDrawing" Target="../drawings/vmlDrawing14.vml"/><Relationship Id="rId6" Type="http://schemas.openxmlformats.org/officeDocument/2006/relationships/oleObject" Target="../embeddings/oleObject95.bin"/><Relationship Id="rId5" Type="http://schemas.openxmlformats.org/officeDocument/2006/relationships/image" Target="../media/image6.wmf"/><Relationship Id="rId4" Type="http://schemas.openxmlformats.org/officeDocument/2006/relationships/oleObject" Target="../embeddings/oleObject94.bin"/></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8.xml"/><Relationship Id="rId1" Type="http://schemas.openxmlformats.org/officeDocument/2006/relationships/vmlDrawing" Target="../drawings/vmlDrawing15.vml"/><Relationship Id="rId6" Type="http://schemas.openxmlformats.org/officeDocument/2006/relationships/oleObject" Target="../embeddings/oleObject97.bin"/><Relationship Id="rId5" Type="http://schemas.openxmlformats.org/officeDocument/2006/relationships/image" Target="../media/image6.wmf"/><Relationship Id="rId4" Type="http://schemas.openxmlformats.org/officeDocument/2006/relationships/oleObject" Target="../embeddings/oleObject96.bin"/></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8.xml"/><Relationship Id="rId1" Type="http://schemas.openxmlformats.org/officeDocument/2006/relationships/vmlDrawing" Target="../drawings/vmlDrawing16.vml"/><Relationship Id="rId6" Type="http://schemas.openxmlformats.org/officeDocument/2006/relationships/oleObject" Target="../embeddings/oleObject99.bin"/><Relationship Id="rId5" Type="http://schemas.openxmlformats.org/officeDocument/2006/relationships/image" Target="../media/image6.wmf"/><Relationship Id="rId4" Type="http://schemas.openxmlformats.org/officeDocument/2006/relationships/oleObject" Target="../embeddings/oleObject98.bin"/></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67.png"/></Relationships>
</file>

<file path=ppt/slides/_rels/slide138.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6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8.xml"/><Relationship Id="rId4" Type="http://schemas.openxmlformats.org/officeDocument/2006/relationships/image" Target="../media/image70.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8.xml"/><Relationship Id="rId1" Type="http://schemas.openxmlformats.org/officeDocument/2006/relationships/vmlDrawing" Target="../drawings/vmlDrawing17.vml"/><Relationship Id="rId5" Type="http://schemas.openxmlformats.org/officeDocument/2006/relationships/image" Target="../media/image6.wmf"/><Relationship Id="rId4" Type="http://schemas.openxmlformats.org/officeDocument/2006/relationships/oleObject" Target="../embeddings/oleObject100.bin"/></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18.xml"/><Relationship Id="rId1" Type="http://schemas.openxmlformats.org/officeDocument/2006/relationships/vmlDrawing" Target="../drawings/vmlDrawing18.vml"/><Relationship Id="rId5" Type="http://schemas.openxmlformats.org/officeDocument/2006/relationships/oleObject" Target="../embeddings/oleObject102.bin"/><Relationship Id="rId4" Type="http://schemas.openxmlformats.org/officeDocument/2006/relationships/image" Target="../media/image6.w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18.xml"/><Relationship Id="rId1" Type="http://schemas.openxmlformats.org/officeDocument/2006/relationships/vmlDrawing" Target="../drawings/vmlDrawing19.vml"/><Relationship Id="rId6" Type="http://schemas.openxmlformats.org/officeDocument/2006/relationships/oleObject" Target="../embeddings/oleObject105.bin"/><Relationship Id="rId5" Type="http://schemas.openxmlformats.org/officeDocument/2006/relationships/oleObject" Target="../embeddings/oleObject104.bin"/><Relationship Id="rId4" Type="http://schemas.openxmlformats.org/officeDocument/2006/relationships/image" Target="../media/image6.wm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hyperlink" Target="http://portal.teachermate.com.cn/" TargetMode="External"/><Relationship Id="rId1" Type="http://schemas.openxmlformats.org/officeDocument/2006/relationships/slideLayout" Target="../slideLayouts/slideLayout1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2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jpe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6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18.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jpeg"/></Relationships>
</file>

<file path=ppt/slides/_rels/slide16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9.xml"/><Relationship Id="rId1" Type="http://schemas.openxmlformats.org/officeDocument/2006/relationships/slideLayout" Target="../slideLayouts/slideLayout18.xml"/><Relationship Id="rId4" Type="http://schemas.openxmlformats.org/officeDocument/2006/relationships/image" Target="../media/image60.jpeg"/></Relationships>
</file>

<file path=ppt/slides/_rels/slide162.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e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3" Type="http://schemas.openxmlformats.org/officeDocument/2006/relationships/hyperlink" Target="http://www.parc.com/research/projects/networking/contentcentric/images/Van_Jacobson5x7.jpg" TargetMode="External"/><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85.jpe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17.xml"/><Relationship Id="rId5" Type="http://schemas.openxmlformats.org/officeDocument/2006/relationships/image" Target="../media/image89.jpeg"/><Relationship Id="rId4" Type="http://schemas.openxmlformats.org/officeDocument/2006/relationships/image" Target="../media/image88.jpe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16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6.xml"/><Relationship Id="rId1" Type="http://schemas.openxmlformats.org/officeDocument/2006/relationships/slideLayout" Target="../slideLayouts/slideLayout17.xml"/><Relationship Id="rId5" Type="http://schemas.openxmlformats.org/officeDocument/2006/relationships/image" Target="../media/image94.jpeg"/><Relationship Id="rId4" Type="http://schemas.openxmlformats.org/officeDocument/2006/relationships/image" Target="../media/image93.jpe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1.xml.rels><?xml version="1.0" encoding="UTF-8" standalone="yes"?>
<Relationships xmlns="http://schemas.openxmlformats.org/package/2006/relationships"><Relationship Id="rId3" Type="http://schemas.openxmlformats.org/officeDocument/2006/relationships/hyperlink" Target="http://www.xuetangx.com/" TargetMode="External"/><Relationship Id="rId2" Type="http://schemas.openxmlformats.org/officeDocument/2006/relationships/hyperlink" Target="https://www.icourse163.org/" TargetMode="External"/><Relationship Id="rId1" Type="http://schemas.openxmlformats.org/officeDocument/2006/relationships/slideLayout" Target="../slideLayouts/slideLayout18.xml"/><Relationship Id="rId4" Type="http://schemas.openxmlformats.org/officeDocument/2006/relationships/hyperlink" Target="https://www.coursera.org/learn/friends-money-bytes/"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9.wmf"/></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wm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72.bin"/><Relationship Id="rId13" Type="http://schemas.openxmlformats.org/officeDocument/2006/relationships/oleObject" Target="../embeddings/oleObject75.bin"/><Relationship Id="rId18" Type="http://schemas.openxmlformats.org/officeDocument/2006/relationships/oleObject" Target="../embeddings/oleObject79.bin"/><Relationship Id="rId3" Type="http://schemas.openxmlformats.org/officeDocument/2006/relationships/notesSlide" Target="../notesSlides/notesSlide19.xml"/><Relationship Id="rId21" Type="http://schemas.openxmlformats.org/officeDocument/2006/relationships/oleObject" Target="../embeddings/oleObject82.bin"/><Relationship Id="rId7" Type="http://schemas.openxmlformats.org/officeDocument/2006/relationships/image" Target="../media/image4.wmf"/><Relationship Id="rId12" Type="http://schemas.openxmlformats.org/officeDocument/2006/relationships/image" Target="../media/image9.png"/><Relationship Id="rId17" Type="http://schemas.openxmlformats.org/officeDocument/2006/relationships/oleObject" Target="../embeddings/oleObject78.bin"/><Relationship Id="rId2" Type="http://schemas.openxmlformats.org/officeDocument/2006/relationships/slideLayout" Target="../slideLayouts/slideLayout18.xml"/><Relationship Id="rId16" Type="http://schemas.openxmlformats.org/officeDocument/2006/relationships/oleObject" Target="../embeddings/oleObject77.bin"/><Relationship Id="rId20" Type="http://schemas.openxmlformats.org/officeDocument/2006/relationships/oleObject" Target="../embeddings/oleObject81.bin"/><Relationship Id="rId1" Type="http://schemas.openxmlformats.org/officeDocument/2006/relationships/vmlDrawing" Target="../drawings/vmlDrawing8.vml"/><Relationship Id="rId6" Type="http://schemas.openxmlformats.org/officeDocument/2006/relationships/oleObject" Target="../embeddings/oleObject71.bin"/><Relationship Id="rId11" Type="http://schemas.openxmlformats.org/officeDocument/2006/relationships/oleObject" Target="../embeddings/oleObject74.bin"/><Relationship Id="rId5" Type="http://schemas.openxmlformats.org/officeDocument/2006/relationships/image" Target="../media/image8.png"/><Relationship Id="rId15" Type="http://schemas.openxmlformats.org/officeDocument/2006/relationships/oleObject" Target="../embeddings/oleObject76.bin"/><Relationship Id="rId10" Type="http://schemas.openxmlformats.org/officeDocument/2006/relationships/oleObject" Target="../embeddings/oleObject73.bin"/><Relationship Id="rId19" Type="http://schemas.openxmlformats.org/officeDocument/2006/relationships/oleObject" Target="../embeddings/oleObject80.bin"/><Relationship Id="rId4" Type="http://schemas.openxmlformats.org/officeDocument/2006/relationships/image" Target="../media/image7.wmf"/><Relationship Id="rId9" Type="http://schemas.openxmlformats.org/officeDocument/2006/relationships/image" Target="../media/image5.wmf"/><Relationship Id="rId14" Type="http://schemas.openxmlformats.org/officeDocument/2006/relationships/image" Target="../media/image6.wmf"/><Relationship Id="rId22" Type="http://schemas.openxmlformats.org/officeDocument/2006/relationships/oleObject" Target="../embeddings/oleObject83.bin"/></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vmlDrawing" Target="../drawings/vmlDrawing9.vml"/><Relationship Id="rId5" Type="http://schemas.openxmlformats.org/officeDocument/2006/relationships/image" Target="../media/image34.wmf"/><Relationship Id="rId4" Type="http://schemas.openxmlformats.org/officeDocument/2006/relationships/oleObject" Target="../embeddings/oleObject84.bin"/></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oleObject" Target="../embeddings/oleObject5.bin"/><Relationship Id="rId18" Type="http://schemas.openxmlformats.org/officeDocument/2006/relationships/oleObject" Target="../embeddings/oleObject9.bin"/><Relationship Id="rId3" Type="http://schemas.openxmlformats.org/officeDocument/2006/relationships/notesSlide" Target="../notesSlides/notesSlide3.xml"/><Relationship Id="rId21" Type="http://schemas.openxmlformats.org/officeDocument/2006/relationships/oleObject" Target="../embeddings/oleObject12.bin"/><Relationship Id="rId7" Type="http://schemas.openxmlformats.org/officeDocument/2006/relationships/image" Target="../media/image4.wmf"/><Relationship Id="rId12" Type="http://schemas.openxmlformats.org/officeDocument/2006/relationships/image" Target="../media/image9.png"/><Relationship Id="rId17" Type="http://schemas.openxmlformats.org/officeDocument/2006/relationships/oleObject" Target="../embeddings/oleObject8.bin"/><Relationship Id="rId25" Type="http://schemas.openxmlformats.org/officeDocument/2006/relationships/oleObject" Target="../embeddings/oleObject16.bin"/><Relationship Id="rId2" Type="http://schemas.openxmlformats.org/officeDocument/2006/relationships/slideLayout" Target="../slideLayouts/slideLayout18.xml"/><Relationship Id="rId16" Type="http://schemas.openxmlformats.org/officeDocument/2006/relationships/oleObject" Target="../embeddings/oleObject7.bin"/><Relationship Id="rId20" Type="http://schemas.openxmlformats.org/officeDocument/2006/relationships/oleObject" Target="../embeddings/oleObject11.bin"/><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oleObject" Target="../embeddings/oleObject4.bin"/><Relationship Id="rId24" Type="http://schemas.openxmlformats.org/officeDocument/2006/relationships/oleObject" Target="../embeddings/oleObject15.bin"/><Relationship Id="rId5" Type="http://schemas.openxmlformats.org/officeDocument/2006/relationships/image" Target="../media/image8.png"/><Relationship Id="rId15" Type="http://schemas.openxmlformats.org/officeDocument/2006/relationships/oleObject" Target="../embeddings/oleObject6.bin"/><Relationship Id="rId23" Type="http://schemas.openxmlformats.org/officeDocument/2006/relationships/oleObject" Target="../embeddings/oleObject14.bin"/><Relationship Id="rId10" Type="http://schemas.openxmlformats.org/officeDocument/2006/relationships/oleObject" Target="../embeddings/oleObject3.bin"/><Relationship Id="rId19" Type="http://schemas.openxmlformats.org/officeDocument/2006/relationships/oleObject" Target="../embeddings/oleObject10.bin"/><Relationship Id="rId4" Type="http://schemas.openxmlformats.org/officeDocument/2006/relationships/image" Target="../media/image7.wmf"/><Relationship Id="rId9" Type="http://schemas.openxmlformats.org/officeDocument/2006/relationships/image" Target="../media/image5.wmf"/><Relationship Id="rId14" Type="http://schemas.openxmlformats.org/officeDocument/2006/relationships/image" Target="../media/image6.wmf"/><Relationship Id="rId22" Type="http://schemas.openxmlformats.org/officeDocument/2006/relationships/oleObject" Target="../embeddings/oleObject13.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8.xml"/><Relationship Id="rId1" Type="http://schemas.openxmlformats.org/officeDocument/2006/relationships/vmlDrawing" Target="../drawings/vmlDrawing10.vml"/><Relationship Id="rId5" Type="http://schemas.openxmlformats.org/officeDocument/2006/relationships/image" Target="../media/image34.wmf"/><Relationship Id="rId4" Type="http://schemas.openxmlformats.org/officeDocument/2006/relationships/oleObject" Target="../embeddings/oleObject85.bin"/></Relationships>
</file>

<file path=ppt/slides/_rels/slide53.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40.emf"/><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notesSlide" Target="../notesSlides/notesSlide27.xml"/><Relationship Id="rId7" Type="http://schemas.openxmlformats.org/officeDocument/2006/relationships/oleObject" Target="../embeddings/oleObject88.bin"/><Relationship Id="rId2" Type="http://schemas.openxmlformats.org/officeDocument/2006/relationships/slideLayout" Target="../slideLayouts/slideLayout18.xml"/><Relationship Id="rId1" Type="http://schemas.openxmlformats.org/officeDocument/2006/relationships/vmlDrawing" Target="../drawings/vmlDrawing11.vml"/><Relationship Id="rId6" Type="http://schemas.openxmlformats.org/officeDocument/2006/relationships/oleObject" Target="../embeddings/oleObject87.bin"/><Relationship Id="rId5" Type="http://schemas.openxmlformats.org/officeDocument/2006/relationships/image" Target="../media/image6.wmf"/><Relationship Id="rId4" Type="http://schemas.openxmlformats.org/officeDocument/2006/relationships/oleObject" Target="../embeddings/oleObject86.bin"/><Relationship Id="rId9" Type="http://schemas.openxmlformats.org/officeDocument/2006/relationships/oleObject" Target="../embeddings/oleObject90.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4.xml"/><Relationship Id="rId7" Type="http://schemas.openxmlformats.org/officeDocument/2006/relationships/oleObject" Target="../embeddings/oleObject17.bin"/><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5.emf"/><Relationship Id="rId4" Type="http://schemas.openxmlformats.org/officeDocument/2006/relationships/image" Target="../media/image11.png"/><Relationship Id="rId9"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vmlDrawing" Target="../drawings/vmlDrawing12.vml"/><Relationship Id="rId6" Type="http://schemas.openxmlformats.org/officeDocument/2006/relationships/oleObject" Target="../embeddings/oleObject92.bin"/><Relationship Id="rId5" Type="http://schemas.openxmlformats.org/officeDocument/2006/relationships/image" Target="../media/image6.wmf"/><Relationship Id="rId4" Type="http://schemas.openxmlformats.org/officeDocument/2006/relationships/oleObject" Target="../embeddings/oleObject91.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oleObject" Target="../embeddings/oleObject22.bin"/><Relationship Id="rId18" Type="http://schemas.openxmlformats.org/officeDocument/2006/relationships/oleObject" Target="../embeddings/oleObject26.bin"/><Relationship Id="rId3" Type="http://schemas.openxmlformats.org/officeDocument/2006/relationships/notesSlide" Target="../notesSlides/notesSlide5.xml"/><Relationship Id="rId21" Type="http://schemas.openxmlformats.org/officeDocument/2006/relationships/oleObject" Target="../embeddings/oleObject29.bin"/><Relationship Id="rId7" Type="http://schemas.openxmlformats.org/officeDocument/2006/relationships/image" Target="../media/image4.wmf"/><Relationship Id="rId12" Type="http://schemas.openxmlformats.org/officeDocument/2006/relationships/image" Target="../media/image9.png"/><Relationship Id="rId17" Type="http://schemas.openxmlformats.org/officeDocument/2006/relationships/oleObject" Target="../embeddings/oleObject25.bin"/><Relationship Id="rId2" Type="http://schemas.openxmlformats.org/officeDocument/2006/relationships/slideLayout" Target="../slideLayouts/slideLayout18.xml"/><Relationship Id="rId16" Type="http://schemas.openxmlformats.org/officeDocument/2006/relationships/oleObject" Target="../embeddings/oleObject24.bin"/><Relationship Id="rId20" Type="http://schemas.openxmlformats.org/officeDocument/2006/relationships/oleObject" Target="../embeddings/oleObject28.bin"/><Relationship Id="rId1" Type="http://schemas.openxmlformats.org/officeDocument/2006/relationships/vmlDrawing" Target="../drawings/vmlDrawing3.vml"/><Relationship Id="rId6" Type="http://schemas.openxmlformats.org/officeDocument/2006/relationships/oleObject" Target="../embeddings/oleObject18.bin"/><Relationship Id="rId11" Type="http://schemas.openxmlformats.org/officeDocument/2006/relationships/oleObject" Target="../embeddings/oleObject21.bin"/><Relationship Id="rId5" Type="http://schemas.openxmlformats.org/officeDocument/2006/relationships/image" Target="../media/image8.png"/><Relationship Id="rId15" Type="http://schemas.openxmlformats.org/officeDocument/2006/relationships/oleObject" Target="../embeddings/oleObject23.bin"/><Relationship Id="rId10" Type="http://schemas.openxmlformats.org/officeDocument/2006/relationships/oleObject" Target="../embeddings/oleObject20.bin"/><Relationship Id="rId19" Type="http://schemas.openxmlformats.org/officeDocument/2006/relationships/oleObject" Target="../embeddings/oleObject27.bin"/><Relationship Id="rId4" Type="http://schemas.openxmlformats.org/officeDocument/2006/relationships/image" Target="../media/image7.wmf"/><Relationship Id="rId9" Type="http://schemas.openxmlformats.org/officeDocument/2006/relationships/image" Target="../media/image5.wmf"/><Relationship Id="rId14" Type="http://schemas.openxmlformats.org/officeDocument/2006/relationships/image" Target="../media/image6.wmf"/><Relationship Id="rId22" Type="http://schemas.openxmlformats.org/officeDocument/2006/relationships/oleObject" Target="../embeddings/oleObject30.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7.jpe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46.jpeg"/><Relationship Id="rId2" Type="http://schemas.openxmlformats.org/officeDocument/2006/relationships/image" Target="../media/image42.wmf"/><Relationship Id="rId1" Type="http://schemas.openxmlformats.org/officeDocument/2006/relationships/slideLayout" Target="../slideLayouts/slideLayout18.xml"/><Relationship Id="rId6" Type="http://schemas.openxmlformats.org/officeDocument/2006/relationships/image" Target="../media/image22.png"/><Relationship Id="rId11" Type="http://schemas.openxmlformats.org/officeDocument/2006/relationships/hyperlink" Target="http://en.wikipedia.org/wiki/File:Ethernet_RJ45_connector_p1160054.jpg" TargetMode="External"/><Relationship Id="rId5" Type="http://schemas.openxmlformats.org/officeDocument/2006/relationships/image" Target="../media/image43.jpe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45.png"/></Relationships>
</file>

<file path=ppt/slides/_rels/slide72.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13.xml"/><Relationship Id="rId1" Type="http://schemas.openxmlformats.org/officeDocument/2006/relationships/vmlDrawing" Target="../drawings/vmlDrawing13.vml"/><Relationship Id="rId4" Type="http://schemas.openxmlformats.org/officeDocument/2006/relationships/image" Target="../media/image55.wmf"/></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7.png"/><Relationship Id="rId2" Type="http://schemas.openxmlformats.org/officeDocument/2006/relationships/slideLayout" Target="../slideLayouts/slideLayout15.xml"/><Relationship Id="rId1" Type="http://schemas.openxmlformats.org/officeDocument/2006/relationships/vmlDrawing" Target="../drawings/vmlDrawing4.vml"/><Relationship Id="rId6" Type="http://schemas.openxmlformats.org/officeDocument/2006/relationships/image" Target="../media/image16.png"/><Relationship Id="rId5" Type="http://schemas.openxmlformats.org/officeDocument/2006/relationships/image" Target="../media/image6.wmf"/><Relationship Id="rId4" Type="http://schemas.openxmlformats.org/officeDocument/2006/relationships/oleObject" Target="../embeddings/oleObject31.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9416" y="1556792"/>
            <a:ext cx="11089232" cy="1512169"/>
          </a:xfrm>
          <a:prstGeom prst="rect">
            <a:avLst/>
          </a:prstGeom>
          <a:solidFill>
            <a:srgbClr val="333399"/>
          </a:solidFill>
        </p:spPr>
        <p:style>
          <a:lnRef idx="0">
            <a:schemeClr val="accent3"/>
          </a:lnRef>
          <a:fillRef idx="3">
            <a:schemeClr val="accent3"/>
          </a:fillRef>
          <a:effectRef idx="3">
            <a:schemeClr val="accent3"/>
          </a:effectRef>
          <a:fontRef idx="minor">
            <a:schemeClr val="lt1"/>
          </a:fontRef>
        </p:style>
        <p:txBody>
          <a:bodyPr anchor="ctr"/>
          <a:lstStyle/>
          <a:p>
            <a:pPr algn="ctr" eaLnBrk="1" hangingPunct="1">
              <a:defRPr/>
            </a:pPr>
            <a:r>
              <a:rPr lang="zh-CN" altLang="en-US" sz="5400" b="1" kern="0" dirty="0">
                <a:solidFill>
                  <a:schemeClr val="bg1"/>
                </a:solidFill>
                <a:latin typeface="+mj-ea"/>
                <a:ea typeface="+mj-ea"/>
              </a:rPr>
              <a:t>计 算 机 网 络</a:t>
            </a:r>
          </a:p>
        </p:txBody>
      </p:sp>
      <p:sp>
        <p:nvSpPr>
          <p:cNvPr id="5125" name="Rectangle 3"/>
          <p:cNvSpPr>
            <a:spLocks noGrp="1" noChangeArrowheads="1"/>
          </p:cNvSpPr>
          <p:nvPr>
            <p:ph type="subTitle" idx="1"/>
          </p:nvPr>
        </p:nvSpPr>
        <p:spPr>
          <a:xfrm>
            <a:off x="2827746" y="5733256"/>
            <a:ext cx="7040563" cy="791369"/>
          </a:xfrm>
        </p:spPr>
        <p:txBody>
          <a:bodyPr/>
          <a:lstStyle/>
          <a:p>
            <a:pPr eaLnBrk="1" hangingPunct="1"/>
            <a:r>
              <a:rPr lang="zh-CN" altLang="en-US" dirty="0"/>
              <a:t>华中科技大学电信学院 </a:t>
            </a:r>
            <a:r>
              <a:rPr lang="en-US" altLang="zh-CN" dirty="0"/>
              <a:t>2019</a:t>
            </a:r>
          </a:p>
        </p:txBody>
      </p:sp>
      <p:sp>
        <p:nvSpPr>
          <p:cNvPr id="5126" name="Rectangle 2"/>
          <p:cNvSpPr>
            <a:spLocks noGrp="1" noChangeArrowheads="1"/>
          </p:cNvSpPr>
          <p:nvPr>
            <p:ph type="ctrTitle"/>
          </p:nvPr>
        </p:nvSpPr>
        <p:spPr>
          <a:xfrm>
            <a:off x="2135560" y="3068961"/>
            <a:ext cx="8424936" cy="1728787"/>
          </a:xfrm>
        </p:spPr>
        <p:txBody>
          <a:bodyPr/>
          <a:lstStyle/>
          <a:p>
            <a:pPr algn="ctr" eaLnBrk="1" hangingPunct="1"/>
            <a:br>
              <a:rPr lang="zh-CN" altLang="en-US" sz="5400" dirty="0"/>
            </a:br>
            <a:r>
              <a:rPr lang="zh-CN" altLang="en-US" sz="5400" dirty="0"/>
              <a:t>计算机网络基础</a:t>
            </a:r>
            <a:endParaRPr lang="en-US" altLang="zh-CN" sz="5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1B68800D-89C1-4E07-91D4-69987ECEC786}"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10</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24579"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24580" name="Rectangle 2"/>
          <p:cNvSpPr>
            <a:spLocks noGrp="1" noChangeArrowheads="1"/>
          </p:cNvSpPr>
          <p:nvPr>
            <p:ph type="title" idx="4294967295"/>
          </p:nvPr>
        </p:nvSpPr>
        <p:spPr>
          <a:xfrm>
            <a:off x="1458416" y="427507"/>
            <a:ext cx="8382000" cy="896938"/>
          </a:xfrm>
        </p:spPr>
        <p:txBody>
          <a:bodyPr/>
          <a:lstStyle/>
          <a:p>
            <a:pPr eaLnBrk="1" hangingPunct="1"/>
            <a:r>
              <a:rPr lang="zh-CN" altLang="en-US" sz="3000" dirty="0">
                <a:ea typeface="宋体" panose="02010600030101010101" pitchFamily="2" charset="-122"/>
              </a:rPr>
              <a:t>什么是互联网： 服务观点</a:t>
            </a:r>
            <a:endParaRPr lang="zh-CN" altLang="en-US" dirty="0">
              <a:ea typeface="宋体" panose="02010600030101010101" pitchFamily="2" charset="-122"/>
            </a:endParaRPr>
          </a:p>
        </p:txBody>
      </p:sp>
      <p:sp>
        <p:nvSpPr>
          <p:cNvPr id="24581" name="Rectangle 3"/>
          <p:cNvSpPr>
            <a:spLocks noGrp="1" noChangeArrowheads="1"/>
          </p:cNvSpPr>
          <p:nvPr>
            <p:ph type="body" sz="half" idx="4294967295"/>
          </p:nvPr>
        </p:nvSpPr>
        <p:spPr>
          <a:xfrm>
            <a:off x="1150321" y="1678835"/>
            <a:ext cx="6275979" cy="5145087"/>
          </a:xfrm>
        </p:spPr>
        <p:txBody>
          <a:bodyPr/>
          <a:lstStyle/>
          <a:p>
            <a:pPr eaLnBrk="1" hangingPunct="1"/>
            <a:r>
              <a:rPr lang="zh-CN" altLang="en-US" sz="2600" dirty="0">
                <a:solidFill>
                  <a:srgbClr val="FF0000"/>
                </a:solidFill>
                <a:ea typeface="宋体" panose="02010600030101010101" pitchFamily="2" charset="-122"/>
              </a:rPr>
              <a:t>通信基础设施</a:t>
            </a:r>
            <a:r>
              <a:rPr lang="zh-CN" altLang="en-US" sz="2600" dirty="0">
                <a:ea typeface="宋体" panose="02010600030101010101" pitchFamily="2" charset="-122"/>
              </a:rPr>
              <a:t>支持分布式应用</a:t>
            </a:r>
          </a:p>
          <a:p>
            <a:pPr lvl="1" eaLnBrk="1" hangingPunct="1"/>
            <a:r>
              <a:rPr lang="en-US" altLang="zh-CN" dirty="0">
                <a:ea typeface="宋体" panose="02010600030101010101" pitchFamily="2" charset="-122"/>
              </a:rPr>
              <a:t>Web, VoIP, email, </a:t>
            </a:r>
            <a:r>
              <a:rPr lang="zh-CN" altLang="en-US" dirty="0">
                <a:ea typeface="宋体" panose="02010600030101010101" pitchFamily="2" charset="-122"/>
              </a:rPr>
              <a:t>游戏</a:t>
            </a:r>
            <a:r>
              <a:rPr lang="en-US" altLang="zh-CN" dirty="0">
                <a:ea typeface="宋体" panose="02010600030101010101" pitchFamily="2" charset="-122"/>
              </a:rPr>
              <a:t>, </a:t>
            </a:r>
            <a:r>
              <a:rPr lang="zh-CN" altLang="en-US" dirty="0">
                <a:ea typeface="宋体" panose="02010600030101010101" pitchFamily="2" charset="-122"/>
              </a:rPr>
              <a:t>电子商务，文件共享</a:t>
            </a:r>
          </a:p>
          <a:p>
            <a:pPr eaLnBrk="1" hangingPunct="1"/>
            <a:r>
              <a:rPr lang="zh-CN" altLang="en-US" sz="2600" dirty="0">
                <a:solidFill>
                  <a:srgbClr val="FF0000"/>
                </a:solidFill>
                <a:ea typeface="宋体" panose="02010600030101010101" pitchFamily="2" charset="-122"/>
              </a:rPr>
              <a:t>提供给应用程序的通信服务</a:t>
            </a:r>
            <a:r>
              <a:rPr lang="en-US" altLang="zh-CN" sz="2600" dirty="0">
                <a:solidFill>
                  <a:srgbClr val="FF0000"/>
                </a:solidFill>
                <a:ea typeface="宋体" panose="02010600030101010101" pitchFamily="2" charset="-122"/>
              </a:rPr>
              <a:t>:</a:t>
            </a:r>
            <a:endParaRPr lang="en-US" altLang="zh-CN" sz="2600" dirty="0">
              <a:ea typeface="宋体" panose="02010600030101010101" pitchFamily="2" charset="-122"/>
            </a:endParaRPr>
          </a:p>
          <a:p>
            <a:pPr lvl="1" eaLnBrk="1" hangingPunct="1"/>
            <a:r>
              <a:rPr lang="zh-CN" altLang="en-US" dirty="0">
                <a:ea typeface="宋体" panose="02010600030101010101" pitchFamily="2" charset="-122"/>
              </a:rPr>
              <a:t>从源到目的地的可靠数据传输</a:t>
            </a:r>
          </a:p>
          <a:p>
            <a:pPr lvl="1" eaLnBrk="1" hangingPunct="1"/>
            <a:r>
              <a:rPr lang="zh-CN" altLang="en-US" dirty="0">
                <a:ea typeface="宋体" panose="02010600030101010101" pitchFamily="2" charset="-122"/>
              </a:rPr>
              <a:t>尽力而为</a:t>
            </a:r>
            <a:r>
              <a:rPr lang="en-US" altLang="zh-CN" dirty="0">
                <a:ea typeface="宋体" panose="02010600030101010101" pitchFamily="2" charset="-122"/>
              </a:rPr>
              <a:t>(</a:t>
            </a:r>
            <a:r>
              <a:rPr lang="zh-CN" altLang="en-US" dirty="0">
                <a:ea typeface="宋体" panose="02010600030101010101" pitchFamily="2" charset="-122"/>
              </a:rPr>
              <a:t>不可靠</a:t>
            </a:r>
            <a:r>
              <a:rPr lang="en-US" altLang="zh-CN" dirty="0">
                <a:solidFill>
                  <a:srgbClr val="FF0000"/>
                </a:solidFill>
                <a:ea typeface="宋体" panose="02010600030101010101" pitchFamily="2" charset="-122"/>
              </a:rPr>
              <a:t>Best effort</a:t>
            </a:r>
            <a:r>
              <a:rPr lang="en-US" altLang="zh-CN" dirty="0">
                <a:ea typeface="宋体" panose="02010600030101010101" pitchFamily="2" charset="-122"/>
              </a:rPr>
              <a:t>)</a:t>
            </a:r>
            <a:r>
              <a:rPr lang="zh-CN" altLang="en-US" dirty="0">
                <a:ea typeface="宋体" panose="02010600030101010101" pitchFamily="2" charset="-122"/>
              </a:rPr>
              <a:t>的数据传输  </a:t>
            </a:r>
            <a:r>
              <a:rPr lang="zh-CN" altLang="en-US" sz="1400" dirty="0">
                <a:ea typeface="宋体" panose="02010600030101010101" pitchFamily="2" charset="-122"/>
              </a:rPr>
              <a:t>（尽力而为服务观点）</a:t>
            </a:r>
            <a:endParaRPr lang="zh-CN" altLang="en-US" dirty="0">
              <a:ea typeface="宋体" panose="02010600030101010101" pitchFamily="2" charset="-122"/>
            </a:endParaRPr>
          </a:p>
        </p:txBody>
      </p:sp>
      <p:grpSp>
        <p:nvGrpSpPr>
          <p:cNvPr id="24582" name="Group 583"/>
          <p:cNvGrpSpPr>
            <a:grpSpLocks/>
          </p:cNvGrpSpPr>
          <p:nvPr/>
        </p:nvGrpSpPr>
        <p:grpSpPr bwMode="auto">
          <a:xfrm>
            <a:off x="7896200" y="1916832"/>
            <a:ext cx="3470275" cy="4168775"/>
            <a:chOff x="3143" y="1033"/>
            <a:chExt cx="2186" cy="2626"/>
          </a:xfrm>
        </p:grpSpPr>
        <p:sp>
          <p:nvSpPr>
            <p:cNvPr id="24583" name="Freeform 263"/>
            <p:cNvSpPr>
              <a:spLocks/>
            </p:cNvSpPr>
            <p:nvPr/>
          </p:nvSpPr>
          <p:spPr bwMode="auto">
            <a:xfrm>
              <a:off x="4227" y="2178"/>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84" name="Freeform 264"/>
            <p:cNvSpPr>
              <a:spLocks/>
            </p:cNvSpPr>
            <p:nvPr/>
          </p:nvSpPr>
          <p:spPr bwMode="auto">
            <a:xfrm>
              <a:off x="4239" y="1217"/>
              <a:ext cx="1090" cy="658"/>
            </a:xfrm>
            <a:custGeom>
              <a:avLst/>
              <a:gdLst>
                <a:gd name="T0" fmla="*/ 2147483646 w 765"/>
                <a:gd name="T1" fmla="*/ 455254642 h 459"/>
                <a:gd name="T2" fmla="*/ 2147483646 w 765"/>
                <a:gd name="T3" fmla="*/ 2147483646 h 459"/>
                <a:gd name="T4" fmla="*/ 2147483646 w 765"/>
                <a:gd name="T5" fmla="*/ 2147483646 h 459"/>
                <a:gd name="T6" fmla="*/ 470389694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1562611416 h 459"/>
                <a:gd name="T22" fmla="*/ 2147483646 w 765"/>
                <a:gd name="T23" fmla="*/ 455254642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85" name="Freeform 265"/>
            <p:cNvSpPr>
              <a:spLocks/>
            </p:cNvSpPr>
            <p:nvPr/>
          </p:nvSpPr>
          <p:spPr bwMode="auto">
            <a:xfrm>
              <a:off x="3143" y="1033"/>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586" name="Group 266"/>
            <p:cNvGrpSpPr>
              <a:grpSpLocks/>
            </p:cNvGrpSpPr>
            <p:nvPr/>
          </p:nvGrpSpPr>
          <p:grpSpPr bwMode="auto">
            <a:xfrm>
              <a:off x="3198" y="1874"/>
              <a:ext cx="919" cy="588"/>
              <a:chOff x="2889" y="1631"/>
              <a:chExt cx="980" cy="743"/>
            </a:xfrm>
          </p:grpSpPr>
          <p:sp>
            <p:nvSpPr>
              <p:cNvPr id="24896" name="Rectangle 2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897" name="AutoShape 2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solidFill>
                    <a:srgbClr val="00CCFF"/>
                  </a:solidFill>
                  <a:latin typeface="Times New Roman" panose="02020603050405020304" pitchFamily="18" charset="0"/>
                  <a:ea typeface="宋体" panose="02010600030101010101" pitchFamily="2" charset="-122"/>
                </a:endParaRPr>
              </a:p>
            </p:txBody>
          </p:sp>
        </p:grpSp>
        <p:grpSp>
          <p:nvGrpSpPr>
            <p:cNvPr id="24587" name="Group 269"/>
            <p:cNvGrpSpPr>
              <a:grpSpLocks/>
            </p:cNvGrpSpPr>
            <p:nvPr/>
          </p:nvGrpSpPr>
          <p:grpSpPr bwMode="auto">
            <a:xfrm>
              <a:off x="3640" y="1154"/>
              <a:ext cx="212" cy="335"/>
              <a:chOff x="3796" y="1043"/>
              <a:chExt cx="865" cy="1237"/>
            </a:xfrm>
          </p:grpSpPr>
          <p:sp>
            <p:nvSpPr>
              <p:cNvPr id="24866" name="Line 270"/>
              <p:cNvSpPr>
                <a:spLocks noChangeShapeType="1"/>
              </p:cNvSpPr>
              <p:nvPr/>
            </p:nvSpPr>
            <p:spPr bwMode="auto">
              <a:xfrm flipH="1">
                <a:off x="3992" y="1481"/>
                <a:ext cx="235" cy="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67" name="Line 271"/>
              <p:cNvSpPr>
                <a:spLocks noChangeShapeType="1"/>
              </p:cNvSpPr>
              <p:nvPr/>
            </p:nvSpPr>
            <p:spPr bwMode="auto">
              <a:xfrm>
                <a:off x="4227" y="1481"/>
                <a:ext cx="236"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68" name="Line 272"/>
              <p:cNvSpPr>
                <a:spLocks noChangeShapeType="1"/>
              </p:cNvSpPr>
              <p:nvPr/>
            </p:nvSpPr>
            <p:spPr bwMode="auto">
              <a:xfrm>
                <a:off x="3992" y="2201"/>
                <a:ext cx="235"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69" name="Line 273"/>
              <p:cNvSpPr>
                <a:spLocks noChangeShapeType="1"/>
              </p:cNvSpPr>
              <p:nvPr/>
            </p:nvSpPr>
            <p:spPr bwMode="auto">
              <a:xfrm flipH="1">
                <a:off x="4227" y="2201"/>
                <a:ext cx="236"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70" name="Line 274"/>
              <p:cNvSpPr>
                <a:spLocks noChangeShapeType="1"/>
              </p:cNvSpPr>
              <p:nvPr/>
            </p:nvSpPr>
            <p:spPr bwMode="auto">
              <a:xfrm>
                <a:off x="4227" y="1497"/>
                <a:ext cx="0" cy="7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71" name="Line 275"/>
              <p:cNvSpPr>
                <a:spLocks noChangeShapeType="1"/>
              </p:cNvSpPr>
              <p:nvPr/>
            </p:nvSpPr>
            <p:spPr bwMode="auto">
              <a:xfrm flipV="1">
                <a:off x="3992" y="2127"/>
                <a:ext cx="235" cy="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72" name="Line 276"/>
              <p:cNvSpPr>
                <a:spLocks noChangeShapeType="1"/>
              </p:cNvSpPr>
              <p:nvPr/>
            </p:nvSpPr>
            <p:spPr bwMode="auto">
              <a:xfrm flipH="1" flipV="1">
                <a:off x="4227" y="2127"/>
                <a:ext cx="236" cy="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73" name="Line 277"/>
              <p:cNvSpPr>
                <a:spLocks noChangeShapeType="1"/>
              </p:cNvSpPr>
              <p:nvPr/>
            </p:nvSpPr>
            <p:spPr bwMode="auto">
              <a:xfrm>
                <a:off x="4092" y="1890"/>
                <a:ext cx="135"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74" name="Line 278"/>
              <p:cNvSpPr>
                <a:spLocks noChangeShapeType="1"/>
              </p:cNvSpPr>
              <p:nvPr/>
            </p:nvSpPr>
            <p:spPr bwMode="auto">
              <a:xfrm flipV="1">
                <a:off x="4227" y="1890"/>
                <a:ext cx="143"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75" name="Line 279"/>
              <p:cNvSpPr>
                <a:spLocks noChangeShapeType="1"/>
              </p:cNvSpPr>
              <p:nvPr/>
            </p:nvSpPr>
            <p:spPr bwMode="auto">
              <a:xfrm>
                <a:off x="4047" y="1996"/>
                <a:ext cx="175"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76" name="Line 280"/>
              <p:cNvSpPr>
                <a:spLocks noChangeShapeType="1"/>
              </p:cNvSpPr>
              <p:nvPr/>
            </p:nvSpPr>
            <p:spPr bwMode="auto">
              <a:xfrm flipV="1">
                <a:off x="4227" y="2012"/>
                <a:ext cx="176" cy="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77" name="Line 281"/>
              <p:cNvSpPr>
                <a:spLocks noChangeShapeType="1"/>
              </p:cNvSpPr>
              <p:nvPr/>
            </p:nvSpPr>
            <p:spPr bwMode="auto">
              <a:xfrm flipV="1">
                <a:off x="4227" y="1782"/>
                <a:ext cx="90" cy="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78" name="Line 282"/>
              <p:cNvSpPr>
                <a:spLocks noChangeShapeType="1"/>
              </p:cNvSpPr>
              <p:nvPr/>
            </p:nvSpPr>
            <p:spPr bwMode="auto">
              <a:xfrm flipV="1">
                <a:off x="4227" y="1632"/>
                <a:ext cx="57"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79" name="Line 283"/>
              <p:cNvSpPr>
                <a:spLocks noChangeShapeType="1"/>
              </p:cNvSpPr>
              <p:nvPr/>
            </p:nvSpPr>
            <p:spPr bwMode="auto">
              <a:xfrm>
                <a:off x="4126" y="1772"/>
                <a:ext cx="109"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80" name="Line 284"/>
              <p:cNvSpPr>
                <a:spLocks noChangeShapeType="1"/>
              </p:cNvSpPr>
              <p:nvPr/>
            </p:nvSpPr>
            <p:spPr bwMode="auto">
              <a:xfrm>
                <a:off x="4175" y="1625"/>
                <a:ext cx="63"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4881" name="Group 285"/>
              <p:cNvGrpSpPr>
                <a:grpSpLocks/>
              </p:cNvGrpSpPr>
              <p:nvPr/>
            </p:nvGrpSpPr>
            <p:grpSpPr bwMode="auto">
              <a:xfrm>
                <a:off x="4269" y="1415"/>
                <a:ext cx="392" cy="137"/>
                <a:chOff x="4227" y="1360"/>
                <a:chExt cx="863" cy="270"/>
              </a:xfrm>
            </p:grpSpPr>
            <p:sp>
              <p:nvSpPr>
                <p:cNvPr id="24892" name="Line 286"/>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93" name="Line 287"/>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94" name="Line 288"/>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95" name="Line 289"/>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4882" name="Group 290"/>
              <p:cNvGrpSpPr>
                <a:grpSpLocks/>
              </p:cNvGrpSpPr>
              <p:nvPr/>
            </p:nvGrpSpPr>
            <p:grpSpPr bwMode="auto">
              <a:xfrm rot="5700496">
                <a:off x="4053" y="1170"/>
                <a:ext cx="392" cy="137"/>
                <a:chOff x="4227" y="1360"/>
                <a:chExt cx="863" cy="270"/>
              </a:xfrm>
            </p:grpSpPr>
            <p:sp>
              <p:nvSpPr>
                <p:cNvPr id="24888" name="Line 291"/>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89" name="Line 292"/>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90" name="Line 293"/>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91" name="Line 294"/>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4883" name="Group 295"/>
              <p:cNvGrpSpPr>
                <a:grpSpLocks/>
              </p:cNvGrpSpPr>
              <p:nvPr/>
            </p:nvGrpSpPr>
            <p:grpSpPr bwMode="auto">
              <a:xfrm rot="10800000">
                <a:off x="3796" y="1402"/>
                <a:ext cx="392" cy="137"/>
                <a:chOff x="4227" y="1360"/>
                <a:chExt cx="863" cy="270"/>
              </a:xfrm>
            </p:grpSpPr>
            <p:sp>
              <p:nvSpPr>
                <p:cNvPr id="24884" name="Line 296"/>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85" name="Line 297"/>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86" name="Line 298"/>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87" name="Line 299"/>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24588" name="Group 300"/>
            <p:cNvGrpSpPr>
              <a:grpSpLocks/>
            </p:cNvGrpSpPr>
            <p:nvPr/>
          </p:nvGrpSpPr>
          <p:grpSpPr bwMode="auto">
            <a:xfrm>
              <a:off x="3189" y="1364"/>
              <a:ext cx="436" cy="114"/>
              <a:chOff x="3072" y="739"/>
              <a:chExt cx="652" cy="146"/>
            </a:xfrm>
          </p:grpSpPr>
          <p:pic>
            <p:nvPicPr>
              <p:cNvPr id="24863" name="Picture 301"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864" name="Line 302"/>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865" name="Line 303"/>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24589" name="Picture 304" descr="imgyjav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65" y="1183"/>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0" name="Group 305"/>
            <p:cNvGrpSpPr>
              <a:grpSpLocks/>
            </p:cNvGrpSpPr>
            <p:nvPr/>
          </p:nvGrpSpPr>
          <p:grpSpPr bwMode="auto">
            <a:xfrm>
              <a:off x="3846" y="1069"/>
              <a:ext cx="256" cy="269"/>
              <a:chOff x="2870" y="1518"/>
              <a:chExt cx="292" cy="320"/>
            </a:xfrm>
          </p:grpSpPr>
          <p:graphicFrame>
            <p:nvGraphicFramePr>
              <p:cNvPr id="24861" name="Object 30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343" name="Clip" r:id="rId6" imgW="826829" imgH="840406" progId="MS_ClipArt_Gallery.2">
                      <p:embed/>
                    </p:oleObj>
                  </mc:Choice>
                  <mc:Fallback>
                    <p:oleObj name="Clip" r:id="rId6" imgW="826829" imgH="840406" progId="MS_ClipArt_Gallery.2">
                      <p:embed/>
                      <p:pic>
                        <p:nvPicPr>
                          <p:cNvPr id="24861" name="Object 30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862" name="Object 30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344" name="Clip" r:id="rId8" imgW="1268295" imgH="1199426" progId="MS_ClipArt_Gallery.2">
                      <p:embed/>
                    </p:oleObj>
                  </mc:Choice>
                  <mc:Fallback>
                    <p:oleObj name="Clip" r:id="rId8" imgW="1268295" imgH="1199426" progId="MS_ClipArt_Gallery.2">
                      <p:embed/>
                      <p:pic>
                        <p:nvPicPr>
                          <p:cNvPr id="24862" name="Object 30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591" name="Group 308"/>
            <p:cNvGrpSpPr>
              <a:grpSpLocks/>
            </p:cNvGrpSpPr>
            <p:nvPr/>
          </p:nvGrpSpPr>
          <p:grpSpPr bwMode="auto">
            <a:xfrm>
              <a:off x="4304" y="2253"/>
              <a:ext cx="228" cy="108"/>
              <a:chOff x="3600" y="219"/>
              <a:chExt cx="360" cy="175"/>
            </a:xfrm>
          </p:grpSpPr>
          <p:sp>
            <p:nvSpPr>
              <p:cNvPr id="24848" name="Oval 30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849" name="Line 31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50" name="Line 31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51" name="Rectangle 31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852" name="Oval 31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853" name="Group 314"/>
              <p:cNvGrpSpPr>
                <a:grpSpLocks/>
              </p:cNvGrpSpPr>
              <p:nvPr/>
            </p:nvGrpSpPr>
            <p:grpSpPr bwMode="auto">
              <a:xfrm>
                <a:off x="3686" y="244"/>
                <a:ext cx="177" cy="66"/>
                <a:chOff x="2848" y="848"/>
                <a:chExt cx="140" cy="98"/>
              </a:xfrm>
            </p:grpSpPr>
            <p:sp>
              <p:nvSpPr>
                <p:cNvPr id="24858" name="Line 3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59" name="Line 3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60" name="Line 3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854" name="Group 318"/>
              <p:cNvGrpSpPr>
                <a:grpSpLocks/>
              </p:cNvGrpSpPr>
              <p:nvPr/>
            </p:nvGrpSpPr>
            <p:grpSpPr bwMode="auto">
              <a:xfrm flipV="1">
                <a:off x="3686" y="243"/>
                <a:ext cx="177" cy="66"/>
                <a:chOff x="2848" y="848"/>
                <a:chExt cx="140" cy="98"/>
              </a:xfrm>
            </p:grpSpPr>
            <p:sp>
              <p:nvSpPr>
                <p:cNvPr id="24855" name="Line 31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56" name="Line 32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57" name="Line 32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592" name="Group 322"/>
            <p:cNvGrpSpPr>
              <a:grpSpLocks/>
            </p:cNvGrpSpPr>
            <p:nvPr/>
          </p:nvGrpSpPr>
          <p:grpSpPr bwMode="auto">
            <a:xfrm>
              <a:off x="4528" y="2429"/>
              <a:ext cx="228" cy="108"/>
              <a:chOff x="3600" y="219"/>
              <a:chExt cx="360" cy="175"/>
            </a:xfrm>
          </p:grpSpPr>
          <p:sp>
            <p:nvSpPr>
              <p:cNvPr id="24835" name="Oval 32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836" name="Line 32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37" name="Line 32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38" name="Rectangle 32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839" name="Oval 32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840" name="Group 328"/>
              <p:cNvGrpSpPr>
                <a:grpSpLocks/>
              </p:cNvGrpSpPr>
              <p:nvPr/>
            </p:nvGrpSpPr>
            <p:grpSpPr bwMode="auto">
              <a:xfrm>
                <a:off x="3686" y="244"/>
                <a:ext cx="177" cy="66"/>
                <a:chOff x="2848" y="848"/>
                <a:chExt cx="140" cy="98"/>
              </a:xfrm>
            </p:grpSpPr>
            <p:sp>
              <p:nvSpPr>
                <p:cNvPr id="24845" name="Line 32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46" name="Line 33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47" name="Line 33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841" name="Group 332"/>
              <p:cNvGrpSpPr>
                <a:grpSpLocks/>
              </p:cNvGrpSpPr>
              <p:nvPr/>
            </p:nvGrpSpPr>
            <p:grpSpPr bwMode="auto">
              <a:xfrm flipV="1">
                <a:off x="3686" y="243"/>
                <a:ext cx="177" cy="66"/>
                <a:chOff x="2848" y="848"/>
                <a:chExt cx="140" cy="98"/>
              </a:xfrm>
            </p:grpSpPr>
            <p:sp>
              <p:nvSpPr>
                <p:cNvPr id="24842" name="Line 3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43" name="Line 3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44" name="Line 3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593" name="Group 336"/>
            <p:cNvGrpSpPr>
              <a:grpSpLocks/>
            </p:cNvGrpSpPr>
            <p:nvPr/>
          </p:nvGrpSpPr>
          <p:grpSpPr bwMode="auto">
            <a:xfrm>
              <a:off x="4704" y="2261"/>
              <a:ext cx="228" cy="108"/>
              <a:chOff x="3600" y="219"/>
              <a:chExt cx="360" cy="175"/>
            </a:xfrm>
          </p:grpSpPr>
          <p:sp>
            <p:nvSpPr>
              <p:cNvPr id="24822" name="Oval 33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823" name="Line 33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24" name="Line 33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25" name="Rectangle 34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826" name="Oval 34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827" name="Group 342"/>
              <p:cNvGrpSpPr>
                <a:grpSpLocks/>
              </p:cNvGrpSpPr>
              <p:nvPr/>
            </p:nvGrpSpPr>
            <p:grpSpPr bwMode="auto">
              <a:xfrm>
                <a:off x="3686" y="244"/>
                <a:ext cx="177" cy="66"/>
                <a:chOff x="2848" y="848"/>
                <a:chExt cx="140" cy="98"/>
              </a:xfrm>
            </p:grpSpPr>
            <p:sp>
              <p:nvSpPr>
                <p:cNvPr id="24832" name="Line 34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33" name="Line 34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34" name="Line 34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828" name="Group 346"/>
              <p:cNvGrpSpPr>
                <a:grpSpLocks/>
              </p:cNvGrpSpPr>
              <p:nvPr/>
            </p:nvGrpSpPr>
            <p:grpSpPr bwMode="auto">
              <a:xfrm flipV="1">
                <a:off x="3686" y="243"/>
                <a:ext cx="177" cy="66"/>
                <a:chOff x="2848" y="848"/>
                <a:chExt cx="140" cy="98"/>
              </a:xfrm>
            </p:grpSpPr>
            <p:sp>
              <p:nvSpPr>
                <p:cNvPr id="24829" name="Line 34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30" name="Line 34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31" name="Line 34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594" name="Group 350"/>
            <p:cNvGrpSpPr>
              <a:grpSpLocks/>
            </p:cNvGrpSpPr>
            <p:nvPr/>
          </p:nvGrpSpPr>
          <p:grpSpPr bwMode="auto">
            <a:xfrm>
              <a:off x="4367" y="1532"/>
              <a:ext cx="221" cy="101"/>
              <a:chOff x="3600" y="219"/>
              <a:chExt cx="360" cy="175"/>
            </a:xfrm>
          </p:grpSpPr>
          <p:sp>
            <p:nvSpPr>
              <p:cNvPr id="24809" name="Oval 35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810" name="Line 35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11" name="Line 35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12" name="Rectangle 35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813" name="Oval 35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814" name="Group 356"/>
              <p:cNvGrpSpPr>
                <a:grpSpLocks/>
              </p:cNvGrpSpPr>
              <p:nvPr/>
            </p:nvGrpSpPr>
            <p:grpSpPr bwMode="auto">
              <a:xfrm>
                <a:off x="3686" y="244"/>
                <a:ext cx="177" cy="66"/>
                <a:chOff x="2848" y="848"/>
                <a:chExt cx="140" cy="98"/>
              </a:xfrm>
            </p:grpSpPr>
            <p:sp>
              <p:nvSpPr>
                <p:cNvPr id="24819" name="Line 3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20" name="Line 3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21" name="Line 3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815" name="Group 360"/>
              <p:cNvGrpSpPr>
                <a:grpSpLocks/>
              </p:cNvGrpSpPr>
              <p:nvPr/>
            </p:nvGrpSpPr>
            <p:grpSpPr bwMode="auto">
              <a:xfrm flipV="1">
                <a:off x="3686" y="243"/>
                <a:ext cx="177" cy="66"/>
                <a:chOff x="2848" y="848"/>
                <a:chExt cx="140" cy="98"/>
              </a:xfrm>
            </p:grpSpPr>
            <p:sp>
              <p:nvSpPr>
                <p:cNvPr id="24816" name="Line 36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17" name="Line 36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18" name="Line 36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595" name="Group 364"/>
            <p:cNvGrpSpPr>
              <a:grpSpLocks/>
            </p:cNvGrpSpPr>
            <p:nvPr/>
          </p:nvGrpSpPr>
          <p:grpSpPr bwMode="auto">
            <a:xfrm>
              <a:off x="4366" y="1693"/>
              <a:ext cx="228" cy="108"/>
              <a:chOff x="3600" y="219"/>
              <a:chExt cx="360" cy="175"/>
            </a:xfrm>
          </p:grpSpPr>
          <p:sp>
            <p:nvSpPr>
              <p:cNvPr id="24796" name="Oval 36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97" name="Line 36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98" name="Line 36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99" name="Rectangle 36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800" name="Oval 36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801" name="Group 370"/>
              <p:cNvGrpSpPr>
                <a:grpSpLocks/>
              </p:cNvGrpSpPr>
              <p:nvPr/>
            </p:nvGrpSpPr>
            <p:grpSpPr bwMode="auto">
              <a:xfrm>
                <a:off x="3686" y="244"/>
                <a:ext cx="177" cy="66"/>
                <a:chOff x="2848" y="848"/>
                <a:chExt cx="140" cy="98"/>
              </a:xfrm>
            </p:grpSpPr>
            <p:sp>
              <p:nvSpPr>
                <p:cNvPr id="24806" name="Line 37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07" name="Line 37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08" name="Line 37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802" name="Group 374"/>
              <p:cNvGrpSpPr>
                <a:grpSpLocks/>
              </p:cNvGrpSpPr>
              <p:nvPr/>
            </p:nvGrpSpPr>
            <p:grpSpPr bwMode="auto">
              <a:xfrm flipV="1">
                <a:off x="3686" y="243"/>
                <a:ext cx="177" cy="66"/>
                <a:chOff x="2848" y="848"/>
                <a:chExt cx="140" cy="98"/>
              </a:xfrm>
            </p:grpSpPr>
            <p:sp>
              <p:nvSpPr>
                <p:cNvPr id="24803" name="Line 37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04" name="Line 37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05" name="Line 37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596" name="Group 378"/>
            <p:cNvGrpSpPr>
              <a:grpSpLocks/>
            </p:cNvGrpSpPr>
            <p:nvPr/>
          </p:nvGrpSpPr>
          <p:grpSpPr bwMode="auto">
            <a:xfrm>
              <a:off x="4666" y="1472"/>
              <a:ext cx="210" cy="97"/>
              <a:chOff x="3600" y="219"/>
              <a:chExt cx="360" cy="175"/>
            </a:xfrm>
          </p:grpSpPr>
          <p:sp>
            <p:nvSpPr>
              <p:cNvPr id="24783" name="Oval 37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84" name="Line 38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5" name="Line 38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6" name="Rectangle 38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87" name="Oval 38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788" name="Group 384"/>
              <p:cNvGrpSpPr>
                <a:grpSpLocks/>
              </p:cNvGrpSpPr>
              <p:nvPr/>
            </p:nvGrpSpPr>
            <p:grpSpPr bwMode="auto">
              <a:xfrm>
                <a:off x="3686" y="244"/>
                <a:ext cx="177" cy="66"/>
                <a:chOff x="2848" y="848"/>
                <a:chExt cx="140" cy="98"/>
              </a:xfrm>
            </p:grpSpPr>
            <p:sp>
              <p:nvSpPr>
                <p:cNvPr id="24793" name="Line 38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94" name="Line 38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95" name="Line 38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789" name="Group 388"/>
              <p:cNvGrpSpPr>
                <a:grpSpLocks/>
              </p:cNvGrpSpPr>
              <p:nvPr/>
            </p:nvGrpSpPr>
            <p:grpSpPr bwMode="auto">
              <a:xfrm flipV="1">
                <a:off x="3686" y="243"/>
                <a:ext cx="177" cy="66"/>
                <a:chOff x="2848" y="848"/>
                <a:chExt cx="140" cy="98"/>
              </a:xfrm>
            </p:grpSpPr>
            <p:sp>
              <p:nvSpPr>
                <p:cNvPr id="24790" name="Line 38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91" name="Line 39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92" name="Line 39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597" name="Group 392"/>
            <p:cNvGrpSpPr>
              <a:grpSpLocks/>
            </p:cNvGrpSpPr>
            <p:nvPr/>
          </p:nvGrpSpPr>
          <p:grpSpPr bwMode="auto">
            <a:xfrm>
              <a:off x="4720" y="1693"/>
              <a:ext cx="228" cy="108"/>
              <a:chOff x="3600" y="219"/>
              <a:chExt cx="360" cy="175"/>
            </a:xfrm>
          </p:grpSpPr>
          <p:sp>
            <p:nvSpPr>
              <p:cNvPr id="24770" name="Oval 39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71" name="Line 39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72" name="Line 39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73" name="Rectangle 39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74" name="Oval 39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775" name="Group 398"/>
              <p:cNvGrpSpPr>
                <a:grpSpLocks/>
              </p:cNvGrpSpPr>
              <p:nvPr/>
            </p:nvGrpSpPr>
            <p:grpSpPr bwMode="auto">
              <a:xfrm>
                <a:off x="3686" y="244"/>
                <a:ext cx="177" cy="66"/>
                <a:chOff x="2848" y="848"/>
                <a:chExt cx="140" cy="98"/>
              </a:xfrm>
            </p:grpSpPr>
            <p:sp>
              <p:nvSpPr>
                <p:cNvPr id="24780" name="Line 39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1" name="Line 40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2" name="Line 40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776" name="Group 402"/>
              <p:cNvGrpSpPr>
                <a:grpSpLocks/>
              </p:cNvGrpSpPr>
              <p:nvPr/>
            </p:nvGrpSpPr>
            <p:grpSpPr bwMode="auto">
              <a:xfrm flipV="1">
                <a:off x="3686" y="243"/>
                <a:ext cx="177" cy="66"/>
                <a:chOff x="2848" y="848"/>
                <a:chExt cx="140" cy="98"/>
              </a:xfrm>
            </p:grpSpPr>
            <p:sp>
              <p:nvSpPr>
                <p:cNvPr id="24777" name="Line 40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78" name="Line 40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79" name="Line 40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598" name="Group 406"/>
            <p:cNvGrpSpPr>
              <a:grpSpLocks/>
            </p:cNvGrpSpPr>
            <p:nvPr/>
          </p:nvGrpSpPr>
          <p:grpSpPr bwMode="auto">
            <a:xfrm>
              <a:off x="3832" y="1529"/>
              <a:ext cx="220" cy="100"/>
              <a:chOff x="3600" y="219"/>
              <a:chExt cx="360" cy="175"/>
            </a:xfrm>
          </p:grpSpPr>
          <p:sp>
            <p:nvSpPr>
              <p:cNvPr id="24757" name="Oval 40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58" name="Line 40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59" name="Line 40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60" name="Rectangle 41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61" name="Oval 4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762" name="Group 412"/>
              <p:cNvGrpSpPr>
                <a:grpSpLocks/>
              </p:cNvGrpSpPr>
              <p:nvPr/>
            </p:nvGrpSpPr>
            <p:grpSpPr bwMode="auto">
              <a:xfrm>
                <a:off x="3686" y="244"/>
                <a:ext cx="177" cy="66"/>
                <a:chOff x="2848" y="848"/>
                <a:chExt cx="140" cy="98"/>
              </a:xfrm>
            </p:grpSpPr>
            <p:sp>
              <p:nvSpPr>
                <p:cNvPr id="24767" name="Line 41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68" name="Line 41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69" name="Line 41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763" name="Group 416"/>
              <p:cNvGrpSpPr>
                <a:grpSpLocks/>
              </p:cNvGrpSpPr>
              <p:nvPr/>
            </p:nvGrpSpPr>
            <p:grpSpPr bwMode="auto">
              <a:xfrm flipV="1">
                <a:off x="3686" y="243"/>
                <a:ext cx="177" cy="66"/>
                <a:chOff x="2848" y="848"/>
                <a:chExt cx="140" cy="98"/>
              </a:xfrm>
            </p:grpSpPr>
            <p:sp>
              <p:nvSpPr>
                <p:cNvPr id="24764" name="Line 41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65" name="Line 41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66" name="Line 41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599" name="Group 420"/>
            <p:cNvGrpSpPr>
              <a:grpSpLocks/>
            </p:cNvGrpSpPr>
            <p:nvPr/>
          </p:nvGrpSpPr>
          <p:grpSpPr bwMode="auto">
            <a:xfrm>
              <a:off x="3639" y="2253"/>
              <a:ext cx="220" cy="100"/>
              <a:chOff x="3600" y="219"/>
              <a:chExt cx="360" cy="175"/>
            </a:xfrm>
          </p:grpSpPr>
          <p:sp>
            <p:nvSpPr>
              <p:cNvPr id="24744" name="Oval 4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45" name="Line 42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46" name="Line 42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47" name="Rectangle 42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48" name="Oval 4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749" name="Group 426"/>
              <p:cNvGrpSpPr>
                <a:grpSpLocks/>
              </p:cNvGrpSpPr>
              <p:nvPr/>
            </p:nvGrpSpPr>
            <p:grpSpPr bwMode="auto">
              <a:xfrm>
                <a:off x="3686" y="244"/>
                <a:ext cx="177" cy="66"/>
                <a:chOff x="2848" y="848"/>
                <a:chExt cx="140" cy="98"/>
              </a:xfrm>
            </p:grpSpPr>
            <p:sp>
              <p:nvSpPr>
                <p:cNvPr id="24754" name="Line 42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55" name="Line 42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56" name="Line 42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750" name="Group 430"/>
              <p:cNvGrpSpPr>
                <a:grpSpLocks/>
              </p:cNvGrpSpPr>
              <p:nvPr/>
            </p:nvGrpSpPr>
            <p:grpSpPr bwMode="auto">
              <a:xfrm flipV="1">
                <a:off x="3686" y="243"/>
                <a:ext cx="177" cy="66"/>
                <a:chOff x="2848" y="848"/>
                <a:chExt cx="140" cy="98"/>
              </a:xfrm>
            </p:grpSpPr>
            <p:sp>
              <p:nvSpPr>
                <p:cNvPr id="24751" name="Line 43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52" name="Line 43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53" name="Line 43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4600" name="Line 434"/>
            <p:cNvSpPr>
              <a:spLocks noChangeShapeType="1"/>
            </p:cNvSpPr>
            <p:nvPr/>
          </p:nvSpPr>
          <p:spPr bwMode="auto">
            <a:xfrm flipV="1">
              <a:off x="4396" y="2523"/>
              <a:ext cx="143" cy="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1" name="Line 435"/>
            <p:cNvSpPr>
              <a:spLocks noChangeShapeType="1"/>
            </p:cNvSpPr>
            <p:nvPr/>
          </p:nvSpPr>
          <p:spPr bwMode="auto">
            <a:xfrm>
              <a:off x="4474" y="2358"/>
              <a:ext cx="103"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2" name="Line 436"/>
            <p:cNvSpPr>
              <a:spLocks noChangeShapeType="1"/>
            </p:cNvSpPr>
            <p:nvPr/>
          </p:nvSpPr>
          <p:spPr bwMode="auto">
            <a:xfrm>
              <a:off x="4535" y="2308"/>
              <a:ext cx="1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3" name="Line 437"/>
            <p:cNvSpPr>
              <a:spLocks noChangeShapeType="1"/>
            </p:cNvSpPr>
            <p:nvPr/>
          </p:nvSpPr>
          <p:spPr bwMode="auto">
            <a:xfrm flipV="1">
              <a:off x="4684" y="2362"/>
              <a:ext cx="85"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4" name="Line 438"/>
            <p:cNvSpPr>
              <a:spLocks noChangeShapeType="1"/>
            </p:cNvSpPr>
            <p:nvPr/>
          </p:nvSpPr>
          <p:spPr bwMode="auto">
            <a:xfrm>
              <a:off x="3864" y="2312"/>
              <a:ext cx="4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605" name="Group 439"/>
            <p:cNvGrpSpPr>
              <a:grpSpLocks/>
            </p:cNvGrpSpPr>
            <p:nvPr/>
          </p:nvGrpSpPr>
          <p:grpSpPr bwMode="auto">
            <a:xfrm>
              <a:off x="3390" y="1979"/>
              <a:ext cx="209" cy="224"/>
              <a:chOff x="2870" y="1518"/>
              <a:chExt cx="292" cy="320"/>
            </a:xfrm>
          </p:grpSpPr>
          <p:graphicFrame>
            <p:nvGraphicFramePr>
              <p:cNvPr id="24742" name="Object 44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345" name="Clip" r:id="rId10" imgW="826829" imgH="840406" progId="MS_ClipArt_Gallery.2">
                      <p:embed/>
                    </p:oleObj>
                  </mc:Choice>
                  <mc:Fallback>
                    <p:oleObj name="Clip" r:id="rId10" imgW="826829" imgH="840406" progId="MS_ClipArt_Gallery.2">
                      <p:embed/>
                      <p:pic>
                        <p:nvPicPr>
                          <p:cNvPr id="24742" name="Object 4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743" name="Object 44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346" name="Clip" r:id="rId11" imgW="1268295" imgH="1199426" progId="MS_ClipArt_Gallery.2">
                      <p:embed/>
                    </p:oleObj>
                  </mc:Choice>
                  <mc:Fallback>
                    <p:oleObj name="Clip" r:id="rId11" imgW="1268295" imgH="1199426" progId="MS_ClipArt_Gallery.2">
                      <p:embed/>
                      <p:pic>
                        <p:nvPicPr>
                          <p:cNvPr id="24743" name="Object 4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606" name="Group 442"/>
            <p:cNvGrpSpPr>
              <a:grpSpLocks/>
            </p:cNvGrpSpPr>
            <p:nvPr/>
          </p:nvGrpSpPr>
          <p:grpSpPr bwMode="auto">
            <a:xfrm>
              <a:off x="3418" y="2211"/>
              <a:ext cx="139" cy="194"/>
              <a:chOff x="2556" y="2689"/>
              <a:chExt cx="183" cy="255"/>
            </a:xfrm>
          </p:grpSpPr>
          <p:pic>
            <p:nvPicPr>
              <p:cNvPr id="24725" name="Picture 443" descr="31u_bnrz[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26" name="Freeform 444"/>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27" name="Freeform 445"/>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28" name="Freeform 446"/>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29" name="Freeform 447"/>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0" name="Freeform 448"/>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1" name="Freeform 449"/>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2" name="Freeform 450"/>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3" name="Freeform 451"/>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4" name="Freeform 452"/>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5" name="Freeform 453"/>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6" name="Freeform 454"/>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7" name="Freeform 455"/>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8" name="Freeform 456"/>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9" name="Freeform 457"/>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40" name="Freeform 458"/>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41" name="Freeform 459"/>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aphicFrame>
          <p:nvGraphicFramePr>
            <p:cNvPr id="24607" name="Object 460"/>
            <p:cNvGraphicFramePr>
              <a:graphicFrameLocks noChangeAspect="1"/>
            </p:cNvGraphicFramePr>
            <p:nvPr/>
          </p:nvGraphicFramePr>
          <p:xfrm>
            <a:off x="3660" y="2006"/>
            <a:ext cx="207" cy="173"/>
          </p:xfrm>
          <a:graphic>
            <a:graphicData uri="http://schemas.openxmlformats.org/presentationml/2006/ole">
              <mc:AlternateContent xmlns:mc="http://schemas.openxmlformats.org/markup-compatibility/2006">
                <mc:Choice xmlns:v="urn:schemas-microsoft-com:vml" Requires="v">
                  <p:oleObj spid="_x0000_s5347" name="Clip" r:id="rId13" imgW="1307263" imgH="1084139" progId="MS_ClipArt_Gallery.2">
                    <p:embed/>
                  </p:oleObj>
                </mc:Choice>
                <mc:Fallback>
                  <p:oleObj name="Clip" r:id="rId13" imgW="1307263" imgH="1084139" progId="MS_ClipArt_Gallery.2">
                    <p:embed/>
                    <p:pic>
                      <p:nvPicPr>
                        <p:cNvPr id="24607" name="Object 46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0" y="2006"/>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08" name="Line 461"/>
            <p:cNvSpPr>
              <a:spLocks noChangeShapeType="1"/>
            </p:cNvSpPr>
            <p:nvPr/>
          </p:nvSpPr>
          <p:spPr bwMode="auto">
            <a:xfrm>
              <a:off x="4050" y="1586"/>
              <a:ext cx="321"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9" name="Line 462"/>
            <p:cNvSpPr>
              <a:spLocks noChangeShapeType="1"/>
            </p:cNvSpPr>
            <p:nvPr/>
          </p:nvSpPr>
          <p:spPr bwMode="auto">
            <a:xfrm>
              <a:off x="3777" y="1478"/>
              <a:ext cx="96"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10" name="Freeform 463"/>
            <p:cNvSpPr>
              <a:spLocks/>
            </p:cNvSpPr>
            <p:nvPr/>
          </p:nvSpPr>
          <p:spPr bwMode="auto">
            <a:xfrm>
              <a:off x="3348" y="2742"/>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11" name="Line 464"/>
            <p:cNvSpPr>
              <a:spLocks noChangeShapeType="1"/>
            </p:cNvSpPr>
            <p:nvPr/>
          </p:nvSpPr>
          <p:spPr bwMode="auto">
            <a:xfrm rot="-5400000">
              <a:off x="4757" y="3206"/>
              <a:ext cx="330"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4612" name="Group 465"/>
            <p:cNvGrpSpPr>
              <a:grpSpLocks/>
            </p:cNvGrpSpPr>
            <p:nvPr/>
          </p:nvGrpSpPr>
          <p:grpSpPr bwMode="auto">
            <a:xfrm>
              <a:off x="4702" y="3292"/>
              <a:ext cx="125" cy="230"/>
              <a:chOff x="4180" y="783"/>
              <a:chExt cx="150" cy="307"/>
            </a:xfrm>
          </p:grpSpPr>
          <p:sp>
            <p:nvSpPr>
              <p:cNvPr id="24717" name="AutoShape 46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18" name="Rectangle 46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19" name="Rectangle 46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20" name="AutoShape 46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21" name="Line 47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22" name="Line 47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23" name="Rectangle 47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24" name="Rectangle 47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sp>
          <p:nvSpPr>
            <p:cNvPr id="24613" name="Line 474"/>
            <p:cNvSpPr>
              <a:spLocks noChangeShapeType="1"/>
            </p:cNvSpPr>
            <p:nvPr/>
          </p:nvSpPr>
          <p:spPr bwMode="auto">
            <a:xfrm rot="5400000" flipV="1">
              <a:off x="4849" y="3383"/>
              <a:ext cx="2" cy="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4" name="Line 475"/>
            <p:cNvSpPr>
              <a:spLocks noChangeShapeType="1"/>
            </p:cNvSpPr>
            <p:nvPr/>
          </p:nvSpPr>
          <p:spPr bwMode="auto">
            <a:xfrm rot="-5400000">
              <a:off x="4966" y="3179"/>
              <a:ext cx="0"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4615" name="Group 476"/>
            <p:cNvGrpSpPr>
              <a:grpSpLocks/>
            </p:cNvGrpSpPr>
            <p:nvPr/>
          </p:nvGrpSpPr>
          <p:grpSpPr bwMode="auto">
            <a:xfrm>
              <a:off x="4701" y="2996"/>
              <a:ext cx="316" cy="148"/>
              <a:chOff x="3600" y="219"/>
              <a:chExt cx="360" cy="175"/>
            </a:xfrm>
          </p:grpSpPr>
          <p:sp>
            <p:nvSpPr>
              <p:cNvPr id="24704" name="Oval 47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05" name="Line 47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06" name="Line 47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07" name="Rectangle 48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708" name="Oval 48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709" name="Group 482"/>
              <p:cNvGrpSpPr>
                <a:grpSpLocks/>
              </p:cNvGrpSpPr>
              <p:nvPr/>
            </p:nvGrpSpPr>
            <p:grpSpPr bwMode="auto">
              <a:xfrm>
                <a:off x="3686" y="244"/>
                <a:ext cx="177" cy="66"/>
                <a:chOff x="2848" y="848"/>
                <a:chExt cx="140" cy="98"/>
              </a:xfrm>
            </p:grpSpPr>
            <p:sp>
              <p:nvSpPr>
                <p:cNvPr id="24714" name="Line 48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15" name="Line 48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16" name="Line 48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710" name="Group 486"/>
              <p:cNvGrpSpPr>
                <a:grpSpLocks/>
              </p:cNvGrpSpPr>
              <p:nvPr/>
            </p:nvGrpSpPr>
            <p:grpSpPr bwMode="auto">
              <a:xfrm flipV="1">
                <a:off x="3686" y="243"/>
                <a:ext cx="177" cy="66"/>
                <a:chOff x="2848" y="848"/>
                <a:chExt cx="140" cy="98"/>
              </a:xfrm>
            </p:grpSpPr>
            <p:sp>
              <p:nvSpPr>
                <p:cNvPr id="24711" name="Line 48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12" name="Line 48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13" name="Line 48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616" name="Group 490"/>
            <p:cNvGrpSpPr>
              <a:grpSpLocks/>
            </p:cNvGrpSpPr>
            <p:nvPr/>
          </p:nvGrpSpPr>
          <p:grpSpPr bwMode="auto">
            <a:xfrm>
              <a:off x="4187" y="2822"/>
              <a:ext cx="316" cy="148"/>
              <a:chOff x="3600" y="219"/>
              <a:chExt cx="360" cy="175"/>
            </a:xfrm>
          </p:grpSpPr>
          <p:sp>
            <p:nvSpPr>
              <p:cNvPr id="24691" name="Oval 49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692" name="Line 49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93" name="Line 49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94" name="Rectangle 49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695" name="Oval 49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696" name="Group 496"/>
              <p:cNvGrpSpPr>
                <a:grpSpLocks/>
              </p:cNvGrpSpPr>
              <p:nvPr/>
            </p:nvGrpSpPr>
            <p:grpSpPr bwMode="auto">
              <a:xfrm>
                <a:off x="3686" y="244"/>
                <a:ext cx="177" cy="66"/>
                <a:chOff x="2848" y="848"/>
                <a:chExt cx="140" cy="98"/>
              </a:xfrm>
            </p:grpSpPr>
            <p:sp>
              <p:nvSpPr>
                <p:cNvPr id="24701" name="Line 49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02" name="Line 49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03" name="Line 49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697" name="Group 500"/>
              <p:cNvGrpSpPr>
                <a:grpSpLocks/>
              </p:cNvGrpSpPr>
              <p:nvPr/>
            </p:nvGrpSpPr>
            <p:grpSpPr bwMode="auto">
              <a:xfrm flipV="1">
                <a:off x="3686" y="243"/>
                <a:ext cx="177" cy="66"/>
                <a:chOff x="2848" y="848"/>
                <a:chExt cx="140" cy="98"/>
              </a:xfrm>
            </p:grpSpPr>
            <p:sp>
              <p:nvSpPr>
                <p:cNvPr id="24698" name="Line 50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99" name="Line 50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00" name="Line 50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617" name="Group 504"/>
            <p:cNvGrpSpPr>
              <a:grpSpLocks/>
            </p:cNvGrpSpPr>
            <p:nvPr/>
          </p:nvGrpSpPr>
          <p:grpSpPr bwMode="auto">
            <a:xfrm>
              <a:off x="3768" y="3014"/>
              <a:ext cx="316" cy="148"/>
              <a:chOff x="3600" y="219"/>
              <a:chExt cx="360" cy="175"/>
            </a:xfrm>
          </p:grpSpPr>
          <p:sp>
            <p:nvSpPr>
              <p:cNvPr id="24678" name="Oval 50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679" name="Line 50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80" name="Line 50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81" name="Rectangle 50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682" name="Oval 50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24683" name="Group 510"/>
              <p:cNvGrpSpPr>
                <a:grpSpLocks/>
              </p:cNvGrpSpPr>
              <p:nvPr/>
            </p:nvGrpSpPr>
            <p:grpSpPr bwMode="auto">
              <a:xfrm>
                <a:off x="3686" y="244"/>
                <a:ext cx="177" cy="66"/>
                <a:chOff x="2848" y="848"/>
                <a:chExt cx="140" cy="98"/>
              </a:xfrm>
            </p:grpSpPr>
            <p:sp>
              <p:nvSpPr>
                <p:cNvPr id="24688" name="Line 5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89" name="Line 5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90" name="Line 5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684" name="Group 514"/>
              <p:cNvGrpSpPr>
                <a:grpSpLocks/>
              </p:cNvGrpSpPr>
              <p:nvPr/>
            </p:nvGrpSpPr>
            <p:grpSpPr bwMode="auto">
              <a:xfrm flipV="1">
                <a:off x="3686" y="243"/>
                <a:ext cx="177" cy="66"/>
                <a:chOff x="2848" y="848"/>
                <a:chExt cx="140" cy="98"/>
              </a:xfrm>
            </p:grpSpPr>
            <p:sp>
              <p:nvSpPr>
                <p:cNvPr id="24685" name="Line 5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86" name="Line 5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87" name="Line 5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4618" name="Line 518"/>
            <p:cNvSpPr>
              <a:spLocks noChangeShapeType="1"/>
            </p:cNvSpPr>
            <p:nvPr/>
          </p:nvSpPr>
          <p:spPr bwMode="auto">
            <a:xfrm>
              <a:off x="4470" y="2955"/>
              <a:ext cx="22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19" name="Line 519"/>
            <p:cNvSpPr>
              <a:spLocks noChangeShapeType="1"/>
            </p:cNvSpPr>
            <p:nvPr/>
          </p:nvSpPr>
          <p:spPr bwMode="auto">
            <a:xfrm flipV="1">
              <a:off x="4059" y="2963"/>
              <a:ext cx="17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20" name="Line 520"/>
            <p:cNvSpPr>
              <a:spLocks noChangeShapeType="1"/>
            </p:cNvSpPr>
            <p:nvPr/>
          </p:nvSpPr>
          <p:spPr bwMode="auto">
            <a:xfrm flipV="1">
              <a:off x="4086" y="3091"/>
              <a:ext cx="6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21" name="Line 521"/>
            <p:cNvSpPr>
              <a:spLocks noChangeShapeType="1"/>
            </p:cNvSpPr>
            <p:nvPr/>
          </p:nvSpPr>
          <p:spPr bwMode="auto">
            <a:xfrm flipH="1">
              <a:off x="3642" y="2931"/>
              <a:ext cx="160" cy="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22" name="Line 522"/>
            <p:cNvSpPr>
              <a:spLocks noChangeShapeType="1"/>
            </p:cNvSpPr>
            <p:nvPr/>
          </p:nvSpPr>
          <p:spPr bwMode="auto">
            <a:xfrm>
              <a:off x="3658" y="2963"/>
              <a:ext cx="1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23" name="Line 523"/>
            <p:cNvSpPr>
              <a:spLocks noChangeShapeType="1"/>
            </p:cNvSpPr>
            <p:nvPr/>
          </p:nvSpPr>
          <p:spPr bwMode="auto">
            <a:xfrm>
              <a:off x="3570" y="3175"/>
              <a:ext cx="9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24" name="Line 524"/>
            <p:cNvSpPr>
              <a:spLocks noChangeShapeType="1"/>
            </p:cNvSpPr>
            <p:nvPr/>
          </p:nvSpPr>
          <p:spPr bwMode="auto">
            <a:xfrm>
              <a:off x="3729" y="3225"/>
              <a:ext cx="30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25" name="Line 525"/>
            <p:cNvSpPr>
              <a:spLocks noChangeShapeType="1"/>
            </p:cNvSpPr>
            <p:nvPr/>
          </p:nvSpPr>
          <p:spPr bwMode="auto">
            <a:xfrm flipH="1">
              <a:off x="3880" y="3167"/>
              <a:ext cx="34"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26" name="Line 526"/>
            <p:cNvSpPr>
              <a:spLocks noChangeShapeType="1"/>
            </p:cNvSpPr>
            <p:nvPr/>
          </p:nvSpPr>
          <p:spPr bwMode="auto">
            <a:xfrm>
              <a:off x="3762" y="3223"/>
              <a:ext cx="1"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27" name="Line 527"/>
            <p:cNvSpPr>
              <a:spLocks noChangeShapeType="1"/>
            </p:cNvSpPr>
            <p:nvPr/>
          </p:nvSpPr>
          <p:spPr bwMode="auto">
            <a:xfrm flipH="1" flipV="1">
              <a:off x="4012" y="3228"/>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628" name="Object 528"/>
            <p:cNvGraphicFramePr>
              <a:graphicFrameLocks noChangeAspect="1"/>
            </p:cNvGraphicFramePr>
            <p:nvPr/>
          </p:nvGraphicFramePr>
          <p:xfrm>
            <a:off x="3417" y="3101"/>
            <a:ext cx="216" cy="180"/>
          </p:xfrm>
          <a:graphic>
            <a:graphicData uri="http://schemas.openxmlformats.org/presentationml/2006/ole">
              <mc:AlternateContent xmlns:mc="http://schemas.openxmlformats.org/markup-compatibility/2006">
                <mc:Choice xmlns:v="urn:schemas-microsoft-com:vml" Requires="v">
                  <p:oleObj spid="_x0000_s5348" name="Clip" r:id="rId15" imgW="1307263" imgH="1084139" progId="MS_ClipArt_Gallery.2">
                    <p:embed/>
                  </p:oleObj>
                </mc:Choice>
                <mc:Fallback>
                  <p:oleObj name="Clip" r:id="rId15" imgW="1307263" imgH="1084139" progId="MS_ClipArt_Gallery.2">
                    <p:embed/>
                    <p:pic>
                      <p:nvPicPr>
                        <p:cNvPr id="24628" name="Object 5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7" y="310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29" name="Object 529"/>
            <p:cNvGraphicFramePr>
              <a:graphicFrameLocks noChangeAspect="1"/>
            </p:cNvGraphicFramePr>
            <p:nvPr/>
          </p:nvGraphicFramePr>
          <p:xfrm>
            <a:off x="3521" y="2901"/>
            <a:ext cx="216" cy="180"/>
          </p:xfrm>
          <a:graphic>
            <a:graphicData uri="http://schemas.openxmlformats.org/presentationml/2006/ole">
              <mc:AlternateContent xmlns:mc="http://schemas.openxmlformats.org/markup-compatibility/2006">
                <mc:Choice xmlns:v="urn:schemas-microsoft-com:vml" Requires="v">
                  <p:oleObj spid="_x0000_s5349" name="Clip" r:id="rId16" imgW="1307263" imgH="1084139" progId="MS_ClipArt_Gallery.2">
                    <p:embed/>
                  </p:oleObj>
                </mc:Choice>
                <mc:Fallback>
                  <p:oleObj name="Clip" r:id="rId16" imgW="1307263" imgH="1084139" progId="MS_ClipArt_Gallery.2">
                    <p:embed/>
                    <p:pic>
                      <p:nvPicPr>
                        <p:cNvPr id="24629" name="Object 5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21" y="290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30" name="Object 530"/>
            <p:cNvGraphicFramePr>
              <a:graphicFrameLocks noChangeAspect="1"/>
            </p:cNvGraphicFramePr>
            <p:nvPr/>
          </p:nvGraphicFramePr>
          <p:xfrm>
            <a:off x="3689" y="3261"/>
            <a:ext cx="216" cy="180"/>
          </p:xfrm>
          <a:graphic>
            <a:graphicData uri="http://schemas.openxmlformats.org/presentationml/2006/ole">
              <mc:AlternateContent xmlns:mc="http://schemas.openxmlformats.org/markup-compatibility/2006">
                <mc:Choice xmlns:v="urn:schemas-microsoft-com:vml" Requires="v">
                  <p:oleObj spid="_x0000_s5350" name="Clip" r:id="rId17" imgW="1307263" imgH="1084139" progId="MS_ClipArt_Gallery.2">
                    <p:embed/>
                  </p:oleObj>
                </mc:Choice>
                <mc:Fallback>
                  <p:oleObj name="Clip" r:id="rId17" imgW="1307263" imgH="1084139" progId="MS_ClipArt_Gallery.2">
                    <p:embed/>
                    <p:pic>
                      <p:nvPicPr>
                        <p:cNvPr id="24630" name="Object 5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89" y="326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31" name="Object 531"/>
            <p:cNvGraphicFramePr>
              <a:graphicFrameLocks noChangeAspect="1"/>
            </p:cNvGraphicFramePr>
            <p:nvPr/>
          </p:nvGraphicFramePr>
          <p:xfrm>
            <a:off x="3903" y="3263"/>
            <a:ext cx="216" cy="180"/>
          </p:xfrm>
          <a:graphic>
            <a:graphicData uri="http://schemas.openxmlformats.org/presentationml/2006/ole">
              <mc:AlternateContent xmlns:mc="http://schemas.openxmlformats.org/markup-compatibility/2006">
                <mc:Choice xmlns:v="urn:schemas-microsoft-com:vml" Requires="v">
                  <p:oleObj spid="_x0000_s5351" name="Clip" r:id="rId18" imgW="1307263" imgH="1084139" progId="MS_ClipArt_Gallery.2">
                    <p:embed/>
                  </p:oleObj>
                </mc:Choice>
                <mc:Fallback>
                  <p:oleObj name="Clip" r:id="rId18" imgW="1307263" imgH="1084139" progId="MS_ClipArt_Gallery.2">
                    <p:embed/>
                    <p:pic>
                      <p:nvPicPr>
                        <p:cNvPr id="24631" name="Object 5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03" y="3263"/>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632" name="Group 532"/>
            <p:cNvGrpSpPr>
              <a:grpSpLocks/>
            </p:cNvGrpSpPr>
            <p:nvPr/>
          </p:nvGrpSpPr>
          <p:grpSpPr bwMode="auto">
            <a:xfrm>
              <a:off x="4475" y="3342"/>
              <a:ext cx="172" cy="215"/>
              <a:chOff x="2870" y="1518"/>
              <a:chExt cx="292" cy="320"/>
            </a:xfrm>
          </p:grpSpPr>
          <p:graphicFrame>
            <p:nvGraphicFramePr>
              <p:cNvPr id="24676" name="Object 53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352" name="Clip" r:id="rId19" imgW="826829" imgH="840406" progId="MS_ClipArt_Gallery.2">
                      <p:embed/>
                    </p:oleObj>
                  </mc:Choice>
                  <mc:Fallback>
                    <p:oleObj name="Clip" r:id="rId19" imgW="826829" imgH="840406" progId="MS_ClipArt_Gallery.2">
                      <p:embed/>
                      <p:pic>
                        <p:nvPicPr>
                          <p:cNvPr id="24676" name="Object 5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77" name="Object 53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353" name="Clip" r:id="rId20" imgW="1268295" imgH="1199426" progId="MS_ClipArt_Gallery.2">
                      <p:embed/>
                    </p:oleObj>
                  </mc:Choice>
                  <mc:Fallback>
                    <p:oleObj name="Clip" r:id="rId20" imgW="1268295" imgH="1199426" progId="MS_ClipArt_Gallery.2">
                      <p:embed/>
                      <p:pic>
                        <p:nvPicPr>
                          <p:cNvPr id="24677" name="Object 5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633" name="Group 535"/>
            <p:cNvGrpSpPr>
              <a:grpSpLocks/>
            </p:cNvGrpSpPr>
            <p:nvPr/>
          </p:nvGrpSpPr>
          <p:grpSpPr bwMode="auto">
            <a:xfrm>
              <a:off x="4191" y="3374"/>
              <a:ext cx="220" cy="203"/>
              <a:chOff x="2870" y="1518"/>
              <a:chExt cx="292" cy="320"/>
            </a:xfrm>
          </p:grpSpPr>
          <p:graphicFrame>
            <p:nvGraphicFramePr>
              <p:cNvPr id="24674" name="Object 53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354" name="Clip" r:id="rId21" imgW="826829" imgH="840406" progId="MS_ClipArt_Gallery.2">
                      <p:embed/>
                    </p:oleObj>
                  </mc:Choice>
                  <mc:Fallback>
                    <p:oleObj name="Clip" r:id="rId21" imgW="826829" imgH="840406" progId="MS_ClipArt_Gallery.2">
                      <p:embed/>
                      <p:pic>
                        <p:nvPicPr>
                          <p:cNvPr id="24674" name="Object 5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75" name="Object 53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355" name="Clip" r:id="rId22" imgW="1268295" imgH="1199426" progId="MS_ClipArt_Gallery.2">
                      <p:embed/>
                    </p:oleObj>
                  </mc:Choice>
                  <mc:Fallback>
                    <p:oleObj name="Clip" r:id="rId22" imgW="1268295" imgH="1199426" progId="MS_ClipArt_Gallery.2">
                      <p:embed/>
                      <p:pic>
                        <p:nvPicPr>
                          <p:cNvPr id="24675" name="Object 5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634" name="Group 538"/>
            <p:cNvGrpSpPr>
              <a:grpSpLocks/>
            </p:cNvGrpSpPr>
            <p:nvPr/>
          </p:nvGrpSpPr>
          <p:grpSpPr bwMode="auto">
            <a:xfrm>
              <a:off x="4290" y="3130"/>
              <a:ext cx="183" cy="255"/>
              <a:chOff x="2556" y="2689"/>
              <a:chExt cx="183" cy="255"/>
            </a:xfrm>
          </p:grpSpPr>
          <p:pic>
            <p:nvPicPr>
              <p:cNvPr id="24657" name="Picture 539" descr="31u_bnrz[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58" name="Freeform 540"/>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59" name="Freeform 541"/>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60" name="Freeform 542"/>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61" name="Freeform 543"/>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62" name="Freeform 544"/>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63" name="Freeform 545"/>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64" name="Freeform 546"/>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65" name="Freeform 547"/>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66" name="Freeform 548"/>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67" name="Freeform 549"/>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68" name="Freeform 550"/>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69" name="Freeform 551"/>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70" name="Freeform 552"/>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71" name="Freeform 553"/>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72" name="Freeform 554"/>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73" name="Freeform 555"/>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4635" name="Line 556"/>
            <p:cNvSpPr>
              <a:spLocks noChangeShapeType="1"/>
            </p:cNvSpPr>
            <p:nvPr/>
          </p:nvSpPr>
          <p:spPr bwMode="auto">
            <a:xfrm>
              <a:off x="4063" y="3139"/>
              <a:ext cx="317"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36" name="Line 557"/>
            <p:cNvSpPr>
              <a:spLocks noChangeShapeType="1"/>
            </p:cNvSpPr>
            <p:nvPr/>
          </p:nvSpPr>
          <p:spPr bwMode="auto">
            <a:xfrm>
              <a:off x="3716" y="3098"/>
              <a:ext cx="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637" name="Group 558"/>
            <p:cNvGrpSpPr>
              <a:grpSpLocks/>
            </p:cNvGrpSpPr>
            <p:nvPr/>
          </p:nvGrpSpPr>
          <p:grpSpPr bwMode="auto">
            <a:xfrm>
              <a:off x="4961" y="3136"/>
              <a:ext cx="131" cy="258"/>
              <a:chOff x="4180" y="783"/>
              <a:chExt cx="150" cy="307"/>
            </a:xfrm>
          </p:grpSpPr>
          <p:sp>
            <p:nvSpPr>
              <p:cNvPr id="24649" name="AutoShape 559"/>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650" name="Rectangle 560"/>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651" name="Rectangle 56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652" name="AutoShape 56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653" name="Line 563"/>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54" name="Line 564"/>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55" name="Rectangle 56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4656" name="Rectangle 566"/>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sp>
          <p:nvSpPr>
            <p:cNvPr id="24638" name="Line 567"/>
            <p:cNvSpPr>
              <a:spLocks noChangeShapeType="1"/>
            </p:cNvSpPr>
            <p:nvPr/>
          </p:nvSpPr>
          <p:spPr bwMode="auto">
            <a:xfrm flipH="1">
              <a:off x="3772" y="2167"/>
              <a:ext cx="2"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39" name="Line 568"/>
            <p:cNvSpPr>
              <a:spLocks noChangeShapeType="1"/>
            </p:cNvSpPr>
            <p:nvPr/>
          </p:nvSpPr>
          <p:spPr bwMode="auto">
            <a:xfrm flipV="1">
              <a:off x="4589" y="1526"/>
              <a:ext cx="7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0" name="Line 569"/>
            <p:cNvSpPr>
              <a:spLocks noChangeShapeType="1"/>
            </p:cNvSpPr>
            <p:nvPr/>
          </p:nvSpPr>
          <p:spPr bwMode="auto">
            <a:xfrm>
              <a:off x="4480" y="1635"/>
              <a:ext cx="0"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1" name="Line 570"/>
            <p:cNvSpPr>
              <a:spLocks noChangeShapeType="1"/>
            </p:cNvSpPr>
            <p:nvPr/>
          </p:nvSpPr>
          <p:spPr bwMode="auto">
            <a:xfrm flipV="1">
              <a:off x="4596" y="1570"/>
              <a:ext cx="166"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2" name="Line 571"/>
            <p:cNvSpPr>
              <a:spLocks noChangeShapeType="1"/>
            </p:cNvSpPr>
            <p:nvPr/>
          </p:nvSpPr>
          <p:spPr bwMode="auto">
            <a:xfrm>
              <a:off x="4818" y="1569"/>
              <a:ext cx="0"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3" name="Line 572"/>
            <p:cNvSpPr>
              <a:spLocks noChangeShapeType="1"/>
            </p:cNvSpPr>
            <p:nvPr/>
          </p:nvSpPr>
          <p:spPr bwMode="auto">
            <a:xfrm>
              <a:off x="4600" y="1762"/>
              <a:ext cx="1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4" name="Line 573"/>
            <p:cNvSpPr>
              <a:spLocks noChangeShapeType="1"/>
            </p:cNvSpPr>
            <p:nvPr/>
          </p:nvSpPr>
          <p:spPr bwMode="auto">
            <a:xfrm flipV="1">
              <a:off x="3526" y="2308"/>
              <a:ext cx="106"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5" name="Line 574"/>
            <p:cNvSpPr>
              <a:spLocks noChangeShapeType="1"/>
            </p:cNvSpPr>
            <p:nvPr/>
          </p:nvSpPr>
          <p:spPr bwMode="auto">
            <a:xfrm flipV="1">
              <a:off x="4861" y="1380"/>
              <a:ext cx="150" cy="1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6" name="Line 575"/>
            <p:cNvSpPr>
              <a:spLocks noChangeShapeType="1"/>
            </p:cNvSpPr>
            <p:nvPr/>
          </p:nvSpPr>
          <p:spPr bwMode="auto">
            <a:xfrm>
              <a:off x="4949" y="1756"/>
              <a:ext cx="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7" name="Line 576"/>
            <p:cNvSpPr>
              <a:spLocks noChangeShapeType="1"/>
            </p:cNvSpPr>
            <p:nvPr/>
          </p:nvSpPr>
          <p:spPr bwMode="auto">
            <a:xfrm flipH="1">
              <a:off x="4411" y="1804"/>
              <a:ext cx="62" cy="4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8" name="Line 577"/>
            <p:cNvSpPr>
              <a:spLocks noChangeShapeType="1"/>
            </p:cNvSpPr>
            <p:nvPr/>
          </p:nvSpPr>
          <p:spPr bwMode="auto">
            <a:xfrm flipH="1">
              <a:off x="4783" y="1804"/>
              <a:ext cx="70" cy="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786105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82"/>
          <p:cNvSpPr>
            <a:spLocks noGrp="1" noChangeArrowheads="1"/>
          </p:cNvSpPr>
          <p:nvPr>
            <p:ph type="title"/>
          </p:nvPr>
        </p:nvSpPr>
        <p:spPr/>
        <p:txBody>
          <a:bodyPr vert="horz" wrap="square" lIns="91440" tIns="45720" rIns="52378" bIns="45720" numCol="1" anchor="ctr" anchorCtr="0" compatLnSpc="1">
            <a:prstTxWarp prst="textNoShape">
              <a:avLst/>
            </a:prstTxWarp>
          </a:bodyPr>
          <a:lstStyle/>
          <a:p>
            <a:pPr marL="50800"/>
            <a:r>
              <a:rPr lang="en-US" altLang="zh-CN"/>
              <a:t>OSI</a:t>
            </a:r>
            <a:r>
              <a:rPr lang="zh-CN" altLang="en-US"/>
              <a:t>模型的应用</a:t>
            </a:r>
            <a:endParaRPr lang="en-US" altLang="zh-CN">
              <a:ea typeface="宋体" panose="02010600030101010101" pitchFamily="2" charset="-122"/>
            </a:endParaRPr>
          </a:p>
        </p:txBody>
      </p:sp>
      <p:grpSp>
        <p:nvGrpSpPr>
          <p:cNvPr id="136195" name="组合 233"/>
          <p:cNvGrpSpPr>
            <a:grpSpLocks/>
          </p:cNvGrpSpPr>
          <p:nvPr/>
        </p:nvGrpSpPr>
        <p:grpSpPr bwMode="auto">
          <a:xfrm>
            <a:off x="2601914" y="1643064"/>
            <a:ext cx="6835775" cy="4603157"/>
            <a:chOff x="1077913" y="1643063"/>
            <a:chExt cx="6835775" cy="4603157"/>
          </a:xfrm>
        </p:grpSpPr>
        <p:grpSp>
          <p:nvGrpSpPr>
            <p:cNvPr id="136198" name="Group 4"/>
            <p:cNvGrpSpPr>
              <a:grpSpLocks/>
            </p:cNvGrpSpPr>
            <p:nvPr/>
          </p:nvGrpSpPr>
          <p:grpSpPr bwMode="auto">
            <a:xfrm>
              <a:off x="6253163" y="5141913"/>
              <a:ext cx="366712" cy="292100"/>
              <a:chOff x="0" y="-4"/>
              <a:chExt cx="231" cy="184"/>
            </a:xfrm>
          </p:grpSpPr>
          <p:sp>
            <p:nvSpPr>
              <p:cNvPr id="136426" name="Rectangle 5"/>
              <p:cNvSpPr>
                <a:spLocks/>
              </p:cNvSpPr>
              <p:nvPr/>
            </p:nvSpPr>
            <p:spPr bwMode="auto">
              <a:xfrm>
                <a:off x="0" y="20"/>
                <a:ext cx="23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27" name="Rectangle 6"/>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a:t>
                </a:r>
              </a:p>
            </p:txBody>
          </p:sp>
        </p:grpSp>
        <p:grpSp>
          <p:nvGrpSpPr>
            <p:cNvPr id="136199" name="Group 7"/>
            <p:cNvGrpSpPr>
              <a:grpSpLocks/>
            </p:cNvGrpSpPr>
            <p:nvPr/>
          </p:nvGrpSpPr>
          <p:grpSpPr bwMode="auto">
            <a:xfrm>
              <a:off x="6632575" y="5141913"/>
              <a:ext cx="368300" cy="292100"/>
              <a:chOff x="0" y="-4"/>
              <a:chExt cx="232" cy="184"/>
            </a:xfrm>
          </p:grpSpPr>
          <p:sp>
            <p:nvSpPr>
              <p:cNvPr id="136424" name="Rectangle 8"/>
              <p:cNvSpPr>
                <a:spLocks/>
              </p:cNvSpPr>
              <p:nvPr/>
            </p:nvSpPr>
            <p:spPr bwMode="auto">
              <a:xfrm>
                <a:off x="0" y="20"/>
                <a:ext cx="23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25" name="Rectangle 9"/>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a:t>
                </a:r>
              </a:p>
            </p:txBody>
          </p:sp>
        </p:grpSp>
        <p:grpSp>
          <p:nvGrpSpPr>
            <p:cNvPr id="136200" name="Group 10"/>
            <p:cNvGrpSpPr>
              <a:grpSpLocks/>
            </p:cNvGrpSpPr>
            <p:nvPr/>
          </p:nvGrpSpPr>
          <p:grpSpPr bwMode="auto">
            <a:xfrm>
              <a:off x="7165975" y="4229100"/>
              <a:ext cx="747713" cy="292100"/>
              <a:chOff x="0" y="-4"/>
              <a:chExt cx="471" cy="184"/>
            </a:xfrm>
          </p:grpSpPr>
          <p:sp>
            <p:nvSpPr>
              <p:cNvPr id="136422" name="Rectangle 11"/>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23" name="Rectangle 12"/>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7</a:t>
                </a:r>
              </a:p>
            </p:txBody>
          </p:sp>
        </p:grpSp>
        <p:grpSp>
          <p:nvGrpSpPr>
            <p:cNvPr id="136201" name="Group 13"/>
            <p:cNvGrpSpPr>
              <a:grpSpLocks/>
            </p:cNvGrpSpPr>
            <p:nvPr/>
          </p:nvGrpSpPr>
          <p:grpSpPr bwMode="auto">
            <a:xfrm>
              <a:off x="7165975" y="4456113"/>
              <a:ext cx="747713" cy="292100"/>
              <a:chOff x="0" y="-4"/>
              <a:chExt cx="471" cy="184"/>
            </a:xfrm>
          </p:grpSpPr>
          <p:sp>
            <p:nvSpPr>
              <p:cNvPr id="136420" name="Rectangle 14"/>
              <p:cNvSpPr>
                <a:spLocks/>
              </p:cNvSpPr>
              <p:nvPr/>
            </p:nvSpPr>
            <p:spPr bwMode="auto">
              <a:xfrm>
                <a:off x="0" y="20"/>
                <a:ext cx="471"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21" name="Rectangle 15"/>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6</a:t>
                </a:r>
              </a:p>
            </p:txBody>
          </p:sp>
        </p:grpSp>
        <p:grpSp>
          <p:nvGrpSpPr>
            <p:cNvPr id="136202" name="Group 16"/>
            <p:cNvGrpSpPr>
              <a:grpSpLocks/>
            </p:cNvGrpSpPr>
            <p:nvPr/>
          </p:nvGrpSpPr>
          <p:grpSpPr bwMode="auto">
            <a:xfrm>
              <a:off x="7165975" y="4684713"/>
              <a:ext cx="747713" cy="292100"/>
              <a:chOff x="0" y="-4"/>
              <a:chExt cx="471" cy="184"/>
            </a:xfrm>
          </p:grpSpPr>
          <p:sp>
            <p:nvSpPr>
              <p:cNvPr id="136418" name="Rectangle 17"/>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19" name="Rectangle 18"/>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5</a:t>
                </a:r>
              </a:p>
            </p:txBody>
          </p:sp>
        </p:grpSp>
        <p:grpSp>
          <p:nvGrpSpPr>
            <p:cNvPr id="136203" name="Group 19"/>
            <p:cNvGrpSpPr>
              <a:grpSpLocks/>
            </p:cNvGrpSpPr>
            <p:nvPr/>
          </p:nvGrpSpPr>
          <p:grpSpPr bwMode="auto">
            <a:xfrm>
              <a:off x="5338763" y="4229100"/>
              <a:ext cx="749300" cy="292100"/>
              <a:chOff x="0" y="-4"/>
              <a:chExt cx="472" cy="184"/>
            </a:xfrm>
          </p:grpSpPr>
          <p:sp>
            <p:nvSpPr>
              <p:cNvPr id="136416" name="Rectangle 20"/>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17" name="Rectangle 21"/>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7</a:t>
                </a:r>
              </a:p>
            </p:txBody>
          </p:sp>
        </p:grpSp>
        <p:grpSp>
          <p:nvGrpSpPr>
            <p:cNvPr id="136204" name="Group 22"/>
            <p:cNvGrpSpPr>
              <a:grpSpLocks/>
            </p:cNvGrpSpPr>
            <p:nvPr/>
          </p:nvGrpSpPr>
          <p:grpSpPr bwMode="auto">
            <a:xfrm>
              <a:off x="5338763" y="4456113"/>
              <a:ext cx="749300" cy="292100"/>
              <a:chOff x="0" y="-4"/>
              <a:chExt cx="472" cy="184"/>
            </a:xfrm>
          </p:grpSpPr>
          <p:sp>
            <p:nvSpPr>
              <p:cNvPr id="136414" name="Rectangle 23"/>
              <p:cNvSpPr>
                <a:spLocks/>
              </p:cNvSpPr>
              <p:nvPr/>
            </p:nvSpPr>
            <p:spPr bwMode="auto">
              <a:xfrm>
                <a:off x="0" y="20"/>
                <a:ext cx="472"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15" name="Rectangle 24"/>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6</a:t>
                </a:r>
              </a:p>
            </p:txBody>
          </p:sp>
        </p:grpSp>
        <p:grpSp>
          <p:nvGrpSpPr>
            <p:cNvPr id="136205" name="Group 25"/>
            <p:cNvGrpSpPr>
              <a:grpSpLocks/>
            </p:cNvGrpSpPr>
            <p:nvPr/>
          </p:nvGrpSpPr>
          <p:grpSpPr bwMode="auto">
            <a:xfrm>
              <a:off x="5338763" y="4684713"/>
              <a:ext cx="749300" cy="292100"/>
              <a:chOff x="0" y="-4"/>
              <a:chExt cx="472" cy="184"/>
            </a:xfrm>
          </p:grpSpPr>
          <p:sp>
            <p:nvSpPr>
              <p:cNvPr id="136412" name="Rectangle 26"/>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13" name="Rectangle 27"/>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5</a:t>
                </a:r>
              </a:p>
            </p:txBody>
          </p:sp>
        </p:grpSp>
        <p:grpSp>
          <p:nvGrpSpPr>
            <p:cNvPr id="136206" name="Group 28"/>
            <p:cNvGrpSpPr>
              <a:grpSpLocks/>
            </p:cNvGrpSpPr>
            <p:nvPr/>
          </p:nvGrpSpPr>
          <p:grpSpPr bwMode="auto">
            <a:xfrm>
              <a:off x="2903538" y="4229100"/>
              <a:ext cx="749300" cy="292100"/>
              <a:chOff x="0" y="-4"/>
              <a:chExt cx="472" cy="184"/>
            </a:xfrm>
          </p:grpSpPr>
          <p:sp>
            <p:nvSpPr>
              <p:cNvPr id="136410" name="Rectangle 29"/>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11" name="Rectangle 30"/>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7</a:t>
                </a:r>
              </a:p>
            </p:txBody>
          </p:sp>
        </p:grpSp>
        <p:grpSp>
          <p:nvGrpSpPr>
            <p:cNvPr id="136207" name="Group 31"/>
            <p:cNvGrpSpPr>
              <a:grpSpLocks/>
            </p:cNvGrpSpPr>
            <p:nvPr/>
          </p:nvGrpSpPr>
          <p:grpSpPr bwMode="auto">
            <a:xfrm>
              <a:off x="2903538" y="4456113"/>
              <a:ext cx="749300" cy="292100"/>
              <a:chOff x="0" y="-4"/>
              <a:chExt cx="472" cy="184"/>
            </a:xfrm>
          </p:grpSpPr>
          <p:sp>
            <p:nvSpPr>
              <p:cNvPr id="136408" name="Rectangle 32"/>
              <p:cNvSpPr>
                <a:spLocks/>
              </p:cNvSpPr>
              <p:nvPr/>
            </p:nvSpPr>
            <p:spPr bwMode="auto">
              <a:xfrm>
                <a:off x="0" y="20"/>
                <a:ext cx="472"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09" name="Rectangle 33"/>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6</a:t>
                </a:r>
              </a:p>
            </p:txBody>
          </p:sp>
        </p:grpSp>
        <p:grpSp>
          <p:nvGrpSpPr>
            <p:cNvPr id="136208" name="Group 34"/>
            <p:cNvGrpSpPr>
              <a:grpSpLocks/>
            </p:cNvGrpSpPr>
            <p:nvPr/>
          </p:nvGrpSpPr>
          <p:grpSpPr bwMode="auto">
            <a:xfrm>
              <a:off x="2903538" y="4684713"/>
              <a:ext cx="749300" cy="292100"/>
              <a:chOff x="0" y="-4"/>
              <a:chExt cx="472" cy="184"/>
            </a:xfrm>
          </p:grpSpPr>
          <p:sp>
            <p:nvSpPr>
              <p:cNvPr id="136406" name="Rectangle 35"/>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07" name="Rectangle 36"/>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5</a:t>
                </a:r>
              </a:p>
            </p:txBody>
          </p:sp>
        </p:grpSp>
        <p:grpSp>
          <p:nvGrpSpPr>
            <p:cNvPr id="136209" name="Group 37"/>
            <p:cNvGrpSpPr>
              <a:grpSpLocks/>
            </p:cNvGrpSpPr>
            <p:nvPr/>
          </p:nvGrpSpPr>
          <p:grpSpPr bwMode="auto">
            <a:xfrm>
              <a:off x="1077913" y="4229100"/>
              <a:ext cx="747712" cy="292100"/>
              <a:chOff x="0" y="-4"/>
              <a:chExt cx="471" cy="184"/>
            </a:xfrm>
          </p:grpSpPr>
          <p:sp>
            <p:nvSpPr>
              <p:cNvPr id="136404" name="Rectangle 38"/>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05" name="Rectangle 39"/>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7</a:t>
                </a:r>
              </a:p>
            </p:txBody>
          </p:sp>
        </p:grpSp>
        <p:grpSp>
          <p:nvGrpSpPr>
            <p:cNvPr id="136210" name="Group 40"/>
            <p:cNvGrpSpPr>
              <a:grpSpLocks/>
            </p:cNvGrpSpPr>
            <p:nvPr/>
          </p:nvGrpSpPr>
          <p:grpSpPr bwMode="auto">
            <a:xfrm>
              <a:off x="1077913" y="4456113"/>
              <a:ext cx="747712" cy="292100"/>
              <a:chOff x="0" y="-4"/>
              <a:chExt cx="471" cy="184"/>
            </a:xfrm>
          </p:grpSpPr>
          <p:sp>
            <p:nvSpPr>
              <p:cNvPr id="136402" name="Rectangle 41"/>
              <p:cNvSpPr>
                <a:spLocks/>
              </p:cNvSpPr>
              <p:nvPr/>
            </p:nvSpPr>
            <p:spPr bwMode="auto">
              <a:xfrm>
                <a:off x="0" y="20"/>
                <a:ext cx="471"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03" name="Rectangle 42"/>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6</a:t>
                </a:r>
              </a:p>
            </p:txBody>
          </p:sp>
        </p:grpSp>
        <p:grpSp>
          <p:nvGrpSpPr>
            <p:cNvPr id="136211" name="Group 43"/>
            <p:cNvGrpSpPr>
              <a:grpSpLocks/>
            </p:cNvGrpSpPr>
            <p:nvPr/>
          </p:nvGrpSpPr>
          <p:grpSpPr bwMode="auto">
            <a:xfrm>
              <a:off x="1077913" y="4684713"/>
              <a:ext cx="747712" cy="292100"/>
              <a:chOff x="0" y="-4"/>
              <a:chExt cx="471" cy="184"/>
            </a:xfrm>
          </p:grpSpPr>
          <p:sp>
            <p:nvSpPr>
              <p:cNvPr id="136400" name="Rectangle 44"/>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401" name="Rectangle 45"/>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5</a:t>
                </a:r>
              </a:p>
            </p:txBody>
          </p:sp>
        </p:grpSp>
        <p:grpSp>
          <p:nvGrpSpPr>
            <p:cNvPr id="136212" name="Group 46"/>
            <p:cNvGrpSpPr>
              <a:grpSpLocks/>
            </p:cNvGrpSpPr>
            <p:nvPr/>
          </p:nvGrpSpPr>
          <p:grpSpPr bwMode="auto">
            <a:xfrm>
              <a:off x="7165975" y="1643063"/>
              <a:ext cx="747713" cy="292100"/>
              <a:chOff x="0" y="-4"/>
              <a:chExt cx="471" cy="184"/>
            </a:xfrm>
          </p:grpSpPr>
          <p:sp>
            <p:nvSpPr>
              <p:cNvPr id="136398" name="Rectangle 47"/>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99" name="Rectangle 48"/>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7</a:t>
                </a:r>
              </a:p>
            </p:txBody>
          </p:sp>
        </p:grpSp>
        <p:grpSp>
          <p:nvGrpSpPr>
            <p:cNvPr id="136213" name="Group 49"/>
            <p:cNvGrpSpPr>
              <a:grpSpLocks/>
            </p:cNvGrpSpPr>
            <p:nvPr/>
          </p:nvGrpSpPr>
          <p:grpSpPr bwMode="auto">
            <a:xfrm>
              <a:off x="7165975" y="1871663"/>
              <a:ext cx="747713" cy="292100"/>
              <a:chOff x="0" y="-4"/>
              <a:chExt cx="471" cy="184"/>
            </a:xfrm>
          </p:grpSpPr>
          <p:sp>
            <p:nvSpPr>
              <p:cNvPr id="136396" name="Rectangle 50"/>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97" name="Rectangle 51"/>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6</a:t>
                </a:r>
              </a:p>
            </p:txBody>
          </p:sp>
        </p:grpSp>
        <p:grpSp>
          <p:nvGrpSpPr>
            <p:cNvPr id="136214" name="Group 52"/>
            <p:cNvGrpSpPr>
              <a:grpSpLocks/>
            </p:cNvGrpSpPr>
            <p:nvPr/>
          </p:nvGrpSpPr>
          <p:grpSpPr bwMode="auto">
            <a:xfrm>
              <a:off x="7165975" y="2098675"/>
              <a:ext cx="747713" cy="292100"/>
              <a:chOff x="0" y="-4"/>
              <a:chExt cx="471" cy="184"/>
            </a:xfrm>
          </p:grpSpPr>
          <p:sp>
            <p:nvSpPr>
              <p:cNvPr id="136394" name="Rectangle 53"/>
              <p:cNvSpPr>
                <a:spLocks/>
              </p:cNvSpPr>
              <p:nvPr/>
            </p:nvSpPr>
            <p:spPr bwMode="auto">
              <a:xfrm>
                <a:off x="0" y="20"/>
                <a:ext cx="471"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95" name="Rectangle 54"/>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5</a:t>
                </a:r>
              </a:p>
            </p:txBody>
          </p:sp>
        </p:grpSp>
        <p:grpSp>
          <p:nvGrpSpPr>
            <p:cNvPr id="136215" name="Group 55"/>
            <p:cNvGrpSpPr>
              <a:grpSpLocks/>
            </p:cNvGrpSpPr>
            <p:nvPr/>
          </p:nvGrpSpPr>
          <p:grpSpPr bwMode="auto">
            <a:xfrm>
              <a:off x="5338763" y="1643063"/>
              <a:ext cx="749300" cy="292100"/>
              <a:chOff x="0" y="-4"/>
              <a:chExt cx="472" cy="184"/>
            </a:xfrm>
          </p:grpSpPr>
          <p:sp>
            <p:nvSpPr>
              <p:cNvPr id="136392" name="Rectangle 56"/>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93" name="Rectangle 57"/>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7</a:t>
                </a:r>
              </a:p>
            </p:txBody>
          </p:sp>
        </p:grpSp>
        <p:grpSp>
          <p:nvGrpSpPr>
            <p:cNvPr id="136216" name="Group 58"/>
            <p:cNvGrpSpPr>
              <a:grpSpLocks/>
            </p:cNvGrpSpPr>
            <p:nvPr/>
          </p:nvGrpSpPr>
          <p:grpSpPr bwMode="auto">
            <a:xfrm>
              <a:off x="5338763" y="1871663"/>
              <a:ext cx="749300" cy="292100"/>
              <a:chOff x="0" y="-4"/>
              <a:chExt cx="472" cy="184"/>
            </a:xfrm>
          </p:grpSpPr>
          <p:sp>
            <p:nvSpPr>
              <p:cNvPr id="136390" name="Rectangle 59"/>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91" name="Rectangle 60"/>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6</a:t>
                </a:r>
              </a:p>
            </p:txBody>
          </p:sp>
        </p:grpSp>
        <p:grpSp>
          <p:nvGrpSpPr>
            <p:cNvPr id="136217" name="Group 61"/>
            <p:cNvGrpSpPr>
              <a:grpSpLocks/>
            </p:cNvGrpSpPr>
            <p:nvPr/>
          </p:nvGrpSpPr>
          <p:grpSpPr bwMode="auto">
            <a:xfrm>
              <a:off x="5338763" y="2098675"/>
              <a:ext cx="749300" cy="292100"/>
              <a:chOff x="0" y="-4"/>
              <a:chExt cx="472" cy="184"/>
            </a:xfrm>
          </p:grpSpPr>
          <p:sp>
            <p:nvSpPr>
              <p:cNvPr id="136388" name="Rectangle 62"/>
              <p:cNvSpPr>
                <a:spLocks/>
              </p:cNvSpPr>
              <p:nvPr/>
            </p:nvSpPr>
            <p:spPr bwMode="auto">
              <a:xfrm>
                <a:off x="0" y="20"/>
                <a:ext cx="472"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89" name="Rectangle 63"/>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5</a:t>
                </a:r>
              </a:p>
            </p:txBody>
          </p:sp>
        </p:grpSp>
        <p:grpSp>
          <p:nvGrpSpPr>
            <p:cNvPr id="136218" name="Group 64"/>
            <p:cNvGrpSpPr>
              <a:grpSpLocks/>
            </p:cNvGrpSpPr>
            <p:nvPr/>
          </p:nvGrpSpPr>
          <p:grpSpPr bwMode="auto">
            <a:xfrm>
              <a:off x="2903538" y="1643063"/>
              <a:ext cx="749300" cy="292100"/>
              <a:chOff x="0" y="-4"/>
              <a:chExt cx="472" cy="184"/>
            </a:xfrm>
          </p:grpSpPr>
          <p:sp>
            <p:nvSpPr>
              <p:cNvPr id="136386" name="Rectangle 65"/>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87" name="Rectangle 66"/>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7</a:t>
                </a:r>
              </a:p>
            </p:txBody>
          </p:sp>
        </p:grpSp>
        <p:grpSp>
          <p:nvGrpSpPr>
            <p:cNvPr id="136219" name="Group 67"/>
            <p:cNvGrpSpPr>
              <a:grpSpLocks/>
            </p:cNvGrpSpPr>
            <p:nvPr/>
          </p:nvGrpSpPr>
          <p:grpSpPr bwMode="auto">
            <a:xfrm>
              <a:off x="2903538" y="1871663"/>
              <a:ext cx="749300" cy="292100"/>
              <a:chOff x="0" y="-4"/>
              <a:chExt cx="472" cy="184"/>
            </a:xfrm>
          </p:grpSpPr>
          <p:sp>
            <p:nvSpPr>
              <p:cNvPr id="136384" name="Rectangle 68"/>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85" name="Rectangle 69"/>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6</a:t>
                </a:r>
              </a:p>
            </p:txBody>
          </p:sp>
        </p:grpSp>
        <p:grpSp>
          <p:nvGrpSpPr>
            <p:cNvPr id="136220" name="Group 70"/>
            <p:cNvGrpSpPr>
              <a:grpSpLocks/>
            </p:cNvGrpSpPr>
            <p:nvPr/>
          </p:nvGrpSpPr>
          <p:grpSpPr bwMode="auto">
            <a:xfrm>
              <a:off x="2903538" y="2098675"/>
              <a:ext cx="749300" cy="292100"/>
              <a:chOff x="0" y="-4"/>
              <a:chExt cx="472" cy="184"/>
            </a:xfrm>
          </p:grpSpPr>
          <p:sp>
            <p:nvSpPr>
              <p:cNvPr id="136382" name="Rectangle 71"/>
              <p:cNvSpPr>
                <a:spLocks/>
              </p:cNvSpPr>
              <p:nvPr/>
            </p:nvSpPr>
            <p:spPr bwMode="auto">
              <a:xfrm>
                <a:off x="0" y="20"/>
                <a:ext cx="472"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83" name="Rectangle 72"/>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5</a:t>
                </a:r>
              </a:p>
            </p:txBody>
          </p:sp>
        </p:grpSp>
        <p:grpSp>
          <p:nvGrpSpPr>
            <p:cNvPr id="136221" name="Group 73"/>
            <p:cNvGrpSpPr>
              <a:grpSpLocks/>
            </p:cNvGrpSpPr>
            <p:nvPr/>
          </p:nvGrpSpPr>
          <p:grpSpPr bwMode="auto">
            <a:xfrm>
              <a:off x="1077913" y="1643063"/>
              <a:ext cx="747712" cy="292100"/>
              <a:chOff x="0" y="-4"/>
              <a:chExt cx="471" cy="184"/>
            </a:xfrm>
          </p:grpSpPr>
          <p:sp>
            <p:nvSpPr>
              <p:cNvPr id="136380" name="Rectangle 74"/>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81" name="Rectangle 75"/>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7</a:t>
                </a:r>
              </a:p>
            </p:txBody>
          </p:sp>
        </p:grpSp>
        <p:grpSp>
          <p:nvGrpSpPr>
            <p:cNvPr id="136222" name="Group 76"/>
            <p:cNvGrpSpPr>
              <a:grpSpLocks/>
            </p:cNvGrpSpPr>
            <p:nvPr/>
          </p:nvGrpSpPr>
          <p:grpSpPr bwMode="auto">
            <a:xfrm>
              <a:off x="1077913" y="1871663"/>
              <a:ext cx="747712" cy="292100"/>
              <a:chOff x="0" y="-4"/>
              <a:chExt cx="471" cy="184"/>
            </a:xfrm>
          </p:grpSpPr>
          <p:sp>
            <p:nvSpPr>
              <p:cNvPr id="136378" name="Rectangle 77"/>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79" name="Rectangle 78"/>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6</a:t>
                </a:r>
              </a:p>
            </p:txBody>
          </p:sp>
        </p:grpSp>
        <p:grpSp>
          <p:nvGrpSpPr>
            <p:cNvPr id="136223" name="Group 79"/>
            <p:cNvGrpSpPr>
              <a:grpSpLocks/>
            </p:cNvGrpSpPr>
            <p:nvPr/>
          </p:nvGrpSpPr>
          <p:grpSpPr bwMode="auto">
            <a:xfrm>
              <a:off x="1077913" y="2098675"/>
              <a:ext cx="747712" cy="292100"/>
              <a:chOff x="0" y="-4"/>
              <a:chExt cx="471" cy="184"/>
            </a:xfrm>
          </p:grpSpPr>
          <p:sp>
            <p:nvSpPr>
              <p:cNvPr id="136376" name="Rectangle 80"/>
              <p:cNvSpPr>
                <a:spLocks/>
              </p:cNvSpPr>
              <p:nvPr/>
            </p:nvSpPr>
            <p:spPr bwMode="auto">
              <a:xfrm>
                <a:off x="0" y="20"/>
                <a:ext cx="471"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77" name="Rectangle 81"/>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5</a:t>
                </a:r>
              </a:p>
            </p:txBody>
          </p:sp>
        </p:grpSp>
        <p:grpSp>
          <p:nvGrpSpPr>
            <p:cNvPr id="136224" name="Group 83"/>
            <p:cNvGrpSpPr>
              <a:grpSpLocks/>
            </p:cNvGrpSpPr>
            <p:nvPr/>
          </p:nvGrpSpPr>
          <p:grpSpPr bwMode="auto">
            <a:xfrm>
              <a:off x="1077913" y="2327275"/>
              <a:ext cx="747712" cy="292100"/>
              <a:chOff x="0" y="-4"/>
              <a:chExt cx="471" cy="184"/>
            </a:xfrm>
          </p:grpSpPr>
          <p:sp>
            <p:nvSpPr>
              <p:cNvPr id="136374" name="Rectangle 84"/>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75" name="Rectangle 85"/>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4</a:t>
                </a:r>
              </a:p>
            </p:txBody>
          </p:sp>
        </p:grpSp>
        <p:grpSp>
          <p:nvGrpSpPr>
            <p:cNvPr id="136225" name="Group 86"/>
            <p:cNvGrpSpPr>
              <a:grpSpLocks/>
            </p:cNvGrpSpPr>
            <p:nvPr/>
          </p:nvGrpSpPr>
          <p:grpSpPr bwMode="auto">
            <a:xfrm>
              <a:off x="1077913" y="2555875"/>
              <a:ext cx="747712" cy="292100"/>
              <a:chOff x="0" y="-4"/>
              <a:chExt cx="471" cy="184"/>
            </a:xfrm>
          </p:grpSpPr>
          <p:sp>
            <p:nvSpPr>
              <p:cNvPr id="136372" name="Rectangle 87"/>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73" name="Rectangle 88"/>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a:t>
                </a:r>
              </a:p>
            </p:txBody>
          </p:sp>
        </p:grpSp>
        <p:grpSp>
          <p:nvGrpSpPr>
            <p:cNvPr id="136226" name="Group 89"/>
            <p:cNvGrpSpPr>
              <a:grpSpLocks/>
            </p:cNvGrpSpPr>
            <p:nvPr/>
          </p:nvGrpSpPr>
          <p:grpSpPr bwMode="auto">
            <a:xfrm>
              <a:off x="1077913" y="2782888"/>
              <a:ext cx="747712" cy="292100"/>
              <a:chOff x="0" y="-4"/>
              <a:chExt cx="471" cy="184"/>
            </a:xfrm>
          </p:grpSpPr>
          <p:sp>
            <p:nvSpPr>
              <p:cNvPr id="136370" name="Rectangle 90"/>
              <p:cNvSpPr>
                <a:spLocks/>
              </p:cNvSpPr>
              <p:nvPr/>
            </p:nvSpPr>
            <p:spPr bwMode="auto">
              <a:xfrm>
                <a:off x="0" y="20"/>
                <a:ext cx="471"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71" name="Rectangle 91"/>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27" name="Group 92"/>
            <p:cNvGrpSpPr>
              <a:grpSpLocks/>
            </p:cNvGrpSpPr>
            <p:nvPr/>
          </p:nvGrpSpPr>
          <p:grpSpPr bwMode="auto">
            <a:xfrm>
              <a:off x="1077913" y="3011488"/>
              <a:ext cx="747712" cy="292100"/>
              <a:chOff x="0" y="-4"/>
              <a:chExt cx="471" cy="184"/>
            </a:xfrm>
          </p:grpSpPr>
          <p:sp>
            <p:nvSpPr>
              <p:cNvPr id="136368" name="Rectangle 93"/>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69" name="Rectangle 94"/>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28" name="Group 95"/>
            <p:cNvGrpSpPr>
              <a:grpSpLocks/>
            </p:cNvGrpSpPr>
            <p:nvPr/>
          </p:nvGrpSpPr>
          <p:grpSpPr bwMode="auto">
            <a:xfrm>
              <a:off x="2903538" y="2327275"/>
              <a:ext cx="749300" cy="292100"/>
              <a:chOff x="0" y="-4"/>
              <a:chExt cx="472" cy="184"/>
            </a:xfrm>
          </p:grpSpPr>
          <p:sp>
            <p:nvSpPr>
              <p:cNvPr id="136366" name="Rectangle 96"/>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67" name="Rectangle 97"/>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4</a:t>
                </a:r>
              </a:p>
            </p:txBody>
          </p:sp>
        </p:grpSp>
        <p:grpSp>
          <p:nvGrpSpPr>
            <p:cNvPr id="136229" name="Group 98"/>
            <p:cNvGrpSpPr>
              <a:grpSpLocks/>
            </p:cNvGrpSpPr>
            <p:nvPr/>
          </p:nvGrpSpPr>
          <p:grpSpPr bwMode="auto">
            <a:xfrm>
              <a:off x="2903538" y="2555875"/>
              <a:ext cx="749300" cy="292100"/>
              <a:chOff x="0" y="-4"/>
              <a:chExt cx="472" cy="184"/>
            </a:xfrm>
          </p:grpSpPr>
          <p:sp>
            <p:nvSpPr>
              <p:cNvPr id="136364" name="Rectangle 99"/>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65" name="Rectangle 100"/>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a:t>
                </a:r>
              </a:p>
            </p:txBody>
          </p:sp>
        </p:grpSp>
        <p:grpSp>
          <p:nvGrpSpPr>
            <p:cNvPr id="136230" name="Group 101"/>
            <p:cNvGrpSpPr>
              <a:grpSpLocks/>
            </p:cNvGrpSpPr>
            <p:nvPr/>
          </p:nvGrpSpPr>
          <p:grpSpPr bwMode="auto">
            <a:xfrm>
              <a:off x="2903538" y="2782888"/>
              <a:ext cx="749300" cy="292100"/>
              <a:chOff x="0" y="-4"/>
              <a:chExt cx="472" cy="184"/>
            </a:xfrm>
          </p:grpSpPr>
          <p:sp>
            <p:nvSpPr>
              <p:cNvPr id="136362" name="Rectangle 102"/>
              <p:cNvSpPr>
                <a:spLocks/>
              </p:cNvSpPr>
              <p:nvPr/>
            </p:nvSpPr>
            <p:spPr bwMode="auto">
              <a:xfrm>
                <a:off x="0" y="20"/>
                <a:ext cx="472"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63" name="Rectangle 103"/>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31" name="Group 104"/>
            <p:cNvGrpSpPr>
              <a:grpSpLocks/>
            </p:cNvGrpSpPr>
            <p:nvPr/>
          </p:nvGrpSpPr>
          <p:grpSpPr bwMode="auto">
            <a:xfrm>
              <a:off x="2903538" y="3011488"/>
              <a:ext cx="749300" cy="292100"/>
              <a:chOff x="0" y="-4"/>
              <a:chExt cx="472" cy="184"/>
            </a:xfrm>
          </p:grpSpPr>
          <p:sp>
            <p:nvSpPr>
              <p:cNvPr id="136360" name="Rectangle 105"/>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61" name="Rectangle 106"/>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32" name="Group 107"/>
            <p:cNvGrpSpPr>
              <a:grpSpLocks/>
            </p:cNvGrpSpPr>
            <p:nvPr/>
          </p:nvGrpSpPr>
          <p:grpSpPr bwMode="auto">
            <a:xfrm>
              <a:off x="1990725" y="3011488"/>
              <a:ext cx="749300" cy="292100"/>
              <a:chOff x="0" y="-4"/>
              <a:chExt cx="472" cy="184"/>
            </a:xfrm>
          </p:grpSpPr>
          <p:sp>
            <p:nvSpPr>
              <p:cNvPr id="136358" name="Rectangle 108"/>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59" name="Rectangle 109"/>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33" name="Group 110"/>
            <p:cNvGrpSpPr>
              <a:grpSpLocks/>
            </p:cNvGrpSpPr>
            <p:nvPr/>
          </p:nvGrpSpPr>
          <p:grpSpPr bwMode="auto">
            <a:xfrm>
              <a:off x="5338763" y="2327275"/>
              <a:ext cx="749300" cy="292100"/>
              <a:chOff x="0" y="-4"/>
              <a:chExt cx="472" cy="184"/>
            </a:xfrm>
          </p:grpSpPr>
          <p:sp>
            <p:nvSpPr>
              <p:cNvPr id="136356" name="Rectangle 111"/>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57" name="Rectangle 112"/>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4</a:t>
                </a:r>
              </a:p>
            </p:txBody>
          </p:sp>
        </p:grpSp>
        <p:grpSp>
          <p:nvGrpSpPr>
            <p:cNvPr id="136234" name="Group 113"/>
            <p:cNvGrpSpPr>
              <a:grpSpLocks/>
            </p:cNvGrpSpPr>
            <p:nvPr/>
          </p:nvGrpSpPr>
          <p:grpSpPr bwMode="auto">
            <a:xfrm>
              <a:off x="5338763" y="2555875"/>
              <a:ext cx="749300" cy="292100"/>
              <a:chOff x="0" y="-4"/>
              <a:chExt cx="472" cy="184"/>
            </a:xfrm>
          </p:grpSpPr>
          <p:sp>
            <p:nvSpPr>
              <p:cNvPr id="136354" name="Rectangle 114"/>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55" name="Rectangle 115"/>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a:t>
                </a:r>
              </a:p>
            </p:txBody>
          </p:sp>
        </p:grpSp>
        <p:grpSp>
          <p:nvGrpSpPr>
            <p:cNvPr id="136235" name="Group 116"/>
            <p:cNvGrpSpPr>
              <a:grpSpLocks/>
            </p:cNvGrpSpPr>
            <p:nvPr/>
          </p:nvGrpSpPr>
          <p:grpSpPr bwMode="auto">
            <a:xfrm>
              <a:off x="5338763" y="2782888"/>
              <a:ext cx="749300" cy="292100"/>
              <a:chOff x="0" y="-4"/>
              <a:chExt cx="472" cy="184"/>
            </a:xfrm>
          </p:grpSpPr>
          <p:sp>
            <p:nvSpPr>
              <p:cNvPr id="136352" name="Rectangle 117"/>
              <p:cNvSpPr>
                <a:spLocks/>
              </p:cNvSpPr>
              <p:nvPr/>
            </p:nvSpPr>
            <p:spPr bwMode="auto">
              <a:xfrm>
                <a:off x="0" y="20"/>
                <a:ext cx="472"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53" name="Rectangle 118"/>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36" name="Group 119"/>
            <p:cNvGrpSpPr>
              <a:grpSpLocks/>
            </p:cNvGrpSpPr>
            <p:nvPr/>
          </p:nvGrpSpPr>
          <p:grpSpPr bwMode="auto">
            <a:xfrm>
              <a:off x="5338763" y="3011488"/>
              <a:ext cx="749300" cy="292100"/>
              <a:chOff x="0" y="-4"/>
              <a:chExt cx="472" cy="184"/>
            </a:xfrm>
          </p:grpSpPr>
          <p:sp>
            <p:nvSpPr>
              <p:cNvPr id="136350" name="Rectangle 120"/>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51" name="Rectangle 121"/>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37" name="Group 122"/>
            <p:cNvGrpSpPr>
              <a:grpSpLocks/>
            </p:cNvGrpSpPr>
            <p:nvPr/>
          </p:nvGrpSpPr>
          <p:grpSpPr bwMode="auto">
            <a:xfrm>
              <a:off x="7165975" y="2327275"/>
              <a:ext cx="747713" cy="292100"/>
              <a:chOff x="0" y="-4"/>
              <a:chExt cx="471" cy="184"/>
            </a:xfrm>
          </p:grpSpPr>
          <p:sp>
            <p:nvSpPr>
              <p:cNvPr id="136348" name="Rectangle 123"/>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49" name="Rectangle 124"/>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4</a:t>
                </a:r>
              </a:p>
            </p:txBody>
          </p:sp>
        </p:grpSp>
        <p:grpSp>
          <p:nvGrpSpPr>
            <p:cNvPr id="136238" name="Group 125"/>
            <p:cNvGrpSpPr>
              <a:grpSpLocks/>
            </p:cNvGrpSpPr>
            <p:nvPr/>
          </p:nvGrpSpPr>
          <p:grpSpPr bwMode="auto">
            <a:xfrm>
              <a:off x="7165975" y="2555875"/>
              <a:ext cx="747713" cy="292100"/>
              <a:chOff x="0" y="-4"/>
              <a:chExt cx="471" cy="184"/>
            </a:xfrm>
          </p:grpSpPr>
          <p:sp>
            <p:nvSpPr>
              <p:cNvPr id="136346" name="Rectangle 126"/>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47" name="Rectangle 127"/>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a:t>
                </a:r>
              </a:p>
            </p:txBody>
          </p:sp>
        </p:grpSp>
        <p:grpSp>
          <p:nvGrpSpPr>
            <p:cNvPr id="136239" name="Group 128"/>
            <p:cNvGrpSpPr>
              <a:grpSpLocks/>
            </p:cNvGrpSpPr>
            <p:nvPr/>
          </p:nvGrpSpPr>
          <p:grpSpPr bwMode="auto">
            <a:xfrm>
              <a:off x="7165975" y="2782888"/>
              <a:ext cx="747713" cy="292100"/>
              <a:chOff x="0" y="-4"/>
              <a:chExt cx="471" cy="184"/>
            </a:xfrm>
          </p:grpSpPr>
          <p:sp>
            <p:nvSpPr>
              <p:cNvPr id="136344" name="Rectangle 129"/>
              <p:cNvSpPr>
                <a:spLocks/>
              </p:cNvSpPr>
              <p:nvPr/>
            </p:nvSpPr>
            <p:spPr bwMode="auto">
              <a:xfrm>
                <a:off x="0" y="20"/>
                <a:ext cx="471"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45" name="Rectangle 130"/>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40" name="Group 131"/>
            <p:cNvGrpSpPr>
              <a:grpSpLocks/>
            </p:cNvGrpSpPr>
            <p:nvPr/>
          </p:nvGrpSpPr>
          <p:grpSpPr bwMode="auto">
            <a:xfrm>
              <a:off x="7165975" y="3011488"/>
              <a:ext cx="747713" cy="292100"/>
              <a:chOff x="0" y="-4"/>
              <a:chExt cx="471" cy="184"/>
            </a:xfrm>
          </p:grpSpPr>
          <p:sp>
            <p:nvSpPr>
              <p:cNvPr id="136342" name="Rectangle 132"/>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43" name="Rectangle 133"/>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41" name="Group 134"/>
            <p:cNvGrpSpPr>
              <a:grpSpLocks/>
            </p:cNvGrpSpPr>
            <p:nvPr/>
          </p:nvGrpSpPr>
          <p:grpSpPr bwMode="auto">
            <a:xfrm>
              <a:off x="6253163" y="2782888"/>
              <a:ext cx="747712" cy="292100"/>
              <a:chOff x="0" y="-4"/>
              <a:chExt cx="471" cy="184"/>
            </a:xfrm>
          </p:grpSpPr>
          <p:sp>
            <p:nvSpPr>
              <p:cNvPr id="136340" name="Rectangle 135"/>
              <p:cNvSpPr>
                <a:spLocks/>
              </p:cNvSpPr>
              <p:nvPr/>
            </p:nvSpPr>
            <p:spPr bwMode="auto">
              <a:xfrm>
                <a:off x="0" y="20"/>
                <a:ext cx="471"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41" name="Rectangle 136"/>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42" name="Group 137"/>
            <p:cNvGrpSpPr>
              <a:grpSpLocks/>
            </p:cNvGrpSpPr>
            <p:nvPr/>
          </p:nvGrpSpPr>
          <p:grpSpPr bwMode="auto">
            <a:xfrm>
              <a:off x="6253163" y="3011488"/>
              <a:ext cx="366712" cy="292100"/>
              <a:chOff x="0" y="-4"/>
              <a:chExt cx="231" cy="184"/>
            </a:xfrm>
          </p:grpSpPr>
          <p:sp>
            <p:nvSpPr>
              <p:cNvPr id="136338" name="Rectangle 138"/>
              <p:cNvSpPr>
                <a:spLocks/>
              </p:cNvSpPr>
              <p:nvPr/>
            </p:nvSpPr>
            <p:spPr bwMode="auto">
              <a:xfrm>
                <a:off x="0" y="20"/>
                <a:ext cx="23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39" name="Rectangle 139"/>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43" name="Group 140"/>
            <p:cNvGrpSpPr>
              <a:grpSpLocks/>
            </p:cNvGrpSpPr>
            <p:nvPr/>
          </p:nvGrpSpPr>
          <p:grpSpPr bwMode="auto">
            <a:xfrm>
              <a:off x="6632575" y="3011488"/>
              <a:ext cx="368300" cy="292100"/>
              <a:chOff x="0" y="-4"/>
              <a:chExt cx="232" cy="184"/>
            </a:xfrm>
          </p:grpSpPr>
          <p:sp>
            <p:nvSpPr>
              <p:cNvPr id="136336" name="Rectangle 141"/>
              <p:cNvSpPr>
                <a:spLocks/>
              </p:cNvSpPr>
              <p:nvPr/>
            </p:nvSpPr>
            <p:spPr bwMode="auto">
              <a:xfrm>
                <a:off x="0" y="20"/>
                <a:ext cx="23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37" name="Rectangle 142"/>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44" name="Group 143"/>
            <p:cNvGrpSpPr>
              <a:grpSpLocks/>
            </p:cNvGrpSpPr>
            <p:nvPr/>
          </p:nvGrpSpPr>
          <p:grpSpPr bwMode="auto">
            <a:xfrm>
              <a:off x="1077913" y="4913313"/>
              <a:ext cx="747712" cy="292100"/>
              <a:chOff x="0" y="-4"/>
              <a:chExt cx="471" cy="184"/>
            </a:xfrm>
          </p:grpSpPr>
          <p:sp>
            <p:nvSpPr>
              <p:cNvPr id="136334" name="Rectangle 144"/>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35" name="Rectangle 145"/>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4</a:t>
                </a:r>
              </a:p>
            </p:txBody>
          </p:sp>
        </p:grpSp>
        <p:grpSp>
          <p:nvGrpSpPr>
            <p:cNvPr id="136245" name="Group 146"/>
            <p:cNvGrpSpPr>
              <a:grpSpLocks/>
            </p:cNvGrpSpPr>
            <p:nvPr/>
          </p:nvGrpSpPr>
          <p:grpSpPr bwMode="auto">
            <a:xfrm>
              <a:off x="1077913" y="5141913"/>
              <a:ext cx="747712" cy="292100"/>
              <a:chOff x="0" y="-4"/>
              <a:chExt cx="471" cy="184"/>
            </a:xfrm>
          </p:grpSpPr>
          <p:sp>
            <p:nvSpPr>
              <p:cNvPr id="136332" name="Rectangle 147"/>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33" name="Rectangle 148"/>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a:t>
                </a:r>
              </a:p>
            </p:txBody>
          </p:sp>
        </p:grpSp>
        <p:grpSp>
          <p:nvGrpSpPr>
            <p:cNvPr id="136246" name="Group 149"/>
            <p:cNvGrpSpPr>
              <a:grpSpLocks/>
            </p:cNvGrpSpPr>
            <p:nvPr/>
          </p:nvGrpSpPr>
          <p:grpSpPr bwMode="auto">
            <a:xfrm>
              <a:off x="1077913" y="5368925"/>
              <a:ext cx="747712" cy="292100"/>
              <a:chOff x="0" y="-4"/>
              <a:chExt cx="471" cy="184"/>
            </a:xfrm>
          </p:grpSpPr>
          <p:sp>
            <p:nvSpPr>
              <p:cNvPr id="136330" name="Rectangle 150"/>
              <p:cNvSpPr>
                <a:spLocks/>
              </p:cNvSpPr>
              <p:nvPr/>
            </p:nvSpPr>
            <p:spPr bwMode="auto">
              <a:xfrm>
                <a:off x="0" y="20"/>
                <a:ext cx="471"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31" name="Rectangle 151"/>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47" name="Group 152"/>
            <p:cNvGrpSpPr>
              <a:grpSpLocks/>
            </p:cNvGrpSpPr>
            <p:nvPr/>
          </p:nvGrpSpPr>
          <p:grpSpPr bwMode="auto">
            <a:xfrm>
              <a:off x="1077913" y="5597525"/>
              <a:ext cx="747712" cy="292100"/>
              <a:chOff x="0" y="-4"/>
              <a:chExt cx="471" cy="184"/>
            </a:xfrm>
          </p:grpSpPr>
          <p:sp>
            <p:nvSpPr>
              <p:cNvPr id="136328" name="Rectangle 153"/>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29" name="Rectangle 154"/>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48" name="Group 155"/>
            <p:cNvGrpSpPr>
              <a:grpSpLocks/>
            </p:cNvGrpSpPr>
            <p:nvPr/>
          </p:nvGrpSpPr>
          <p:grpSpPr bwMode="auto">
            <a:xfrm>
              <a:off x="2903538" y="4913313"/>
              <a:ext cx="749300" cy="292100"/>
              <a:chOff x="0" y="-4"/>
              <a:chExt cx="472" cy="184"/>
            </a:xfrm>
          </p:grpSpPr>
          <p:sp>
            <p:nvSpPr>
              <p:cNvPr id="136326" name="Rectangle 156"/>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27" name="Rectangle 157"/>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4</a:t>
                </a:r>
              </a:p>
            </p:txBody>
          </p:sp>
        </p:grpSp>
        <p:grpSp>
          <p:nvGrpSpPr>
            <p:cNvPr id="136249" name="Group 158"/>
            <p:cNvGrpSpPr>
              <a:grpSpLocks/>
            </p:cNvGrpSpPr>
            <p:nvPr/>
          </p:nvGrpSpPr>
          <p:grpSpPr bwMode="auto">
            <a:xfrm>
              <a:off x="2903538" y="5141913"/>
              <a:ext cx="749300" cy="292100"/>
              <a:chOff x="0" y="-4"/>
              <a:chExt cx="472" cy="184"/>
            </a:xfrm>
          </p:grpSpPr>
          <p:sp>
            <p:nvSpPr>
              <p:cNvPr id="136324" name="Rectangle 159"/>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25" name="Rectangle 160"/>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a:t>
                </a:r>
              </a:p>
            </p:txBody>
          </p:sp>
        </p:grpSp>
        <p:grpSp>
          <p:nvGrpSpPr>
            <p:cNvPr id="136250" name="Group 161"/>
            <p:cNvGrpSpPr>
              <a:grpSpLocks/>
            </p:cNvGrpSpPr>
            <p:nvPr/>
          </p:nvGrpSpPr>
          <p:grpSpPr bwMode="auto">
            <a:xfrm>
              <a:off x="2903538" y="5368925"/>
              <a:ext cx="749300" cy="292100"/>
              <a:chOff x="0" y="-4"/>
              <a:chExt cx="472" cy="184"/>
            </a:xfrm>
          </p:grpSpPr>
          <p:sp>
            <p:nvSpPr>
              <p:cNvPr id="136322" name="Rectangle 162"/>
              <p:cNvSpPr>
                <a:spLocks/>
              </p:cNvSpPr>
              <p:nvPr/>
            </p:nvSpPr>
            <p:spPr bwMode="auto">
              <a:xfrm>
                <a:off x="0" y="20"/>
                <a:ext cx="472"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23" name="Rectangle 163"/>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51" name="Group 164"/>
            <p:cNvGrpSpPr>
              <a:grpSpLocks/>
            </p:cNvGrpSpPr>
            <p:nvPr/>
          </p:nvGrpSpPr>
          <p:grpSpPr bwMode="auto">
            <a:xfrm>
              <a:off x="2903538" y="5597525"/>
              <a:ext cx="749300" cy="292100"/>
              <a:chOff x="0" y="-4"/>
              <a:chExt cx="472" cy="184"/>
            </a:xfrm>
          </p:grpSpPr>
          <p:sp>
            <p:nvSpPr>
              <p:cNvPr id="136320" name="Rectangle 165"/>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21" name="Rectangle 166"/>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52" name="Group 167"/>
            <p:cNvGrpSpPr>
              <a:grpSpLocks/>
            </p:cNvGrpSpPr>
            <p:nvPr/>
          </p:nvGrpSpPr>
          <p:grpSpPr bwMode="auto">
            <a:xfrm>
              <a:off x="1990725" y="5141913"/>
              <a:ext cx="749300" cy="292100"/>
              <a:chOff x="0" y="-4"/>
              <a:chExt cx="472" cy="184"/>
            </a:xfrm>
          </p:grpSpPr>
          <p:sp>
            <p:nvSpPr>
              <p:cNvPr id="136318" name="Rectangle 168"/>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19" name="Rectangle 169"/>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a:t>
                </a:r>
              </a:p>
            </p:txBody>
          </p:sp>
        </p:grpSp>
        <p:sp>
          <p:nvSpPr>
            <p:cNvPr id="136253" name="Rectangle 170"/>
            <p:cNvSpPr>
              <a:spLocks/>
            </p:cNvSpPr>
            <p:nvPr/>
          </p:nvSpPr>
          <p:spPr bwMode="auto">
            <a:xfrm>
              <a:off x="1844675" y="3373438"/>
              <a:ext cx="1011808"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5400" tIns="25400" rIns="63493" bIns="25400">
              <a:spAutoFit/>
            </a:bodyPr>
            <a:lstStyle>
              <a:lvl1pPr marL="111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Tx/>
                <a:buSzTx/>
                <a:buFontTx/>
                <a:buNone/>
              </a:pPr>
              <a:r>
                <a:rPr kumimoji="0" lang="en-US" altLang="zh-CN" sz="18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repeater</a:t>
              </a:r>
            </a:p>
          </p:txBody>
        </p:sp>
        <p:sp>
          <p:nvSpPr>
            <p:cNvPr id="136254" name="Rectangle 171"/>
            <p:cNvSpPr>
              <a:spLocks/>
            </p:cNvSpPr>
            <p:nvPr/>
          </p:nvSpPr>
          <p:spPr bwMode="auto">
            <a:xfrm>
              <a:off x="5824538" y="3373438"/>
              <a:ext cx="16779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5400" tIns="25400" rIns="63493" bIns="25400">
              <a:spAutoFit/>
            </a:bodyPr>
            <a:lstStyle>
              <a:lvl1pPr marL="111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5000"/>
                </a:lnSpc>
                <a:spcBef>
                  <a:spcPct val="0"/>
                </a:spcBef>
                <a:buClrTx/>
                <a:buSzTx/>
                <a:buFontTx/>
                <a:buNone/>
              </a:pPr>
              <a:r>
                <a:rPr kumimoji="0" lang="en-US" altLang="zh-CN" sz="18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bridge</a:t>
              </a:r>
            </a:p>
            <a:p>
              <a:pPr algn="ctr" eaLnBrk="1" hangingPunct="1">
                <a:lnSpc>
                  <a:spcPct val="85000"/>
                </a:lnSpc>
                <a:spcBef>
                  <a:spcPct val="0"/>
                </a:spcBef>
                <a:buClrTx/>
                <a:buSzTx/>
                <a:buFontTx/>
                <a:buNone/>
              </a:pPr>
              <a:r>
                <a:rPr kumimoji="0" lang="en-US" altLang="zh-CN" sz="18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(e.g. 802 MAC)</a:t>
              </a:r>
            </a:p>
          </p:txBody>
        </p:sp>
        <p:sp>
          <p:nvSpPr>
            <p:cNvPr id="136255" name="Rectangle 172"/>
            <p:cNvSpPr>
              <a:spLocks/>
            </p:cNvSpPr>
            <p:nvPr/>
          </p:nvSpPr>
          <p:spPr bwMode="auto">
            <a:xfrm>
              <a:off x="1997075" y="5959475"/>
              <a:ext cx="768152"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5400" tIns="25400" rIns="63493" bIns="25400">
              <a:spAutoFit/>
            </a:bodyPr>
            <a:lstStyle>
              <a:lvl1pPr marL="111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Tx/>
                <a:buSzTx/>
                <a:buFontTx/>
                <a:buNone/>
              </a:pPr>
              <a:r>
                <a:rPr kumimoji="0" lang="en-US" altLang="zh-CN" sz="18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router</a:t>
              </a:r>
            </a:p>
          </p:txBody>
        </p:sp>
        <p:sp>
          <p:nvSpPr>
            <p:cNvPr id="136256" name="Rectangle 173"/>
            <p:cNvSpPr>
              <a:spLocks/>
            </p:cNvSpPr>
            <p:nvPr/>
          </p:nvSpPr>
          <p:spPr bwMode="auto">
            <a:xfrm>
              <a:off x="1920875" y="2790825"/>
              <a:ext cx="8128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5400" tIns="25400" rIns="63493" bIns="25400">
              <a:spAutoFit/>
            </a:bodyPr>
            <a:lstStyle>
              <a:lvl1pPr marL="111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physical</a:t>
              </a:r>
            </a:p>
          </p:txBody>
        </p:sp>
        <p:sp>
          <p:nvSpPr>
            <p:cNvPr id="136257" name="Rectangle 174"/>
            <p:cNvSpPr>
              <a:spLocks/>
            </p:cNvSpPr>
            <p:nvPr/>
          </p:nvSpPr>
          <p:spPr bwMode="auto">
            <a:xfrm>
              <a:off x="6183313" y="2562225"/>
              <a:ext cx="8223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5400" tIns="25400" rIns="63493" bIns="25400">
              <a:spAutoFit/>
            </a:bodyPr>
            <a:lstStyle>
              <a:lvl1pPr marL="111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data link</a:t>
              </a:r>
            </a:p>
          </p:txBody>
        </p:sp>
        <p:sp>
          <p:nvSpPr>
            <p:cNvPr id="136258" name="Rectangle 175"/>
            <p:cNvSpPr>
              <a:spLocks/>
            </p:cNvSpPr>
            <p:nvPr/>
          </p:nvSpPr>
          <p:spPr bwMode="auto">
            <a:xfrm>
              <a:off x="1920875" y="4919663"/>
              <a:ext cx="78263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5400" tIns="25400" rIns="63493" bIns="25400">
              <a:spAutoFit/>
            </a:bodyPr>
            <a:lstStyle>
              <a:lvl1pPr marL="111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network</a:t>
              </a:r>
            </a:p>
          </p:txBody>
        </p:sp>
        <p:grpSp>
          <p:nvGrpSpPr>
            <p:cNvPr id="136259" name="Group 176"/>
            <p:cNvGrpSpPr>
              <a:grpSpLocks/>
            </p:cNvGrpSpPr>
            <p:nvPr/>
          </p:nvGrpSpPr>
          <p:grpSpPr bwMode="auto">
            <a:xfrm>
              <a:off x="5338763" y="4913313"/>
              <a:ext cx="749300" cy="292100"/>
              <a:chOff x="0" y="-4"/>
              <a:chExt cx="472" cy="184"/>
            </a:xfrm>
          </p:grpSpPr>
          <p:sp>
            <p:nvSpPr>
              <p:cNvPr id="136316" name="Rectangle 177"/>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17" name="Rectangle 178"/>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4</a:t>
                </a:r>
              </a:p>
            </p:txBody>
          </p:sp>
        </p:grpSp>
        <p:grpSp>
          <p:nvGrpSpPr>
            <p:cNvPr id="136260" name="Group 179"/>
            <p:cNvGrpSpPr>
              <a:grpSpLocks/>
            </p:cNvGrpSpPr>
            <p:nvPr/>
          </p:nvGrpSpPr>
          <p:grpSpPr bwMode="auto">
            <a:xfrm>
              <a:off x="5338763" y="5141913"/>
              <a:ext cx="749300" cy="292100"/>
              <a:chOff x="0" y="-4"/>
              <a:chExt cx="472" cy="184"/>
            </a:xfrm>
          </p:grpSpPr>
          <p:sp>
            <p:nvSpPr>
              <p:cNvPr id="136314" name="Rectangle 180"/>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15" name="Rectangle 181"/>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a:t>
                </a:r>
              </a:p>
            </p:txBody>
          </p:sp>
        </p:grpSp>
        <p:grpSp>
          <p:nvGrpSpPr>
            <p:cNvPr id="136261" name="Group 182"/>
            <p:cNvGrpSpPr>
              <a:grpSpLocks/>
            </p:cNvGrpSpPr>
            <p:nvPr/>
          </p:nvGrpSpPr>
          <p:grpSpPr bwMode="auto">
            <a:xfrm>
              <a:off x="5338763" y="5368925"/>
              <a:ext cx="749300" cy="292100"/>
              <a:chOff x="0" y="-4"/>
              <a:chExt cx="472" cy="184"/>
            </a:xfrm>
          </p:grpSpPr>
          <p:sp>
            <p:nvSpPr>
              <p:cNvPr id="136312" name="Rectangle 183"/>
              <p:cNvSpPr>
                <a:spLocks/>
              </p:cNvSpPr>
              <p:nvPr/>
            </p:nvSpPr>
            <p:spPr bwMode="auto">
              <a:xfrm>
                <a:off x="0" y="20"/>
                <a:ext cx="472"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13" name="Rectangle 184"/>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62" name="Group 185"/>
            <p:cNvGrpSpPr>
              <a:grpSpLocks/>
            </p:cNvGrpSpPr>
            <p:nvPr/>
          </p:nvGrpSpPr>
          <p:grpSpPr bwMode="auto">
            <a:xfrm>
              <a:off x="5338763" y="5597525"/>
              <a:ext cx="749300" cy="292100"/>
              <a:chOff x="0" y="-4"/>
              <a:chExt cx="472" cy="184"/>
            </a:xfrm>
          </p:grpSpPr>
          <p:sp>
            <p:nvSpPr>
              <p:cNvPr id="136310" name="Rectangle 186"/>
              <p:cNvSpPr>
                <a:spLocks/>
              </p:cNvSpPr>
              <p:nvPr/>
            </p:nvSpPr>
            <p:spPr bwMode="auto">
              <a:xfrm>
                <a:off x="0" y="20"/>
                <a:ext cx="47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11" name="Rectangle 187"/>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63" name="Group 188"/>
            <p:cNvGrpSpPr>
              <a:grpSpLocks/>
            </p:cNvGrpSpPr>
            <p:nvPr/>
          </p:nvGrpSpPr>
          <p:grpSpPr bwMode="auto">
            <a:xfrm>
              <a:off x="7165975" y="4913313"/>
              <a:ext cx="747713" cy="292100"/>
              <a:chOff x="0" y="-4"/>
              <a:chExt cx="471" cy="184"/>
            </a:xfrm>
          </p:grpSpPr>
          <p:sp>
            <p:nvSpPr>
              <p:cNvPr id="136308" name="Rectangle 189"/>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09" name="Rectangle 190"/>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4</a:t>
                </a:r>
              </a:p>
            </p:txBody>
          </p:sp>
        </p:grpSp>
        <p:grpSp>
          <p:nvGrpSpPr>
            <p:cNvPr id="136264" name="Group 191"/>
            <p:cNvGrpSpPr>
              <a:grpSpLocks/>
            </p:cNvGrpSpPr>
            <p:nvPr/>
          </p:nvGrpSpPr>
          <p:grpSpPr bwMode="auto">
            <a:xfrm>
              <a:off x="7165975" y="5141913"/>
              <a:ext cx="747713" cy="292100"/>
              <a:chOff x="0" y="-4"/>
              <a:chExt cx="471" cy="184"/>
            </a:xfrm>
          </p:grpSpPr>
          <p:sp>
            <p:nvSpPr>
              <p:cNvPr id="136306" name="Rectangle 192"/>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07" name="Rectangle 193"/>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3</a:t>
                </a:r>
              </a:p>
            </p:txBody>
          </p:sp>
        </p:grpSp>
        <p:grpSp>
          <p:nvGrpSpPr>
            <p:cNvPr id="136265" name="Group 194"/>
            <p:cNvGrpSpPr>
              <a:grpSpLocks/>
            </p:cNvGrpSpPr>
            <p:nvPr/>
          </p:nvGrpSpPr>
          <p:grpSpPr bwMode="auto">
            <a:xfrm>
              <a:off x="7165975" y="5368925"/>
              <a:ext cx="747713" cy="292100"/>
              <a:chOff x="0" y="-4"/>
              <a:chExt cx="471" cy="184"/>
            </a:xfrm>
          </p:grpSpPr>
          <p:sp>
            <p:nvSpPr>
              <p:cNvPr id="136304" name="Rectangle 195"/>
              <p:cNvSpPr>
                <a:spLocks/>
              </p:cNvSpPr>
              <p:nvPr/>
            </p:nvSpPr>
            <p:spPr bwMode="auto">
              <a:xfrm>
                <a:off x="0" y="20"/>
                <a:ext cx="471"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05" name="Rectangle 196"/>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66" name="Group 197"/>
            <p:cNvGrpSpPr>
              <a:grpSpLocks/>
            </p:cNvGrpSpPr>
            <p:nvPr/>
          </p:nvGrpSpPr>
          <p:grpSpPr bwMode="auto">
            <a:xfrm>
              <a:off x="7165975" y="5597525"/>
              <a:ext cx="747713" cy="292100"/>
              <a:chOff x="0" y="-4"/>
              <a:chExt cx="471" cy="184"/>
            </a:xfrm>
          </p:grpSpPr>
          <p:sp>
            <p:nvSpPr>
              <p:cNvPr id="136302" name="Rectangle 198"/>
              <p:cNvSpPr>
                <a:spLocks/>
              </p:cNvSpPr>
              <p:nvPr/>
            </p:nvSpPr>
            <p:spPr bwMode="auto">
              <a:xfrm>
                <a:off x="0" y="20"/>
                <a:ext cx="47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03" name="Rectangle 199"/>
              <p:cNvSpPr>
                <a:spLocks/>
              </p:cNvSpPr>
              <p:nvPr/>
            </p:nvSpPr>
            <p:spPr bwMode="auto">
              <a:xfrm>
                <a:off x="15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67" name="Group 200"/>
            <p:cNvGrpSpPr>
              <a:grpSpLocks/>
            </p:cNvGrpSpPr>
            <p:nvPr/>
          </p:nvGrpSpPr>
          <p:grpSpPr bwMode="auto">
            <a:xfrm>
              <a:off x="6253163" y="5368925"/>
              <a:ext cx="366712" cy="292100"/>
              <a:chOff x="0" y="-4"/>
              <a:chExt cx="231" cy="184"/>
            </a:xfrm>
          </p:grpSpPr>
          <p:sp>
            <p:nvSpPr>
              <p:cNvPr id="136300" name="Rectangle 201"/>
              <p:cNvSpPr>
                <a:spLocks/>
              </p:cNvSpPr>
              <p:nvPr/>
            </p:nvSpPr>
            <p:spPr bwMode="auto">
              <a:xfrm>
                <a:off x="0" y="20"/>
                <a:ext cx="231"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301" name="Rectangle 202"/>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68" name="Group 203"/>
            <p:cNvGrpSpPr>
              <a:grpSpLocks/>
            </p:cNvGrpSpPr>
            <p:nvPr/>
          </p:nvGrpSpPr>
          <p:grpSpPr bwMode="auto">
            <a:xfrm>
              <a:off x="6632575" y="5368925"/>
              <a:ext cx="368300" cy="292100"/>
              <a:chOff x="0" y="-4"/>
              <a:chExt cx="232" cy="184"/>
            </a:xfrm>
          </p:grpSpPr>
          <p:sp>
            <p:nvSpPr>
              <p:cNvPr id="136298" name="Rectangle 204"/>
              <p:cNvSpPr>
                <a:spLocks/>
              </p:cNvSpPr>
              <p:nvPr/>
            </p:nvSpPr>
            <p:spPr bwMode="auto">
              <a:xfrm>
                <a:off x="0" y="20"/>
                <a:ext cx="232"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299" name="Rectangle 205"/>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sp>
          <p:nvSpPr>
            <p:cNvPr id="136269" name="Rectangle 206"/>
            <p:cNvSpPr>
              <a:spLocks/>
            </p:cNvSpPr>
            <p:nvPr/>
          </p:nvSpPr>
          <p:spPr bwMode="auto">
            <a:xfrm>
              <a:off x="6107113" y="5959475"/>
              <a:ext cx="1011808"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5400" tIns="25400" rIns="63493" bIns="25400">
              <a:spAutoFit/>
            </a:bodyPr>
            <a:lstStyle>
              <a:lvl1pPr marL="111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Tx/>
                <a:buSzTx/>
                <a:buFontTx/>
                <a:buNone/>
              </a:pPr>
              <a:r>
                <a:rPr kumimoji="0" lang="en-US" altLang="zh-CN" sz="18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gateway</a:t>
              </a:r>
            </a:p>
          </p:txBody>
        </p:sp>
        <p:sp>
          <p:nvSpPr>
            <p:cNvPr id="136270" name="Rectangle 207"/>
            <p:cNvSpPr>
              <a:spLocks/>
            </p:cNvSpPr>
            <p:nvPr/>
          </p:nvSpPr>
          <p:spPr bwMode="auto">
            <a:xfrm>
              <a:off x="6408130" y="4818063"/>
              <a:ext cx="42190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5400" tIns="25400" rIns="63493" bIns="25400">
              <a:spAutoFit/>
            </a:bodyPr>
            <a:lstStyle>
              <a:lvl1pPr marL="111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5000"/>
                </a:lnSpc>
                <a:spcBef>
                  <a:spcPct val="0"/>
                </a:spcBef>
                <a:buClrTx/>
                <a:buSzTx/>
                <a:buFontTx/>
                <a:buNone/>
              </a:pPr>
              <a:r>
                <a:rPr kumimoji="0" lang="en-US" altLang="zh-CN" sz="18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 . .</a:t>
              </a:r>
            </a:p>
          </p:txBody>
        </p:sp>
        <p:sp>
          <p:nvSpPr>
            <p:cNvPr id="136271" name="Rectangle 208"/>
            <p:cNvSpPr>
              <a:spLocks/>
            </p:cNvSpPr>
            <p:nvPr/>
          </p:nvSpPr>
          <p:spPr bwMode="auto">
            <a:xfrm>
              <a:off x="6253163" y="4572000"/>
              <a:ext cx="747712" cy="214313"/>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36272" name="Group 209"/>
            <p:cNvGrpSpPr>
              <a:grpSpLocks/>
            </p:cNvGrpSpPr>
            <p:nvPr/>
          </p:nvGrpSpPr>
          <p:grpSpPr bwMode="auto">
            <a:xfrm>
              <a:off x="1990725" y="5368925"/>
              <a:ext cx="368300" cy="292100"/>
              <a:chOff x="0" y="-4"/>
              <a:chExt cx="232" cy="184"/>
            </a:xfrm>
          </p:grpSpPr>
          <p:sp>
            <p:nvSpPr>
              <p:cNvPr id="136296" name="Rectangle 210"/>
              <p:cNvSpPr>
                <a:spLocks/>
              </p:cNvSpPr>
              <p:nvPr/>
            </p:nvSpPr>
            <p:spPr bwMode="auto">
              <a:xfrm>
                <a:off x="0" y="20"/>
                <a:ext cx="232"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297" name="Rectangle 211"/>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73" name="Group 212"/>
            <p:cNvGrpSpPr>
              <a:grpSpLocks/>
            </p:cNvGrpSpPr>
            <p:nvPr/>
          </p:nvGrpSpPr>
          <p:grpSpPr bwMode="auto">
            <a:xfrm>
              <a:off x="2371725" y="5368925"/>
              <a:ext cx="368300" cy="292100"/>
              <a:chOff x="0" y="-4"/>
              <a:chExt cx="232" cy="184"/>
            </a:xfrm>
          </p:grpSpPr>
          <p:sp>
            <p:nvSpPr>
              <p:cNvPr id="136294" name="Rectangle 213"/>
              <p:cNvSpPr>
                <a:spLocks/>
              </p:cNvSpPr>
              <p:nvPr/>
            </p:nvSpPr>
            <p:spPr bwMode="auto">
              <a:xfrm>
                <a:off x="0" y="20"/>
                <a:ext cx="232" cy="135"/>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295" name="Rectangle 214"/>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36274" name="Group 215"/>
            <p:cNvGrpSpPr>
              <a:grpSpLocks/>
            </p:cNvGrpSpPr>
            <p:nvPr/>
          </p:nvGrpSpPr>
          <p:grpSpPr bwMode="auto">
            <a:xfrm>
              <a:off x="1990725" y="5597525"/>
              <a:ext cx="368300" cy="292100"/>
              <a:chOff x="0" y="-4"/>
              <a:chExt cx="232" cy="184"/>
            </a:xfrm>
          </p:grpSpPr>
          <p:sp>
            <p:nvSpPr>
              <p:cNvPr id="136292" name="Rectangle 216"/>
              <p:cNvSpPr>
                <a:spLocks/>
              </p:cNvSpPr>
              <p:nvPr/>
            </p:nvSpPr>
            <p:spPr bwMode="auto">
              <a:xfrm>
                <a:off x="0" y="20"/>
                <a:ext cx="23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293" name="Rectangle 217"/>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75" name="Group 218"/>
            <p:cNvGrpSpPr>
              <a:grpSpLocks/>
            </p:cNvGrpSpPr>
            <p:nvPr/>
          </p:nvGrpSpPr>
          <p:grpSpPr bwMode="auto">
            <a:xfrm>
              <a:off x="2371725" y="5597525"/>
              <a:ext cx="368300" cy="292100"/>
              <a:chOff x="0" y="-4"/>
              <a:chExt cx="232" cy="184"/>
            </a:xfrm>
          </p:grpSpPr>
          <p:sp>
            <p:nvSpPr>
              <p:cNvPr id="136290" name="Rectangle 219"/>
              <p:cNvSpPr>
                <a:spLocks/>
              </p:cNvSpPr>
              <p:nvPr/>
            </p:nvSpPr>
            <p:spPr bwMode="auto">
              <a:xfrm>
                <a:off x="0" y="20"/>
                <a:ext cx="23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291" name="Rectangle 220"/>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76" name="Group 221"/>
            <p:cNvGrpSpPr>
              <a:grpSpLocks/>
            </p:cNvGrpSpPr>
            <p:nvPr/>
          </p:nvGrpSpPr>
          <p:grpSpPr bwMode="auto">
            <a:xfrm>
              <a:off x="6253163" y="5597525"/>
              <a:ext cx="366712" cy="292100"/>
              <a:chOff x="0" y="-4"/>
              <a:chExt cx="231" cy="184"/>
            </a:xfrm>
          </p:grpSpPr>
          <p:sp>
            <p:nvSpPr>
              <p:cNvPr id="136288" name="Rectangle 222"/>
              <p:cNvSpPr>
                <a:spLocks/>
              </p:cNvSpPr>
              <p:nvPr/>
            </p:nvSpPr>
            <p:spPr bwMode="auto">
              <a:xfrm>
                <a:off x="0" y="20"/>
                <a:ext cx="231"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289" name="Rectangle 223"/>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36277" name="Group 224"/>
            <p:cNvGrpSpPr>
              <a:grpSpLocks/>
            </p:cNvGrpSpPr>
            <p:nvPr/>
          </p:nvGrpSpPr>
          <p:grpSpPr bwMode="auto">
            <a:xfrm>
              <a:off x="6632575" y="5597525"/>
              <a:ext cx="368300" cy="292100"/>
              <a:chOff x="0" y="-4"/>
              <a:chExt cx="232" cy="184"/>
            </a:xfrm>
          </p:grpSpPr>
          <p:sp>
            <p:nvSpPr>
              <p:cNvPr id="136286" name="Rectangle 225"/>
              <p:cNvSpPr>
                <a:spLocks/>
              </p:cNvSpPr>
              <p:nvPr/>
            </p:nvSpPr>
            <p:spPr bwMode="auto">
              <a:xfrm>
                <a:off x="0" y="20"/>
                <a:ext cx="232" cy="136"/>
              </a:xfrm>
              <a:prstGeom prst="rect">
                <a:avLst/>
              </a:prstGeom>
              <a:solidFill>
                <a:srgbClr val="114FFB"/>
              </a:solidFill>
              <a:ln w="12700">
                <a:solidFill>
                  <a:srgbClr val="FFFFFF"/>
                </a:solidFill>
                <a:miter lim="800000"/>
                <a:headEnd/>
                <a:tailEnd/>
              </a:ln>
              <a:effectLst>
                <a:outerShdw dist="50800" dir="2700000" algn="ctr" rotWithShape="0">
                  <a:schemeClr val="bg2">
                    <a:alpha val="75000"/>
                  </a:schemeClr>
                </a:outerShdw>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287" name="Rectangle 226"/>
              <p:cNvSpPr>
                <a:spLocks/>
              </p:cNvSpPr>
              <p:nvPr/>
            </p:nvSpPr>
            <p:spPr bwMode="auto">
              <a:xfrm>
                <a:off x="39" y="-4"/>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solidFill>
                      <a:srgbClr val="FFFFFF"/>
                    </a:solidFill>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sp>
          <p:nvSpPr>
            <p:cNvPr id="136278" name="Line 227"/>
            <p:cNvSpPr>
              <a:spLocks noChangeShapeType="1"/>
            </p:cNvSpPr>
            <p:nvPr/>
          </p:nvSpPr>
          <p:spPr bwMode="auto">
            <a:xfrm>
              <a:off x="1838325" y="3119438"/>
              <a:ext cx="139700" cy="158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79" name="Line 228"/>
            <p:cNvSpPr>
              <a:spLocks noChangeShapeType="1"/>
            </p:cNvSpPr>
            <p:nvPr/>
          </p:nvSpPr>
          <p:spPr bwMode="auto">
            <a:xfrm>
              <a:off x="2752725" y="3119438"/>
              <a:ext cx="138113" cy="158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80" name="Line 229"/>
            <p:cNvSpPr>
              <a:spLocks noChangeShapeType="1"/>
            </p:cNvSpPr>
            <p:nvPr/>
          </p:nvSpPr>
          <p:spPr bwMode="auto">
            <a:xfrm>
              <a:off x="6100763" y="3119438"/>
              <a:ext cx="139700" cy="158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81" name="Line 230"/>
            <p:cNvSpPr>
              <a:spLocks noChangeShapeType="1"/>
            </p:cNvSpPr>
            <p:nvPr/>
          </p:nvSpPr>
          <p:spPr bwMode="auto">
            <a:xfrm>
              <a:off x="7013575" y="3119438"/>
              <a:ext cx="139700" cy="158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82" name="Line 231"/>
            <p:cNvSpPr>
              <a:spLocks noChangeShapeType="1"/>
            </p:cNvSpPr>
            <p:nvPr/>
          </p:nvSpPr>
          <p:spPr bwMode="auto">
            <a:xfrm>
              <a:off x="1838325" y="5705475"/>
              <a:ext cx="139700" cy="1588"/>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83" name="Line 232"/>
            <p:cNvSpPr>
              <a:spLocks noChangeShapeType="1"/>
            </p:cNvSpPr>
            <p:nvPr/>
          </p:nvSpPr>
          <p:spPr bwMode="auto">
            <a:xfrm>
              <a:off x="2752725" y="5705475"/>
              <a:ext cx="138113" cy="1588"/>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84" name="Line 233"/>
            <p:cNvSpPr>
              <a:spLocks noChangeShapeType="1"/>
            </p:cNvSpPr>
            <p:nvPr/>
          </p:nvSpPr>
          <p:spPr bwMode="auto">
            <a:xfrm>
              <a:off x="6100763" y="5705475"/>
              <a:ext cx="139700" cy="1588"/>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85" name="Line 234"/>
            <p:cNvSpPr>
              <a:spLocks noChangeShapeType="1"/>
            </p:cNvSpPr>
            <p:nvPr/>
          </p:nvSpPr>
          <p:spPr bwMode="auto">
            <a:xfrm>
              <a:off x="7013575" y="5705475"/>
              <a:ext cx="139700" cy="1588"/>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6196" name="灯片编号占位符 23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C218B4AD-D92C-4E04-8908-09CD002C2534}"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100</a:t>
            </a:fld>
            <a:r>
              <a:rPr kumimoji="0" lang="en-US" altLang="zh-CN" sz="1000">
                <a:latin typeface="Arial" panose="020B0604020202020204" pitchFamily="34" charset="0"/>
                <a:ea typeface="宋体" panose="02010600030101010101" pitchFamily="2" charset="-122"/>
              </a:rPr>
              <a:t>-</a:t>
            </a:r>
          </a:p>
        </p:txBody>
      </p:sp>
      <p:sp>
        <p:nvSpPr>
          <p:cNvPr id="2" name="TextBox 1"/>
          <p:cNvSpPr txBox="1"/>
          <p:nvPr/>
        </p:nvSpPr>
        <p:spPr>
          <a:xfrm>
            <a:off x="4151313" y="1101726"/>
            <a:ext cx="4608512" cy="460375"/>
          </a:xfrm>
          <a:prstGeom prst="rect">
            <a:avLst/>
          </a:prstGeom>
          <a:noFill/>
        </p:spPr>
        <p:txBody>
          <a:bodyPr>
            <a:spAutoFit/>
          </a:bodyPr>
          <a:lstStyle/>
          <a:p>
            <a:pPr eaLnBrk="1" hangingPunct="1">
              <a:defRPr/>
            </a:pPr>
            <a:r>
              <a:rPr lang="zh-CN" altLang="en-US" sz="2400" dirty="0">
                <a:latin typeface="+mn-ea"/>
                <a:ea typeface="+mn-ea"/>
              </a:rPr>
              <a:t>描述不同网络设备的功能</a:t>
            </a:r>
          </a:p>
        </p:txBody>
      </p:sp>
    </p:spTree>
    <p:extLst>
      <p:ext uri="{BB962C8B-B14F-4D97-AF65-F5344CB8AC3E}">
        <p14:creationId xmlns:p14="http://schemas.microsoft.com/office/powerpoint/2010/main" val="11263099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F914E954-A165-4DBA-ACF0-EF45926C20ED}"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101</a:t>
            </a:fld>
            <a:r>
              <a:rPr kumimoji="0" lang="en-US" altLang="zh-CN" sz="1000">
                <a:latin typeface="Arial" panose="020B0604020202020204" pitchFamily="34" charset="0"/>
                <a:ea typeface="宋体" panose="02010600030101010101" pitchFamily="2" charset="-122"/>
              </a:rPr>
              <a:t>-</a:t>
            </a:r>
          </a:p>
        </p:txBody>
      </p:sp>
      <p:sp>
        <p:nvSpPr>
          <p:cNvPr id="137219" name="Rectangle 2"/>
          <p:cNvSpPr>
            <a:spLocks noGrp="1" noChangeArrowheads="1"/>
          </p:cNvSpPr>
          <p:nvPr>
            <p:ph type="title" idx="4294967295"/>
          </p:nvPr>
        </p:nvSpPr>
        <p:spPr/>
        <p:txBody>
          <a:bodyPr/>
          <a:lstStyle/>
          <a:p>
            <a:pPr eaLnBrk="1" hangingPunct="1"/>
            <a:r>
              <a:rPr lang="zh-CN" altLang="en-US" sz="4000"/>
              <a:t>网络体系架构的五层模型</a:t>
            </a:r>
          </a:p>
        </p:txBody>
      </p:sp>
      <p:grpSp>
        <p:nvGrpSpPr>
          <p:cNvPr id="137220" name="Group 86"/>
          <p:cNvGrpSpPr>
            <a:grpSpLocks/>
          </p:cNvGrpSpPr>
          <p:nvPr/>
        </p:nvGrpSpPr>
        <p:grpSpPr bwMode="auto">
          <a:xfrm>
            <a:off x="2368550" y="1844676"/>
            <a:ext cx="7543800" cy="3679825"/>
            <a:chOff x="532" y="1378"/>
            <a:chExt cx="4752" cy="2318"/>
          </a:xfrm>
        </p:grpSpPr>
        <p:sp>
          <p:nvSpPr>
            <p:cNvPr id="137222" name="Rectangle 8"/>
            <p:cNvSpPr>
              <a:spLocks noChangeArrowheads="1"/>
            </p:cNvSpPr>
            <p:nvPr/>
          </p:nvSpPr>
          <p:spPr bwMode="auto">
            <a:xfrm>
              <a:off x="676" y="1888"/>
              <a:ext cx="1073" cy="608"/>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23" name="Rectangle 10"/>
            <p:cNvSpPr>
              <a:spLocks noChangeArrowheads="1"/>
            </p:cNvSpPr>
            <p:nvPr/>
          </p:nvSpPr>
          <p:spPr bwMode="auto">
            <a:xfrm>
              <a:off x="676" y="2496"/>
              <a:ext cx="1073" cy="240"/>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24" name="Rectangle 12"/>
            <p:cNvSpPr>
              <a:spLocks noChangeArrowheads="1"/>
            </p:cNvSpPr>
            <p:nvPr/>
          </p:nvSpPr>
          <p:spPr bwMode="auto">
            <a:xfrm>
              <a:off x="676" y="273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25" name="Rectangle 14"/>
            <p:cNvSpPr>
              <a:spLocks noChangeArrowheads="1"/>
            </p:cNvSpPr>
            <p:nvPr/>
          </p:nvSpPr>
          <p:spPr bwMode="auto">
            <a:xfrm>
              <a:off x="676" y="297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26" name="Rectangle 16"/>
            <p:cNvSpPr>
              <a:spLocks noChangeArrowheads="1"/>
            </p:cNvSpPr>
            <p:nvPr/>
          </p:nvSpPr>
          <p:spPr bwMode="auto">
            <a:xfrm>
              <a:off x="676" y="321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27" name="Rectangle 22"/>
            <p:cNvSpPr>
              <a:spLocks noChangeArrowheads="1"/>
            </p:cNvSpPr>
            <p:nvPr/>
          </p:nvSpPr>
          <p:spPr bwMode="auto">
            <a:xfrm>
              <a:off x="4084" y="1888"/>
              <a:ext cx="1073" cy="608"/>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28" name="Text Box 23"/>
            <p:cNvSpPr txBox="1">
              <a:spLocks noChangeArrowheads="1"/>
            </p:cNvSpPr>
            <p:nvPr/>
          </p:nvSpPr>
          <p:spPr bwMode="auto">
            <a:xfrm>
              <a:off x="4105" y="2072"/>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应用层</a:t>
              </a:r>
            </a:p>
          </p:txBody>
        </p:sp>
        <p:sp>
          <p:nvSpPr>
            <p:cNvPr id="137229" name="Rectangle 24"/>
            <p:cNvSpPr>
              <a:spLocks noChangeArrowheads="1"/>
            </p:cNvSpPr>
            <p:nvPr/>
          </p:nvSpPr>
          <p:spPr bwMode="auto">
            <a:xfrm>
              <a:off x="4084" y="2496"/>
              <a:ext cx="1073" cy="240"/>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30" name="Text Box 25"/>
            <p:cNvSpPr txBox="1">
              <a:spLocks noChangeArrowheads="1"/>
            </p:cNvSpPr>
            <p:nvPr/>
          </p:nvSpPr>
          <p:spPr bwMode="auto">
            <a:xfrm>
              <a:off x="4150" y="2486"/>
              <a:ext cx="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传输层</a:t>
              </a:r>
            </a:p>
          </p:txBody>
        </p:sp>
        <p:sp>
          <p:nvSpPr>
            <p:cNvPr id="137231" name="Rectangle 26"/>
            <p:cNvSpPr>
              <a:spLocks noChangeArrowheads="1"/>
            </p:cNvSpPr>
            <p:nvPr/>
          </p:nvSpPr>
          <p:spPr bwMode="auto">
            <a:xfrm>
              <a:off x="4084" y="273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32" name="Text Box 27"/>
            <p:cNvSpPr txBox="1">
              <a:spLocks noChangeArrowheads="1"/>
            </p:cNvSpPr>
            <p:nvPr/>
          </p:nvSpPr>
          <p:spPr bwMode="auto">
            <a:xfrm>
              <a:off x="4105" y="2726"/>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网络层</a:t>
              </a:r>
            </a:p>
          </p:txBody>
        </p:sp>
        <p:sp>
          <p:nvSpPr>
            <p:cNvPr id="137233" name="Rectangle 28"/>
            <p:cNvSpPr>
              <a:spLocks noChangeArrowheads="1"/>
            </p:cNvSpPr>
            <p:nvPr/>
          </p:nvSpPr>
          <p:spPr bwMode="auto">
            <a:xfrm>
              <a:off x="4084" y="297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34" name="Text Box 29"/>
            <p:cNvSpPr txBox="1">
              <a:spLocks noChangeArrowheads="1"/>
            </p:cNvSpPr>
            <p:nvPr/>
          </p:nvSpPr>
          <p:spPr bwMode="auto">
            <a:xfrm>
              <a:off x="4105" y="2966"/>
              <a:ext cx="10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数据链路层</a:t>
              </a:r>
            </a:p>
          </p:txBody>
        </p:sp>
        <p:sp>
          <p:nvSpPr>
            <p:cNvPr id="137235" name="Rectangle 30"/>
            <p:cNvSpPr>
              <a:spLocks noChangeArrowheads="1"/>
            </p:cNvSpPr>
            <p:nvPr/>
          </p:nvSpPr>
          <p:spPr bwMode="auto">
            <a:xfrm>
              <a:off x="4084" y="321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36" name="Text Box 31"/>
            <p:cNvSpPr txBox="1">
              <a:spLocks noChangeArrowheads="1"/>
            </p:cNvSpPr>
            <p:nvPr/>
          </p:nvSpPr>
          <p:spPr bwMode="auto">
            <a:xfrm>
              <a:off x="4150" y="3206"/>
              <a:ext cx="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物理层</a:t>
              </a:r>
            </a:p>
          </p:txBody>
        </p:sp>
        <p:sp>
          <p:nvSpPr>
            <p:cNvPr id="137237" name="Rectangle 32"/>
            <p:cNvSpPr>
              <a:spLocks noChangeArrowheads="1"/>
            </p:cNvSpPr>
            <p:nvPr/>
          </p:nvSpPr>
          <p:spPr bwMode="auto">
            <a:xfrm>
              <a:off x="2339" y="273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38" name="Rectangle 34"/>
            <p:cNvSpPr>
              <a:spLocks noChangeArrowheads="1"/>
            </p:cNvSpPr>
            <p:nvPr/>
          </p:nvSpPr>
          <p:spPr bwMode="auto">
            <a:xfrm>
              <a:off x="2339" y="297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39" name="Rectangle 36"/>
            <p:cNvSpPr>
              <a:spLocks noChangeArrowheads="1"/>
            </p:cNvSpPr>
            <p:nvPr/>
          </p:nvSpPr>
          <p:spPr bwMode="auto">
            <a:xfrm>
              <a:off x="2339" y="321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40" name="Rectangle 38"/>
            <p:cNvSpPr>
              <a:spLocks noChangeArrowheads="1"/>
            </p:cNvSpPr>
            <p:nvPr/>
          </p:nvSpPr>
          <p:spPr bwMode="auto">
            <a:xfrm>
              <a:off x="532" y="3456"/>
              <a:ext cx="4752" cy="240"/>
            </a:xfrm>
            <a:prstGeom prst="rect">
              <a:avLst/>
            </a:prstGeom>
            <a:solidFill>
              <a:srgbClr val="EAEAEA"/>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7241" name="Text Box 39"/>
            <p:cNvSpPr txBox="1">
              <a:spLocks noChangeArrowheads="1"/>
            </p:cNvSpPr>
            <p:nvPr/>
          </p:nvSpPr>
          <p:spPr bwMode="auto">
            <a:xfrm>
              <a:off x="2487" y="3446"/>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2000">
                  <a:latin typeface="Arial" panose="020B0604020202020204" pitchFamily="34" charset="0"/>
                  <a:ea typeface="宋体" panose="02010600030101010101" pitchFamily="2" charset="-122"/>
                </a:rPr>
                <a:t>传输媒质</a:t>
              </a:r>
            </a:p>
          </p:txBody>
        </p:sp>
        <p:cxnSp>
          <p:nvCxnSpPr>
            <p:cNvPr id="137242" name="AutoShape 40"/>
            <p:cNvCxnSpPr>
              <a:cxnSpLocks noChangeShapeType="1"/>
              <a:stCxn id="137226" idx="3"/>
              <a:endCxn id="137239" idx="1"/>
            </p:cNvCxnSpPr>
            <p:nvPr/>
          </p:nvCxnSpPr>
          <p:spPr bwMode="auto">
            <a:xfrm>
              <a:off x="1757" y="3336"/>
              <a:ext cx="574"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7243" name="AutoShape 41"/>
            <p:cNvCxnSpPr>
              <a:cxnSpLocks noChangeShapeType="1"/>
              <a:stCxn id="137225" idx="3"/>
              <a:endCxn id="137238" idx="1"/>
            </p:cNvCxnSpPr>
            <p:nvPr/>
          </p:nvCxnSpPr>
          <p:spPr bwMode="auto">
            <a:xfrm>
              <a:off x="1757" y="3096"/>
              <a:ext cx="574"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7244" name="AutoShape 42"/>
            <p:cNvCxnSpPr>
              <a:cxnSpLocks noChangeShapeType="1"/>
              <a:stCxn id="137224" idx="3"/>
              <a:endCxn id="137237" idx="1"/>
            </p:cNvCxnSpPr>
            <p:nvPr/>
          </p:nvCxnSpPr>
          <p:spPr bwMode="auto">
            <a:xfrm>
              <a:off x="1757" y="2856"/>
              <a:ext cx="574"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7245" name="AutoShape 43"/>
            <p:cNvCxnSpPr>
              <a:cxnSpLocks noChangeShapeType="1"/>
              <a:stCxn id="137239" idx="3"/>
              <a:endCxn id="137235" idx="1"/>
            </p:cNvCxnSpPr>
            <p:nvPr/>
          </p:nvCxnSpPr>
          <p:spPr bwMode="auto">
            <a:xfrm>
              <a:off x="3420" y="3336"/>
              <a:ext cx="656"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7246" name="AutoShape 44"/>
            <p:cNvCxnSpPr>
              <a:cxnSpLocks noChangeShapeType="1"/>
              <a:stCxn id="137238" idx="3"/>
              <a:endCxn id="137233" idx="1"/>
            </p:cNvCxnSpPr>
            <p:nvPr/>
          </p:nvCxnSpPr>
          <p:spPr bwMode="auto">
            <a:xfrm>
              <a:off x="3420" y="3096"/>
              <a:ext cx="656"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7247" name="AutoShape 45"/>
            <p:cNvCxnSpPr>
              <a:cxnSpLocks noChangeShapeType="1"/>
              <a:stCxn id="137237" idx="3"/>
              <a:endCxn id="137231" idx="1"/>
            </p:cNvCxnSpPr>
            <p:nvPr/>
          </p:nvCxnSpPr>
          <p:spPr bwMode="auto">
            <a:xfrm>
              <a:off x="3420" y="2856"/>
              <a:ext cx="656"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7248" name="AutoShape 46"/>
            <p:cNvCxnSpPr>
              <a:cxnSpLocks noChangeShapeType="1"/>
              <a:stCxn id="137223" idx="3"/>
              <a:endCxn id="137229" idx="1"/>
            </p:cNvCxnSpPr>
            <p:nvPr/>
          </p:nvCxnSpPr>
          <p:spPr bwMode="auto">
            <a:xfrm>
              <a:off x="1757" y="2616"/>
              <a:ext cx="2319"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7249" name="AutoShape 47"/>
            <p:cNvCxnSpPr>
              <a:cxnSpLocks noChangeShapeType="1"/>
              <a:stCxn id="137222" idx="3"/>
              <a:endCxn id="137227" idx="1"/>
            </p:cNvCxnSpPr>
            <p:nvPr/>
          </p:nvCxnSpPr>
          <p:spPr bwMode="auto">
            <a:xfrm>
              <a:off x="1757" y="2192"/>
              <a:ext cx="2319"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sp>
          <p:nvSpPr>
            <p:cNvPr id="137250" name="Text Box 50"/>
            <p:cNvSpPr txBox="1">
              <a:spLocks noChangeArrowheads="1"/>
            </p:cNvSpPr>
            <p:nvPr/>
          </p:nvSpPr>
          <p:spPr bwMode="auto">
            <a:xfrm>
              <a:off x="934" y="1382"/>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2000">
                  <a:latin typeface="Arial" panose="020B0604020202020204" pitchFamily="34" charset="0"/>
                  <a:ea typeface="宋体" panose="02010600030101010101" pitchFamily="2" charset="-122"/>
                </a:rPr>
                <a:t>主机</a:t>
              </a:r>
            </a:p>
          </p:txBody>
        </p:sp>
        <p:sp>
          <p:nvSpPr>
            <p:cNvPr id="137251" name="Text Box 51"/>
            <p:cNvSpPr txBox="1">
              <a:spLocks noChangeArrowheads="1"/>
            </p:cNvSpPr>
            <p:nvPr/>
          </p:nvSpPr>
          <p:spPr bwMode="auto">
            <a:xfrm>
              <a:off x="2566" y="1388"/>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2000">
                  <a:latin typeface="Arial" panose="020B0604020202020204" pitchFamily="34" charset="0"/>
                  <a:ea typeface="宋体" panose="02010600030101010101" pitchFamily="2" charset="-122"/>
                </a:rPr>
                <a:t>中间节点</a:t>
              </a:r>
            </a:p>
          </p:txBody>
        </p:sp>
        <p:sp>
          <p:nvSpPr>
            <p:cNvPr id="137252" name="Text Box 52"/>
            <p:cNvSpPr txBox="1">
              <a:spLocks noChangeArrowheads="1"/>
            </p:cNvSpPr>
            <p:nvPr/>
          </p:nvSpPr>
          <p:spPr bwMode="auto">
            <a:xfrm>
              <a:off x="4324" y="137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2000">
                  <a:latin typeface="Arial" panose="020B0604020202020204" pitchFamily="34" charset="0"/>
                  <a:ea typeface="宋体" panose="02010600030101010101" pitchFamily="2" charset="-122"/>
                </a:rPr>
                <a:t>主机</a:t>
              </a:r>
            </a:p>
          </p:txBody>
        </p:sp>
        <p:sp>
          <p:nvSpPr>
            <p:cNvPr id="137253" name="Text Box 23"/>
            <p:cNvSpPr txBox="1">
              <a:spLocks noChangeArrowheads="1"/>
            </p:cNvSpPr>
            <p:nvPr/>
          </p:nvSpPr>
          <p:spPr bwMode="auto">
            <a:xfrm>
              <a:off x="705" y="2069"/>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应用层</a:t>
              </a:r>
            </a:p>
          </p:txBody>
        </p:sp>
        <p:sp>
          <p:nvSpPr>
            <p:cNvPr id="137254" name="Text Box 25"/>
            <p:cNvSpPr txBox="1">
              <a:spLocks noChangeArrowheads="1"/>
            </p:cNvSpPr>
            <p:nvPr/>
          </p:nvSpPr>
          <p:spPr bwMode="auto">
            <a:xfrm>
              <a:off x="750" y="2505"/>
              <a:ext cx="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传输层</a:t>
              </a:r>
            </a:p>
          </p:txBody>
        </p:sp>
        <p:sp>
          <p:nvSpPr>
            <p:cNvPr id="137255" name="Text Box 27"/>
            <p:cNvSpPr txBox="1">
              <a:spLocks noChangeArrowheads="1"/>
            </p:cNvSpPr>
            <p:nvPr/>
          </p:nvSpPr>
          <p:spPr bwMode="auto">
            <a:xfrm>
              <a:off x="705" y="2745"/>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网络层</a:t>
              </a:r>
            </a:p>
          </p:txBody>
        </p:sp>
        <p:sp>
          <p:nvSpPr>
            <p:cNvPr id="137256" name="Text Box 29"/>
            <p:cNvSpPr txBox="1">
              <a:spLocks noChangeArrowheads="1"/>
            </p:cNvSpPr>
            <p:nvPr/>
          </p:nvSpPr>
          <p:spPr bwMode="auto">
            <a:xfrm>
              <a:off x="705" y="2985"/>
              <a:ext cx="10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数据链路层</a:t>
              </a:r>
            </a:p>
          </p:txBody>
        </p:sp>
        <p:sp>
          <p:nvSpPr>
            <p:cNvPr id="137257" name="Text Box 31"/>
            <p:cNvSpPr txBox="1">
              <a:spLocks noChangeArrowheads="1"/>
            </p:cNvSpPr>
            <p:nvPr/>
          </p:nvSpPr>
          <p:spPr bwMode="auto">
            <a:xfrm>
              <a:off x="750" y="3225"/>
              <a:ext cx="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物理层</a:t>
              </a:r>
            </a:p>
          </p:txBody>
        </p:sp>
        <p:sp>
          <p:nvSpPr>
            <p:cNvPr id="137258" name="Text Box 27"/>
            <p:cNvSpPr txBox="1">
              <a:spLocks noChangeArrowheads="1"/>
            </p:cNvSpPr>
            <p:nvPr/>
          </p:nvSpPr>
          <p:spPr bwMode="auto">
            <a:xfrm>
              <a:off x="2370" y="2750"/>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网络层</a:t>
              </a:r>
            </a:p>
          </p:txBody>
        </p:sp>
        <p:sp>
          <p:nvSpPr>
            <p:cNvPr id="137259" name="Text Box 29"/>
            <p:cNvSpPr txBox="1">
              <a:spLocks noChangeArrowheads="1"/>
            </p:cNvSpPr>
            <p:nvPr/>
          </p:nvSpPr>
          <p:spPr bwMode="auto">
            <a:xfrm>
              <a:off x="2370" y="2990"/>
              <a:ext cx="10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数据链路层</a:t>
              </a:r>
            </a:p>
          </p:txBody>
        </p:sp>
        <p:sp>
          <p:nvSpPr>
            <p:cNvPr id="137260" name="Text Box 31"/>
            <p:cNvSpPr txBox="1">
              <a:spLocks noChangeArrowheads="1"/>
            </p:cNvSpPr>
            <p:nvPr/>
          </p:nvSpPr>
          <p:spPr bwMode="auto">
            <a:xfrm>
              <a:off x="2415" y="3230"/>
              <a:ext cx="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物理层</a:t>
              </a:r>
            </a:p>
          </p:txBody>
        </p:sp>
      </p:grpSp>
      <p:sp>
        <p:nvSpPr>
          <p:cNvPr id="137221" name="TextBox 1"/>
          <p:cNvSpPr txBox="1">
            <a:spLocks noChangeArrowheads="1"/>
          </p:cNvSpPr>
          <p:nvPr/>
        </p:nvSpPr>
        <p:spPr bwMode="auto">
          <a:xfrm>
            <a:off x="2747963" y="5732463"/>
            <a:ext cx="66484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b="1">
                <a:solidFill>
                  <a:srgbClr val="0000FF"/>
                </a:solidFill>
                <a:latin typeface="Arial" panose="020B0604020202020204" pitchFamily="34" charset="0"/>
                <a:ea typeface="宋体" panose="02010600030101010101" pitchFamily="2" charset="-122"/>
              </a:rPr>
              <a:t>七层模型的上三层中的会话层和表示层在实际中应用较少，因此</a:t>
            </a:r>
            <a:endParaRPr kumimoji="0" lang="en-US" altLang="zh-CN" sz="1800" b="1">
              <a:solidFill>
                <a:srgbClr val="0000FF"/>
              </a:solidFill>
              <a:latin typeface="Arial" panose="020B0604020202020204" pitchFamily="34" charset="0"/>
              <a:ea typeface="宋体" panose="02010600030101010101" pitchFamily="2" charset="-122"/>
            </a:endParaRPr>
          </a:p>
          <a:p>
            <a:pPr eaLnBrk="1" hangingPunct="1">
              <a:spcBef>
                <a:spcPct val="0"/>
              </a:spcBef>
              <a:buClrTx/>
              <a:buSzTx/>
              <a:buFontTx/>
              <a:buNone/>
            </a:pPr>
            <a:r>
              <a:rPr kumimoji="0" lang="zh-CN" altLang="en-US" sz="1800" b="1">
                <a:solidFill>
                  <a:srgbClr val="0000FF"/>
                </a:solidFill>
                <a:latin typeface="Arial" panose="020B0604020202020204" pitchFamily="34" charset="0"/>
                <a:ea typeface="宋体" panose="02010600030101010101" pitchFamily="2" charset="-122"/>
              </a:rPr>
              <a:t>网络研究和网络工程中常用上述的五层模型</a:t>
            </a:r>
          </a:p>
        </p:txBody>
      </p:sp>
    </p:spTree>
    <p:extLst>
      <p:ext uri="{BB962C8B-B14F-4D97-AF65-F5344CB8AC3E}">
        <p14:creationId xmlns:p14="http://schemas.microsoft.com/office/powerpoint/2010/main" val="2894771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 </a:t>
            </a:r>
            <a:r>
              <a:rPr lang="zh-CN" altLang="en-US" sz="3200">
                <a:latin typeface="华文中宋" panose="02010600040101010101" pitchFamily="2" charset="-122"/>
              </a:rPr>
              <a:t>计算机 </a:t>
            </a:r>
            <a:r>
              <a:rPr lang="en-US" altLang="zh-CN" sz="3200">
                <a:latin typeface="华文中宋" panose="02010600040101010101" pitchFamily="2" charset="-122"/>
              </a:rPr>
              <a:t>1 </a:t>
            </a:r>
            <a:r>
              <a:rPr lang="zh-CN" altLang="en-US" sz="3200">
                <a:latin typeface="华文中宋" panose="02010600040101010101" pitchFamily="2" charset="-122"/>
              </a:rPr>
              <a:t>向计算机 </a:t>
            </a:r>
            <a:r>
              <a:rPr lang="en-US" altLang="zh-CN" sz="3200">
                <a:latin typeface="华文中宋" panose="02010600040101010101" pitchFamily="2" charset="-122"/>
              </a:rPr>
              <a:t>2 </a:t>
            </a:r>
            <a:r>
              <a:rPr lang="zh-CN" altLang="en-US" sz="3200">
                <a:latin typeface="华文中宋" panose="02010600040101010101" pitchFamily="2" charset="-122"/>
              </a:rPr>
              <a:t>发送数据 </a:t>
            </a:r>
          </a:p>
        </p:txBody>
      </p:sp>
      <p:sp>
        <p:nvSpPr>
          <p:cNvPr id="138243"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8244"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8245"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38246"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38247"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38248"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38249"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38250"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51"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52"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53"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54"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8255"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38256"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38257"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38258"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38259"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38260"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61"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62"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63"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64"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38265"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8266"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38267"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8268"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67965" name="AutoShape 29"/>
          <p:cNvSpPr>
            <a:spLocks noChangeArrowheads="1"/>
          </p:cNvSpPr>
          <p:nvPr/>
        </p:nvSpPr>
        <p:spPr bwMode="auto">
          <a:xfrm flipV="1">
            <a:off x="2178050" y="2835275"/>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8270" name="Text Box 30"/>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67967" name="Text Box 31"/>
          <p:cNvSpPr txBox="1">
            <a:spLocks noChangeArrowheads="1"/>
          </p:cNvSpPr>
          <p:nvPr/>
        </p:nvSpPr>
        <p:spPr bwMode="auto">
          <a:xfrm>
            <a:off x="3143250" y="2349500"/>
            <a:ext cx="414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应用进程数据先传送到应用层</a:t>
            </a:r>
          </a:p>
        </p:txBody>
      </p:sp>
      <p:sp>
        <p:nvSpPr>
          <p:cNvPr id="167968" name="Text Box 32"/>
          <p:cNvSpPr txBox="1">
            <a:spLocks noChangeArrowheads="1"/>
          </p:cNvSpPr>
          <p:nvPr/>
        </p:nvSpPr>
        <p:spPr bwMode="auto">
          <a:xfrm>
            <a:off x="3143251" y="2919413"/>
            <a:ext cx="4848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加上应用层首部，成为应用层</a:t>
            </a:r>
            <a:r>
              <a:rPr lang="zh-CN" altLang="en-US" sz="1600">
                <a:solidFill>
                  <a:srgbClr val="333399"/>
                </a:solidFill>
                <a:latin typeface="Arial" panose="020B0604020202020204" pitchFamily="34" charset="0"/>
                <a:ea typeface="黑体" panose="02010609060101010101" pitchFamily="49" charset="-122"/>
              </a:rPr>
              <a:t> </a:t>
            </a:r>
            <a:r>
              <a:rPr lang="en-US" altLang="zh-CN" sz="2400">
                <a:solidFill>
                  <a:srgbClr val="333399"/>
                </a:solidFill>
                <a:latin typeface="Arial" panose="020B0604020202020204" pitchFamily="34" charset="0"/>
                <a:ea typeface="黑体" panose="02010609060101010101" pitchFamily="49" charset="-122"/>
              </a:rPr>
              <a:t>PDU</a:t>
            </a:r>
          </a:p>
        </p:txBody>
      </p:sp>
    </p:spTree>
    <p:extLst>
      <p:ext uri="{BB962C8B-B14F-4D97-AF65-F5344CB8AC3E}">
        <p14:creationId xmlns:p14="http://schemas.microsoft.com/office/powerpoint/2010/main" val="465888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7967"/>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67965"/>
                                        </p:tgtEl>
                                        <p:attrNameLst>
                                          <p:attrName>style.visibility</p:attrName>
                                        </p:attrNameLst>
                                      </p:cBhvr>
                                      <p:to>
                                        <p:strVal val="visible"/>
                                      </p:to>
                                    </p:set>
                                    <p:animEffect transition="in" filter="wipe(up)">
                                      <p:cBhvr>
                                        <p:cTn id="10" dur="1000"/>
                                        <p:tgtEl>
                                          <p:spTgt spid="167965"/>
                                        </p:tgtEl>
                                      </p:cBhvr>
                                    </p:animEffec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67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65" grpId="0" animBg="1"/>
      <p:bldP spid="167967" grpId="0"/>
      <p:bldP spid="16796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latin typeface="华文中宋" panose="02010600040101010101" pitchFamily="2" charset="-122"/>
              </a:rPr>
              <a:t>计算机 </a:t>
            </a:r>
            <a:r>
              <a:rPr lang="en-US" altLang="zh-CN" sz="3200">
                <a:latin typeface="华文中宋" panose="02010600040101010101" pitchFamily="2" charset="-122"/>
              </a:rPr>
              <a:t>1 </a:t>
            </a:r>
            <a:r>
              <a:rPr lang="zh-CN" altLang="en-US" sz="3200">
                <a:latin typeface="华文中宋" panose="02010600040101010101" pitchFamily="2" charset="-122"/>
              </a:rPr>
              <a:t>向计算机 </a:t>
            </a:r>
            <a:r>
              <a:rPr lang="en-US" altLang="zh-CN" sz="3200">
                <a:latin typeface="华文中宋" panose="02010600040101010101" pitchFamily="2" charset="-122"/>
              </a:rPr>
              <a:t>2 </a:t>
            </a:r>
            <a:r>
              <a:rPr lang="zh-CN" altLang="en-US" sz="3200">
                <a:latin typeface="华文中宋" panose="02010600040101010101" pitchFamily="2" charset="-122"/>
              </a:rPr>
              <a:t>发送数据</a:t>
            </a:r>
          </a:p>
        </p:txBody>
      </p:sp>
      <p:sp>
        <p:nvSpPr>
          <p:cNvPr id="139267"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9268"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9269"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39270"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39271"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39272"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39273"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39274"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9275"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9276"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9277"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9278"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9279"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39280"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39281"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39282"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39283"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39284"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9285"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9286"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9287"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9288"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39289"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9290"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39291"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9292"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68989" name="AutoShape 29"/>
          <p:cNvSpPr>
            <a:spLocks noChangeArrowheads="1"/>
          </p:cNvSpPr>
          <p:nvPr/>
        </p:nvSpPr>
        <p:spPr bwMode="auto">
          <a:xfrm flipV="1">
            <a:off x="2178050" y="3354388"/>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9294" name="Text Box 30"/>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39295" name="Text Box 31"/>
          <p:cNvSpPr txBox="1">
            <a:spLocks noChangeArrowheads="1"/>
          </p:cNvSpPr>
          <p:nvPr/>
        </p:nvSpPr>
        <p:spPr bwMode="auto">
          <a:xfrm>
            <a:off x="3143250" y="3068638"/>
            <a:ext cx="4044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应用层 </a:t>
            </a:r>
            <a:r>
              <a:rPr lang="en-US" altLang="zh-CN" sz="2400">
                <a:solidFill>
                  <a:srgbClr val="333399"/>
                </a:solidFill>
                <a:latin typeface="Arial" panose="020B0604020202020204" pitchFamily="34" charset="0"/>
                <a:ea typeface="黑体" panose="02010609060101010101" pitchFamily="49" charset="-122"/>
              </a:rPr>
              <a:t>PDU </a:t>
            </a:r>
            <a:r>
              <a:rPr lang="zh-CN" altLang="en-US" sz="2400">
                <a:solidFill>
                  <a:srgbClr val="333399"/>
                </a:solidFill>
                <a:latin typeface="Arial" panose="020B0604020202020204" pitchFamily="34" charset="0"/>
                <a:ea typeface="黑体" panose="02010609060101010101" pitchFamily="49" charset="-122"/>
              </a:rPr>
              <a:t>再传送到运输层</a:t>
            </a:r>
          </a:p>
        </p:txBody>
      </p:sp>
      <p:sp>
        <p:nvSpPr>
          <p:cNvPr id="168992" name="Text Box 32"/>
          <p:cNvSpPr txBox="1">
            <a:spLocks noChangeArrowheads="1"/>
          </p:cNvSpPr>
          <p:nvPr/>
        </p:nvSpPr>
        <p:spPr bwMode="auto">
          <a:xfrm>
            <a:off x="3143250" y="3600450"/>
            <a:ext cx="4756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加上运输层首部，成为运输层报文</a:t>
            </a:r>
            <a:endParaRPr lang="zh-CN" altLang="en-US" sz="3600">
              <a:solidFill>
                <a:srgbClr val="333399"/>
              </a:solid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11550852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68989"/>
                                        </p:tgtEl>
                                        <p:attrNameLst>
                                          <p:attrName>style.visibility</p:attrName>
                                        </p:attrNameLst>
                                      </p:cBhvr>
                                      <p:to>
                                        <p:strVal val="visible"/>
                                      </p:to>
                                    </p:set>
                                    <p:animEffect transition="in" filter="wipe(up)">
                                      <p:cBhvr>
                                        <p:cTn id="7" dur="1000"/>
                                        <p:tgtEl>
                                          <p:spTgt spid="168989"/>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689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89" grpId="0" animBg="1"/>
      <p:bldP spid="16899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0291"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0292"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0293"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0294"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0295"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0296"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0297"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298"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299"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300"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301"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0302"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0303"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0304"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0305"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0306"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0307"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308"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309"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310"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311"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40312"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0313"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0314"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0315"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70013" name="AutoShape 29"/>
          <p:cNvSpPr>
            <a:spLocks noChangeArrowheads="1"/>
          </p:cNvSpPr>
          <p:nvPr/>
        </p:nvSpPr>
        <p:spPr bwMode="auto">
          <a:xfrm flipV="1">
            <a:off x="2178050" y="3930650"/>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0317" name="Text Box 30"/>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40318" name="Text Box 31"/>
          <p:cNvSpPr txBox="1">
            <a:spLocks noChangeArrowheads="1"/>
          </p:cNvSpPr>
          <p:nvPr/>
        </p:nvSpPr>
        <p:spPr bwMode="auto">
          <a:xfrm>
            <a:off x="3071813" y="3625850"/>
            <a:ext cx="384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运输层报文再传送到网络层</a:t>
            </a:r>
          </a:p>
        </p:txBody>
      </p:sp>
      <p:sp>
        <p:nvSpPr>
          <p:cNvPr id="170016" name="Text Box 32"/>
          <p:cNvSpPr txBox="1">
            <a:spLocks noChangeArrowheads="1"/>
          </p:cNvSpPr>
          <p:nvPr/>
        </p:nvSpPr>
        <p:spPr bwMode="auto">
          <a:xfrm>
            <a:off x="3071813" y="4221163"/>
            <a:ext cx="6126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加上网络层首部，成为 </a:t>
            </a:r>
            <a:r>
              <a:rPr lang="en-US" altLang="zh-CN" sz="2400">
                <a:solidFill>
                  <a:srgbClr val="333399"/>
                </a:solidFill>
                <a:latin typeface="Arial" panose="020B0604020202020204" pitchFamily="34" charset="0"/>
                <a:ea typeface="黑体" panose="02010609060101010101" pitchFamily="49" charset="-122"/>
              </a:rPr>
              <a:t>IP </a:t>
            </a:r>
            <a:r>
              <a:rPr lang="zh-CN" altLang="en-US" sz="2400">
                <a:solidFill>
                  <a:srgbClr val="333399"/>
                </a:solidFill>
                <a:latin typeface="Arial" panose="020B0604020202020204" pitchFamily="34" charset="0"/>
                <a:ea typeface="黑体" panose="02010609060101010101" pitchFamily="49" charset="-122"/>
              </a:rPr>
              <a:t>数据报（或分组）</a:t>
            </a:r>
          </a:p>
        </p:txBody>
      </p:sp>
      <p:sp>
        <p:nvSpPr>
          <p:cNvPr id="140320" name="Rectangle 34"/>
          <p:cNvSpPr>
            <a:spLocks noGrp="1" noChangeArrowheads="1"/>
          </p:cNvSpPr>
          <p:nvPr>
            <p:ph type="title"/>
          </p:nvPr>
        </p:nvSpPr>
        <p:spPr>
          <a:noFill/>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Tree>
    <p:extLst>
      <p:ext uri="{BB962C8B-B14F-4D97-AF65-F5344CB8AC3E}">
        <p14:creationId xmlns:p14="http://schemas.microsoft.com/office/powerpoint/2010/main" val="22662716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70013"/>
                                        </p:tgtEl>
                                        <p:attrNameLst>
                                          <p:attrName>style.visibility</p:attrName>
                                        </p:attrNameLst>
                                      </p:cBhvr>
                                      <p:to>
                                        <p:strVal val="visible"/>
                                      </p:to>
                                    </p:set>
                                    <p:animEffect transition="in" filter="wipe(up)">
                                      <p:cBhvr>
                                        <p:cTn id="7" dur="1000"/>
                                        <p:tgtEl>
                                          <p:spTgt spid="170013"/>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70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13" grpId="0" animBg="1"/>
      <p:bldP spid="17001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1315"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1316"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1317"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1318"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1319"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1320"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1321"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22"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23"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24"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25"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1326"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1327"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1328"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1329"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1330"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1331"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32"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33"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34"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35"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41336"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1337"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1338"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1339"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71037" name="AutoShape 29"/>
          <p:cNvSpPr>
            <a:spLocks noChangeArrowheads="1"/>
          </p:cNvSpPr>
          <p:nvPr/>
        </p:nvSpPr>
        <p:spPr bwMode="auto">
          <a:xfrm flipV="1">
            <a:off x="2178050" y="4506913"/>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1341" name="Text Box 30"/>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41342" name="Text Box 31"/>
          <p:cNvSpPr txBox="1">
            <a:spLocks noChangeArrowheads="1"/>
          </p:cNvSpPr>
          <p:nvPr/>
        </p:nvSpPr>
        <p:spPr bwMode="auto">
          <a:xfrm>
            <a:off x="3143251" y="4195763"/>
            <a:ext cx="4213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400">
                <a:solidFill>
                  <a:srgbClr val="333399"/>
                </a:solidFill>
                <a:latin typeface="Arial" panose="020B0604020202020204" pitchFamily="34" charset="0"/>
                <a:ea typeface="黑体" panose="02010609060101010101" pitchFamily="49" charset="-122"/>
              </a:rPr>
              <a:t>IP </a:t>
            </a:r>
            <a:r>
              <a:rPr lang="zh-CN" altLang="en-US" sz="2400">
                <a:solidFill>
                  <a:srgbClr val="333399"/>
                </a:solidFill>
                <a:latin typeface="Arial" panose="020B0604020202020204" pitchFamily="34" charset="0"/>
                <a:ea typeface="黑体" panose="02010609060101010101" pitchFamily="49" charset="-122"/>
              </a:rPr>
              <a:t>数据报再传送到数据链路层</a:t>
            </a:r>
          </a:p>
        </p:txBody>
      </p:sp>
      <p:sp>
        <p:nvSpPr>
          <p:cNvPr id="171040" name="Text Box 32"/>
          <p:cNvSpPr txBox="1">
            <a:spLocks noChangeArrowheads="1"/>
          </p:cNvSpPr>
          <p:nvPr/>
        </p:nvSpPr>
        <p:spPr bwMode="auto">
          <a:xfrm>
            <a:off x="3143250" y="4752975"/>
            <a:ext cx="597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加上链路层首部和尾部，成为数据链路层帧</a:t>
            </a:r>
          </a:p>
        </p:txBody>
      </p:sp>
      <p:sp>
        <p:nvSpPr>
          <p:cNvPr id="141344" name="Rectangle 34"/>
          <p:cNvSpPr>
            <a:spLocks noGrp="1" noChangeArrowheads="1"/>
          </p:cNvSpPr>
          <p:nvPr>
            <p:ph type="title"/>
          </p:nvPr>
        </p:nvSpPr>
        <p:spPr>
          <a:noFill/>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Tree>
    <p:extLst>
      <p:ext uri="{BB962C8B-B14F-4D97-AF65-F5344CB8AC3E}">
        <p14:creationId xmlns:p14="http://schemas.microsoft.com/office/powerpoint/2010/main" val="869814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71037"/>
                                        </p:tgtEl>
                                        <p:attrNameLst>
                                          <p:attrName>style.visibility</p:attrName>
                                        </p:attrNameLst>
                                      </p:cBhvr>
                                      <p:to>
                                        <p:strVal val="visible"/>
                                      </p:to>
                                    </p:set>
                                    <p:animEffect transition="in" filter="wipe(up)">
                                      <p:cBhvr>
                                        <p:cTn id="7" dur="1000"/>
                                        <p:tgtEl>
                                          <p:spTgt spid="171037"/>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71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37" grpId="0" animBg="1"/>
      <p:bldP spid="17104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2339"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2340"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2341"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2342"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2343"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2344"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2345"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346"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347"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348"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349"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2350"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2351"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2352"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2353"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2354"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2355"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356"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357"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358"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359"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42360"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2361"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2362"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2363"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72061" name="AutoShape 29"/>
          <p:cNvSpPr>
            <a:spLocks noChangeArrowheads="1"/>
          </p:cNvSpPr>
          <p:nvPr/>
        </p:nvSpPr>
        <p:spPr bwMode="auto">
          <a:xfrm flipV="1">
            <a:off x="2178050" y="5083175"/>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2365" name="Text Box 30"/>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42366" name="Text Box 31"/>
          <p:cNvSpPr txBox="1">
            <a:spLocks noChangeArrowheads="1"/>
          </p:cNvSpPr>
          <p:nvPr/>
        </p:nvSpPr>
        <p:spPr bwMode="auto">
          <a:xfrm>
            <a:off x="3143250" y="4700588"/>
            <a:ext cx="414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数据链路层帧再传送到物理层</a:t>
            </a:r>
          </a:p>
        </p:txBody>
      </p:sp>
      <p:sp>
        <p:nvSpPr>
          <p:cNvPr id="172064" name="Text Box 32"/>
          <p:cNvSpPr txBox="1">
            <a:spLocks noChangeArrowheads="1"/>
          </p:cNvSpPr>
          <p:nvPr/>
        </p:nvSpPr>
        <p:spPr bwMode="auto">
          <a:xfrm>
            <a:off x="3143250" y="5276850"/>
            <a:ext cx="567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最下面的物理层把比特流传送到物理媒体</a:t>
            </a:r>
          </a:p>
        </p:txBody>
      </p:sp>
      <p:sp>
        <p:nvSpPr>
          <p:cNvPr id="142368" name="Rectangle 34"/>
          <p:cNvSpPr>
            <a:spLocks noGrp="1" noChangeArrowheads="1"/>
          </p:cNvSpPr>
          <p:nvPr>
            <p:ph type="title"/>
          </p:nvPr>
        </p:nvSpPr>
        <p:spPr>
          <a:xfrm>
            <a:off x="983432" y="611487"/>
            <a:ext cx="7543800" cy="714375"/>
          </a:xfrm>
          <a:noFill/>
        </p:spPr>
        <p:txBody>
          <a:bodyPr/>
          <a:lstStyle/>
          <a:p>
            <a:r>
              <a:rPr lang="zh-CN" altLang="en-US" sz="3200" dirty="0">
                <a:latin typeface="华文中宋" panose="02010600040101010101" pitchFamily="2" charset="-122"/>
              </a:rPr>
              <a:t>案例</a:t>
            </a:r>
            <a:r>
              <a:rPr lang="en-US" altLang="zh-CN" sz="3200" dirty="0">
                <a:latin typeface="华文中宋" panose="02010600040101010101" pitchFamily="2" charset="-122"/>
              </a:rPr>
              <a:t>:</a:t>
            </a:r>
            <a:r>
              <a:rPr lang="zh-CN" altLang="en-US" sz="3200" dirty="0"/>
              <a:t>计算机 </a:t>
            </a:r>
            <a:r>
              <a:rPr lang="en-US" altLang="zh-CN" sz="3200" dirty="0"/>
              <a:t>1 </a:t>
            </a:r>
            <a:r>
              <a:rPr lang="zh-CN" altLang="en-US" sz="3200" dirty="0"/>
              <a:t>向计算机 </a:t>
            </a:r>
            <a:r>
              <a:rPr lang="en-US" altLang="zh-CN" sz="3200" dirty="0"/>
              <a:t>2 </a:t>
            </a:r>
            <a:r>
              <a:rPr lang="zh-CN" altLang="en-US" sz="3200" dirty="0"/>
              <a:t>发送数据 </a:t>
            </a:r>
          </a:p>
        </p:txBody>
      </p:sp>
    </p:spTree>
    <p:extLst>
      <p:ext uri="{BB962C8B-B14F-4D97-AF65-F5344CB8AC3E}">
        <p14:creationId xmlns:p14="http://schemas.microsoft.com/office/powerpoint/2010/main" val="3734891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72061"/>
                                        </p:tgtEl>
                                        <p:attrNameLst>
                                          <p:attrName>style.visibility</p:attrName>
                                        </p:attrNameLst>
                                      </p:cBhvr>
                                      <p:to>
                                        <p:strVal val="visible"/>
                                      </p:to>
                                    </p:set>
                                    <p:animEffect transition="in" filter="wipe(up)">
                                      <p:cBhvr>
                                        <p:cTn id="7" dur="1000"/>
                                        <p:tgtEl>
                                          <p:spTgt spid="172061"/>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72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61" grpId="0" animBg="1"/>
      <p:bldP spid="17206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43363" name="Rectangle 3"/>
          <p:cNvSpPr>
            <a:spLocks noGrp="1" noChangeArrowheads="1"/>
          </p:cNvSpPr>
          <p:nvPr>
            <p:ph type="body" idx="1"/>
          </p:nvPr>
        </p:nvSpPr>
        <p:spPr>
          <a:xfrm>
            <a:off x="4800601" y="5661026"/>
            <a:ext cx="5395913" cy="1008063"/>
          </a:xfrm>
        </p:spPr>
        <p:txBody>
          <a:bodyPr/>
          <a:lstStyle/>
          <a:p>
            <a:pPr>
              <a:lnSpc>
                <a:spcPct val="105000"/>
              </a:lnSpc>
            </a:pPr>
            <a:r>
              <a:rPr lang="zh-CN" altLang="en-US"/>
              <a:t>应用层</a:t>
            </a:r>
            <a:r>
              <a:rPr lang="en-US" altLang="zh-CN"/>
              <a:t>(application layer) </a:t>
            </a:r>
          </a:p>
        </p:txBody>
      </p:sp>
      <p:sp>
        <p:nvSpPr>
          <p:cNvPr id="143364" name="AutoShape 4"/>
          <p:cNvSpPr>
            <a:spLocks noChangeArrowheads="1"/>
          </p:cNvSpPr>
          <p:nvPr/>
        </p:nvSpPr>
        <p:spPr bwMode="auto">
          <a:xfrm rot="-5400000">
            <a:off x="5845969"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3365" name="AutoShape 5"/>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3366" name="Text Box 6"/>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3367" name="Text Box 7"/>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3368" name="Text Box 8"/>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3369" name="Text Box 9"/>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3370" name="Text Box 10"/>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3371" name="Freeform 11"/>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372" name="Freeform 12"/>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373" name="Freeform 13"/>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374" name="Freeform 14"/>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375" name="AutoShape 15"/>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3376" name="Text Box 16"/>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3377" name="Text Box 17"/>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3378" name="Text Box 18"/>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3379" name="Text Box 19"/>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3380" name="Text Box 20"/>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3381" name="Freeform 21"/>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382" name="Freeform 22"/>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383" name="Freeform 23"/>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384" name="Freeform 24"/>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3081" name="AutoShape 25"/>
          <p:cNvSpPr>
            <a:spLocks noChangeArrowheads="1"/>
          </p:cNvSpPr>
          <p:nvPr/>
        </p:nvSpPr>
        <p:spPr bwMode="auto">
          <a:xfrm flipV="1">
            <a:off x="2220914" y="5730875"/>
            <a:ext cx="395287" cy="4191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w="12700">
            <a:solidFill>
              <a:schemeClr val="tx1"/>
            </a:solidFill>
            <a:miter lim="800000"/>
            <a:headEnd/>
            <a:tailEnd/>
          </a:ln>
        </p:spPr>
        <p:txBody>
          <a:bodyPr wrap="none" anchor="ctr"/>
          <a:lstStyle/>
          <a:p>
            <a:endParaRPr lang="zh-CN" altLang="en-US"/>
          </a:p>
        </p:txBody>
      </p:sp>
      <p:sp>
        <p:nvSpPr>
          <p:cNvPr id="143386" name="Text Box 26"/>
          <p:cNvSpPr txBox="1">
            <a:spLocks noChangeArrowheads="1"/>
          </p:cNvSpPr>
          <p:nvPr/>
        </p:nvSpPr>
        <p:spPr bwMode="auto">
          <a:xfrm>
            <a:off x="5375275" y="5827714"/>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黑体" panose="02010609060101010101" pitchFamily="49" charset="-122"/>
                <a:ea typeface="黑体" panose="02010609060101010101" pitchFamily="49" charset="-122"/>
              </a:rPr>
              <a:t>物理传输媒体</a:t>
            </a:r>
          </a:p>
        </p:txBody>
      </p:sp>
      <p:sp>
        <p:nvSpPr>
          <p:cNvPr id="173083" name="AutoShape 27"/>
          <p:cNvSpPr>
            <a:spLocks noChangeArrowheads="1"/>
          </p:cNvSpPr>
          <p:nvPr/>
        </p:nvSpPr>
        <p:spPr bwMode="auto">
          <a:xfrm rot="5400000">
            <a:off x="4834732" y="5831682"/>
            <a:ext cx="179387" cy="393700"/>
          </a:xfrm>
          <a:prstGeom prst="upArrow">
            <a:avLst>
              <a:gd name="adj1" fmla="val 50000"/>
              <a:gd name="adj2" fmla="val 54867"/>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73084" name="AutoShape 28"/>
          <p:cNvSpPr>
            <a:spLocks noChangeArrowheads="1"/>
          </p:cNvSpPr>
          <p:nvPr/>
        </p:nvSpPr>
        <p:spPr bwMode="auto">
          <a:xfrm rot="5400000">
            <a:off x="7571582" y="5831682"/>
            <a:ext cx="179387" cy="393700"/>
          </a:xfrm>
          <a:prstGeom prst="upArrow">
            <a:avLst>
              <a:gd name="adj1" fmla="val 50000"/>
              <a:gd name="adj2" fmla="val 54867"/>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3389" name="Text Box 29"/>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43390" name="AutoShape 30"/>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3391" name="Text Box 31"/>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3392" name="AutoShape 32"/>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3393" name="Text Box 33"/>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grpSp>
        <p:nvGrpSpPr>
          <p:cNvPr id="2" name="Group 34"/>
          <p:cNvGrpSpPr>
            <a:grpSpLocks/>
          </p:cNvGrpSpPr>
          <p:nvPr/>
        </p:nvGrpSpPr>
        <p:grpSpPr bwMode="auto">
          <a:xfrm>
            <a:off x="3143250" y="5959475"/>
            <a:ext cx="1066800" cy="139700"/>
            <a:chOff x="1344" y="912"/>
            <a:chExt cx="672" cy="96"/>
          </a:xfrm>
        </p:grpSpPr>
        <p:sp>
          <p:nvSpPr>
            <p:cNvPr id="143401" name="Line 35"/>
            <p:cNvSpPr>
              <a:spLocks noChangeShapeType="1"/>
            </p:cNvSpPr>
            <p:nvPr/>
          </p:nvSpPr>
          <p:spPr bwMode="auto">
            <a:xfrm>
              <a:off x="1344" y="960"/>
              <a:ext cx="672" cy="0"/>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43402" name="Freeform 36"/>
            <p:cNvSpPr>
              <a:spLocks/>
            </p:cNvSpPr>
            <p:nvPr/>
          </p:nvSpPr>
          <p:spPr bwMode="auto">
            <a:xfrm>
              <a:off x="1392" y="912"/>
              <a:ext cx="576" cy="96"/>
            </a:xfrm>
            <a:custGeom>
              <a:avLst/>
              <a:gdLst>
                <a:gd name="T0" fmla="*/ 0 w 576"/>
                <a:gd name="T1" fmla="*/ 1 h 192"/>
                <a:gd name="T2" fmla="*/ 0 w 576"/>
                <a:gd name="T3" fmla="*/ 0 h 192"/>
                <a:gd name="T4" fmla="*/ 192 w 576"/>
                <a:gd name="T5" fmla="*/ 0 h 192"/>
                <a:gd name="T6" fmla="*/ 192 w 576"/>
                <a:gd name="T7" fmla="*/ 1 h 192"/>
                <a:gd name="T8" fmla="*/ 288 w 576"/>
                <a:gd name="T9" fmla="*/ 1 h 192"/>
                <a:gd name="T10" fmla="*/ 288 w 576"/>
                <a:gd name="T11" fmla="*/ 0 h 192"/>
                <a:gd name="T12" fmla="*/ 336 w 576"/>
                <a:gd name="T13" fmla="*/ 0 h 192"/>
                <a:gd name="T14" fmla="*/ 336 w 576"/>
                <a:gd name="T15" fmla="*/ 1 h 192"/>
                <a:gd name="T16" fmla="*/ 480 w 576"/>
                <a:gd name="T17" fmla="*/ 1 h 192"/>
                <a:gd name="T18" fmla="*/ 480 w 576"/>
                <a:gd name="T19" fmla="*/ 0 h 192"/>
                <a:gd name="T20" fmla="*/ 576 w 576"/>
                <a:gd name="T21" fmla="*/ 0 h 192"/>
                <a:gd name="T22" fmla="*/ 576 w 576"/>
                <a:gd name="T23" fmla="*/ 1 h 192"/>
                <a:gd name="T24" fmla="*/ 0 w 576"/>
                <a:gd name="T25" fmla="*/ 1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6"/>
                <a:gd name="T40" fmla="*/ 0 h 192"/>
                <a:gd name="T41" fmla="*/ 576 w 576"/>
                <a:gd name="T42" fmla="*/ 192 h 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solidFill>
              <a:schemeClr val="tx2"/>
            </a:solidFill>
            <a:ln w="12700" cap="flat" cmpd="sng">
              <a:solidFill>
                <a:schemeClr val="tx1"/>
              </a:solidFill>
              <a:prstDash val="solid"/>
              <a:round/>
              <a:headEnd type="none" w="sm" len="lg"/>
              <a:tailEnd type="none" w="sm" len="lg"/>
            </a:ln>
          </p:spPr>
          <p:txBody>
            <a:bodyPr/>
            <a:lstStyle/>
            <a:p>
              <a:endParaRPr lang="zh-CN" altLang="en-US"/>
            </a:p>
          </p:txBody>
        </p:sp>
      </p:grpSp>
      <p:grpSp>
        <p:nvGrpSpPr>
          <p:cNvPr id="3" name="Group 37"/>
          <p:cNvGrpSpPr>
            <a:grpSpLocks/>
          </p:cNvGrpSpPr>
          <p:nvPr/>
        </p:nvGrpSpPr>
        <p:grpSpPr bwMode="auto">
          <a:xfrm>
            <a:off x="8124825" y="5957889"/>
            <a:ext cx="1066800" cy="142875"/>
            <a:chOff x="4158" y="3753"/>
            <a:chExt cx="672" cy="90"/>
          </a:xfrm>
        </p:grpSpPr>
        <p:sp>
          <p:nvSpPr>
            <p:cNvPr id="143399" name="Line 38"/>
            <p:cNvSpPr>
              <a:spLocks noChangeShapeType="1"/>
            </p:cNvSpPr>
            <p:nvPr/>
          </p:nvSpPr>
          <p:spPr bwMode="auto">
            <a:xfrm>
              <a:off x="4158" y="3798"/>
              <a:ext cx="672" cy="0"/>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43400" name="Freeform 39"/>
            <p:cNvSpPr>
              <a:spLocks/>
            </p:cNvSpPr>
            <p:nvPr/>
          </p:nvSpPr>
          <p:spPr bwMode="auto">
            <a:xfrm>
              <a:off x="4209" y="3753"/>
              <a:ext cx="576" cy="90"/>
            </a:xfrm>
            <a:custGeom>
              <a:avLst/>
              <a:gdLst>
                <a:gd name="T0" fmla="*/ 0 w 576"/>
                <a:gd name="T1" fmla="*/ 5 h 99"/>
                <a:gd name="T2" fmla="*/ 0 w 576"/>
                <a:gd name="T3" fmla="*/ 3 h 99"/>
                <a:gd name="T4" fmla="*/ 135 w 576"/>
                <a:gd name="T5" fmla="*/ 3 h 99"/>
                <a:gd name="T6" fmla="*/ 138 w 576"/>
                <a:gd name="T7" fmla="*/ 5 h 99"/>
                <a:gd name="T8" fmla="*/ 264 w 576"/>
                <a:gd name="T9" fmla="*/ 5 h 99"/>
                <a:gd name="T10" fmla="*/ 264 w 576"/>
                <a:gd name="T11" fmla="*/ 0 h 99"/>
                <a:gd name="T12" fmla="*/ 426 w 576"/>
                <a:gd name="T13" fmla="*/ 0 h 99"/>
                <a:gd name="T14" fmla="*/ 426 w 576"/>
                <a:gd name="T15" fmla="*/ 5 h 99"/>
                <a:gd name="T16" fmla="*/ 480 w 576"/>
                <a:gd name="T17" fmla="*/ 5 h 99"/>
                <a:gd name="T18" fmla="*/ 480 w 576"/>
                <a:gd name="T19" fmla="*/ 3 h 99"/>
                <a:gd name="T20" fmla="*/ 576 w 576"/>
                <a:gd name="T21" fmla="*/ 3 h 99"/>
                <a:gd name="T22" fmla="*/ 576 w 576"/>
                <a:gd name="T23" fmla="*/ 5 h 99"/>
                <a:gd name="T24" fmla="*/ 0 w 576"/>
                <a:gd name="T25" fmla="*/ 5 h 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6"/>
                <a:gd name="T40" fmla="*/ 0 h 99"/>
                <a:gd name="T41" fmla="*/ 576 w 576"/>
                <a:gd name="T42" fmla="*/ 99 h 9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solidFill>
              <a:schemeClr val="tx2"/>
            </a:solidFill>
            <a:ln w="12700" cap="flat" cmpd="sng">
              <a:solidFill>
                <a:schemeClr val="tx1"/>
              </a:solidFill>
              <a:prstDash val="solid"/>
              <a:round/>
              <a:headEnd type="none" w="sm" len="lg"/>
              <a:tailEnd type="none" w="sm" len="lg"/>
            </a:ln>
          </p:spPr>
          <p:txBody>
            <a:bodyPr/>
            <a:lstStyle/>
            <a:p>
              <a:endParaRPr lang="zh-CN" altLang="en-US"/>
            </a:p>
          </p:txBody>
        </p:sp>
      </p:grpSp>
      <p:sp>
        <p:nvSpPr>
          <p:cNvPr id="143396" name="Text Box 40"/>
          <p:cNvSpPr txBox="1">
            <a:spLocks noChangeArrowheads="1"/>
          </p:cNvSpPr>
          <p:nvPr/>
        </p:nvSpPr>
        <p:spPr bwMode="auto">
          <a:xfrm>
            <a:off x="3406616" y="4797426"/>
            <a:ext cx="541686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Times New Roman" panose="02020603050405020304" pitchFamily="18" charset="0"/>
                <a:ea typeface="黑体" panose="02010609060101010101" pitchFamily="49" charset="-122"/>
              </a:rPr>
              <a:t>电信号（或光信号）在物理媒体中传播</a:t>
            </a:r>
          </a:p>
          <a:p>
            <a:pPr algn="ctr">
              <a:spcBef>
                <a:spcPct val="0"/>
              </a:spcBef>
              <a:buClrTx/>
              <a:buSzTx/>
              <a:buFontTx/>
              <a:buNone/>
            </a:pPr>
            <a:r>
              <a:rPr lang="zh-CN" altLang="en-US" sz="2400">
                <a:solidFill>
                  <a:srgbClr val="333399"/>
                </a:solidFill>
                <a:latin typeface="Times New Roman" panose="02020603050405020304" pitchFamily="18" charset="0"/>
                <a:ea typeface="黑体" panose="02010609060101010101" pitchFamily="49" charset="-122"/>
              </a:rPr>
              <a:t>从发送端物理层传送到接收端物理层</a:t>
            </a:r>
          </a:p>
        </p:txBody>
      </p:sp>
      <p:sp>
        <p:nvSpPr>
          <p:cNvPr id="143397" name="Text Box 41"/>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73098" name="AutoShape 42"/>
          <p:cNvSpPr>
            <a:spLocks noChangeArrowheads="1"/>
          </p:cNvSpPr>
          <p:nvPr/>
        </p:nvSpPr>
        <p:spPr bwMode="auto">
          <a:xfrm rot="5400000" flipH="1">
            <a:off x="9595644" y="5679281"/>
            <a:ext cx="431800" cy="395288"/>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w="12700">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13634986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173081"/>
                                        </p:tgtEl>
                                        <p:attrNameLst>
                                          <p:attrName>style.visibility</p:attrName>
                                        </p:attrNameLst>
                                      </p:cBhvr>
                                      <p:to>
                                        <p:strVal val="visible"/>
                                      </p:to>
                                    </p:set>
                                    <p:animEffect transition="in" filter="wipe(left)">
                                      <p:cBhvr>
                                        <p:cTn id="7" dur="500"/>
                                        <p:tgtEl>
                                          <p:spTgt spid="173081"/>
                                        </p:tgtEl>
                                      </p:cBhvr>
                                    </p:animEffect>
                                  </p:childTnLst>
                                </p:cTn>
                              </p:par>
                            </p:childTnLst>
                          </p:cTn>
                        </p:par>
                        <p:par>
                          <p:cTn id="8" fill="hold" nodeType="afterGroup">
                            <p:stCondLst>
                              <p:cond delay="1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nodeType="afterGroup">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73083"/>
                                        </p:tgtEl>
                                        <p:attrNameLst>
                                          <p:attrName>style.visibility</p:attrName>
                                        </p:attrNameLst>
                                      </p:cBhvr>
                                      <p:to>
                                        <p:strVal val="visible"/>
                                      </p:to>
                                    </p:set>
                                    <p:animEffect transition="in" filter="wipe(left)">
                                      <p:cBhvr>
                                        <p:cTn id="14" dur="500"/>
                                        <p:tgtEl>
                                          <p:spTgt spid="173083"/>
                                        </p:tgtEl>
                                      </p:cBhvr>
                                    </p:animEffect>
                                  </p:childTnLst>
                                </p:cTn>
                              </p:par>
                            </p:childTnLst>
                          </p:cTn>
                        </p:par>
                        <p:par>
                          <p:cTn id="15" fill="hold" nodeType="afterGroup">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173084"/>
                                        </p:tgtEl>
                                        <p:attrNameLst>
                                          <p:attrName>style.visibility</p:attrName>
                                        </p:attrNameLst>
                                      </p:cBhvr>
                                      <p:to>
                                        <p:strVal val="visible"/>
                                      </p:to>
                                    </p:set>
                                    <p:animEffect transition="in" filter="wipe(left)">
                                      <p:cBhvr>
                                        <p:cTn id="18" dur="500"/>
                                        <p:tgtEl>
                                          <p:spTgt spid="173084"/>
                                        </p:tgtEl>
                                      </p:cBhvr>
                                    </p:animEffect>
                                  </p:childTnLst>
                                </p:cTn>
                              </p:par>
                            </p:childTnLst>
                          </p:cTn>
                        </p:par>
                        <p:par>
                          <p:cTn id="19" fill="hold" nodeType="afterGroup">
                            <p:stCondLst>
                              <p:cond delay="2500"/>
                            </p:stCondLst>
                            <p:childTnLst>
                              <p:par>
                                <p:cTn id="20" presetID="1"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par>
                          <p:cTn id="22" fill="hold" nodeType="afterGroup">
                            <p:stCondLst>
                              <p:cond delay="2500"/>
                            </p:stCondLst>
                            <p:childTnLst>
                              <p:par>
                                <p:cTn id="23" presetID="22" presetClass="entr" presetSubtype="4" fill="hold" nodeType="afterEffect">
                                  <p:stCondLst>
                                    <p:cond delay="0"/>
                                  </p:stCondLst>
                                  <p:childTnLst>
                                    <p:set>
                                      <p:cBhvr>
                                        <p:cTn id="24" dur="1" fill="hold">
                                          <p:stCondLst>
                                            <p:cond delay="0"/>
                                          </p:stCondLst>
                                        </p:cTn>
                                        <p:tgtEl>
                                          <p:spTgt spid="173098"/>
                                        </p:tgtEl>
                                        <p:attrNameLst>
                                          <p:attrName>style.visibility</p:attrName>
                                        </p:attrNameLst>
                                      </p:cBhvr>
                                      <p:to>
                                        <p:strVal val="visible"/>
                                      </p:to>
                                    </p:set>
                                    <p:animEffect transition="in" filter="wipe(down)">
                                      <p:cBhvr>
                                        <p:cTn id="25" dur="500"/>
                                        <p:tgtEl>
                                          <p:spTgt spid="173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83" grpId="0" animBg="1"/>
      <p:bldP spid="17308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44387"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388"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389"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4390"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4391"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4392"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4393"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4394"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4395"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4396"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4397"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4398"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399"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4400"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4401"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4402"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4403"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4404"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4405"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4406"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4407"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4408"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44409"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10"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4411"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12"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4413" name="Text Box 29"/>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44414" name="Text Box 30"/>
          <p:cNvSpPr txBox="1">
            <a:spLocks noChangeArrowheads="1"/>
          </p:cNvSpPr>
          <p:nvPr/>
        </p:nvSpPr>
        <p:spPr bwMode="auto">
          <a:xfrm>
            <a:off x="3738563" y="5276850"/>
            <a:ext cx="567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物理层接收到比特流，上交给数据链路层</a:t>
            </a:r>
          </a:p>
        </p:txBody>
      </p:sp>
      <p:sp>
        <p:nvSpPr>
          <p:cNvPr id="174111" name="AutoShape 31"/>
          <p:cNvSpPr>
            <a:spLocks noChangeArrowheads="1"/>
          </p:cNvSpPr>
          <p:nvPr/>
        </p:nvSpPr>
        <p:spPr bwMode="auto">
          <a:xfrm rot="10800000" flipV="1">
            <a:off x="9829800" y="5078414"/>
            <a:ext cx="196850" cy="396875"/>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066137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74111"/>
                                        </p:tgtEl>
                                        <p:attrNameLst>
                                          <p:attrName>style.visibility</p:attrName>
                                        </p:attrNameLst>
                                      </p:cBhvr>
                                      <p:to>
                                        <p:strVal val="visible"/>
                                      </p:to>
                                    </p:set>
                                    <p:animEffect transition="in" filter="wipe(down)">
                                      <p:cBhvr>
                                        <p:cTn id="7" dur="1000"/>
                                        <p:tgtEl>
                                          <p:spTgt spid="174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45411"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5412"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5413"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5414"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5415"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5416"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5417"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5418"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5419"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5420"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5421"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5422"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5423"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5424"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5425"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5426"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5427"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5428"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5429"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5430"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5431"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5432"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45433"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5434"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5435"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5436"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5437" name="Text Box 29"/>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45438" name="Text Box 30"/>
          <p:cNvSpPr txBox="1">
            <a:spLocks noChangeArrowheads="1"/>
          </p:cNvSpPr>
          <p:nvPr/>
        </p:nvSpPr>
        <p:spPr bwMode="auto">
          <a:xfrm>
            <a:off x="4858881" y="4581526"/>
            <a:ext cx="44935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数据链路层剥去帧首部和帧尾部</a:t>
            </a:r>
          </a:p>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取出数据部分，上交给网络层</a:t>
            </a:r>
          </a:p>
        </p:txBody>
      </p:sp>
      <p:sp>
        <p:nvSpPr>
          <p:cNvPr id="175135" name="AutoShape 31"/>
          <p:cNvSpPr>
            <a:spLocks noChangeArrowheads="1"/>
          </p:cNvSpPr>
          <p:nvPr/>
        </p:nvSpPr>
        <p:spPr bwMode="auto">
          <a:xfrm rot="10800000" flipV="1">
            <a:off x="9829800" y="4437064"/>
            <a:ext cx="196850" cy="396875"/>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584378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75135"/>
                                        </p:tgtEl>
                                        <p:attrNameLst>
                                          <p:attrName>style.visibility</p:attrName>
                                        </p:attrNameLst>
                                      </p:cBhvr>
                                      <p:to>
                                        <p:strVal val="visible"/>
                                      </p:to>
                                    </p:set>
                                    <p:animEffect transition="in" filter="wipe(down)">
                                      <p:cBhvr>
                                        <p:cTn id="7" dur="1000"/>
                                        <p:tgtEl>
                                          <p:spTgt spid="175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1"/>
          </p:nvPr>
        </p:nvSpPr>
        <p:spPr>
          <a:xfrm>
            <a:off x="1524000" y="6543676"/>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8FDC65C1-4978-496E-B5BD-5A41AF4B3AEC}" type="slidenum">
              <a:rPr kumimoji="0" lang="en-US" altLang="zh-CN" sz="160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11</a:t>
            </a:fld>
            <a:endParaRPr kumimoji="0" lang="en-US" altLang="zh-CN" sz="160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26627" name="Rectangle 2"/>
          <p:cNvSpPr>
            <a:spLocks noGrp="1" noChangeArrowheads="1"/>
          </p:cNvSpPr>
          <p:nvPr>
            <p:ph type="title"/>
          </p:nvPr>
        </p:nvSpPr>
        <p:spPr/>
        <p:txBody>
          <a:bodyPr/>
          <a:lstStyle/>
          <a:p>
            <a:r>
              <a:rPr lang="zh-CN" altLang="en-US">
                <a:ea typeface="宋体" panose="02010600030101010101" pitchFamily="2" charset="-122"/>
              </a:rPr>
              <a:t>互联网的通信服务模式</a:t>
            </a:r>
            <a:endParaRPr lang="en-US" altLang="zh-CN">
              <a:ea typeface="宋体" panose="02010600030101010101" pitchFamily="2" charset="-122"/>
            </a:endParaRPr>
          </a:p>
        </p:txBody>
      </p:sp>
      <p:sp>
        <p:nvSpPr>
          <p:cNvPr id="26628" name="Rectangle 3"/>
          <p:cNvSpPr>
            <a:spLocks noGrp="1" noChangeArrowheads="1"/>
          </p:cNvSpPr>
          <p:nvPr>
            <p:ph type="body" idx="1"/>
          </p:nvPr>
        </p:nvSpPr>
        <p:spPr/>
        <p:txBody>
          <a:bodyPr/>
          <a:lstStyle/>
          <a:p>
            <a:r>
              <a:rPr lang="zh-CN" altLang="en-US" dirty="0">
                <a:solidFill>
                  <a:srgbClr val="FF0000"/>
                </a:solidFill>
                <a:latin typeface="+mn-ea"/>
              </a:rPr>
              <a:t>客户机</a:t>
            </a:r>
            <a:r>
              <a:rPr lang="en-US" altLang="zh-CN" dirty="0">
                <a:solidFill>
                  <a:srgbClr val="FF0000"/>
                </a:solidFill>
                <a:latin typeface="+mn-ea"/>
              </a:rPr>
              <a:t>/</a:t>
            </a:r>
            <a:r>
              <a:rPr lang="zh-CN" altLang="en-US" dirty="0">
                <a:solidFill>
                  <a:srgbClr val="FF0000"/>
                </a:solidFill>
                <a:latin typeface="+mn-ea"/>
              </a:rPr>
              <a:t>服务器</a:t>
            </a:r>
            <a:endParaRPr lang="en-US" altLang="zh-CN" dirty="0">
              <a:solidFill>
                <a:srgbClr val="FF0000"/>
              </a:solidFill>
              <a:latin typeface="+mn-ea"/>
            </a:endParaRPr>
          </a:p>
          <a:p>
            <a:r>
              <a:rPr lang="zh-CN" altLang="en-US" dirty="0">
                <a:solidFill>
                  <a:srgbClr val="FF0000"/>
                </a:solidFill>
                <a:latin typeface="+mn-ea"/>
              </a:rPr>
              <a:t>对等服务架构</a:t>
            </a:r>
            <a:r>
              <a:rPr lang="en-US" altLang="zh-CN" dirty="0">
                <a:solidFill>
                  <a:srgbClr val="FF0000"/>
                </a:solidFill>
                <a:latin typeface="+mn-ea"/>
              </a:rPr>
              <a:t>(P2P)</a:t>
            </a:r>
          </a:p>
        </p:txBody>
      </p:sp>
    </p:spTree>
    <p:extLst>
      <p:ext uri="{BB962C8B-B14F-4D97-AF65-F5344CB8AC3E}">
        <p14:creationId xmlns:p14="http://schemas.microsoft.com/office/powerpoint/2010/main" val="5897568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46435"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6436"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6437"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6438"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6439"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6440"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6441"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6442"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43"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44"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45"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46"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6447"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6448"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6449"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6450"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6451"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6452"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53"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54"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55"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56"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46457"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6458"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6459"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6460"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6461" name="Text Box 29"/>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46462" name="Text Box 30"/>
          <p:cNvSpPr txBox="1">
            <a:spLocks noChangeArrowheads="1"/>
          </p:cNvSpPr>
          <p:nvPr/>
        </p:nvSpPr>
        <p:spPr bwMode="auto">
          <a:xfrm>
            <a:off x="4944606" y="4005264"/>
            <a:ext cx="44935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网络层剥去首部，取出数据部分</a:t>
            </a:r>
          </a:p>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上交给运输层</a:t>
            </a:r>
          </a:p>
        </p:txBody>
      </p:sp>
      <p:sp>
        <p:nvSpPr>
          <p:cNvPr id="176159" name="AutoShape 31"/>
          <p:cNvSpPr>
            <a:spLocks noChangeArrowheads="1"/>
          </p:cNvSpPr>
          <p:nvPr/>
        </p:nvSpPr>
        <p:spPr bwMode="auto">
          <a:xfrm rot="10800000" flipV="1">
            <a:off x="9829800" y="3824289"/>
            <a:ext cx="196850" cy="396875"/>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5573910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76159"/>
                                        </p:tgtEl>
                                        <p:attrNameLst>
                                          <p:attrName>style.visibility</p:attrName>
                                        </p:attrNameLst>
                                      </p:cBhvr>
                                      <p:to>
                                        <p:strVal val="visible"/>
                                      </p:to>
                                    </p:set>
                                    <p:animEffect transition="in" filter="wipe(down)">
                                      <p:cBhvr>
                                        <p:cTn id="7" dur="1000"/>
                                        <p:tgtEl>
                                          <p:spTgt spid="176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5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47459"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7460"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7461"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7462"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7463"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7464"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7465"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7466"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7467"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7468"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7469"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7470"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7471"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7472"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7473"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7474"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7475"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7476"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7477"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7478"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7479"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7480"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47481"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7482"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7483"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7484"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7485" name="Text Box 29"/>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47486" name="Text Box 30"/>
          <p:cNvSpPr txBox="1">
            <a:spLocks noChangeArrowheads="1"/>
          </p:cNvSpPr>
          <p:nvPr/>
        </p:nvSpPr>
        <p:spPr bwMode="auto">
          <a:xfrm>
            <a:off x="4944606" y="3357564"/>
            <a:ext cx="44935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运输层剥去首部，取出数据部分</a:t>
            </a:r>
          </a:p>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上交给应用层</a:t>
            </a:r>
          </a:p>
        </p:txBody>
      </p:sp>
      <p:sp>
        <p:nvSpPr>
          <p:cNvPr id="177183" name="AutoShape 31"/>
          <p:cNvSpPr>
            <a:spLocks noChangeArrowheads="1"/>
          </p:cNvSpPr>
          <p:nvPr/>
        </p:nvSpPr>
        <p:spPr bwMode="auto">
          <a:xfrm rot="10800000" flipV="1">
            <a:off x="9829800" y="3248026"/>
            <a:ext cx="196850" cy="396875"/>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446087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77183"/>
                                        </p:tgtEl>
                                        <p:attrNameLst>
                                          <p:attrName>style.visibility</p:attrName>
                                        </p:attrNameLst>
                                      </p:cBhvr>
                                      <p:to>
                                        <p:strVal val="visible"/>
                                      </p:to>
                                    </p:set>
                                    <p:animEffect transition="in" filter="wipe(down)">
                                      <p:cBhvr>
                                        <p:cTn id="7" dur="1000"/>
                                        <p:tgtEl>
                                          <p:spTgt spid="177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83"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48483"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8484"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8485"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8486"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8487"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8488"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8489"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8490"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491"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492"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493"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494"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8495"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8496"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8497"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8498"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8499"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8500"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501"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502"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503"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504"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48505"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8506"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8507"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8508"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8509" name="Text Box 29"/>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48510" name="Text Box 30"/>
          <p:cNvSpPr txBox="1">
            <a:spLocks noChangeArrowheads="1"/>
          </p:cNvSpPr>
          <p:nvPr/>
        </p:nvSpPr>
        <p:spPr bwMode="auto">
          <a:xfrm>
            <a:off x="4343144" y="2852739"/>
            <a:ext cx="510909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应用层剥去首部，取出应用程序数据</a:t>
            </a:r>
          </a:p>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上交给应用进程</a:t>
            </a:r>
          </a:p>
        </p:txBody>
      </p:sp>
      <p:sp>
        <p:nvSpPr>
          <p:cNvPr id="178207" name="AutoShape 31"/>
          <p:cNvSpPr>
            <a:spLocks noChangeArrowheads="1"/>
          </p:cNvSpPr>
          <p:nvPr/>
        </p:nvSpPr>
        <p:spPr bwMode="auto">
          <a:xfrm rot="10800000" flipV="1">
            <a:off x="9829800" y="2744789"/>
            <a:ext cx="196850" cy="396875"/>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791197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78207"/>
                                        </p:tgtEl>
                                        <p:attrNameLst>
                                          <p:attrName>style.visibility</p:attrName>
                                        </p:attrNameLst>
                                      </p:cBhvr>
                                      <p:to>
                                        <p:strVal val="visible"/>
                                      </p:to>
                                    </p:set>
                                    <p:animEffect transition="in" filter="wipe(down)">
                                      <p:cBhvr>
                                        <p:cTn id="7" dur="1000"/>
                                        <p:tgtEl>
                                          <p:spTgt spid="178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207"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49507"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9508"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9509"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9510"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9511"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9512"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9513"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9514"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515"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516"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517"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518"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9519"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49520"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49521"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49522"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49523"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49524"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525"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526"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527"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528"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49529"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9530"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9531"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9532"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49533" name="Text Box 29"/>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49534" name="AutoShape 30"/>
          <p:cNvSpPr>
            <a:spLocks noChangeArrowheads="1"/>
          </p:cNvSpPr>
          <p:nvPr/>
        </p:nvSpPr>
        <p:spPr bwMode="auto">
          <a:xfrm>
            <a:off x="5591175" y="1989139"/>
            <a:ext cx="2952750" cy="935037"/>
          </a:xfrm>
          <a:prstGeom prst="wedgeRoundRectCallout">
            <a:avLst>
              <a:gd name="adj1" fmla="val 87310"/>
              <a:gd name="adj2" fmla="val 18931"/>
              <a:gd name="adj3" fmla="val 16667"/>
            </a:avLst>
          </a:prstGeom>
          <a:solidFill>
            <a:srgbClr val="66FFFF"/>
          </a:solidFill>
          <a:ln w="9525">
            <a:solidFill>
              <a:schemeClr val="tx1"/>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49535" name="Text Box 31"/>
          <p:cNvSpPr txBox="1">
            <a:spLocks noChangeArrowheads="1"/>
          </p:cNvSpPr>
          <p:nvPr/>
        </p:nvSpPr>
        <p:spPr bwMode="auto">
          <a:xfrm>
            <a:off x="5650471" y="2060576"/>
            <a:ext cx="297068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Tahoma" panose="020B0604030504040204" pitchFamily="34" charset="0"/>
                <a:ea typeface="黑体" panose="02010609060101010101" pitchFamily="49" charset="-122"/>
              </a:rPr>
              <a:t>我收到了</a:t>
            </a:r>
            <a:r>
              <a:rPr lang="zh-CN" altLang="en-US" sz="1400">
                <a:solidFill>
                  <a:srgbClr val="333399"/>
                </a:solidFill>
                <a:latin typeface="Arial" panose="020B0604020202020204" pitchFamily="34" charset="0"/>
                <a:ea typeface="黑体" panose="02010609060101010101" pitchFamily="49" charset="-122"/>
              </a:rPr>
              <a:t> </a:t>
            </a:r>
            <a:r>
              <a:rPr lang="en-US" altLang="zh-CN" sz="2400">
                <a:solidFill>
                  <a:srgbClr val="333399"/>
                </a:solidFill>
                <a:latin typeface="Arial" panose="020B0604020202020204" pitchFamily="34" charset="0"/>
                <a:ea typeface="黑体" panose="02010609060101010101" pitchFamily="49" charset="-122"/>
              </a:rPr>
              <a:t>AP</a:t>
            </a:r>
            <a:r>
              <a:rPr lang="en-US" altLang="zh-CN" sz="2400" baseline="-25000">
                <a:solidFill>
                  <a:srgbClr val="333399"/>
                </a:solidFill>
                <a:latin typeface="Arial" panose="020B0604020202020204" pitchFamily="34" charset="0"/>
                <a:ea typeface="黑体" panose="02010609060101010101" pitchFamily="49" charset="-122"/>
              </a:rPr>
              <a:t>1</a:t>
            </a:r>
            <a:r>
              <a:rPr lang="en-US" altLang="zh-CN" sz="1600">
                <a:solidFill>
                  <a:srgbClr val="333399"/>
                </a:solidFill>
                <a:latin typeface="Arial" panose="020B0604020202020204" pitchFamily="34" charset="0"/>
                <a:ea typeface="黑体" panose="02010609060101010101" pitchFamily="49" charset="-122"/>
              </a:rPr>
              <a:t> </a:t>
            </a:r>
            <a:r>
              <a:rPr lang="zh-CN" altLang="en-US" sz="2400">
                <a:solidFill>
                  <a:srgbClr val="333399"/>
                </a:solidFill>
                <a:latin typeface="Tahoma" panose="020B0604030504040204" pitchFamily="34" charset="0"/>
                <a:ea typeface="黑体" panose="02010609060101010101" pitchFamily="49" charset="-122"/>
              </a:rPr>
              <a:t>发来的</a:t>
            </a:r>
          </a:p>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应用程序数据！</a:t>
            </a:r>
          </a:p>
        </p:txBody>
      </p:sp>
    </p:spTree>
    <p:extLst>
      <p:ext uri="{BB962C8B-B14F-4D97-AF65-F5344CB8AC3E}">
        <p14:creationId xmlns:p14="http://schemas.microsoft.com/office/powerpoint/2010/main" val="2524392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50531"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0532"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0533"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0534"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0535"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0536"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0537"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0538"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539"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540"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541"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542"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0543"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0544"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0545"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0546"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0547"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0548"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549"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550"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551"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552"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50553"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0554"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0555"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0556"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0557" name="Text Box 29"/>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80254" name="Rectangle 30"/>
          <p:cNvSpPr>
            <a:spLocks noChangeArrowheads="1"/>
          </p:cNvSpPr>
          <p:nvPr/>
        </p:nvSpPr>
        <p:spPr bwMode="auto">
          <a:xfrm>
            <a:off x="5591175" y="2493964"/>
            <a:ext cx="2592388" cy="3587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nvGrpSpPr>
          <p:cNvPr id="2" name="Group 31"/>
          <p:cNvGrpSpPr>
            <a:grpSpLocks/>
          </p:cNvGrpSpPr>
          <p:nvPr/>
        </p:nvGrpSpPr>
        <p:grpSpPr bwMode="auto">
          <a:xfrm>
            <a:off x="4151313" y="2420938"/>
            <a:ext cx="1454150" cy="1008062"/>
            <a:chOff x="1655" y="1525"/>
            <a:chExt cx="916" cy="635"/>
          </a:xfrm>
        </p:grpSpPr>
        <p:sp>
          <p:nvSpPr>
            <p:cNvPr id="150606" name="Text Box 32"/>
            <p:cNvSpPr txBox="1">
              <a:spLocks noChangeArrowheads="1"/>
            </p:cNvSpPr>
            <p:nvPr/>
          </p:nvSpPr>
          <p:spPr bwMode="auto">
            <a:xfrm>
              <a:off x="1655" y="1525"/>
              <a:ext cx="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Rounded MT Bold" panose="020F0704030504030204" pitchFamily="34" charset="0"/>
                  <a:ea typeface="黑体" panose="02010609060101010101" pitchFamily="49" charset="-122"/>
                </a:rPr>
                <a:t>应用层首部</a:t>
              </a:r>
              <a:endParaRPr lang="zh-CN" altLang="en-US" sz="2000">
                <a:solidFill>
                  <a:srgbClr val="333399"/>
                </a:solidFill>
                <a:latin typeface="Times New Roman" panose="02020603050405020304" pitchFamily="18" charset="0"/>
                <a:ea typeface="黑体" panose="02010609060101010101" pitchFamily="49" charset="-122"/>
              </a:endParaRPr>
            </a:p>
          </p:txBody>
        </p:sp>
        <p:sp>
          <p:nvSpPr>
            <p:cNvPr id="150607" name="Line 33"/>
            <p:cNvSpPr>
              <a:spLocks noChangeShapeType="1"/>
            </p:cNvSpPr>
            <p:nvPr/>
          </p:nvSpPr>
          <p:spPr bwMode="auto">
            <a:xfrm>
              <a:off x="2109" y="1752"/>
              <a:ext cx="272" cy="223"/>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608" name="Rectangle 34"/>
            <p:cNvSpPr>
              <a:spLocks noChangeArrowheads="1"/>
            </p:cNvSpPr>
            <p:nvPr/>
          </p:nvSpPr>
          <p:spPr bwMode="auto">
            <a:xfrm>
              <a:off x="2245" y="1934"/>
              <a:ext cx="318" cy="226"/>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grpSp>
      <p:sp>
        <p:nvSpPr>
          <p:cNvPr id="180259" name="Rectangle 35"/>
          <p:cNvSpPr>
            <a:spLocks noChangeArrowheads="1"/>
          </p:cNvSpPr>
          <p:nvPr/>
        </p:nvSpPr>
        <p:spPr bwMode="auto">
          <a:xfrm>
            <a:off x="3503614" y="5373689"/>
            <a:ext cx="5184775" cy="3587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solidFill>
                  <a:srgbClr val="333399"/>
                </a:solidFill>
                <a:latin typeface="Arial" panose="020B0604020202020204" pitchFamily="34" charset="0"/>
                <a:ea typeface="黑体" panose="02010609060101010101" pitchFamily="49" charset="-122"/>
              </a:rPr>
              <a:t>10100110100101  </a:t>
            </a:r>
            <a:r>
              <a:rPr kumimoji="0" lang="zh-CN" altLang="en-US" sz="2000">
                <a:solidFill>
                  <a:srgbClr val="333399"/>
                </a:solidFill>
                <a:latin typeface="Arial" panose="020B0604020202020204" pitchFamily="34" charset="0"/>
                <a:ea typeface="黑体" panose="02010609060101010101" pitchFamily="49" charset="-122"/>
              </a:rPr>
              <a:t>比  特  流  </a:t>
            </a:r>
            <a:r>
              <a:rPr kumimoji="0" lang="en-US" altLang="zh-CN" sz="2000">
                <a:solidFill>
                  <a:srgbClr val="333399"/>
                </a:solidFill>
                <a:latin typeface="Arial" panose="020B0604020202020204" pitchFamily="34" charset="0"/>
                <a:ea typeface="黑体" panose="02010609060101010101" pitchFamily="49" charset="-122"/>
              </a:rPr>
              <a:t>110101110101</a:t>
            </a:r>
          </a:p>
        </p:txBody>
      </p:sp>
      <p:sp>
        <p:nvSpPr>
          <p:cNvPr id="150561" name="Text Box 36"/>
          <p:cNvSpPr txBox="1">
            <a:spLocks noChangeArrowheads="1"/>
          </p:cNvSpPr>
          <p:nvPr/>
        </p:nvSpPr>
        <p:spPr bwMode="auto">
          <a:xfrm>
            <a:off x="3287713" y="1849438"/>
            <a:ext cx="567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注意观察加入或剥去首部（尾部）的层次</a:t>
            </a:r>
          </a:p>
        </p:txBody>
      </p:sp>
      <p:sp>
        <p:nvSpPr>
          <p:cNvPr id="180261" name="Rectangle 37"/>
          <p:cNvSpPr>
            <a:spLocks noChangeArrowheads="1"/>
          </p:cNvSpPr>
          <p:nvPr/>
        </p:nvSpPr>
        <p:spPr bwMode="auto">
          <a:xfrm>
            <a:off x="5591175" y="3070226"/>
            <a:ext cx="2592388" cy="3587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nvGrpSpPr>
          <p:cNvPr id="3" name="Group 38"/>
          <p:cNvGrpSpPr>
            <a:grpSpLocks/>
          </p:cNvGrpSpPr>
          <p:nvPr/>
        </p:nvGrpSpPr>
        <p:grpSpPr bwMode="auto">
          <a:xfrm>
            <a:off x="5087939" y="3646489"/>
            <a:ext cx="3095625" cy="358775"/>
            <a:chOff x="2245" y="2297"/>
            <a:chExt cx="1950" cy="226"/>
          </a:xfrm>
        </p:grpSpPr>
        <p:sp>
          <p:nvSpPr>
            <p:cNvPr id="150604" name="Rectangle 39"/>
            <p:cNvSpPr>
              <a:spLocks noChangeArrowheads="1"/>
            </p:cNvSpPr>
            <p:nvPr/>
          </p:nvSpPr>
          <p:spPr bwMode="auto">
            <a:xfrm>
              <a:off x="2245" y="2297"/>
              <a:ext cx="318" cy="226"/>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sp>
          <p:nvSpPr>
            <p:cNvPr id="150605" name="Rectangle 40"/>
            <p:cNvSpPr>
              <a:spLocks noChangeArrowheads="1"/>
            </p:cNvSpPr>
            <p:nvPr/>
          </p:nvSpPr>
          <p:spPr bwMode="auto">
            <a:xfrm>
              <a:off x="2562" y="2297"/>
              <a:ext cx="1633" cy="226"/>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grpSp>
        <p:nvGrpSpPr>
          <p:cNvPr id="4" name="Group 41"/>
          <p:cNvGrpSpPr>
            <a:grpSpLocks/>
          </p:cNvGrpSpPr>
          <p:nvPr/>
        </p:nvGrpSpPr>
        <p:grpSpPr bwMode="auto">
          <a:xfrm>
            <a:off x="4583113" y="4222751"/>
            <a:ext cx="3600450" cy="358775"/>
            <a:chOff x="1927" y="2660"/>
            <a:chExt cx="2268" cy="226"/>
          </a:xfrm>
        </p:grpSpPr>
        <p:sp>
          <p:nvSpPr>
            <p:cNvPr id="150601" name="Rectangle 42"/>
            <p:cNvSpPr>
              <a:spLocks noChangeArrowheads="1"/>
            </p:cNvSpPr>
            <p:nvPr/>
          </p:nvSpPr>
          <p:spPr bwMode="auto">
            <a:xfrm>
              <a:off x="1927" y="2660"/>
              <a:ext cx="318" cy="226"/>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4</a:t>
              </a:r>
            </a:p>
          </p:txBody>
        </p:sp>
        <p:sp>
          <p:nvSpPr>
            <p:cNvPr id="150602" name="Rectangle 43"/>
            <p:cNvSpPr>
              <a:spLocks noChangeArrowheads="1"/>
            </p:cNvSpPr>
            <p:nvPr/>
          </p:nvSpPr>
          <p:spPr bwMode="auto">
            <a:xfrm>
              <a:off x="2245" y="2660"/>
              <a:ext cx="318" cy="226"/>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sp>
          <p:nvSpPr>
            <p:cNvPr id="150603" name="Rectangle 44"/>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grpSp>
        <p:nvGrpSpPr>
          <p:cNvPr id="5" name="Group 45"/>
          <p:cNvGrpSpPr>
            <a:grpSpLocks/>
          </p:cNvGrpSpPr>
          <p:nvPr/>
        </p:nvGrpSpPr>
        <p:grpSpPr bwMode="auto">
          <a:xfrm>
            <a:off x="4079875" y="4799014"/>
            <a:ext cx="4103688" cy="358775"/>
            <a:chOff x="1610" y="3023"/>
            <a:chExt cx="2585" cy="226"/>
          </a:xfrm>
        </p:grpSpPr>
        <p:sp>
          <p:nvSpPr>
            <p:cNvPr id="150597" name="Rectangle 46"/>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3</a:t>
              </a:r>
            </a:p>
          </p:txBody>
        </p:sp>
        <p:sp>
          <p:nvSpPr>
            <p:cNvPr id="150598" name="Rectangle 47"/>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4</a:t>
              </a:r>
            </a:p>
          </p:txBody>
        </p:sp>
        <p:sp>
          <p:nvSpPr>
            <p:cNvPr id="150599" name="Rectangle 48"/>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sp>
          <p:nvSpPr>
            <p:cNvPr id="150600" name="Rectangle 49"/>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grpSp>
        <p:nvGrpSpPr>
          <p:cNvPr id="6" name="Group 50"/>
          <p:cNvGrpSpPr>
            <a:grpSpLocks/>
          </p:cNvGrpSpPr>
          <p:nvPr/>
        </p:nvGrpSpPr>
        <p:grpSpPr bwMode="auto">
          <a:xfrm>
            <a:off x="2178050" y="2781301"/>
            <a:ext cx="4781550" cy="415925"/>
            <a:chOff x="412" y="1752"/>
            <a:chExt cx="3012" cy="262"/>
          </a:xfrm>
        </p:grpSpPr>
        <p:sp>
          <p:nvSpPr>
            <p:cNvPr id="150595" name="AutoShape 51"/>
            <p:cNvSpPr>
              <a:spLocks noChangeArrowheads="1"/>
            </p:cNvSpPr>
            <p:nvPr/>
          </p:nvSpPr>
          <p:spPr bwMode="auto">
            <a:xfrm flipV="1">
              <a:off x="412" y="1786"/>
              <a:ext cx="124" cy="228"/>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0596" name="AutoShape 52"/>
            <p:cNvSpPr>
              <a:spLocks noChangeArrowheads="1"/>
            </p:cNvSpPr>
            <p:nvPr/>
          </p:nvSpPr>
          <p:spPr bwMode="auto">
            <a:xfrm flipV="1">
              <a:off x="3300" y="1752"/>
              <a:ext cx="124" cy="228"/>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7" name="Group 53"/>
          <p:cNvGrpSpPr>
            <a:grpSpLocks/>
          </p:cNvGrpSpPr>
          <p:nvPr/>
        </p:nvGrpSpPr>
        <p:grpSpPr bwMode="auto">
          <a:xfrm>
            <a:off x="2174875" y="3357564"/>
            <a:ext cx="4497388" cy="396875"/>
            <a:chOff x="410" y="2115"/>
            <a:chExt cx="2833" cy="250"/>
          </a:xfrm>
        </p:grpSpPr>
        <p:sp>
          <p:nvSpPr>
            <p:cNvPr id="150593" name="AutoShape 54"/>
            <p:cNvSpPr>
              <a:spLocks noChangeArrowheads="1"/>
            </p:cNvSpPr>
            <p:nvPr/>
          </p:nvSpPr>
          <p:spPr bwMode="auto">
            <a:xfrm rot="10800000">
              <a:off x="410" y="2116"/>
              <a:ext cx="125" cy="249"/>
            </a:xfrm>
            <a:prstGeom prst="upArrow">
              <a:avLst>
                <a:gd name="adj1" fmla="val 50000"/>
                <a:gd name="adj2" fmla="val 49800"/>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0594" name="AutoShape 55"/>
            <p:cNvSpPr>
              <a:spLocks noChangeArrowheads="1"/>
            </p:cNvSpPr>
            <p:nvPr/>
          </p:nvSpPr>
          <p:spPr bwMode="auto">
            <a:xfrm rot="10800000">
              <a:off x="3118" y="2115"/>
              <a:ext cx="125" cy="249"/>
            </a:xfrm>
            <a:prstGeom prst="upArrow">
              <a:avLst>
                <a:gd name="adj1" fmla="val 50000"/>
                <a:gd name="adj2" fmla="val 49800"/>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8" name="Group 56"/>
          <p:cNvGrpSpPr>
            <a:grpSpLocks/>
          </p:cNvGrpSpPr>
          <p:nvPr/>
        </p:nvGrpSpPr>
        <p:grpSpPr bwMode="auto">
          <a:xfrm>
            <a:off x="2174876" y="3917951"/>
            <a:ext cx="4137025" cy="409575"/>
            <a:chOff x="410" y="2468"/>
            <a:chExt cx="2606" cy="258"/>
          </a:xfrm>
        </p:grpSpPr>
        <p:sp>
          <p:nvSpPr>
            <p:cNvPr id="150591" name="AutoShape 57"/>
            <p:cNvSpPr>
              <a:spLocks noChangeArrowheads="1"/>
            </p:cNvSpPr>
            <p:nvPr/>
          </p:nvSpPr>
          <p:spPr bwMode="auto">
            <a:xfrm rot="10800000">
              <a:off x="410" y="2468"/>
              <a:ext cx="125" cy="248"/>
            </a:xfrm>
            <a:prstGeom prst="upArrow">
              <a:avLst>
                <a:gd name="adj1" fmla="val 50000"/>
                <a:gd name="adj2" fmla="val 49600"/>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0592" name="AutoShape 58"/>
            <p:cNvSpPr>
              <a:spLocks noChangeArrowheads="1"/>
            </p:cNvSpPr>
            <p:nvPr/>
          </p:nvSpPr>
          <p:spPr bwMode="auto">
            <a:xfrm rot="10800000">
              <a:off x="2891" y="2478"/>
              <a:ext cx="125" cy="248"/>
            </a:xfrm>
            <a:prstGeom prst="upArrow">
              <a:avLst>
                <a:gd name="adj1" fmla="val 50000"/>
                <a:gd name="adj2" fmla="val 49600"/>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9" name="Group 59"/>
          <p:cNvGrpSpPr>
            <a:grpSpLocks/>
          </p:cNvGrpSpPr>
          <p:nvPr/>
        </p:nvGrpSpPr>
        <p:grpSpPr bwMode="auto">
          <a:xfrm>
            <a:off x="2173289" y="4508500"/>
            <a:ext cx="3832225" cy="444500"/>
            <a:chOff x="409" y="2840"/>
            <a:chExt cx="2414" cy="280"/>
          </a:xfrm>
        </p:grpSpPr>
        <p:sp>
          <p:nvSpPr>
            <p:cNvPr id="150589" name="AutoShape 60"/>
            <p:cNvSpPr>
              <a:spLocks noChangeArrowheads="1"/>
            </p:cNvSpPr>
            <p:nvPr/>
          </p:nvSpPr>
          <p:spPr bwMode="auto">
            <a:xfrm rot="10800000">
              <a:off x="409" y="2870"/>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0590" name="AutoShape 61"/>
            <p:cNvSpPr>
              <a:spLocks noChangeArrowheads="1"/>
            </p:cNvSpPr>
            <p:nvPr/>
          </p:nvSpPr>
          <p:spPr bwMode="auto">
            <a:xfrm rot="10800000">
              <a:off x="2699" y="2840"/>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0" name="Group 62"/>
          <p:cNvGrpSpPr>
            <a:grpSpLocks/>
          </p:cNvGrpSpPr>
          <p:nvPr/>
        </p:nvGrpSpPr>
        <p:grpSpPr bwMode="auto">
          <a:xfrm>
            <a:off x="2173289" y="5084764"/>
            <a:ext cx="3635375" cy="460375"/>
            <a:chOff x="409" y="3203"/>
            <a:chExt cx="2290" cy="290"/>
          </a:xfrm>
        </p:grpSpPr>
        <p:sp>
          <p:nvSpPr>
            <p:cNvPr id="150587" name="AutoShape 63"/>
            <p:cNvSpPr>
              <a:spLocks noChangeArrowheads="1"/>
            </p:cNvSpPr>
            <p:nvPr/>
          </p:nvSpPr>
          <p:spPr bwMode="auto">
            <a:xfrm rot="10800000">
              <a:off x="409" y="3243"/>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0588" name="AutoShape 64"/>
            <p:cNvSpPr>
              <a:spLocks noChangeArrowheads="1"/>
            </p:cNvSpPr>
            <p:nvPr/>
          </p:nvSpPr>
          <p:spPr bwMode="auto">
            <a:xfrm rot="10800000">
              <a:off x="2575" y="3203"/>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1" name="Group 65"/>
          <p:cNvGrpSpPr>
            <a:grpSpLocks/>
          </p:cNvGrpSpPr>
          <p:nvPr/>
        </p:nvGrpSpPr>
        <p:grpSpPr bwMode="auto">
          <a:xfrm>
            <a:off x="3575050" y="2930525"/>
            <a:ext cx="1512888" cy="1074738"/>
            <a:chOff x="1292" y="1846"/>
            <a:chExt cx="953" cy="677"/>
          </a:xfrm>
        </p:grpSpPr>
        <p:sp>
          <p:nvSpPr>
            <p:cNvPr id="150584" name="Rectangle 66"/>
            <p:cNvSpPr>
              <a:spLocks noChangeArrowheads="1"/>
            </p:cNvSpPr>
            <p:nvPr/>
          </p:nvSpPr>
          <p:spPr bwMode="auto">
            <a:xfrm>
              <a:off x="1927" y="2297"/>
              <a:ext cx="318" cy="226"/>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4</a:t>
              </a:r>
            </a:p>
          </p:txBody>
        </p:sp>
        <p:sp>
          <p:nvSpPr>
            <p:cNvPr id="150585" name="Text Box 67"/>
            <p:cNvSpPr txBox="1">
              <a:spLocks noChangeArrowheads="1"/>
            </p:cNvSpPr>
            <p:nvPr/>
          </p:nvSpPr>
          <p:spPr bwMode="auto">
            <a:xfrm>
              <a:off x="1292" y="1846"/>
              <a:ext cx="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Rounded MT Bold" panose="020F0704030504030204" pitchFamily="34" charset="0"/>
                  <a:ea typeface="黑体" panose="02010609060101010101" pitchFamily="49" charset="-122"/>
                </a:rPr>
                <a:t>运输层首部</a:t>
              </a:r>
              <a:endParaRPr lang="zh-CN" altLang="en-US" sz="2000">
                <a:solidFill>
                  <a:srgbClr val="333399"/>
                </a:solidFill>
                <a:latin typeface="Times New Roman" panose="02020603050405020304" pitchFamily="18" charset="0"/>
                <a:ea typeface="黑体" panose="02010609060101010101" pitchFamily="49" charset="-122"/>
              </a:endParaRPr>
            </a:p>
          </p:txBody>
        </p:sp>
        <p:sp>
          <p:nvSpPr>
            <p:cNvPr id="150586" name="Line 68"/>
            <p:cNvSpPr>
              <a:spLocks noChangeShapeType="1"/>
            </p:cNvSpPr>
            <p:nvPr/>
          </p:nvSpPr>
          <p:spPr bwMode="auto">
            <a:xfrm>
              <a:off x="1791" y="2069"/>
              <a:ext cx="227" cy="227"/>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 name="Group 69"/>
          <p:cNvGrpSpPr>
            <a:grpSpLocks/>
          </p:cNvGrpSpPr>
          <p:nvPr/>
        </p:nvGrpSpPr>
        <p:grpSpPr bwMode="auto">
          <a:xfrm>
            <a:off x="3057525" y="3429001"/>
            <a:ext cx="1525588" cy="1152525"/>
            <a:chOff x="966" y="2160"/>
            <a:chExt cx="961" cy="726"/>
          </a:xfrm>
        </p:grpSpPr>
        <p:sp>
          <p:nvSpPr>
            <p:cNvPr id="150581" name="Rectangle 70"/>
            <p:cNvSpPr>
              <a:spLocks noChangeArrowheads="1"/>
            </p:cNvSpPr>
            <p:nvPr/>
          </p:nvSpPr>
          <p:spPr bwMode="auto">
            <a:xfrm>
              <a:off x="1609" y="2660"/>
              <a:ext cx="318" cy="226"/>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3</a:t>
              </a:r>
            </a:p>
          </p:txBody>
        </p:sp>
        <p:sp>
          <p:nvSpPr>
            <p:cNvPr id="150582" name="Text Box 71"/>
            <p:cNvSpPr txBox="1">
              <a:spLocks noChangeArrowheads="1"/>
            </p:cNvSpPr>
            <p:nvPr/>
          </p:nvSpPr>
          <p:spPr bwMode="auto">
            <a:xfrm>
              <a:off x="966" y="2160"/>
              <a:ext cx="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Rounded MT Bold" panose="020F0704030504030204" pitchFamily="34" charset="0"/>
                  <a:ea typeface="黑体" panose="02010609060101010101" pitchFamily="49" charset="-122"/>
                </a:rPr>
                <a:t>网络层首部</a:t>
              </a:r>
              <a:endParaRPr lang="zh-CN" altLang="en-US" sz="2000">
                <a:solidFill>
                  <a:srgbClr val="333399"/>
                </a:solidFill>
                <a:latin typeface="Times New Roman" panose="02020603050405020304" pitchFamily="18" charset="0"/>
                <a:ea typeface="黑体" panose="02010609060101010101" pitchFamily="49" charset="-122"/>
              </a:endParaRPr>
            </a:p>
          </p:txBody>
        </p:sp>
        <p:sp>
          <p:nvSpPr>
            <p:cNvPr id="150583" name="Line 72"/>
            <p:cNvSpPr>
              <a:spLocks noChangeShapeType="1"/>
            </p:cNvSpPr>
            <p:nvPr/>
          </p:nvSpPr>
          <p:spPr bwMode="auto">
            <a:xfrm>
              <a:off x="1474" y="2387"/>
              <a:ext cx="227" cy="272"/>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73"/>
          <p:cNvGrpSpPr>
            <a:grpSpLocks/>
          </p:cNvGrpSpPr>
          <p:nvPr/>
        </p:nvGrpSpPr>
        <p:grpSpPr bwMode="auto">
          <a:xfrm>
            <a:off x="2917825" y="3860800"/>
            <a:ext cx="1162050" cy="1295400"/>
            <a:chOff x="878" y="2432"/>
            <a:chExt cx="732" cy="816"/>
          </a:xfrm>
        </p:grpSpPr>
        <p:sp>
          <p:nvSpPr>
            <p:cNvPr id="150578" name="Rectangle 74"/>
            <p:cNvSpPr>
              <a:spLocks noChangeArrowheads="1"/>
            </p:cNvSpPr>
            <p:nvPr/>
          </p:nvSpPr>
          <p:spPr bwMode="auto">
            <a:xfrm>
              <a:off x="1247" y="3022"/>
              <a:ext cx="363" cy="226"/>
            </a:xfrm>
            <a:prstGeom prst="rect">
              <a:avLst/>
            </a:prstGeom>
            <a:solidFill>
              <a:srgbClr val="66FF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2</a:t>
              </a:r>
            </a:p>
          </p:txBody>
        </p:sp>
        <p:sp>
          <p:nvSpPr>
            <p:cNvPr id="150579" name="Text Box 75"/>
            <p:cNvSpPr txBox="1">
              <a:spLocks noChangeArrowheads="1"/>
            </p:cNvSpPr>
            <p:nvPr/>
          </p:nvSpPr>
          <p:spPr bwMode="auto">
            <a:xfrm>
              <a:off x="878" y="2432"/>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90000"/>
                </a:lnSpc>
                <a:spcBef>
                  <a:spcPct val="0"/>
                </a:spcBef>
                <a:buClrTx/>
                <a:buSzTx/>
                <a:buFontTx/>
                <a:buNone/>
              </a:pPr>
              <a:r>
                <a:rPr lang="zh-CN" altLang="en-US" sz="2000">
                  <a:solidFill>
                    <a:srgbClr val="333399"/>
                  </a:solidFill>
                  <a:latin typeface="Arial Rounded MT Bold" panose="020F0704030504030204" pitchFamily="34" charset="0"/>
                  <a:ea typeface="黑体" panose="02010609060101010101" pitchFamily="49" charset="-122"/>
                </a:rPr>
                <a:t>链路层</a:t>
              </a:r>
            </a:p>
            <a:p>
              <a:pPr algn="ctr">
                <a:lnSpc>
                  <a:spcPct val="90000"/>
                </a:lnSpc>
                <a:spcBef>
                  <a:spcPct val="0"/>
                </a:spcBef>
                <a:buClrTx/>
                <a:buSzTx/>
                <a:buFontTx/>
                <a:buNone/>
              </a:pPr>
              <a:r>
                <a:rPr lang="zh-CN" altLang="en-US" sz="2000">
                  <a:solidFill>
                    <a:srgbClr val="333399"/>
                  </a:solidFill>
                  <a:latin typeface="Arial Rounded MT Bold" panose="020F0704030504030204" pitchFamily="34" charset="0"/>
                  <a:ea typeface="黑体" panose="02010609060101010101" pitchFamily="49" charset="-122"/>
                </a:rPr>
                <a:t>首部</a:t>
              </a:r>
              <a:endParaRPr lang="zh-CN" altLang="en-US" sz="2000">
                <a:solidFill>
                  <a:srgbClr val="333399"/>
                </a:solidFill>
                <a:latin typeface="Times New Roman" panose="02020603050405020304" pitchFamily="18" charset="0"/>
                <a:ea typeface="黑体" panose="02010609060101010101" pitchFamily="49" charset="-122"/>
              </a:endParaRPr>
            </a:p>
          </p:txBody>
        </p:sp>
        <p:sp>
          <p:nvSpPr>
            <p:cNvPr id="150580" name="Line 76"/>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 name="Group 77"/>
          <p:cNvGrpSpPr>
            <a:grpSpLocks/>
          </p:cNvGrpSpPr>
          <p:nvPr/>
        </p:nvGrpSpPr>
        <p:grpSpPr bwMode="auto">
          <a:xfrm>
            <a:off x="8183563" y="3867150"/>
            <a:ext cx="1008062" cy="1290638"/>
            <a:chOff x="4195" y="2436"/>
            <a:chExt cx="635" cy="813"/>
          </a:xfrm>
        </p:grpSpPr>
        <p:sp>
          <p:nvSpPr>
            <p:cNvPr id="150575" name="Rectangle 78"/>
            <p:cNvSpPr>
              <a:spLocks noChangeArrowheads="1"/>
            </p:cNvSpPr>
            <p:nvPr/>
          </p:nvSpPr>
          <p:spPr bwMode="auto">
            <a:xfrm>
              <a:off x="4195" y="3023"/>
              <a:ext cx="318" cy="226"/>
            </a:xfrm>
            <a:prstGeom prst="rect">
              <a:avLst/>
            </a:prstGeom>
            <a:solidFill>
              <a:srgbClr val="CCFF3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T</a:t>
              </a:r>
              <a:r>
                <a:rPr kumimoji="0" lang="en-US" altLang="zh-CN" sz="1800" b="1" baseline="-25000">
                  <a:solidFill>
                    <a:srgbClr val="333399"/>
                  </a:solidFill>
                  <a:latin typeface="Arial" panose="020B0604020202020204" pitchFamily="34" charset="0"/>
                  <a:ea typeface="宋体" panose="02010600030101010101" pitchFamily="2" charset="-122"/>
                </a:rPr>
                <a:t>2</a:t>
              </a:r>
            </a:p>
          </p:txBody>
        </p:sp>
        <p:sp>
          <p:nvSpPr>
            <p:cNvPr id="150576" name="Line 79"/>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77" name="Text Box 80"/>
            <p:cNvSpPr txBox="1">
              <a:spLocks noChangeArrowheads="1"/>
            </p:cNvSpPr>
            <p:nvPr/>
          </p:nvSpPr>
          <p:spPr bwMode="auto">
            <a:xfrm>
              <a:off x="4234" y="2436"/>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90000"/>
                </a:lnSpc>
                <a:spcBef>
                  <a:spcPct val="0"/>
                </a:spcBef>
                <a:buClrTx/>
                <a:buSzTx/>
                <a:buFontTx/>
                <a:buNone/>
              </a:pPr>
              <a:r>
                <a:rPr lang="zh-CN" altLang="en-US" sz="2000">
                  <a:solidFill>
                    <a:srgbClr val="333399"/>
                  </a:solidFill>
                  <a:latin typeface="Arial Rounded MT Bold" panose="020F0704030504030204" pitchFamily="34" charset="0"/>
                  <a:ea typeface="黑体" panose="02010609060101010101" pitchFamily="49" charset="-122"/>
                </a:rPr>
                <a:t>链路层</a:t>
              </a:r>
            </a:p>
            <a:p>
              <a:pPr algn="ctr">
                <a:lnSpc>
                  <a:spcPct val="90000"/>
                </a:lnSpc>
                <a:spcBef>
                  <a:spcPct val="0"/>
                </a:spcBef>
                <a:buClrTx/>
                <a:buSzTx/>
                <a:buFontTx/>
                <a:buNone/>
              </a:pPr>
              <a:r>
                <a:rPr lang="zh-CN" altLang="en-US" sz="2000">
                  <a:solidFill>
                    <a:srgbClr val="333399"/>
                  </a:solidFill>
                  <a:latin typeface="Arial Rounded MT Bold" panose="020F0704030504030204" pitchFamily="34" charset="0"/>
                  <a:ea typeface="黑体" panose="02010609060101010101" pitchFamily="49" charset="-122"/>
                </a:rPr>
                <a:t>尾部</a:t>
              </a:r>
              <a:endParaRPr lang="zh-CN" altLang="en-US" sz="2000">
                <a:solidFill>
                  <a:srgbClr val="333399"/>
                </a:solidFill>
                <a:latin typeface="Times New Roman" panose="02020603050405020304" pitchFamily="18" charset="0"/>
                <a:ea typeface="黑体" panose="02010609060101010101" pitchFamily="49" charset="-122"/>
              </a:endParaRPr>
            </a:p>
          </p:txBody>
        </p:sp>
      </p:grpSp>
    </p:spTree>
    <p:extLst>
      <p:ext uri="{BB962C8B-B14F-4D97-AF65-F5344CB8AC3E}">
        <p14:creationId xmlns:p14="http://schemas.microsoft.com/office/powerpoint/2010/main" val="3595040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0254"/>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1" fill="hold" nodeType="after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nodeType="afterGroup">
                            <p:stCondLst>
                              <p:cond delay="2500"/>
                            </p:stCondLst>
                            <p:childTnLst>
                              <p:par>
                                <p:cTn id="12" presetID="1" presetClass="entr" presetSubtype="0" fill="hold" grpId="0" nodeType="afterEffect">
                                  <p:stCondLst>
                                    <p:cond delay="500"/>
                                  </p:stCondLst>
                                  <p:childTnLst>
                                    <p:set>
                                      <p:cBhvr>
                                        <p:cTn id="13" dur="1" fill="hold">
                                          <p:stCondLst>
                                            <p:cond delay="0"/>
                                          </p:stCondLst>
                                        </p:cTn>
                                        <p:tgtEl>
                                          <p:spTgt spid="180261"/>
                                        </p:tgtEl>
                                        <p:attrNameLst>
                                          <p:attrName>style.visibility</p:attrName>
                                        </p:attrNameLst>
                                      </p:cBhvr>
                                      <p:to>
                                        <p:strVal val="visible"/>
                                      </p:to>
                                    </p:set>
                                  </p:childTnLst>
                                </p:cTn>
                              </p:par>
                            </p:childTnLst>
                          </p:cTn>
                        </p:par>
                        <p:par>
                          <p:cTn id="14" fill="hold" nodeType="afterGroup">
                            <p:stCondLst>
                              <p:cond delay="3000"/>
                            </p:stCondLst>
                            <p:childTnLst>
                              <p:par>
                                <p:cTn id="15" presetID="12" presetClass="entr" presetSubtype="8" fill="hold" nodeType="afterEffect">
                                  <p:stCondLst>
                                    <p:cond delay="1000"/>
                                  </p:stCondLst>
                                  <p:childTnLst>
                                    <p:set>
                                      <p:cBhvr>
                                        <p:cTn id="16" dur="1" fill="hold">
                                          <p:stCondLst>
                                            <p:cond delay="0"/>
                                          </p:stCondLst>
                                        </p:cTn>
                                        <p:tgtEl>
                                          <p:spTgt spid="2"/>
                                        </p:tgtEl>
                                        <p:attrNameLst>
                                          <p:attrName>style.visibility</p:attrName>
                                        </p:attrNameLst>
                                      </p:cBhvr>
                                      <p:to>
                                        <p:strVal val="visible"/>
                                      </p:to>
                                    </p:set>
                                    <p:animEffect transition="in" filter="slide(fromLeft)">
                                      <p:cBhvr>
                                        <p:cTn id="17" dur="1000"/>
                                        <p:tgtEl>
                                          <p:spTgt spid="2"/>
                                        </p:tgtEl>
                                      </p:cBhvr>
                                    </p:animEffect>
                                  </p:childTnLst>
                                </p:cTn>
                              </p:par>
                            </p:childTnLst>
                          </p:cTn>
                        </p:par>
                        <p:par>
                          <p:cTn id="18" fill="hold" nodeType="afterGroup">
                            <p:stCondLst>
                              <p:cond delay="5000"/>
                            </p:stCondLst>
                            <p:childTnLst>
                              <p:par>
                                <p:cTn id="19" presetID="9" presetClass="emph" presetSubtype="0" nodeType="afterEffect">
                                  <p:stCondLst>
                                    <p:cond delay="500"/>
                                  </p:stCondLst>
                                  <p:childTnLst>
                                    <p:set>
                                      <p:cBhvr rctx="PPT">
                                        <p:cTn id="20" dur="indefinite"/>
                                        <p:tgtEl>
                                          <p:spTgt spid="6"/>
                                        </p:tgtEl>
                                        <p:attrNameLst>
                                          <p:attrName>style.opacity</p:attrName>
                                        </p:attrNameLst>
                                      </p:cBhvr>
                                      <p:to>
                                        <p:strVal val="0.5"/>
                                      </p:to>
                                    </p:set>
                                    <p:animEffect filter="image" prLst="opacity: 0.5">
                                      <p:cBhvr rctx="IE">
                                        <p:cTn id="21" dur="indefinite"/>
                                        <p:tgtEl>
                                          <p:spTgt spid="6"/>
                                        </p:tgtEl>
                                      </p:cBhvr>
                                    </p:animEffect>
                                  </p:childTnLst>
                                </p:cTn>
                              </p:par>
                            </p:childTnLst>
                          </p:cTn>
                        </p:par>
                        <p:par>
                          <p:cTn id="22" fill="hold" nodeType="afterGroup">
                            <p:stCondLst>
                              <p:cond delay="5500"/>
                            </p:stCondLst>
                            <p:childTnLst>
                              <p:par>
                                <p:cTn id="23" presetID="22" presetClass="entr" presetSubtype="1" fill="hold" nodeType="after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1000"/>
                                        <p:tgtEl>
                                          <p:spTgt spid="7"/>
                                        </p:tgtEl>
                                      </p:cBhvr>
                                    </p:animEffect>
                                  </p:childTnLst>
                                </p:cTn>
                              </p:par>
                            </p:childTnLst>
                          </p:cTn>
                        </p:par>
                        <p:par>
                          <p:cTn id="26" fill="hold" nodeType="afterGroup">
                            <p:stCondLst>
                              <p:cond delay="7000"/>
                            </p:stCondLst>
                            <p:childTnLst>
                              <p:par>
                                <p:cTn id="27" presetID="1" presetClass="entr" presetSubtype="0" fill="hold" nodeType="afterEffect">
                                  <p:stCondLst>
                                    <p:cond delay="50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nodeType="afterGroup">
                            <p:stCondLst>
                              <p:cond delay="7500"/>
                            </p:stCondLst>
                            <p:childTnLst>
                              <p:par>
                                <p:cTn id="30" presetID="12" presetClass="entr" presetSubtype="8" fill="hold" nodeType="afterEffect">
                                  <p:stCondLst>
                                    <p:cond delay="1000"/>
                                  </p:stCondLst>
                                  <p:childTnLst>
                                    <p:set>
                                      <p:cBhvr>
                                        <p:cTn id="31" dur="1" fill="hold">
                                          <p:stCondLst>
                                            <p:cond delay="0"/>
                                          </p:stCondLst>
                                        </p:cTn>
                                        <p:tgtEl>
                                          <p:spTgt spid="11"/>
                                        </p:tgtEl>
                                        <p:attrNameLst>
                                          <p:attrName>style.visibility</p:attrName>
                                        </p:attrNameLst>
                                      </p:cBhvr>
                                      <p:to>
                                        <p:strVal val="visible"/>
                                      </p:to>
                                    </p:set>
                                    <p:animEffect transition="in" filter="slide(fromLeft)">
                                      <p:cBhvr>
                                        <p:cTn id="32" dur="1000"/>
                                        <p:tgtEl>
                                          <p:spTgt spid="11"/>
                                        </p:tgtEl>
                                      </p:cBhvr>
                                    </p:animEffect>
                                  </p:childTnLst>
                                </p:cTn>
                              </p:par>
                            </p:childTnLst>
                          </p:cTn>
                        </p:par>
                        <p:par>
                          <p:cTn id="33" fill="hold" nodeType="afterGroup">
                            <p:stCondLst>
                              <p:cond delay="9500"/>
                            </p:stCondLst>
                            <p:childTnLst>
                              <p:par>
                                <p:cTn id="34" presetID="9" presetClass="emph" presetSubtype="0" nodeType="afterEffect">
                                  <p:stCondLst>
                                    <p:cond delay="0"/>
                                  </p:stCondLst>
                                  <p:childTnLst>
                                    <p:set>
                                      <p:cBhvr rctx="PPT">
                                        <p:cTn id="35" dur="indefinite"/>
                                        <p:tgtEl>
                                          <p:spTgt spid="7"/>
                                        </p:tgtEl>
                                        <p:attrNameLst>
                                          <p:attrName>style.opacity</p:attrName>
                                        </p:attrNameLst>
                                      </p:cBhvr>
                                      <p:to>
                                        <p:strVal val="0.5"/>
                                      </p:to>
                                    </p:set>
                                    <p:animEffect filter="image" prLst="opacity: 0.5">
                                      <p:cBhvr rctx="IE">
                                        <p:cTn id="36" dur="indefinite"/>
                                        <p:tgtEl>
                                          <p:spTgt spid="7"/>
                                        </p:tgtEl>
                                      </p:cBhvr>
                                    </p:animEffect>
                                  </p:childTnLst>
                                </p:cTn>
                              </p:par>
                            </p:childTnLst>
                          </p:cTn>
                        </p:par>
                        <p:par>
                          <p:cTn id="37" fill="hold" nodeType="afterGroup">
                            <p:stCondLst>
                              <p:cond delay="9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1000"/>
                                        <p:tgtEl>
                                          <p:spTgt spid="8"/>
                                        </p:tgtEl>
                                      </p:cBhvr>
                                    </p:animEffect>
                                  </p:childTnLst>
                                </p:cTn>
                              </p:par>
                            </p:childTnLst>
                          </p:cTn>
                        </p:par>
                        <p:par>
                          <p:cTn id="41" fill="hold" nodeType="afterGroup">
                            <p:stCondLst>
                              <p:cond delay="10500"/>
                            </p:stCondLst>
                            <p:childTnLst>
                              <p:par>
                                <p:cTn id="42" presetID="1" presetClass="entr" presetSubtype="0" fill="hold" nodeType="afterEffect">
                                  <p:stCondLst>
                                    <p:cond delay="500"/>
                                  </p:stCondLst>
                                  <p:childTnLst>
                                    <p:set>
                                      <p:cBhvr>
                                        <p:cTn id="43" dur="1" fill="hold">
                                          <p:stCondLst>
                                            <p:cond delay="0"/>
                                          </p:stCondLst>
                                        </p:cTn>
                                        <p:tgtEl>
                                          <p:spTgt spid="4"/>
                                        </p:tgtEl>
                                        <p:attrNameLst>
                                          <p:attrName>style.visibility</p:attrName>
                                        </p:attrNameLst>
                                      </p:cBhvr>
                                      <p:to>
                                        <p:strVal val="visible"/>
                                      </p:to>
                                    </p:set>
                                  </p:childTnLst>
                                </p:cTn>
                              </p:par>
                            </p:childTnLst>
                          </p:cTn>
                        </p:par>
                        <p:par>
                          <p:cTn id="44" fill="hold" nodeType="afterGroup">
                            <p:stCondLst>
                              <p:cond delay="11000"/>
                            </p:stCondLst>
                            <p:childTnLst>
                              <p:par>
                                <p:cTn id="45" presetID="12" presetClass="entr" presetSubtype="8" fill="hold" nodeType="afterEffect">
                                  <p:stCondLst>
                                    <p:cond delay="1000"/>
                                  </p:stCondLst>
                                  <p:childTnLst>
                                    <p:set>
                                      <p:cBhvr>
                                        <p:cTn id="46" dur="1" fill="hold">
                                          <p:stCondLst>
                                            <p:cond delay="0"/>
                                          </p:stCondLst>
                                        </p:cTn>
                                        <p:tgtEl>
                                          <p:spTgt spid="12"/>
                                        </p:tgtEl>
                                        <p:attrNameLst>
                                          <p:attrName>style.visibility</p:attrName>
                                        </p:attrNameLst>
                                      </p:cBhvr>
                                      <p:to>
                                        <p:strVal val="visible"/>
                                      </p:to>
                                    </p:set>
                                    <p:animEffect transition="in" filter="slide(fromLeft)">
                                      <p:cBhvr>
                                        <p:cTn id="47" dur="1000"/>
                                        <p:tgtEl>
                                          <p:spTgt spid="12"/>
                                        </p:tgtEl>
                                      </p:cBhvr>
                                    </p:animEffect>
                                  </p:childTnLst>
                                </p:cTn>
                              </p:par>
                            </p:childTnLst>
                          </p:cTn>
                        </p:par>
                        <p:par>
                          <p:cTn id="48" fill="hold" nodeType="afterGroup">
                            <p:stCondLst>
                              <p:cond delay="13000"/>
                            </p:stCondLst>
                            <p:childTnLst>
                              <p:par>
                                <p:cTn id="49" presetID="9" presetClass="emph" presetSubtype="0" nodeType="afterEffect">
                                  <p:stCondLst>
                                    <p:cond delay="0"/>
                                  </p:stCondLst>
                                  <p:childTnLst>
                                    <p:set>
                                      <p:cBhvr rctx="PPT">
                                        <p:cTn id="50" dur="indefinite"/>
                                        <p:tgtEl>
                                          <p:spTgt spid="8"/>
                                        </p:tgtEl>
                                        <p:attrNameLst>
                                          <p:attrName>style.opacity</p:attrName>
                                        </p:attrNameLst>
                                      </p:cBhvr>
                                      <p:to>
                                        <p:strVal val="0.5"/>
                                      </p:to>
                                    </p:set>
                                    <p:animEffect filter="image" prLst="opacity: 0.5">
                                      <p:cBhvr rctx="IE">
                                        <p:cTn id="51" dur="indefinite"/>
                                        <p:tgtEl>
                                          <p:spTgt spid="8"/>
                                        </p:tgtEl>
                                      </p:cBhvr>
                                    </p:animEffect>
                                  </p:childTnLst>
                                </p:cTn>
                              </p:par>
                            </p:childTnLst>
                          </p:cTn>
                        </p:par>
                        <p:par>
                          <p:cTn id="52" fill="hold" nodeType="afterGroup">
                            <p:stCondLst>
                              <p:cond delay="13000"/>
                            </p:stCondLst>
                            <p:childTnLst>
                              <p:par>
                                <p:cTn id="53" presetID="22" presetClass="entr" presetSubtype="1"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up)">
                                      <p:cBhvr>
                                        <p:cTn id="55" dur="1000"/>
                                        <p:tgtEl>
                                          <p:spTgt spid="9"/>
                                        </p:tgtEl>
                                      </p:cBhvr>
                                    </p:animEffect>
                                  </p:childTnLst>
                                </p:cTn>
                              </p:par>
                            </p:childTnLst>
                          </p:cTn>
                        </p:par>
                        <p:par>
                          <p:cTn id="56" fill="hold" nodeType="afterGroup">
                            <p:stCondLst>
                              <p:cond delay="14000"/>
                            </p:stCondLst>
                            <p:childTnLst>
                              <p:par>
                                <p:cTn id="57" presetID="1" presetClass="entr" presetSubtype="0" fill="hold" nodeType="afterEffect">
                                  <p:stCondLst>
                                    <p:cond delay="500"/>
                                  </p:stCondLst>
                                  <p:childTnLst>
                                    <p:set>
                                      <p:cBhvr>
                                        <p:cTn id="58" dur="1" fill="hold">
                                          <p:stCondLst>
                                            <p:cond delay="0"/>
                                          </p:stCondLst>
                                        </p:cTn>
                                        <p:tgtEl>
                                          <p:spTgt spid="5"/>
                                        </p:tgtEl>
                                        <p:attrNameLst>
                                          <p:attrName>style.visibility</p:attrName>
                                        </p:attrNameLst>
                                      </p:cBhvr>
                                      <p:to>
                                        <p:strVal val="visible"/>
                                      </p:to>
                                    </p:set>
                                  </p:childTnLst>
                                </p:cTn>
                              </p:par>
                            </p:childTnLst>
                          </p:cTn>
                        </p:par>
                        <p:par>
                          <p:cTn id="59" fill="hold" nodeType="afterGroup">
                            <p:stCondLst>
                              <p:cond delay="14500"/>
                            </p:stCondLst>
                            <p:childTnLst>
                              <p:par>
                                <p:cTn id="60" presetID="12" presetClass="entr" presetSubtype="8"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slide(fromLeft)">
                                      <p:cBhvr>
                                        <p:cTn id="62" dur="1000"/>
                                        <p:tgtEl>
                                          <p:spTgt spid="13"/>
                                        </p:tgtEl>
                                      </p:cBhvr>
                                    </p:animEffect>
                                  </p:childTnLst>
                                </p:cTn>
                              </p:par>
                            </p:childTnLst>
                          </p:cTn>
                        </p:par>
                        <p:par>
                          <p:cTn id="63" fill="hold" nodeType="afterGroup">
                            <p:stCondLst>
                              <p:cond delay="15500"/>
                            </p:stCondLst>
                            <p:childTnLst>
                              <p:par>
                                <p:cTn id="64" presetID="12" presetClass="entr" presetSubtype="2" fill="hold" nodeType="after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slide(fromRight)">
                                      <p:cBhvr>
                                        <p:cTn id="66" dur="1000"/>
                                        <p:tgtEl>
                                          <p:spTgt spid="14"/>
                                        </p:tgtEl>
                                      </p:cBhvr>
                                    </p:animEffect>
                                  </p:childTnLst>
                                </p:cTn>
                              </p:par>
                            </p:childTnLst>
                          </p:cTn>
                        </p:par>
                        <p:par>
                          <p:cTn id="67" fill="hold" nodeType="afterGroup">
                            <p:stCondLst>
                              <p:cond delay="16500"/>
                            </p:stCondLst>
                            <p:childTnLst>
                              <p:par>
                                <p:cTn id="68" presetID="22" presetClass="entr" presetSubtype="1"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up)">
                                      <p:cBhvr>
                                        <p:cTn id="70" dur="1000"/>
                                        <p:tgtEl>
                                          <p:spTgt spid="10"/>
                                        </p:tgtEl>
                                      </p:cBhvr>
                                    </p:animEffect>
                                  </p:childTnLst>
                                </p:cTn>
                              </p:par>
                            </p:childTnLst>
                          </p:cTn>
                        </p:par>
                        <p:par>
                          <p:cTn id="71" fill="hold" nodeType="afterGroup">
                            <p:stCondLst>
                              <p:cond delay="17500"/>
                            </p:stCondLst>
                            <p:childTnLst>
                              <p:par>
                                <p:cTn id="72" presetID="9" presetClass="emph" presetSubtype="0" nodeType="afterEffect">
                                  <p:stCondLst>
                                    <p:cond delay="0"/>
                                  </p:stCondLst>
                                  <p:childTnLst>
                                    <p:set>
                                      <p:cBhvr rctx="PPT">
                                        <p:cTn id="73" dur="indefinite"/>
                                        <p:tgtEl>
                                          <p:spTgt spid="9"/>
                                        </p:tgtEl>
                                        <p:attrNameLst>
                                          <p:attrName>style.opacity</p:attrName>
                                        </p:attrNameLst>
                                      </p:cBhvr>
                                      <p:to>
                                        <p:strVal val="0.5"/>
                                      </p:to>
                                    </p:set>
                                    <p:animEffect filter="image" prLst="opacity: 0.5">
                                      <p:cBhvr rctx="IE">
                                        <p:cTn id="74" dur="indefinite"/>
                                        <p:tgtEl>
                                          <p:spTgt spid="9"/>
                                        </p:tgtEl>
                                      </p:cBhvr>
                                    </p:animEffect>
                                  </p:childTnLst>
                                </p:cTn>
                              </p:par>
                            </p:childTnLst>
                          </p:cTn>
                        </p:par>
                        <p:par>
                          <p:cTn id="75" fill="hold" nodeType="afterGroup">
                            <p:stCondLst>
                              <p:cond delay="17500"/>
                            </p:stCondLst>
                            <p:childTnLst>
                              <p:par>
                                <p:cTn id="76" presetID="1" presetClass="entr" presetSubtype="0" fill="hold" grpId="0" nodeType="afterEffect">
                                  <p:stCondLst>
                                    <p:cond delay="500"/>
                                  </p:stCondLst>
                                  <p:childTnLst>
                                    <p:set>
                                      <p:cBhvr>
                                        <p:cTn id="77" dur="1" fill="hold">
                                          <p:stCondLst>
                                            <p:cond delay="0"/>
                                          </p:stCondLst>
                                        </p:cTn>
                                        <p:tgtEl>
                                          <p:spTgt spid="180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54" grpId="0" animBg="1" autoUpdateAnimBg="0"/>
      <p:bldP spid="180259" grpId="0" animBg="1"/>
      <p:bldP spid="180261"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51555"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1556"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1557"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1558"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1559"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1560"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1561"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1562"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1563"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1564"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1565"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1566"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1567"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1568"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1569"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1570"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1571"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1572"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1573"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1574"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1575"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1576"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51577"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1578"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1579"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1580"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1581" name="Text Box 29"/>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81278" name="Rectangle 30"/>
          <p:cNvSpPr>
            <a:spLocks noChangeArrowheads="1"/>
          </p:cNvSpPr>
          <p:nvPr/>
        </p:nvSpPr>
        <p:spPr bwMode="auto">
          <a:xfrm>
            <a:off x="3503614" y="5373689"/>
            <a:ext cx="5184775" cy="3587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solidFill>
                  <a:srgbClr val="333399"/>
                </a:solidFill>
                <a:latin typeface="Arial" panose="020B0604020202020204" pitchFamily="34" charset="0"/>
                <a:ea typeface="黑体" panose="02010609060101010101" pitchFamily="49" charset="-122"/>
              </a:rPr>
              <a:t>10100110100101  </a:t>
            </a:r>
            <a:r>
              <a:rPr kumimoji="0" lang="zh-CN" altLang="en-US" sz="2000">
                <a:solidFill>
                  <a:srgbClr val="333399"/>
                </a:solidFill>
                <a:latin typeface="Arial" panose="020B0604020202020204" pitchFamily="34" charset="0"/>
                <a:ea typeface="黑体" panose="02010609060101010101" pitchFamily="49" charset="-122"/>
              </a:rPr>
              <a:t>比  特  流  </a:t>
            </a:r>
            <a:r>
              <a:rPr kumimoji="0" lang="en-US" altLang="zh-CN" sz="2000">
                <a:solidFill>
                  <a:srgbClr val="333399"/>
                </a:solidFill>
                <a:latin typeface="Arial" panose="020B0604020202020204" pitchFamily="34" charset="0"/>
                <a:ea typeface="黑体" panose="02010609060101010101" pitchFamily="49" charset="-122"/>
              </a:rPr>
              <a:t>110101110101</a:t>
            </a:r>
          </a:p>
        </p:txBody>
      </p:sp>
      <p:sp>
        <p:nvSpPr>
          <p:cNvPr id="151583" name="Text Box 31"/>
          <p:cNvSpPr txBox="1">
            <a:spLocks noChangeArrowheads="1"/>
          </p:cNvSpPr>
          <p:nvPr/>
        </p:nvSpPr>
        <p:spPr bwMode="auto">
          <a:xfrm>
            <a:off x="3895107" y="3902076"/>
            <a:ext cx="45272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计算机 </a:t>
            </a:r>
            <a:r>
              <a:rPr lang="en-US" altLang="zh-CN" sz="2400">
                <a:solidFill>
                  <a:srgbClr val="333399"/>
                </a:solidFill>
                <a:latin typeface="Arial" panose="020B0604020202020204" pitchFamily="34" charset="0"/>
                <a:ea typeface="黑体" panose="02010609060101010101" pitchFamily="49" charset="-122"/>
              </a:rPr>
              <a:t>2 </a:t>
            </a:r>
            <a:r>
              <a:rPr lang="zh-CN" altLang="en-US" sz="2400">
                <a:solidFill>
                  <a:srgbClr val="333399"/>
                </a:solidFill>
                <a:latin typeface="Arial" panose="020B0604020202020204" pitchFamily="34" charset="0"/>
                <a:ea typeface="黑体" panose="02010609060101010101" pitchFamily="49" charset="-122"/>
              </a:rPr>
              <a:t>的物理层收到比特流后</a:t>
            </a:r>
          </a:p>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交给数据链路层</a:t>
            </a:r>
          </a:p>
        </p:txBody>
      </p:sp>
      <p:grpSp>
        <p:nvGrpSpPr>
          <p:cNvPr id="2" name="Group 32"/>
          <p:cNvGrpSpPr>
            <a:grpSpLocks/>
          </p:cNvGrpSpPr>
          <p:nvPr/>
        </p:nvGrpSpPr>
        <p:grpSpPr bwMode="auto">
          <a:xfrm>
            <a:off x="3503614" y="4799014"/>
            <a:ext cx="5184775" cy="358775"/>
            <a:chOff x="1247" y="3023"/>
            <a:chExt cx="3266" cy="226"/>
          </a:xfrm>
        </p:grpSpPr>
        <p:sp>
          <p:nvSpPr>
            <p:cNvPr id="151588" name="Rectangle 33"/>
            <p:cNvSpPr>
              <a:spLocks noChangeArrowheads="1"/>
            </p:cNvSpPr>
            <p:nvPr/>
          </p:nvSpPr>
          <p:spPr bwMode="auto">
            <a:xfrm>
              <a:off x="1247" y="3023"/>
              <a:ext cx="363" cy="226"/>
            </a:xfrm>
            <a:prstGeom prst="rect">
              <a:avLst/>
            </a:prstGeom>
            <a:solidFill>
              <a:srgbClr val="66FF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2</a:t>
              </a:r>
            </a:p>
          </p:txBody>
        </p:sp>
        <p:sp>
          <p:nvSpPr>
            <p:cNvPr id="151589" name="Rectangle 34"/>
            <p:cNvSpPr>
              <a:spLocks noChangeArrowheads="1"/>
            </p:cNvSpPr>
            <p:nvPr/>
          </p:nvSpPr>
          <p:spPr bwMode="auto">
            <a:xfrm>
              <a:off x="4195" y="3023"/>
              <a:ext cx="318" cy="226"/>
            </a:xfrm>
            <a:prstGeom prst="rect">
              <a:avLst/>
            </a:prstGeom>
            <a:solidFill>
              <a:srgbClr val="CCFF3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T</a:t>
              </a:r>
              <a:r>
                <a:rPr kumimoji="0" lang="en-US" altLang="zh-CN" sz="1800" b="1" baseline="-25000">
                  <a:solidFill>
                    <a:srgbClr val="333399"/>
                  </a:solidFill>
                  <a:latin typeface="Arial" panose="020B0604020202020204" pitchFamily="34" charset="0"/>
                  <a:ea typeface="宋体" panose="02010600030101010101" pitchFamily="2" charset="-122"/>
                </a:rPr>
                <a:t>2</a:t>
              </a:r>
            </a:p>
          </p:txBody>
        </p:sp>
        <p:grpSp>
          <p:nvGrpSpPr>
            <p:cNvPr id="151590" name="Group 35"/>
            <p:cNvGrpSpPr>
              <a:grpSpLocks/>
            </p:cNvGrpSpPr>
            <p:nvPr/>
          </p:nvGrpSpPr>
          <p:grpSpPr bwMode="auto">
            <a:xfrm>
              <a:off x="1610" y="3023"/>
              <a:ext cx="2585" cy="226"/>
              <a:chOff x="1610" y="3023"/>
              <a:chExt cx="2585" cy="226"/>
            </a:xfrm>
          </p:grpSpPr>
          <p:sp>
            <p:nvSpPr>
              <p:cNvPr id="151591" name="Rectangle 36"/>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3</a:t>
                </a:r>
              </a:p>
            </p:txBody>
          </p:sp>
          <p:sp>
            <p:nvSpPr>
              <p:cNvPr id="151592" name="Rectangle 37"/>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4</a:t>
                </a:r>
              </a:p>
            </p:txBody>
          </p:sp>
          <p:sp>
            <p:nvSpPr>
              <p:cNvPr id="151593" name="Rectangle 38"/>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sp>
            <p:nvSpPr>
              <p:cNvPr id="151594" name="Rectangle 39"/>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grpSp>
      <p:grpSp>
        <p:nvGrpSpPr>
          <p:cNvPr id="4" name="Group 40"/>
          <p:cNvGrpSpPr>
            <a:grpSpLocks/>
          </p:cNvGrpSpPr>
          <p:nvPr/>
        </p:nvGrpSpPr>
        <p:grpSpPr bwMode="auto">
          <a:xfrm>
            <a:off x="5611814" y="5013326"/>
            <a:ext cx="4352925" cy="396875"/>
            <a:chOff x="2575" y="3158"/>
            <a:chExt cx="2742" cy="250"/>
          </a:xfrm>
        </p:grpSpPr>
        <p:sp>
          <p:nvSpPr>
            <p:cNvPr id="151586" name="AutoShape 41"/>
            <p:cNvSpPr>
              <a:spLocks noChangeArrowheads="1"/>
            </p:cNvSpPr>
            <p:nvPr/>
          </p:nvSpPr>
          <p:spPr bwMode="auto">
            <a:xfrm rot="10800000" flipV="1">
              <a:off x="5193" y="3158"/>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1587" name="AutoShape 42"/>
            <p:cNvSpPr>
              <a:spLocks noChangeArrowheads="1"/>
            </p:cNvSpPr>
            <p:nvPr/>
          </p:nvSpPr>
          <p:spPr bwMode="auto">
            <a:xfrm rot="10800000" flipV="1">
              <a:off x="2575" y="3158"/>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1454265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81278"/>
                                        </p:tgtEl>
                                        <p:attrNameLst>
                                          <p:attrName>style.visibility</p:attrName>
                                        </p:attrNameLst>
                                      </p:cBhvr>
                                      <p:to>
                                        <p:strVal val="visible"/>
                                      </p:to>
                                    </p:set>
                                  </p:childTnLst>
                                </p:cTn>
                              </p:par>
                            </p:childTnLst>
                          </p:cTn>
                        </p:par>
                        <p:par>
                          <p:cTn id="7" fill="hold" nodeType="afterGroup">
                            <p:stCondLst>
                              <p:cond delay="1000"/>
                            </p:stCondLst>
                            <p:childTnLst>
                              <p:par>
                                <p:cTn id="8" presetID="22" presetClass="entr" presetSubtype="4"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1000"/>
                                        <p:tgtEl>
                                          <p:spTgt spid="4"/>
                                        </p:tgtEl>
                                      </p:cBhvr>
                                    </p:animEffect>
                                  </p:childTnLst>
                                </p:cTn>
                              </p:par>
                            </p:childTnLst>
                          </p:cTn>
                        </p:par>
                        <p:par>
                          <p:cTn id="11" fill="hold" nodeType="afterGroup">
                            <p:stCondLst>
                              <p:cond delay="20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par>
                          <p:cTn id="14" fill="hold" nodeType="afterGroup">
                            <p:stCondLst>
                              <p:cond delay="2000"/>
                            </p:stCondLst>
                            <p:childTnLst>
                              <p:par>
                                <p:cTn id="15" presetID="1" presetClass="exit" presetSubtype="0" fill="hold" grpId="1" nodeType="afterEffect">
                                  <p:stCondLst>
                                    <p:cond delay="0"/>
                                  </p:stCondLst>
                                  <p:childTnLst>
                                    <p:set>
                                      <p:cBhvr>
                                        <p:cTn id="16" dur="1" fill="hold">
                                          <p:stCondLst>
                                            <p:cond delay="0"/>
                                          </p:stCondLst>
                                        </p:cTn>
                                        <p:tgtEl>
                                          <p:spTgt spid="181278"/>
                                        </p:tgtEl>
                                        <p:attrNameLst>
                                          <p:attrName>style.visibility</p:attrName>
                                        </p:attrNameLst>
                                      </p:cBhvr>
                                      <p:to>
                                        <p:strVal val="hidden"/>
                                      </p:to>
                                    </p:set>
                                  </p:childTnLst>
                                </p:cTn>
                              </p:par>
                            </p:childTnLst>
                          </p:cTn>
                        </p:par>
                        <p:par>
                          <p:cTn id="17" fill="hold" nodeType="afterGroup">
                            <p:stCondLst>
                              <p:cond delay="2000"/>
                            </p:stCondLst>
                            <p:childTnLst>
                              <p:par>
                                <p:cTn id="18" presetID="1" presetClass="exit" presetSubtype="0" fill="hold" nodeType="afterEffect">
                                  <p:stCondLst>
                                    <p:cond delay="0"/>
                                  </p:stCondLst>
                                  <p:childTnLst>
                                    <p:set>
                                      <p:cBhvr>
                                        <p:cTn id="1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78" grpId="0" animBg="1"/>
      <p:bldP spid="181278" grpId="1"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079875" y="4222751"/>
            <a:ext cx="4103688" cy="358775"/>
            <a:chOff x="1610" y="3023"/>
            <a:chExt cx="2585" cy="226"/>
          </a:xfrm>
        </p:grpSpPr>
        <p:sp>
          <p:nvSpPr>
            <p:cNvPr id="152618" name="Rectangle 3"/>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3</a:t>
              </a:r>
            </a:p>
          </p:txBody>
        </p:sp>
        <p:sp>
          <p:nvSpPr>
            <p:cNvPr id="152619"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4</a:t>
              </a:r>
            </a:p>
          </p:txBody>
        </p:sp>
        <p:sp>
          <p:nvSpPr>
            <p:cNvPr id="152620"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sp>
          <p:nvSpPr>
            <p:cNvPr id="152621" name="Rectangle 6"/>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sp>
        <p:nvSpPr>
          <p:cNvPr id="152579" name="Rectangle 7"/>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52580" name="AutoShape 8"/>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2581" name="AutoShape 9"/>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2582" name="Text Box 10"/>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2583" name="Text Box 11"/>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2584" name="Text Box 12"/>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2585" name="Text Box 13"/>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2586" name="Text Box 14"/>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2587" name="Freeform 15"/>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588" name="Freeform 16"/>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589" name="Freeform 17"/>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590" name="Freeform 18"/>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591" name="AutoShape 19"/>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2592" name="Text Box 20"/>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2593" name="Text Box 21"/>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2594" name="Text Box 22"/>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2595" name="Text Box 23"/>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2596" name="Text Box 24"/>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2597" name="Freeform 25"/>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598" name="Freeform 26"/>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599" name="Freeform 27"/>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600" name="Freeform 28"/>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601" name="Text Box 29"/>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52602" name="AutoShape 30"/>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2603" name="Text Box 31"/>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2604" name="AutoShape 32"/>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2605" name="Text Box 33"/>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2606" name="Text Box 34"/>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52607" name="Text Box 35"/>
          <p:cNvSpPr txBox="1">
            <a:spLocks noChangeArrowheads="1"/>
          </p:cNvSpPr>
          <p:nvPr/>
        </p:nvSpPr>
        <p:spPr bwMode="auto">
          <a:xfrm>
            <a:off x="3765193" y="3254376"/>
            <a:ext cx="480131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数据链路层剥去帧首部和帧尾部后</a:t>
            </a:r>
          </a:p>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把帧的数据部分交给网络层</a:t>
            </a:r>
          </a:p>
        </p:txBody>
      </p:sp>
      <p:sp>
        <p:nvSpPr>
          <p:cNvPr id="182308" name="Rectangle 36"/>
          <p:cNvSpPr>
            <a:spLocks noChangeArrowheads="1"/>
          </p:cNvSpPr>
          <p:nvPr/>
        </p:nvSpPr>
        <p:spPr bwMode="auto">
          <a:xfrm>
            <a:off x="3503613" y="4797426"/>
            <a:ext cx="576262" cy="358775"/>
          </a:xfrm>
          <a:prstGeom prst="rect">
            <a:avLst/>
          </a:prstGeom>
          <a:solidFill>
            <a:srgbClr val="66FF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2</a:t>
            </a:r>
          </a:p>
        </p:txBody>
      </p:sp>
      <p:sp>
        <p:nvSpPr>
          <p:cNvPr id="182309" name="Rectangle 37"/>
          <p:cNvSpPr>
            <a:spLocks noChangeArrowheads="1"/>
          </p:cNvSpPr>
          <p:nvPr/>
        </p:nvSpPr>
        <p:spPr bwMode="auto">
          <a:xfrm>
            <a:off x="8183564" y="4799014"/>
            <a:ext cx="504825" cy="358775"/>
          </a:xfrm>
          <a:prstGeom prst="rect">
            <a:avLst/>
          </a:prstGeom>
          <a:solidFill>
            <a:srgbClr val="CCFF3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T</a:t>
            </a:r>
            <a:r>
              <a:rPr kumimoji="0" lang="en-US" altLang="zh-CN" sz="1800" b="1" baseline="-25000">
                <a:solidFill>
                  <a:srgbClr val="333399"/>
                </a:solidFill>
                <a:latin typeface="Arial" panose="020B0604020202020204" pitchFamily="34" charset="0"/>
                <a:ea typeface="宋体" panose="02010600030101010101" pitchFamily="2" charset="-122"/>
              </a:rPr>
              <a:t>2</a:t>
            </a:r>
          </a:p>
        </p:txBody>
      </p:sp>
      <p:grpSp>
        <p:nvGrpSpPr>
          <p:cNvPr id="3" name="Group 38"/>
          <p:cNvGrpSpPr>
            <a:grpSpLocks/>
          </p:cNvGrpSpPr>
          <p:nvPr/>
        </p:nvGrpSpPr>
        <p:grpSpPr bwMode="auto">
          <a:xfrm>
            <a:off x="4079875" y="4799014"/>
            <a:ext cx="4103688" cy="358775"/>
            <a:chOff x="1610" y="3023"/>
            <a:chExt cx="2585" cy="226"/>
          </a:xfrm>
        </p:grpSpPr>
        <p:sp>
          <p:nvSpPr>
            <p:cNvPr id="152614" name="Rectangle 39"/>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3</a:t>
              </a:r>
            </a:p>
          </p:txBody>
        </p:sp>
        <p:sp>
          <p:nvSpPr>
            <p:cNvPr id="152615"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4</a:t>
              </a:r>
            </a:p>
          </p:txBody>
        </p:sp>
        <p:sp>
          <p:nvSpPr>
            <p:cNvPr id="152616"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sp>
          <p:nvSpPr>
            <p:cNvPr id="152617" name="Rectangle 42"/>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grpSp>
        <p:nvGrpSpPr>
          <p:cNvPr id="4" name="Group 43"/>
          <p:cNvGrpSpPr>
            <a:grpSpLocks/>
          </p:cNvGrpSpPr>
          <p:nvPr/>
        </p:nvGrpSpPr>
        <p:grpSpPr bwMode="auto">
          <a:xfrm>
            <a:off x="5735638" y="4471989"/>
            <a:ext cx="4229100" cy="396875"/>
            <a:chOff x="2653" y="2817"/>
            <a:chExt cx="2664" cy="250"/>
          </a:xfrm>
        </p:grpSpPr>
        <p:sp>
          <p:nvSpPr>
            <p:cNvPr id="152612" name="AutoShape 44"/>
            <p:cNvSpPr>
              <a:spLocks noChangeArrowheads="1"/>
            </p:cNvSpPr>
            <p:nvPr/>
          </p:nvSpPr>
          <p:spPr bwMode="auto">
            <a:xfrm rot="10800000" flipV="1">
              <a:off x="5193" y="2817"/>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2613" name="AutoShape 45"/>
            <p:cNvSpPr>
              <a:spLocks noChangeArrowheads="1"/>
            </p:cNvSpPr>
            <p:nvPr/>
          </p:nvSpPr>
          <p:spPr bwMode="auto">
            <a:xfrm rot="10800000" flipV="1">
              <a:off x="2653" y="2817"/>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3134330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82308"/>
                                        </p:tgtEl>
                                      </p:cBhvr>
                                    </p:animEffect>
                                    <p:set>
                                      <p:cBhvr>
                                        <p:cTn id="7" dur="1" fill="hold">
                                          <p:stCondLst>
                                            <p:cond delay="999"/>
                                          </p:stCondLst>
                                        </p:cTn>
                                        <p:tgtEl>
                                          <p:spTgt spid="182308"/>
                                        </p:tgtEl>
                                        <p:attrNameLst>
                                          <p:attrName>style.visibility</p:attrName>
                                        </p:attrNameLst>
                                      </p:cBhvr>
                                      <p:to>
                                        <p:strVal val="hidden"/>
                                      </p:to>
                                    </p:set>
                                  </p:childTnLst>
                                </p:cTn>
                              </p:par>
                            </p:childTnLst>
                          </p:cTn>
                        </p:par>
                        <p:par>
                          <p:cTn id="8" fill="hold" nodeType="afterGroup">
                            <p:stCondLst>
                              <p:cond delay="2000"/>
                            </p:stCondLst>
                            <p:childTnLst>
                              <p:par>
                                <p:cTn id="9" presetID="12" presetClass="exit" presetSubtype="2" fill="hold" grpId="0" nodeType="afterEffect">
                                  <p:stCondLst>
                                    <p:cond delay="0"/>
                                  </p:stCondLst>
                                  <p:childTnLst>
                                    <p:animEffect transition="out" filter="slide(fromRight)">
                                      <p:cBhvr>
                                        <p:cTn id="10" dur="1000"/>
                                        <p:tgtEl>
                                          <p:spTgt spid="182309"/>
                                        </p:tgtEl>
                                      </p:cBhvr>
                                    </p:animEffect>
                                    <p:set>
                                      <p:cBhvr>
                                        <p:cTn id="11" dur="1" fill="hold">
                                          <p:stCondLst>
                                            <p:cond delay="999"/>
                                          </p:stCondLst>
                                        </p:cTn>
                                        <p:tgtEl>
                                          <p:spTgt spid="182309"/>
                                        </p:tgtEl>
                                        <p:attrNameLst>
                                          <p:attrName>style.visibility</p:attrName>
                                        </p:attrNameLst>
                                      </p:cBhvr>
                                      <p:to>
                                        <p:strVal val="hidden"/>
                                      </p:to>
                                    </p:set>
                                  </p:childTnLst>
                                </p:cTn>
                              </p:par>
                            </p:childTnLst>
                          </p:cTn>
                        </p:par>
                        <p:par>
                          <p:cTn id="12" fill="hold" nodeType="afterGroup">
                            <p:stCondLst>
                              <p:cond delay="300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1000"/>
                                        <p:tgtEl>
                                          <p:spTgt spid="4"/>
                                        </p:tgtEl>
                                      </p:cBhvr>
                                    </p:animEffect>
                                  </p:childTnLst>
                                </p:cTn>
                              </p:par>
                            </p:childTnLst>
                          </p:cTn>
                        </p:par>
                        <p:par>
                          <p:cTn id="16" fill="hold" nodeType="afterGroup">
                            <p:stCondLst>
                              <p:cond delay="4000"/>
                            </p:stCondLst>
                            <p:childTnLst>
                              <p:par>
                                <p:cTn id="17" presetID="1" presetClass="exit" presetSubtype="0" fill="hold" nodeType="after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par>
                          <p:cTn id="19" fill="hold" nodeType="afterGroup">
                            <p:stCondLst>
                              <p:cond delay="4000"/>
                            </p:stCondLst>
                            <p:childTnLst>
                              <p:par>
                                <p:cTn id="20" presetID="1"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par>
                          <p:cTn id="22" fill="hold" nodeType="afterGroup">
                            <p:stCondLst>
                              <p:cond delay="4000"/>
                            </p:stCondLst>
                            <p:childTnLst>
                              <p:par>
                                <p:cTn id="23" presetID="1" presetClass="exit" presetSubtype="0" fill="hold" nodeType="after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308" grpId="0" animBg="1"/>
      <p:bldP spid="182309"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583113" y="3575051"/>
            <a:ext cx="3598862" cy="358775"/>
            <a:chOff x="1928" y="2660"/>
            <a:chExt cx="2267" cy="226"/>
          </a:xfrm>
        </p:grpSpPr>
        <p:sp>
          <p:nvSpPr>
            <p:cNvPr id="153640" name="Rectangle 3"/>
            <p:cNvSpPr>
              <a:spLocks noChangeArrowheads="1"/>
            </p:cNvSpPr>
            <p:nvPr/>
          </p:nvSpPr>
          <p:spPr bwMode="auto">
            <a:xfrm>
              <a:off x="1928" y="2660"/>
              <a:ext cx="318" cy="226"/>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4</a:t>
              </a:r>
            </a:p>
          </p:txBody>
        </p:sp>
        <p:sp>
          <p:nvSpPr>
            <p:cNvPr id="153641" name="Rectangle 4"/>
            <p:cNvSpPr>
              <a:spLocks noChangeArrowheads="1"/>
            </p:cNvSpPr>
            <p:nvPr/>
          </p:nvSpPr>
          <p:spPr bwMode="auto">
            <a:xfrm>
              <a:off x="2246" y="2660"/>
              <a:ext cx="318" cy="226"/>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sp>
          <p:nvSpPr>
            <p:cNvPr id="153642" name="Rectangle 5"/>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sp>
        <p:nvSpPr>
          <p:cNvPr id="183302" name="Rectangle 6"/>
          <p:cNvSpPr>
            <a:spLocks noChangeArrowheads="1"/>
          </p:cNvSpPr>
          <p:nvPr/>
        </p:nvSpPr>
        <p:spPr bwMode="auto">
          <a:xfrm>
            <a:off x="4079876" y="4222751"/>
            <a:ext cx="504825" cy="358775"/>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3</a:t>
            </a:r>
          </a:p>
        </p:txBody>
      </p:sp>
      <p:grpSp>
        <p:nvGrpSpPr>
          <p:cNvPr id="3" name="Group 7"/>
          <p:cNvGrpSpPr>
            <a:grpSpLocks/>
          </p:cNvGrpSpPr>
          <p:nvPr/>
        </p:nvGrpSpPr>
        <p:grpSpPr bwMode="auto">
          <a:xfrm>
            <a:off x="4584701" y="4222751"/>
            <a:ext cx="3598863" cy="358775"/>
            <a:chOff x="1928" y="2660"/>
            <a:chExt cx="2267" cy="226"/>
          </a:xfrm>
        </p:grpSpPr>
        <p:sp>
          <p:nvSpPr>
            <p:cNvPr id="153637" name="Rectangle 8"/>
            <p:cNvSpPr>
              <a:spLocks noChangeArrowheads="1"/>
            </p:cNvSpPr>
            <p:nvPr/>
          </p:nvSpPr>
          <p:spPr bwMode="auto">
            <a:xfrm>
              <a:off x="1928" y="2660"/>
              <a:ext cx="318" cy="226"/>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4</a:t>
              </a:r>
            </a:p>
          </p:txBody>
        </p:sp>
        <p:sp>
          <p:nvSpPr>
            <p:cNvPr id="153638" name="Rectangle 9"/>
            <p:cNvSpPr>
              <a:spLocks noChangeArrowheads="1"/>
            </p:cNvSpPr>
            <p:nvPr/>
          </p:nvSpPr>
          <p:spPr bwMode="auto">
            <a:xfrm>
              <a:off x="2246" y="2660"/>
              <a:ext cx="318" cy="226"/>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sp>
          <p:nvSpPr>
            <p:cNvPr id="153639" name="Rectangle 10"/>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sp>
        <p:nvSpPr>
          <p:cNvPr id="153605" name="Rectangle 11"/>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53606" name="AutoShape 12"/>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3607" name="AutoShape 13"/>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3608" name="Text Box 14"/>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3609" name="Text Box 15"/>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3610" name="Text Box 16"/>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3611" name="Text Box 17"/>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3612" name="Text Box 18"/>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3613" name="Freeform 19"/>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614" name="Freeform 20"/>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615" name="Freeform 21"/>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616" name="Freeform 22"/>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617" name="AutoShape 23"/>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3618" name="Text Box 24"/>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3619" name="Text Box 25"/>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3620" name="Text Box 26"/>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3621" name="Text Box 27"/>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3622" name="Text Box 28"/>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3623" name="Freeform 29"/>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624" name="Freeform 30"/>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625" name="Freeform 31"/>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626" name="Freeform 32"/>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627" name="Text Box 33"/>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53628" name="AutoShape 34"/>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3629" name="Text Box 35"/>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3630" name="AutoShape 36"/>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3631" name="Text Box 37"/>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3632" name="Text Box 38"/>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53633" name="Text Box 39"/>
          <p:cNvSpPr txBox="1">
            <a:spLocks noChangeArrowheads="1"/>
          </p:cNvSpPr>
          <p:nvPr/>
        </p:nvSpPr>
        <p:spPr bwMode="auto">
          <a:xfrm>
            <a:off x="4090434" y="2678114"/>
            <a:ext cx="41857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网络层剥去分组首部后</a:t>
            </a:r>
          </a:p>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把分组的数据部分交给运输层</a:t>
            </a:r>
          </a:p>
        </p:txBody>
      </p:sp>
      <p:grpSp>
        <p:nvGrpSpPr>
          <p:cNvPr id="4" name="Group 40"/>
          <p:cNvGrpSpPr>
            <a:grpSpLocks/>
          </p:cNvGrpSpPr>
          <p:nvPr/>
        </p:nvGrpSpPr>
        <p:grpSpPr bwMode="auto">
          <a:xfrm>
            <a:off x="6115050" y="3895726"/>
            <a:ext cx="3849688" cy="396875"/>
            <a:chOff x="2892" y="2454"/>
            <a:chExt cx="2425" cy="250"/>
          </a:xfrm>
        </p:grpSpPr>
        <p:sp>
          <p:nvSpPr>
            <p:cNvPr id="153635" name="AutoShape 41"/>
            <p:cNvSpPr>
              <a:spLocks noChangeArrowheads="1"/>
            </p:cNvSpPr>
            <p:nvPr/>
          </p:nvSpPr>
          <p:spPr bwMode="auto">
            <a:xfrm rot="10800000" flipV="1">
              <a:off x="5193" y="2454"/>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3636" name="AutoShape 42"/>
            <p:cNvSpPr>
              <a:spLocks noChangeArrowheads="1"/>
            </p:cNvSpPr>
            <p:nvPr/>
          </p:nvSpPr>
          <p:spPr bwMode="auto">
            <a:xfrm rot="10800000" flipV="1">
              <a:off x="2892" y="2454"/>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3111955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83302"/>
                                        </p:tgtEl>
                                      </p:cBhvr>
                                    </p:animEffect>
                                    <p:set>
                                      <p:cBhvr>
                                        <p:cTn id="7" dur="1" fill="hold">
                                          <p:stCondLst>
                                            <p:cond delay="999"/>
                                          </p:stCondLst>
                                        </p:cTn>
                                        <p:tgtEl>
                                          <p:spTgt spid="183302"/>
                                        </p:tgtEl>
                                        <p:attrNameLst>
                                          <p:attrName>style.visibility</p:attrName>
                                        </p:attrNameLst>
                                      </p:cBhvr>
                                      <p:to>
                                        <p:strVal val="hidden"/>
                                      </p:to>
                                    </p:set>
                                  </p:childTnLst>
                                </p:cTn>
                              </p:par>
                            </p:childTnLst>
                          </p:cTn>
                        </p:par>
                        <p:par>
                          <p:cTn id="8" fill="hold" nodeType="afterGroup">
                            <p:stCondLst>
                              <p:cond delay="20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000"/>
                                        <p:tgtEl>
                                          <p:spTgt spid="4"/>
                                        </p:tgtEl>
                                      </p:cBhvr>
                                    </p:animEffect>
                                  </p:childTnLst>
                                </p:cTn>
                              </p:par>
                            </p:childTnLst>
                          </p:cTn>
                        </p:par>
                        <p:par>
                          <p:cTn id="12" fill="hold" nodeType="afterGroup">
                            <p:stCondLst>
                              <p:cond delay="40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par>
                          <p:cTn id="15" fill="hold" nodeType="afterGroup">
                            <p:stCondLst>
                              <p:cond delay="400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par>
                          <p:cTn id="18" fill="hold" nodeType="afterGroup">
                            <p:stCondLst>
                              <p:cond delay="4000"/>
                            </p:stCondLst>
                            <p:childTnLst>
                              <p:par>
                                <p:cTn id="19" presetID="1" presetClass="exit" presetSubtype="0" fill="hold" nodeType="after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087939" y="2997201"/>
            <a:ext cx="3094037" cy="358775"/>
            <a:chOff x="2245" y="2252"/>
            <a:chExt cx="1949" cy="226"/>
          </a:xfrm>
        </p:grpSpPr>
        <p:sp>
          <p:nvSpPr>
            <p:cNvPr id="154663" name="Rectangle 3"/>
            <p:cNvSpPr>
              <a:spLocks noChangeArrowheads="1"/>
            </p:cNvSpPr>
            <p:nvPr/>
          </p:nvSpPr>
          <p:spPr bwMode="auto">
            <a:xfrm>
              <a:off x="2245" y="2252"/>
              <a:ext cx="318" cy="226"/>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sp>
          <p:nvSpPr>
            <p:cNvPr id="154664" name="Rectangle 4"/>
            <p:cNvSpPr>
              <a:spLocks noChangeArrowheads="1"/>
            </p:cNvSpPr>
            <p:nvPr/>
          </p:nvSpPr>
          <p:spPr bwMode="auto">
            <a:xfrm>
              <a:off x="2561" y="2252"/>
              <a:ext cx="1633" cy="226"/>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sp>
        <p:nvSpPr>
          <p:cNvPr id="184325" name="Rectangle 5"/>
          <p:cNvSpPr>
            <a:spLocks noChangeArrowheads="1"/>
          </p:cNvSpPr>
          <p:nvPr/>
        </p:nvSpPr>
        <p:spPr bwMode="auto">
          <a:xfrm>
            <a:off x="4583114" y="3575051"/>
            <a:ext cx="504825" cy="358775"/>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4</a:t>
            </a:r>
          </a:p>
        </p:txBody>
      </p:sp>
      <p:grpSp>
        <p:nvGrpSpPr>
          <p:cNvPr id="3" name="Group 6"/>
          <p:cNvGrpSpPr>
            <a:grpSpLocks/>
          </p:cNvGrpSpPr>
          <p:nvPr/>
        </p:nvGrpSpPr>
        <p:grpSpPr bwMode="auto">
          <a:xfrm>
            <a:off x="5087939" y="3575051"/>
            <a:ext cx="3094037" cy="358775"/>
            <a:chOff x="2245" y="2252"/>
            <a:chExt cx="1949" cy="226"/>
          </a:xfrm>
        </p:grpSpPr>
        <p:sp>
          <p:nvSpPr>
            <p:cNvPr id="154661" name="Rectangle 7"/>
            <p:cNvSpPr>
              <a:spLocks noChangeArrowheads="1"/>
            </p:cNvSpPr>
            <p:nvPr/>
          </p:nvSpPr>
          <p:spPr bwMode="auto">
            <a:xfrm>
              <a:off x="2245" y="2252"/>
              <a:ext cx="318" cy="226"/>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sp>
          <p:nvSpPr>
            <p:cNvPr id="154662" name="Rectangle 8"/>
            <p:cNvSpPr>
              <a:spLocks noChangeArrowheads="1"/>
            </p:cNvSpPr>
            <p:nvPr/>
          </p:nvSpPr>
          <p:spPr bwMode="auto">
            <a:xfrm>
              <a:off x="2561" y="2252"/>
              <a:ext cx="1633" cy="226"/>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grpSp>
      <p:sp>
        <p:nvSpPr>
          <p:cNvPr id="154629" name="Rectangle 9"/>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54630" name="AutoShape 10"/>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4631" name="AutoShape 11"/>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4632" name="Text Box 12"/>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4633" name="Text Box 13"/>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4634" name="Text Box 14"/>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4635" name="Text Box 15"/>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4636" name="Text Box 16"/>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4637" name="Freeform 17"/>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4638" name="Freeform 18"/>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4639" name="Freeform 19"/>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4640" name="Freeform 20"/>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4641" name="AutoShape 21"/>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4642" name="Text Box 22"/>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4643" name="Text Box 23"/>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4644" name="Text Box 24"/>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4645" name="Text Box 25"/>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4646" name="Text Box 26"/>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4647" name="Freeform 27"/>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4648" name="Freeform 28"/>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4649" name="Freeform 29"/>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4650" name="Freeform 30"/>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4651" name="Text Box 31"/>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54652" name="AutoShape 32"/>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4653" name="Text Box 33"/>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4654" name="AutoShape 34"/>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4655" name="Text Box 35"/>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4656" name="Text Box 36"/>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54657" name="Text Box 37"/>
          <p:cNvSpPr txBox="1">
            <a:spLocks noChangeArrowheads="1"/>
          </p:cNvSpPr>
          <p:nvPr/>
        </p:nvSpPr>
        <p:spPr bwMode="auto">
          <a:xfrm>
            <a:off x="4377771" y="2101851"/>
            <a:ext cx="41857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运输层剥去报文首部后</a:t>
            </a:r>
          </a:p>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把报文的数据部分交给应用层</a:t>
            </a:r>
          </a:p>
        </p:txBody>
      </p:sp>
      <p:grpSp>
        <p:nvGrpSpPr>
          <p:cNvPr id="4" name="Group 38"/>
          <p:cNvGrpSpPr>
            <a:grpSpLocks/>
          </p:cNvGrpSpPr>
          <p:nvPr/>
        </p:nvGrpSpPr>
        <p:grpSpPr bwMode="auto">
          <a:xfrm>
            <a:off x="6475414" y="3248026"/>
            <a:ext cx="3489325" cy="396875"/>
            <a:chOff x="3119" y="2046"/>
            <a:chExt cx="2198" cy="250"/>
          </a:xfrm>
        </p:grpSpPr>
        <p:sp>
          <p:nvSpPr>
            <p:cNvPr id="154659" name="AutoShape 39"/>
            <p:cNvSpPr>
              <a:spLocks noChangeArrowheads="1"/>
            </p:cNvSpPr>
            <p:nvPr/>
          </p:nvSpPr>
          <p:spPr bwMode="auto">
            <a:xfrm rot="10800000" flipV="1">
              <a:off x="5193" y="2046"/>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4660" name="AutoShape 40"/>
            <p:cNvSpPr>
              <a:spLocks noChangeArrowheads="1"/>
            </p:cNvSpPr>
            <p:nvPr/>
          </p:nvSpPr>
          <p:spPr bwMode="auto">
            <a:xfrm rot="10800000" flipV="1">
              <a:off x="3119" y="2046"/>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869446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84325"/>
                                        </p:tgtEl>
                                      </p:cBhvr>
                                    </p:animEffect>
                                    <p:set>
                                      <p:cBhvr>
                                        <p:cTn id="7" dur="1" fill="hold">
                                          <p:stCondLst>
                                            <p:cond delay="999"/>
                                          </p:stCondLst>
                                        </p:cTn>
                                        <p:tgtEl>
                                          <p:spTgt spid="184325"/>
                                        </p:tgtEl>
                                        <p:attrNameLst>
                                          <p:attrName>style.visibility</p:attrName>
                                        </p:attrNameLst>
                                      </p:cBhvr>
                                      <p:to>
                                        <p:strVal val="hidden"/>
                                      </p:to>
                                    </p:set>
                                  </p:childTnLst>
                                </p:cTn>
                              </p:par>
                            </p:childTnLst>
                          </p:cTn>
                        </p:par>
                        <p:par>
                          <p:cTn id="8" fill="hold" nodeType="afterGroup">
                            <p:stCondLst>
                              <p:cond delay="20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1000"/>
                                        <p:tgtEl>
                                          <p:spTgt spid="4"/>
                                        </p:tgtEl>
                                      </p:cBhvr>
                                    </p:animEffect>
                                  </p:childTnLst>
                                </p:cTn>
                              </p:par>
                            </p:childTnLst>
                          </p:cTn>
                        </p:par>
                        <p:par>
                          <p:cTn id="12" fill="hold" nodeType="afterGroup">
                            <p:stCondLst>
                              <p:cond delay="30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par>
                          <p:cTn id="15" fill="hold" nodeType="afterGroup">
                            <p:stCondLst>
                              <p:cond delay="300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par>
                          <p:cTn id="18" fill="hold" nodeType="afterGroup">
                            <p:stCondLst>
                              <p:cond delay="3000"/>
                            </p:stCondLst>
                            <p:childTnLst>
                              <p:par>
                                <p:cTn id="19" presetID="1" presetClass="exit" presetSubtype="0" fill="hold" nodeType="after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ChangeArrowheads="1"/>
          </p:cNvSpPr>
          <p:nvPr/>
        </p:nvSpPr>
        <p:spPr bwMode="auto">
          <a:xfrm>
            <a:off x="5591175" y="2422526"/>
            <a:ext cx="2592388" cy="3587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sp>
        <p:nvSpPr>
          <p:cNvPr id="185347" name="Rectangle 3"/>
          <p:cNvSpPr>
            <a:spLocks noChangeArrowheads="1"/>
          </p:cNvSpPr>
          <p:nvPr/>
        </p:nvSpPr>
        <p:spPr bwMode="auto">
          <a:xfrm>
            <a:off x="5087939" y="2997201"/>
            <a:ext cx="504825" cy="358775"/>
          </a:xfrm>
          <a:prstGeom prst="rect">
            <a:avLst/>
          </a:prstGeom>
          <a:solidFill>
            <a:srgbClr val="FF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H</a:t>
            </a:r>
            <a:r>
              <a:rPr kumimoji="0" lang="en-US" altLang="zh-CN" sz="1800" b="1" baseline="-25000">
                <a:solidFill>
                  <a:srgbClr val="333399"/>
                </a:solidFill>
                <a:latin typeface="Arial" panose="020B0604020202020204" pitchFamily="34" charset="0"/>
                <a:ea typeface="宋体" panose="02010600030101010101" pitchFamily="2" charset="-122"/>
              </a:rPr>
              <a:t>5</a:t>
            </a:r>
          </a:p>
        </p:txBody>
      </p:sp>
      <p:sp>
        <p:nvSpPr>
          <p:cNvPr id="185348" name="Rectangle 4"/>
          <p:cNvSpPr>
            <a:spLocks noChangeArrowheads="1"/>
          </p:cNvSpPr>
          <p:nvPr/>
        </p:nvSpPr>
        <p:spPr bwMode="auto">
          <a:xfrm>
            <a:off x="5589589" y="2997201"/>
            <a:ext cx="2592387" cy="3587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应 用 程 序 数 据</a:t>
            </a:r>
          </a:p>
        </p:txBody>
      </p:sp>
      <p:sp>
        <p:nvSpPr>
          <p:cNvPr id="155653" name="Rectangle 5"/>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55654" name="AutoShape 6"/>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5655" name="AutoShape 7"/>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5656" name="Text Box 8"/>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5657" name="Text Box 9"/>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5658" name="Text Box 10"/>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5659" name="Text Box 11"/>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5660" name="Text Box 12"/>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5661" name="Freeform 13"/>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5662" name="Freeform 14"/>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5663" name="Freeform 15"/>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5664" name="Freeform 16"/>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5665" name="AutoShape 17"/>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5666" name="Text Box 18"/>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5667" name="Text Box 19"/>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5668" name="Text Box 20"/>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5669" name="Text Box 21"/>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5670" name="Text Box 22"/>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5671" name="Freeform 23"/>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5672" name="Freeform 24"/>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5673" name="Freeform 25"/>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5674" name="Freeform 26"/>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5675" name="Text Box 27"/>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55676" name="AutoShape 28"/>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5677" name="Text Box 29"/>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5678" name="AutoShape 30"/>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5679" name="Text Box 31"/>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5680" name="Text Box 32"/>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55681" name="Text Box 33"/>
          <p:cNvSpPr txBox="1">
            <a:spLocks noChangeArrowheads="1"/>
          </p:cNvSpPr>
          <p:nvPr/>
        </p:nvSpPr>
        <p:spPr bwMode="auto">
          <a:xfrm>
            <a:off x="4491077" y="3573464"/>
            <a:ext cx="43909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应用层剥去应用层 </a:t>
            </a:r>
            <a:r>
              <a:rPr lang="en-US" altLang="zh-CN" sz="2400">
                <a:solidFill>
                  <a:srgbClr val="333399"/>
                </a:solidFill>
                <a:latin typeface="Arial" panose="020B0604020202020204" pitchFamily="34" charset="0"/>
                <a:ea typeface="黑体" panose="02010609060101010101" pitchFamily="49" charset="-122"/>
              </a:rPr>
              <a:t>PDU </a:t>
            </a:r>
            <a:r>
              <a:rPr lang="zh-CN" altLang="en-US" sz="2400">
                <a:solidFill>
                  <a:srgbClr val="333399"/>
                </a:solidFill>
                <a:latin typeface="Arial" panose="020B0604020202020204" pitchFamily="34" charset="0"/>
                <a:ea typeface="黑体" panose="02010609060101010101" pitchFamily="49" charset="-122"/>
              </a:rPr>
              <a:t>首部后</a:t>
            </a:r>
          </a:p>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把应用程序数据交给应用进程</a:t>
            </a:r>
          </a:p>
        </p:txBody>
      </p:sp>
      <p:grpSp>
        <p:nvGrpSpPr>
          <p:cNvPr id="2" name="Group 34"/>
          <p:cNvGrpSpPr>
            <a:grpSpLocks/>
          </p:cNvGrpSpPr>
          <p:nvPr/>
        </p:nvGrpSpPr>
        <p:grpSpPr bwMode="auto">
          <a:xfrm>
            <a:off x="6762750" y="2708276"/>
            <a:ext cx="3201988" cy="396875"/>
            <a:chOff x="3300" y="1706"/>
            <a:chExt cx="2017" cy="250"/>
          </a:xfrm>
        </p:grpSpPr>
        <p:sp>
          <p:nvSpPr>
            <p:cNvPr id="155683" name="AutoShape 35"/>
            <p:cNvSpPr>
              <a:spLocks noChangeArrowheads="1"/>
            </p:cNvSpPr>
            <p:nvPr/>
          </p:nvSpPr>
          <p:spPr bwMode="auto">
            <a:xfrm rot="10800000" flipV="1">
              <a:off x="5193" y="1706"/>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5684" name="AutoShape 36"/>
            <p:cNvSpPr>
              <a:spLocks noChangeArrowheads="1"/>
            </p:cNvSpPr>
            <p:nvPr/>
          </p:nvSpPr>
          <p:spPr bwMode="auto">
            <a:xfrm rot="10800000" flipV="1">
              <a:off x="3300" y="1706"/>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25908087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85347"/>
                                        </p:tgtEl>
                                      </p:cBhvr>
                                    </p:animEffect>
                                    <p:set>
                                      <p:cBhvr>
                                        <p:cTn id="7" dur="1" fill="hold">
                                          <p:stCondLst>
                                            <p:cond delay="999"/>
                                          </p:stCondLst>
                                        </p:cTn>
                                        <p:tgtEl>
                                          <p:spTgt spid="185347"/>
                                        </p:tgtEl>
                                        <p:attrNameLst>
                                          <p:attrName>style.visibility</p:attrName>
                                        </p:attrNameLst>
                                      </p:cBhvr>
                                      <p:to>
                                        <p:strVal val="hidden"/>
                                      </p:to>
                                    </p:set>
                                  </p:childTnLst>
                                </p:cTn>
                              </p:par>
                            </p:childTnLst>
                          </p:cTn>
                        </p:par>
                        <p:par>
                          <p:cTn id="8" fill="hold" nodeType="afterGroup">
                            <p:stCondLst>
                              <p:cond delay="20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000"/>
                                        <p:tgtEl>
                                          <p:spTgt spid="2"/>
                                        </p:tgtEl>
                                      </p:cBhvr>
                                    </p:animEffect>
                                  </p:childTnLst>
                                </p:cTn>
                              </p:par>
                            </p:childTnLst>
                          </p:cTn>
                        </p:par>
                        <p:par>
                          <p:cTn id="12" fill="hold" nodeType="afterGroup">
                            <p:stCondLst>
                              <p:cond delay="3000"/>
                            </p:stCondLst>
                            <p:childTnLst>
                              <p:par>
                                <p:cTn id="13" presetID="1" presetClass="exit" presetSubtype="0" fill="hold" grpId="0" nodeType="afterEffect">
                                  <p:stCondLst>
                                    <p:cond delay="0"/>
                                  </p:stCondLst>
                                  <p:childTnLst>
                                    <p:set>
                                      <p:cBhvr>
                                        <p:cTn id="14" dur="1" fill="hold">
                                          <p:stCondLst>
                                            <p:cond delay="0"/>
                                          </p:stCondLst>
                                        </p:cTn>
                                        <p:tgtEl>
                                          <p:spTgt spid="185348"/>
                                        </p:tgtEl>
                                        <p:attrNameLst>
                                          <p:attrName>style.visibility</p:attrName>
                                        </p:attrNameLst>
                                      </p:cBhvr>
                                      <p:to>
                                        <p:strVal val="hidden"/>
                                      </p:to>
                                    </p:set>
                                  </p:childTnLst>
                                </p:cTn>
                              </p:par>
                            </p:childTnLst>
                          </p:cTn>
                        </p:par>
                        <p:par>
                          <p:cTn id="15" fill="hold" nodeType="afterGroup">
                            <p:stCondLst>
                              <p:cond delay="3000"/>
                            </p:stCondLst>
                            <p:childTnLst>
                              <p:par>
                                <p:cTn id="16" presetID="1" presetClass="entr" presetSubtype="0" fill="hold" grpId="0" nodeType="afterEffect">
                                  <p:stCondLst>
                                    <p:cond delay="0"/>
                                  </p:stCondLst>
                                  <p:childTnLst>
                                    <p:set>
                                      <p:cBhvr>
                                        <p:cTn id="17" dur="1" fill="hold">
                                          <p:stCondLst>
                                            <p:cond delay="0"/>
                                          </p:stCondLst>
                                        </p:cTn>
                                        <p:tgtEl>
                                          <p:spTgt spid="185346"/>
                                        </p:tgtEl>
                                        <p:attrNameLst>
                                          <p:attrName>style.visibility</p:attrName>
                                        </p:attrNameLst>
                                      </p:cBhvr>
                                      <p:to>
                                        <p:strVal val="visible"/>
                                      </p:to>
                                    </p:set>
                                  </p:childTnLst>
                                </p:cTn>
                              </p:par>
                            </p:childTnLst>
                          </p:cTn>
                        </p:par>
                        <p:par>
                          <p:cTn id="18" fill="hold" nodeType="afterGroup">
                            <p:stCondLst>
                              <p:cond delay="3000"/>
                            </p:stCondLst>
                            <p:childTnLst>
                              <p:par>
                                <p:cTn id="19" presetID="1" presetClass="exit" presetSubtype="0" fill="hold" nodeType="afterEffect">
                                  <p:stCondLst>
                                    <p:cond delay="0"/>
                                  </p:stCondLst>
                                  <p:childTnLst>
                                    <p:set>
                                      <p:cBhvr>
                                        <p:cTn id="2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6" grpId="0" animBg="1"/>
      <p:bldP spid="185347" grpId="0" animBg="1"/>
      <p:bldP spid="18534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8FD88A06-6326-45A2-92FC-9370186E4E57}" type="slidenum">
              <a:rPr kumimoji="0" lang="en-US" altLang="zh-CN" sz="1000">
                <a:latin typeface="Arial" panose="020B0604020202020204" pitchFamily="34" charset="0"/>
                <a:ea typeface="宋体" panose="02010600030101010101" pitchFamily="2" charset="-122"/>
                <a:cs typeface="Arial" panose="020B0604020202020204" pitchFamily="34" charset="0"/>
              </a:rPr>
              <a:pPr>
                <a:spcBef>
                  <a:spcPct val="0"/>
                </a:spcBef>
                <a:buClrTx/>
                <a:buSzTx/>
                <a:buFontTx/>
                <a:buNone/>
              </a:pPr>
              <a:t>12</a:t>
            </a:fld>
            <a:endParaRPr kumimoji="0" lang="en-US" altLang="zh-CN" sz="1000">
              <a:latin typeface="Arial" panose="020B0604020202020204" pitchFamily="34" charset="0"/>
              <a:ea typeface="宋体" panose="02010600030101010101" pitchFamily="2" charset="-122"/>
              <a:cs typeface="Arial" panose="020B0604020202020204" pitchFamily="34" charset="0"/>
            </a:endParaRPr>
          </a:p>
        </p:txBody>
      </p:sp>
      <p:sp>
        <p:nvSpPr>
          <p:cNvPr id="27651" name="Rectangle 4"/>
          <p:cNvSpPr>
            <a:spLocks noGrp="1" noChangeArrowheads="1"/>
          </p:cNvSpPr>
          <p:nvPr>
            <p:ph type="title"/>
          </p:nvPr>
        </p:nvSpPr>
        <p:spPr>
          <a:xfrm>
            <a:off x="1362484" y="459506"/>
            <a:ext cx="7772400" cy="1143001"/>
          </a:xfrm>
        </p:spPr>
        <p:txBody>
          <a:bodyPr/>
          <a:lstStyle/>
          <a:p>
            <a:r>
              <a:rPr lang="zh-CN" altLang="en-US" dirty="0">
                <a:ea typeface="宋体" panose="02010600030101010101" pitchFamily="2" charset="-122"/>
              </a:rPr>
              <a:t>客户机</a:t>
            </a:r>
            <a:r>
              <a:rPr lang="en-US" altLang="zh-CN" dirty="0">
                <a:ea typeface="宋体" panose="02010600030101010101" pitchFamily="2" charset="-122"/>
              </a:rPr>
              <a:t>/</a:t>
            </a:r>
            <a:r>
              <a:rPr lang="zh-CN" altLang="en-US" dirty="0">
                <a:ea typeface="宋体" panose="02010600030101010101" pitchFamily="2" charset="-122"/>
              </a:rPr>
              <a:t>服务器模式</a:t>
            </a:r>
            <a:endParaRPr lang="en-US" altLang="zh-CN" dirty="0">
              <a:ea typeface="宋体" panose="02010600030101010101" pitchFamily="2" charset="-122"/>
            </a:endParaRPr>
          </a:p>
        </p:txBody>
      </p:sp>
      <p:sp>
        <p:nvSpPr>
          <p:cNvPr id="27652" name="Rectangle 460"/>
          <p:cNvSpPr>
            <a:spLocks noGrp="1" noChangeArrowheads="1"/>
          </p:cNvSpPr>
          <p:nvPr>
            <p:ph type="body" sz="half" idx="2"/>
          </p:nvPr>
        </p:nvSpPr>
        <p:spPr>
          <a:xfrm>
            <a:off x="6188076" y="1877144"/>
            <a:ext cx="4143375" cy="4648200"/>
          </a:xfrm>
        </p:spPr>
        <p:txBody>
          <a:bodyPr/>
          <a:lstStyle/>
          <a:p>
            <a:pPr>
              <a:buFont typeface="ZapfDingbats" pitchFamily="82" charset="2"/>
              <a:buNone/>
            </a:pPr>
            <a:r>
              <a:rPr lang="zh-CN" altLang="en-US" sz="2400">
                <a:solidFill>
                  <a:srgbClr val="FF0000"/>
                </a:solidFill>
                <a:ea typeface="宋体" panose="02010600030101010101" pitchFamily="2" charset="-122"/>
              </a:rPr>
              <a:t>服务器</a:t>
            </a:r>
            <a:r>
              <a:rPr lang="en-US" altLang="zh-CN" sz="2400">
                <a:solidFill>
                  <a:srgbClr val="FF0000"/>
                </a:solidFill>
                <a:ea typeface="宋体" panose="02010600030101010101" pitchFamily="2" charset="-122"/>
              </a:rPr>
              <a:t>:</a:t>
            </a:r>
            <a:r>
              <a:rPr lang="en-US" altLang="zh-CN" sz="2400">
                <a:ea typeface="宋体" panose="02010600030101010101" pitchFamily="2" charset="-122"/>
              </a:rPr>
              <a:t> </a:t>
            </a:r>
          </a:p>
          <a:p>
            <a:pPr lvl="1"/>
            <a:r>
              <a:rPr lang="zh-CN" altLang="en-US">
                <a:ea typeface="宋体" panose="02010600030101010101" pitchFamily="2" charset="-122"/>
              </a:rPr>
              <a:t>一直在线的主机</a:t>
            </a:r>
            <a:endParaRPr lang="en-US" altLang="zh-CN">
              <a:ea typeface="宋体" panose="02010600030101010101" pitchFamily="2" charset="-122"/>
            </a:endParaRPr>
          </a:p>
          <a:p>
            <a:pPr lvl="1"/>
            <a:r>
              <a:rPr lang="zh-CN" altLang="en-US">
                <a:ea typeface="宋体" panose="02010600030101010101" pitchFamily="2" charset="-122"/>
              </a:rPr>
              <a:t>拥有固定的</a:t>
            </a:r>
            <a:r>
              <a:rPr lang="en-US" altLang="zh-CN">
                <a:ea typeface="宋体" panose="02010600030101010101" pitchFamily="2" charset="-122"/>
              </a:rPr>
              <a:t> IP </a:t>
            </a:r>
            <a:r>
              <a:rPr lang="zh-CN" altLang="en-US">
                <a:ea typeface="宋体" panose="02010600030101010101" pitchFamily="2" charset="-122"/>
              </a:rPr>
              <a:t>地址</a:t>
            </a:r>
          </a:p>
          <a:p>
            <a:pPr lvl="1"/>
            <a:r>
              <a:rPr lang="zh-CN" altLang="en-US">
                <a:ea typeface="宋体" panose="02010600030101010101" pitchFamily="2" charset="-122"/>
              </a:rPr>
              <a:t>服务器集群</a:t>
            </a:r>
            <a:endParaRPr lang="en-US" altLang="zh-CN">
              <a:ea typeface="宋体" panose="02010600030101010101" pitchFamily="2" charset="-122"/>
            </a:endParaRPr>
          </a:p>
          <a:p>
            <a:pPr lvl="2"/>
            <a:r>
              <a:rPr lang="zh-CN" altLang="en-US">
                <a:ea typeface="宋体" panose="02010600030101010101" pitchFamily="2" charset="-122"/>
              </a:rPr>
              <a:t>获得规模服务</a:t>
            </a:r>
            <a:endParaRPr lang="en-US" altLang="zh-CN">
              <a:ea typeface="宋体" panose="02010600030101010101" pitchFamily="2" charset="-122"/>
            </a:endParaRPr>
          </a:p>
          <a:p>
            <a:pPr>
              <a:buFont typeface="ZapfDingbats" pitchFamily="82" charset="2"/>
              <a:buNone/>
            </a:pPr>
            <a:r>
              <a:rPr lang="zh-CN" altLang="en-US" sz="2400">
                <a:solidFill>
                  <a:srgbClr val="FF0000"/>
                </a:solidFill>
                <a:ea typeface="宋体" panose="02010600030101010101" pitchFamily="2" charset="-122"/>
              </a:rPr>
              <a:t>客户机</a:t>
            </a:r>
            <a:r>
              <a:rPr lang="en-US" altLang="zh-CN" sz="2400">
                <a:solidFill>
                  <a:srgbClr val="FF0000"/>
                </a:solidFill>
                <a:ea typeface="宋体" panose="02010600030101010101" pitchFamily="2" charset="-122"/>
              </a:rPr>
              <a:t>:</a:t>
            </a:r>
          </a:p>
          <a:p>
            <a:pPr lvl="1"/>
            <a:r>
              <a:rPr lang="zh-CN" altLang="en-US" sz="2000">
                <a:ea typeface="宋体" panose="02010600030101010101" pitchFamily="2" charset="-122"/>
              </a:rPr>
              <a:t>与服务器通信</a:t>
            </a:r>
            <a:endParaRPr lang="en-US" altLang="zh-CN" sz="2000">
              <a:ea typeface="宋体" panose="02010600030101010101" pitchFamily="2" charset="-122"/>
            </a:endParaRPr>
          </a:p>
          <a:p>
            <a:pPr lvl="1"/>
            <a:r>
              <a:rPr lang="zh-CN" altLang="en-US" sz="2000">
                <a:ea typeface="宋体" panose="02010600030101010101" pitchFamily="2" charset="-122"/>
              </a:rPr>
              <a:t>可能间歇性的连接主机</a:t>
            </a:r>
            <a:endParaRPr lang="en-US" altLang="zh-CN" sz="2000">
              <a:ea typeface="宋体" panose="02010600030101010101" pitchFamily="2" charset="-122"/>
            </a:endParaRPr>
          </a:p>
          <a:p>
            <a:pPr lvl="1"/>
            <a:r>
              <a:rPr lang="zh-CN" altLang="en-US" sz="2000">
                <a:ea typeface="宋体" panose="02010600030101010101" pitchFamily="2" charset="-122"/>
              </a:rPr>
              <a:t>可能拥有动态的</a:t>
            </a:r>
            <a:r>
              <a:rPr lang="en-US" altLang="zh-CN" sz="2000">
                <a:ea typeface="宋体" panose="02010600030101010101" pitchFamily="2" charset="-122"/>
              </a:rPr>
              <a:t>IP</a:t>
            </a:r>
            <a:r>
              <a:rPr lang="zh-CN" altLang="en-US" sz="2000">
                <a:ea typeface="宋体" panose="02010600030101010101" pitchFamily="2" charset="-122"/>
              </a:rPr>
              <a:t>地址</a:t>
            </a:r>
            <a:endParaRPr lang="en-US" altLang="zh-CN" sz="2000">
              <a:ea typeface="宋体" panose="02010600030101010101" pitchFamily="2" charset="-122"/>
            </a:endParaRPr>
          </a:p>
          <a:p>
            <a:pPr lvl="1"/>
            <a:r>
              <a:rPr lang="zh-CN" altLang="en-US" sz="2000">
                <a:ea typeface="宋体" panose="02010600030101010101" pitchFamily="2" charset="-122"/>
              </a:rPr>
              <a:t>客户机之间并不直接通信</a:t>
            </a:r>
            <a:endParaRPr lang="en-US" altLang="zh-CN" sz="2000">
              <a:ea typeface="宋体" panose="02010600030101010101" pitchFamily="2" charset="-122"/>
            </a:endParaRPr>
          </a:p>
        </p:txBody>
      </p:sp>
      <p:sp>
        <p:nvSpPr>
          <p:cNvPr id="27653" name="Freeform 462"/>
          <p:cNvSpPr>
            <a:spLocks/>
          </p:cNvSpPr>
          <p:nvPr/>
        </p:nvSpPr>
        <p:spPr bwMode="auto">
          <a:xfrm>
            <a:off x="4295775" y="4001219"/>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4" name="Freeform 463"/>
          <p:cNvSpPr>
            <a:spLocks/>
          </p:cNvSpPr>
          <p:nvPr/>
        </p:nvSpPr>
        <p:spPr bwMode="auto">
          <a:xfrm>
            <a:off x="4314826" y="2475633"/>
            <a:ext cx="1730375" cy="1044575"/>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5" name="Freeform 464"/>
          <p:cNvSpPr>
            <a:spLocks/>
          </p:cNvSpPr>
          <p:nvPr/>
        </p:nvSpPr>
        <p:spPr bwMode="auto">
          <a:xfrm>
            <a:off x="2574925" y="2183532"/>
            <a:ext cx="1644650" cy="1071562"/>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7656" name="Group 465"/>
          <p:cNvGrpSpPr>
            <a:grpSpLocks/>
          </p:cNvGrpSpPr>
          <p:nvPr/>
        </p:nvGrpSpPr>
        <p:grpSpPr bwMode="auto">
          <a:xfrm>
            <a:off x="2662238" y="3518619"/>
            <a:ext cx="1458912" cy="933450"/>
            <a:chOff x="2889" y="1631"/>
            <a:chExt cx="980" cy="743"/>
          </a:xfrm>
        </p:grpSpPr>
        <p:sp>
          <p:nvSpPr>
            <p:cNvPr id="27993" name="Rectangle 466"/>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994" name="AutoShape 467"/>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00CCFF"/>
                </a:solidFill>
                <a:latin typeface="Times New Roman" panose="02020603050405020304" pitchFamily="18" charset="0"/>
                <a:ea typeface="宋体" panose="02010600030101010101" pitchFamily="2" charset="-122"/>
              </a:endParaRPr>
            </a:p>
          </p:txBody>
        </p:sp>
      </p:grpSp>
      <p:grpSp>
        <p:nvGrpSpPr>
          <p:cNvPr id="27657" name="Group 468"/>
          <p:cNvGrpSpPr>
            <a:grpSpLocks/>
          </p:cNvGrpSpPr>
          <p:nvPr/>
        </p:nvGrpSpPr>
        <p:grpSpPr bwMode="auto">
          <a:xfrm>
            <a:off x="3363913" y="2375620"/>
            <a:ext cx="336550" cy="531813"/>
            <a:chOff x="3796" y="1043"/>
            <a:chExt cx="865" cy="1237"/>
          </a:xfrm>
        </p:grpSpPr>
        <p:sp>
          <p:nvSpPr>
            <p:cNvPr id="27963" name="Line 469"/>
            <p:cNvSpPr>
              <a:spLocks noChangeShapeType="1"/>
            </p:cNvSpPr>
            <p:nvPr/>
          </p:nvSpPr>
          <p:spPr bwMode="auto">
            <a:xfrm flipH="1">
              <a:off x="3992" y="1481"/>
              <a:ext cx="235" cy="72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64" name="Line 470"/>
            <p:cNvSpPr>
              <a:spLocks noChangeShapeType="1"/>
            </p:cNvSpPr>
            <p:nvPr/>
          </p:nvSpPr>
          <p:spPr bwMode="auto">
            <a:xfrm>
              <a:off x="4227" y="1481"/>
              <a:ext cx="236" cy="72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65" name="Line 471"/>
            <p:cNvSpPr>
              <a:spLocks noChangeShapeType="1"/>
            </p:cNvSpPr>
            <p:nvPr/>
          </p:nvSpPr>
          <p:spPr bwMode="auto">
            <a:xfrm>
              <a:off x="3992" y="2201"/>
              <a:ext cx="235" cy="7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66" name="Line 472"/>
            <p:cNvSpPr>
              <a:spLocks noChangeShapeType="1"/>
            </p:cNvSpPr>
            <p:nvPr/>
          </p:nvSpPr>
          <p:spPr bwMode="auto">
            <a:xfrm flipH="1">
              <a:off x="4227" y="2201"/>
              <a:ext cx="236" cy="7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67" name="Line 473"/>
            <p:cNvSpPr>
              <a:spLocks noChangeShapeType="1"/>
            </p:cNvSpPr>
            <p:nvPr/>
          </p:nvSpPr>
          <p:spPr bwMode="auto">
            <a:xfrm>
              <a:off x="4227" y="1497"/>
              <a:ext cx="0" cy="78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68" name="Line 474"/>
            <p:cNvSpPr>
              <a:spLocks noChangeShapeType="1"/>
            </p:cNvSpPr>
            <p:nvPr/>
          </p:nvSpPr>
          <p:spPr bwMode="auto">
            <a:xfrm flipV="1">
              <a:off x="3992" y="2127"/>
              <a:ext cx="235" cy="7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69" name="Line 475"/>
            <p:cNvSpPr>
              <a:spLocks noChangeShapeType="1"/>
            </p:cNvSpPr>
            <p:nvPr/>
          </p:nvSpPr>
          <p:spPr bwMode="auto">
            <a:xfrm flipH="1" flipV="1">
              <a:off x="4227" y="2127"/>
              <a:ext cx="236" cy="7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70" name="Line 476"/>
            <p:cNvSpPr>
              <a:spLocks noChangeShapeType="1"/>
            </p:cNvSpPr>
            <p:nvPr/>
          </p:nvSpPr>
          <p:spPr bwMode="auto">
            <a:xfrm>
              <a:off x="4092" y="1890"/>
              <a:ext cx="135"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71" name="Line 477"/>
            <p:cNvSpPr>
              <a:spLocks noChangeShapeType="1"/>
            </p:cNvSpPr>
            <p:nvPr/>
          </p:nvSpPr>
          <p:spPr bwMode="auto">
            <a:xfrm flipV="1">
              <a:off x="4227" y="1890"/>
              <a:ext cx="143"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72" name="Line 478"/>
            <p:cNvSpPr>
              <a:spLocks noChangeShapeType="1"/>
            </p:cNvSpPr>
            <p:nvPr/>
          </p:nvSpPr>
          <p:spPr bwMode="auto">
            <a:xfrm>
              <a:off x="4047" y="1996"/>
              <a:ext cx="175" cy="8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73" name="Line 479"/>
            <p:cNvSpPr>
              <a:spLocks noChangeShapeType="1"/>
            </p:cNvSpPr>
            <p:nvPr/>
          </p:nvSpPr>
          <p:spPr bwMode="auto">
            <a:xfrm flipV="1">
              <a:off x="4227" y="2012"/>
              <a:ext cx="176" cy="7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74" name="Line 480"/>
            <p:cNvSpPr>
              <a:spLocks noChangeShapeType="1"/>
            </p:cNvSpPr>
            <p:nvPr/>
          </p:nvSpPr>
          <p:spPr bwMode="auto">
            <a:xfrm flipV="1">
              <a:off x="4227" y="1782"/>
              <a:ext cx="90" cy="2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75" name="Line 481"/>
            <p:cNvSpPr>
              <a:spLocks noChangeShapeType="1"/>
            </p:cNvSpPr>
            <p:nvPr/>
          </p:nvSpPr>
          <p:spPr bwMode="auto">
            <a:xfrm flipV="1">
              <a:off x="4227" y="1632"/>
              <a:ext cx="57" cy="2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76" name="Line 482"/>
            <p:cNvSpPr>
              <a:spLocks noChangeShapeType="1"/>
            </p:cNvSpPr>
            <p:nvPr/>
          </p:nvSpPr>
          <p:spPr bwMode="auto">
            <a:xfrm>
              <a:off x="4126" y="1772"/>
              <a:ext cx="109" cy="3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77" name="Line 483"/>
            <p:cNvSpPr>
              <a:spLocks noChangeShapeType="1"/>
            </p:cNvSpPr>
            <p:nvPr/>
          </p:nvSpPr>
          <p:spPr bwMode="auto">
            <a:xfrm>
              <a:off x="4175" y="1625"/>
              <a:ext cx="63" cy="3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7978" name="Group 484"/>
            <p:cNvGrpSpPr>
              <a:grpSpLocks/>
            </p:cNvGrpSpPr>
            <p:nvPr/>
          </p:nvGrpSpPr>
          <p:grpSpPr bwMode="auto">
            <a:xfrm>
              <a:off x="4269" y="1415"/>
              <a:ext cx="392" cy="137"/>
              <a:chOff x="4227" y="1360"/>
              <a:chExt cx="863" cy="270"/>
            </a:xfrm>
          </p:grpSpPr>
          <p:sp>
            <p:nvSpPr>
              <p:cNvPr id="27989" name="Line 485"/>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90" name="Line 486"/>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91" name="Line 487"/>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92" name="Line 488"/>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7979" name="Group 489"/>
            <p:cNvGrpSpPr>
              <a:grpSpLocks/>
            </p:cNvGrpSpPr>
            <p:nvPr/>
          </p:nvGrpSpPr>
          <p:grpSpPr bwMode="auto">
            <a:xfrm rot="5700496">
              <a:off x="4053" y="1170"/>
              <a:ext cx="392" cy="137"/>
              <a:chOff x="4227" y="1360"/>
              <a:chExt cx="863" cy="270"/>
            </a:xfrm>
          </p:grpSpPr>
          <p:sp>
            <p:nvSpPr>
              <p:cNvPr id="27985" name="Line 490"/>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86" name="Line 491"/>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87" name="Line 492"/>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88" name="Line 493"/>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7980" name="Group 494"/>
            <p:cNvGrpSpPr>
              <a:grpSpLocks/>
            </p:cNvGrpSpPr>
            <p:nvPr/>
          </p:nvGrpSpPr>
          <p:grpSpPr bwMode="auto">
            <a:xfrm rot="10800000">
              <a:off x="3796" y="1402"/>
              <a:ext cx="392" cy="137"/>
              <a:chOff x="4227" y="1360"/>
              <a:chExt cx="863" cy="270"/>
            </a:xfrm>
          </p:grpSpPr>
          <p:sp>
            <p:nvSpPr>
              <p:cNvPr id="27981" name="Line 495"/>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82" name="Line 496"/>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83" name="Line 497"/>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984" name="Line 498"/>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27658" name="Oval 499"/>
          <p:cNvSpPr>
            <a:spLocks noChangeArrowheads="1"/>
          </p:cNvSpPr>
          <p:nvPr/>
        </p:nvSpPr>
        <p:spPr bwMode="auto">
          <a:xfrm>
            <a:off x="4421189" y="4196482"/>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59" name="Line 500"/>
          <p:cNvSpPr>
            <a:spLocks noChangeShapeType="1"/>
          </p:cNvSpPr>
          <p:nvPr/>
        </p:nvSpPr>
        <p:spPr bwMode="auto">
          <a:xfrm>
            <a:off x="4421188" y="4188544"/>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0" name="Line 501"/>
          <p:cNvSpPr>
            <a:spLocks noChangeShapeType="1"/>
          </p:cNvSpPr>
          <p:nvPr/>
        </p:nvSpPr>
        <p:spPr bwMode="auto">
          <a:xfrm>
            <a:off x="4779963" y="4188544"/>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1" name="Rectangle 502"/>
          <p:cNvSpPr>
            <a:spLocks noChangeArrowheads="1"/>
          </p:cNvSpPr>
          <p:nvPr/>
        </p:nvSpPr>
        <p:spPr bwMode="auto">
          <a:xfrm>
            <a:off x="4421188" y="4188544"/>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662" name="Oval 503"/>
          <p:cNvSpPr>
            <a:spLocks noChangeArrowheads="1"/>
          </p:cNvSpPr>
          <p:nvPr/>
        </p:nvSpPr>
        <p:spPr bwMode="auto">
          <a:xfrm>
            <a:off x="4418014" y="4120283"/>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663" name="Group 504"/>
          <p:cNvGrpSpPr>
            <a:grpSpLocks/>
          </p:cNvGrpSpPr>
          <p:nvPr/>
        </p:nvGrpSpPr>
        <p:grpSpPr bwMode="auto">
          <a:xfrm>
            <a:off x="4503739" y="4144094"/>
            <a:ext cx="179387" cy="65088"/>
            <a:chOff x="2848" y="848"/>
            <a:chExt cx="140" cy="98"/>
          </a:xfrm>
        </p:grpSpPr>
        <p:sp>
          <p:nvSpPr>
            <p:cNvPr id="27960" name="Line 50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61" name="Line 50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62" name="Line 50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664" name="Group 508"/>
          <p:cNvGrpSpPr>
            <a:grpSpLocks/>
          </p:cNvGrpSpPr>
          <p:nvPr/>
        </p:nvGrpSpPr>
        <p:grpSpPr bwMode="auto">
          <a:xfrm flipV="1">
            <a:off x="4503739" y="4144094"/>
            <a:ext cx="179387" cy="65088"/>
            <a:chOff x="2848" y="848"/>
            <a:chExt cx="140" cy="98"/>
          </a:xfrm>
        </p:grpSpPr>
        <p:sp>
          <p:nvSpPr>
            <p:cNvPr id="27957" name="Line 50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58" name="Line 51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59" name="Line 51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665" name="Oval 512"/>
          <p:cNvSpPr>
            <a:spLocks noChangeArrowheads="1"/>
          </p:cNvSpPr>
          <p:nvPr/>
        </p:nvSpPr>
        <p:spPr bwMode="auto">
          <a:xfrm>
            <a:off x="4776789" y="4475882"/>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66" name="Line 513"/>
          <p:cNvSpPr>
            <a:spLocks noChangeShapeType="1"/>
          </p:cNvSpPr>
          <p:nvPr/>
        </p:nvSpPr>
        <p:spPr bwMode="auto">
          <a:xfrm>
            <a:off x="4776788" y="4467944"/>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7" name="Line 514"/>
          <p:cNvSpPr>
            <a:spLocks noChangeShapeType="1"/>
          </p:cNvSpPr>
          <p:nvPr/>
        </p:nvSpPr>
        <p:spPr bwMode="auto">
          <a:xfrm>
            <a:off x="5135563" y="4467944"/>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8" name="Rectangle 515"/>
          <p:cNvSpPr>
            <a:spLocks noChangeArrowheads="1"/>
          </p:cNvSpPr>
          <p:nvPr/>
        </p:nvSpPr>
        <p:spPr bwMode="auto">
          <a:xfrm>
            <a:off x="4776788" y="4467944"/>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669" name="Oval 516"/>
          <p:cNvSpPr>
            <a:spLocks noChangeArrowheads="1"/>
          </p:cNvSpPr>
          <p:nvPr/>
        </p:nvSpPr>
        <p:spPr bwMode="auto">
          <a:xfrm>
            <a:off x="4773614" y="4399683"/>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670" name="Group 517"/>
          <p:cNvGrpSpPr>
            <a:grpSpLocks/>
          </p:cNvGrpSpPr>
          <p:nvPr/>
        </p:nvGrpSpPr>
        <p:grpSpPr bwMode="auto">
          <a:xfrm>
            <a:off x="4859339" y="4423494"/>
            <a:ext cx="179387" cy="65088"/>
            <a:chOff x="2848" y="848"/>
            <a:chExt cx="140" cy="98"/>
          </a:xfrm>
        </p:grpSpPr>
        <p:sp>
          <p:nvSpPr>
            <p:cNvPr id="27954" name="Line 51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55" name="Line 51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56" name="Line 52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671" name="Group 521"/>
          <p:cNvGrpSpPr>
            <a:grpSpLocks/>
          </p:cNvGrpSpPr>
          <p:nvPr/>
        </p:nvGrpSpPr>
        <p:grpSpPr bwMode="auto">
          <a:xfrm flipV="1">
            <a:off x="4859339" y="4423494"/>
            <a:ext cx="179387" cy="65088"/>
            <a:chOff x="2848" y="848"/>
            <a:chExt cx="140" cy="98"/>
          </a:xfrm>
        </p:grpSpPr>
        <p:sp>
          <p:nvSpPr>
            <p:cNvPr id="27951" name="Line 522"/>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52" name="Line 523"/>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53" name="Line 524"/>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672" name="Oval 525"/>
          <p:cNvSpPr>
            <a:spLocks noChangeArrowheads="1"/>
          </p:cNvSpPr>
          <p:nvPr/>
        </p:nvSpPr>
        <p:spPr bwMode="auto">
          <a:xfrm>
            <a:off x="5056189" y="4209182"/>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73" name="Line 526"/>
          <p:cNvSpPr>
            <a:spLocks noChangeShapeType="1"/>
          </p:cNvSpPr>
          <p:nvPr/>
        </p:nvSpPr>
        <p:spPr bwMode="auto">
          <a:xfrm>
            <a:off x="5056188" y="4201244"/>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4" name="Line 527"/>
          <p:cNvSpPr>
            <a:spLocks noChangeShapeType="1"/>
          </p:cNvSpPr>
          <p:nvPr/>
        </p:nvSpPr>
        <p:spPr bwMode="auto">
          <a:xfrm>
            <a:off x="5414963" y="4201244"/>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5" name="Rectangle 528"/>
          <p:cNvSpPr>
            <a:spLocks noChangeArrowheads="1"/>
          </p:cNvSpPr>
          <p:nvPr/>
        </p:nvSpPr>
        <p:spPr bwMode="auto">
          <a:xfrm>
            <a:off x="5056188" y="4201244"/>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676" name="Oval 529"/>
          <p:cNvSpPr>
            <a:spLocks noChangeArrowheads="1"/>
          </p:cNvSpPr>
          <p:nvPr/>
        </p:nvSpPr>
        <p:spPr bwMode="auto">
          <a:xfrm>
            <a:off x="5053014" y="4132983"/>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677" name="Group 530"/>
          <p:cNvGrpSpPr>
            <a:grpSpLocks/>
          </p:cNvGrpSpPr>
          <p:nvPr/>
        </p:nvGrpSpPr>
        <p:grpSpPr bwMode="auto">
          <a:xfrm>
            <a:off x="5138739" y="4156794"/>
            <a:ext cx="179387" cy="65088"/>
            <a:chOff x="2848" y="848"/>
            <a:chExt cx="140" cy="98"/>
          </a:xfrm>
        </p:grpSpPr>
        <p:sp>
          <p:nvSpPr>
            <p:cNvPr id="27948" name="Line 53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49" name="Line 53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50" name="Line 53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678" name="Group 534"/>
          <p:cNvGrpSpPr>
            <a:grpSpLocks/>
          </p:cNvGrpSpPr>
          <p:nvPr/>
        </p:nvGrpSpPr>
        <p:grpSpPr bwMode="auto">
          <a:xfrm flipV="1">
            <a:off x="5138739" y="4156794"/>
            <a:ext cx="179387" cy="65088"/>
            <a:chOff x="2848" y="848"/>
            <a:chExt cx="140" cy="98"/>
          </a:xfrm>
        </p:grpSpPr>
        <p:sp>
          <p:nvSpPr>
            <p:cNvPr id="27945" name="Line 53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46" name="Line 53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47" name="Line 53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679" name="Oval 538"/>
          <p:cNvSpPr>
            <a:spLocks noChangeArrowheads="1"/>
          </p:cNvSpPr>
          <p:nvPr/>
        </p:nvSpPr>
        <p:spPr bwMode="auto">
          <a:xfrm>
            <a:off x="4521201" y="3047132"/>
            <a:ext cx="347663" cy="8890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80" name="Line 539"/>
          <p:cNvSpPr>
            <a:spLocks noChangeShapeType="1"/>
          </p:cNvSpPr>
          <p:nvPr/>
        </p:nvSpPr>
        <p:spPr bwMode="auto">
          <a:xfrm>
            <a:off x="4521200" y="3039195"/>
            <a:ext cx="0" cy="55563"/>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1" name="Line 540"/>
          <p:cNvSpPr>
            <a:spLocks noChangeShapeType="1"/>
          </p:cNvSpPr>
          <p:nvPr/>
        </p:nvSpPr>
        <p:spPr bwMode="auto">
          <a:xfrm>
            <a:off x="4868863" y="3039195"/>
            <a:ext cx="0" cy="55563"/>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2" name="Rectangle 541"/>
          <p:cNvSpPr>
            <a:spLocks noChangeArrowheads="1"/>
          </p:cNvSpPr>
          <p:nvPr/>
        </p:nvSpPr>
        <p:spPr bwMode="auto">
          <a:xfrm>
            <a:off x="4521200" y="3039195"/>
            <a:ext cx="344488"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683" name="Oval 542"/>
          <p:cNvSpPr>
            <a:spLocks noChangeArrowheads="1"/>
          </p:cNvSpPr>
          <p:nvPr/>
        </p:nvSpPr>
        <p:spPr bwMode="auto">
          <a:xfrm>
            <a:off x="4518026" y="2975694"/>
            <a:ext cx="347663" cy="103188"/>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684" name="Group 543"/>
          <p:cNvGrpSpPr>
            <a:grpSpLocks/>
          </p:cNvGrpSpPr>
          <p:nvPr/>
        </p:nvGrpSpPr>
        <p:grpSpPr bwMode="auto">
          <a:xfrm>
            <a:off x="4602163" y="2997920"/>
            <a:ext cx="171450" cy="61913"/>
            <a:chOff x="2848" y="848"/>
            <a:chExt cx="140" cy="98"/>
          </a:xfrm>
        </p:grpSpPr>
        <p:sp>
          <p:nvSpPr>
            <p:cNvPr id="27942" name="Line 54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43" name="Line 54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44" name="Line 54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685" name="Group 547"/>
          <p:cNvGrpSpPr>
            <a:grpSpLocks/>
          </p:cNvGrpSpPr>
          <p:nvPr/>
        </p:nvGrpSpPr>
        <p:grpSpPr bwMode="auto">
          <a:xfrm flipV="1">
            <a:off x="4602163" y="2997920"/>
            <a:ext cx="171450" cy="60325"/>
            <a:chOff x="2848" y="848"/>
            <a:chExt cx="140" cy="98"/>
          </a:xfrm>
        </p:grpSpPr>
        <p:sp>
          <p:nvSpPr>
            <p:cNvPr id="27939" name="Line 54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40" name="Line 54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41" name="Line 55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686" name="Oval 551"/>
          <p:cNvSpPr>
            <a:spLocks noChangeArrowheads="1"/>
          </p:cNvSpPr>
          <p:nvPr/>
        </p:nvSpPr>
        <p:spPr bwMode="auto">
          <a:xfrm>
            <a:off x="4519614" y="3307482"/>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87" name="Line 552"/>
          <p:cNvSpPr>
            <a:spLocks noChangeShapeType="1"/>
          </p:cNvSpPr>
          <p:nvPr/>
        </p:nvSpPr>
        <p:spPr bwMode="auto">
          <a:xfrm>
            <a:off x="4519613" y="3299544"/>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8" name="Line 553"/>
          <p:cNvSpPr>
            <a:spLocks noChangeShapeType="1"/>
          </p:cNvSpPr>
          <p:nvPr/>
        </p:nvSpPr>
        <p:spPr bwMode="auto">
          <a:xfrm>
            <a:off x="4878388" y="3299544"/>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9" name="Rectangle 554"/>
          <p:cNvSpPr>
            <a:spLocks noChangeArrowheads="1"/>
          </p:cNvSpPr>
          <p:nvPr/>
        </p:nvSpPr>
        <p:spPr bwMode="auto">
          <a:xfrm>
            <a:off x="4519613" y="3299544"/>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690" name="Oval 555"/>
          <p:cNvSpPr>
            <a:spLocks noChangeArrowheads="1"/>
          </p:cNvSpPr>
          <p:nvPr/>
        </p:nvSpPr>
        <p:spPr bwMode="auto">
          <a:xfrm>
            <a:off x="4516439" y="3231283"/>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691" name="Group 556"/>
          <p:cNvGrpSpPr>
            <a:grpSpLocks/>
          </p:cNvGrpSpPr>
          <p:nvPr/>
        </p:nvGrpSpPr>
        <p:grpSpPr bwMode="auto">
          <a:xfrm>
            <a:off x="4602164" y="3255094"/>
            <a:ext cx="179387" cy="65088"/>
            <a:chOff x="2848" y="848"/>
            <a:chExt cx="140" cy="98"/>
          </a:xfrm>
        </p:grpSpPr>
        <p:sp>
          <p:nvSpPr>
            <p:cNvPr id="27936" name="Line 55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37" name="Line 55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38" name="Line 55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692" name="Group 560"/>
          <p:cNvGrpSpPr>
            <a:grpSpLocks/>
          </p:cNvGrpSpPr>
          <p:nvPr/>
        </p:nvGrpSpPr>
        <p:grpSpPr bwMode="auto">
          <a:xfrm flipV="1">
            <a:off x="4602164" y="3255094"/>
            <a:ext cx="179387" cy="65088"/>
            <a:chOff x="2848" y="848"/>
            <a:chExt cx="140" cy="98"/>
          </a:xfrm>
        </p:grpSpPr>
        <p:sp>
          <p:nvSpPr>
            <p:cNvPr id="27933" name="Line 56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34" name="Line 56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35" name="Line 56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693" name="Oval 564"/>
          <p:cNvSpPr>
            <a:spLocks noChangeArrowheads="1"/>
          </p:cNvSpPr>
          <p:nvPr/>
        </p:nvSpPr>
        <p:spPr bwMode="auto">
          <a:xfrm>
            <a:off x="4995863" y="2948708"/>
            <a:ext cx="330200" cy="857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94" name="Line 565"/>
          <p:cNvSpPr>
            <a:spLocks noChangeShapeType="1"/>
          </p:cNvSpPr>
          <p:nvPr/>
        </p:nvSpPr>
        <p:spPr bwMode="auto">
          <a:xfrm>
            <a:off x="4995863" y="2942358"/>
            <a:ext cx="0" cy="5238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5" name="Line 566"/>
          <p:cNvSpPr>
            <a:spLocks noChangeShapeType="1"/>
          </p:cNvSpPr>
          <p:nvPr/>
        </p:nvSpPr>
        <p:spPr bwMode="auto">
          <a:xfrm>
            <a:off x="5326063" y="2942358"/>
            <a:ext cx="0" cy="5238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6" name="Rectangle 567"/>
          <p:cNvSpPr>
            <a:spLocks noChangeArrowheads="1"/>
          </p:cNvSpPr>
          <p:nvPr/>
        </p:nvSpPr>
        <p:spPr bwMode="auto">
          <a:xfrm>
            <a:off x="4995864" y="2942358"/>
            <a:ext cx="327025" cy="5238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chemeClr val="bg2"/>
              </a:solidFill>
              <a:latin typeface="Times New Roman" panose="02020603050405020304" pitchFamily="18" charset="0"/>
              <a:ea typeface="宋体" panose="02010600030101010101" pitchFamily="2" charset="-122"/>
            </a:endParaRPr>
          </a:p>
        </p:txBody>
      </p:sp>
      <p:sp>
        <p:nvSpPr>
          <p:cNvPr id="27697" name="Oval 568"/>
          <p:cNvSpPr>
            <a:spLocks noChangeArrowheads="1"/>
          </p:cNvSpPr>
          <p:nvPr/>
        </p:nvSpPr>
        <p:spPr bwMode="auto">
          <a:xfrm>
            <a:off x="4992688" y="2880445"/>
            <a:ext cx="330200" cy="100013"/>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698" name="Group 569"/>
          <p:cNvGrpSpPr>
            <a:grpSpLocks/>
          </p:cNvGrpSpPr>
          <p:nvPr/>
        </p:nvGrpSpPr>
        <p:grpSpPr bwMode="auto">
          <a:xfrm>
            <a:off x="5072063" y="2902669"/>
            <a:ext cx="163512" cy="57150"/>
            <a:chOff x="2848" y="848"/>
            <a:chExt cx="140" cy="98"/>
          </a:xfrm>
        </p:grpSpPr>
        <p:sp>
          <p:nvSpPr>
            <p:cNvPr id="27930" name="Line 57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31" name="Line 57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32" name="Line 57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699" name="Group 573"/>
          <p:cNvGrpSpPr>
            <a:grpSpLocks/>
          </p:cNvGrpSpPr>
          <p:nvPr/>
        </p:nvGrpSpPr>
        <p:grpSpPr bwMode="auto">
          <a:xfrm flipV="1">
            <a:off x="5072063" y="2901083"/>
            <a:ext cx="163512" cy="58737"/>
            <a:chOff x="2848" y="848"/>
            <a:chExt cx="140" cy="98"/>
          </a:xfrm>
        </p:grpSpPr>
        <p:sp>
          <p:nvSpPr>
            <p:cNvPr id="27927" name="Line 57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28" name="Line 57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29" name="Line 57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700" name="Oval 577"/>
          <p:cNvSpPr>
            <a:spLocks noChangeArrowheads="1"/>
          </p:cNvSpPr>
          <p:nvPr/>
        </p:nvSpPr>
        <p:spPr bwMode="auto">
          <a:xfrm>
            <a:off x="5081589" y="3307482"/>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701" name="Line 578"/>
          <p:cNvSpPr>
            <a:spLocks noChangeShapeType="1"/>
          </p:cNvSpPr>
          <p:nvPr/>
        </p:nvSpPr>
        <p:spPr bwMode="auto">
          <a:xfrm>
            <a:off x="5081588" y="3299544"/>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2" name="Line 579"/>
          <p:cNvSpPr>
            <a:spLocks noChangeShapeType="1"/>
          </p:cNvSpPr>
          <p:nvPr/>
        </p:nvSpPr>
        <p:spPr bwMode="auto">
          <a:xfrm>
            <a:off x="5440363" y="3299544"/>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3" name="Rectangle 580"/>
          <p:cNvSpPr>
            <a:spLocks noChangeArrowheads="1"/>
          </p:cNvSpPr>
          <p:nvPr/>
        </p:nvSpPr>
        <p:spPr bwMode="auto">
          <a:xfrm>
            <a:off x="5081588" y="3299544"/>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704" name="Oval 581"/>
          <p:cNvSpPr>
            <a:spLocks noChangeArrowheads="1"/>
          </p:cNvSpPr>
          <p:nvPr/>
        </p:nvSpPr>
        <p:spPr bwMode="auto">
          <a:xfrm>
            <a:off x="5078414" y="3231283"/>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705" name="Group 582"/>
          <p:cNvGrpSpPr>
            <a:grpSpLocks/>
          </p:cNvGrpSpPr>
          <p:nvPr/>
        </p:nvGrpSpPr>
        <p:grpSpPr bwMode="auto">
          <a:xfrm>
            <a:off x="5164139" y="3255094"/>
            <a:ext cx="179387" cy="65088"/>
            <a:chOff x="2848" y="848"/>
            <a:chExt cx="140" cy="98"/>
          </a:xfrm>
        </p:grpSpPr>
        <p:sp>
          <p:nvSpPr>
            <p:cNvPr id="27924" name="Line 58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25" name="Line 58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26" name="Line 58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706" name="Group 586"/>
          <p:cNvGrpSpPr>
            <a:grpSpLocks/>
          </p:cNvGrpSpPr>
          <p:nvPr/>
        </p:nvGrpSpPr>
        <p:grpSpPr bwMode="auto">
          <a:xfrm flipV="1">
            <a:off x="5164139" y="3255094"/>
            <a:ext cx="179387" cy="65088"/>
            <a:chOff x="2848" y="848"/>
            <a:chExt cx="140" cy="98"/>
          </a:xfrm>
        </p:grpSpPr>
        <p:sp>
          <p:nvSpPr>
            <p:cNvPr id="27921" name="Line 58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22" name="Line 58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23" name="Line 58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707" name="Oval 590"/>
          <p:cNvSpPr>
            <a:spLocks noChangeArrowheads="1"/>
          </p:cNvSpPr>
          <p:nvPr/>
        </p:nvSpPr>
        <p:spPr bwMode="auto">
          <a:xfrm>
            <a:off x="3671889" y="3042370"/>
            <a:ext cx="346075" cy="87313"/>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708" name="Line 591"/>
          <p:cNvSpPr>
            <a:spLocks noChangeShapeType="1"/>
          </p:cNvSpPr>
          <p:nvPr/>
        </p:nvSpPr>
        <p:spPr bwMode="auto">
          <a:xfrm>
            <a:off x="3671888" y="3034433"/>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9" name="Line 592"/>
          <p:cNvSpPr>
            <a:spLocks noChangeShapeType="1"/>
          </p:cNvSpPr>
          <p:nvPr/>
        </p:nvSpPr>
        <p:spPr bwMode="auto">
          <a:xfrm>
            <a:off x="4017963" y="3034433"/>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10" name="Rectangle 593"/>
          <p:cNvSpPr>
            <a:spLocks noChangeArrowheads="1"/>
          </p:cNvSpPr>
          <p:nvPr/>
        </p:nvSpPr>
        <p:spPr bwMode="auto">
          <a:xfrm>
            <a:off x="3671888" y="3034433"/>
            <a:ext cx="342900"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711" name="Oval 594"/>
          <p:cNvSpPr>
            <a:spLocks noChangeArrowheads="1"/>
          </p:cNvSpPr>
          <p:nvPr/>
        </p:nvSpPr>
        <p:spPr bwMode="auto">
          <a:xfrm>
            <a:off x="3668714" y="2970933"/>
            <a:ext cx="346075" cy="103187"/>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712" name="Group 595"/>
          <p:cNvGrpSpPr>
            <a:grpSpLocks/>
          </p:cNvGrpSpPr>
          <p:nvPr/>
        </p:nvGrpSpPr>
        <p:grpSpPr bwMode="auto">
          <a:xfrm>
            <a:off x="3752850" y="2993158"/>
            <a:ext cx="171450" cy="60325"/>
            <a:chOff x="2848" y="848"/>
            <a:chExt cx="140" cy="98"/>
          </a:xfrm>
        </p:grpSpPr>
        <p:sp>
          <p:nvSpPr>
            <p:cNvPr id="27918" name="Line 59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19" name="Line 59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20" name="Line 59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713" name="Group 599"/>
          <p:cNvGrpSpPr>
            <a:grpSpLocks/>
          </p:cNvGrpSpPr>
          <p:nvPr/>
        </p:nvGrpSpPr>
        <p:grpSpPr bwMode="auto">
          <a:xfrm flipV="1">
            <a:off x="3752850" y="2993158"/>
            <a:ext cx="171450" cy="58737"/>
            <a:chOff x="2848" y="848"/>
            <a:chExt cx="140" cy="98"/>
          </a:xfrm>
        </p:grpSpPr>
        <p:sp>
          <p:nvSpPr>
            <p:cNvPr id="27915" name="Line 60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16" name="Line 60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17" name="Line 60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714" name="Oval 603"/>
          <p:cNvSpPr>
            <a:spLocks noChangeArrowheads="1"/>
          </p:cNvSpPr>
          <p:nvPr/>
        </p:nvSpPr>
        <p:spPr bwMode="auto">
          <a:xfrm>
            <a:off x="3365501" y="4191720"/>
            <a:ext cx="346075" cy="87313"/>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715" name="Line 604"/>
          <p:cNvSpPr>
            <a:spLocks noChangeShapeType="1"/>
          </p:cNvSpPr>
          <p:nvPr/>
        </p:nvSpPr>
        <p:spPr bwMode="auto">
          <a:xfrm>
            <a:off x="3365500" y="4183783"/>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16" name="Line 605"/>
          <p:cNvSpPr>
            <a:spLocks noChangeShapeType="1"/>
          </p:cNvSpPr>
          <p:nvPr/>
        </p:nvSpPr>
        <p:spPr bwMode="auto">
          <a:xfrm>
            <a:off x="3711575" y="4183783"/>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17" name="Rectangle 606"/>
          <p:cNvSpPr>
            <a:spLocks noChangeArrowheads="1"/>
          </p:cNvSpPr>
          <p:nvPr/>
        </p:nvSpPr>
        <p:spPr bwMode="auto">
          <a:xfrm>
            <a:off x="3365500" y="4183783"/>
            <a:ext cx="342900"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718" name="Oval 607"/>
          <p:cNvSpPr>
            <a:spLocks noChangeArrowheads="1"/>
          </p:cNvSpPr>
          <p:nvPr/>
        </p:nvSpPr>
        <p:spPr bwMode="auto">
          <a:xfrm>
            <a:off x="3362326" y="4120283"/>
            <a:ext cx="346075" cy="103187"/>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719" name="Group 608"/>
          <p:cNvGrpSpPr>
            <a:grpSpLocks/>
          </p:cNvGrpSpPr>
          <p:nvPr/>
        </p:nvGrpSpPr>
        <p:grpSpPr bwMode="auto">
          <a:xfrm>
            <a:off x="3446463" y="4142508"/>
            <a:ext cx="171450" cy="60325"/>
            <a:chOff x="2848" y="848"/>
            <a:chExt cx="140" cy="98"/>
          </a:xfrm>
        </p:grpSpPr>
        <p:sp>
          <p:nvSpPr>
            <p:cNvPr id="27912" name="Line 60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13" name="Line 61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14" name="Line 61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720" name="Group 612"/>
          <p:cNvGrpSpPr>
            <a:grpSpLocks/>
          </p:cNvGrpSpPr>
          <p:nvPr/>
        </p:nvGrpSpPr>
        <p:grpSpPr bwMode="auto">
          <a:xfrm flipV="1">
            <a:off x="3446463" y="4142508"/>
            <a:ext cx="171450" cy="58737"/>
            <a:chOff x="2848" y="848"/>
            <a:chExt cx="140" cy="98"/>
          </a:xfrm>
        </p:grpSpPr>
        <p:sp>
          <p:nvSpPr>
            <p:cNvPr id="27909" name="Line 61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10" name="Line 61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11" name="Line 61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721" name="Line 616"/>
          <p:cNvSpPr>
            <a:spLocks noChangeShapeType="1"/>
          </p:cNvSpPr>
          <p:nvPr/>
        </p:nvSpPr>
        <p:spPr bwMode="auto">
          <a:xfrm flipV="1">
            <a:off x="4564063" y="4548907"/>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2" name="Line 617"/>
          <p:cNvSpPr>
            <a:spLocks noChangeShapeType="1"/>
          </p:cNvSpPr>
          <p:nvPr/>
        </p:nvSpPr>
        <p:spPr bwMode="auto">
          <a:xfrm>
            <a:off x="4687888" y="4286969"/>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3" name="Line 618"/>
          <p:cNvSpPr>
            <a:spLocks noChangeShapeType="1"/>
          </p:cNvSpPr>
          <p:nvPr/>
        </p:nvSpPr>
        <p:spPr bwMode="auto">
          <a:xfrm>
            <a:off x="4784725" y="4207594"/>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4" name="Line 619"/>
          <p:cNvSpPr>
            <a:spLocks noChangeShapeType="1"/>
          </p:cNvSpPr>
          <p:nvPr/>
        </p:nvSpPr>
        <p:spPr bwMode="auto">
          <a:xfrm flipV="1">
            <a:off x="5021264" y="429332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5" name="Line 620"/>
          <p:cNvSpPr>
            <a:spLocks noChangeShapeType="1"/>
          </p:cNvSpPr>
          <p:nvPr/>
        </p:nvSpPr>
        <p:spPr bwMode="auto">
          <a:xfrm>
            <a:off x="3719513" y="4213944"/>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6" name="Line 621"/>
          <p:cNvSpPr>
            <a:spLocks noChangeShapeType="1"/>
          </p:cNvSpPr>
          <p:nvPr/>
        </p:nvSpPr>
        <p:spPr bwMode="auto">
          <a:xfrm>
            <a:off x="4014789" y="3061420"/>
            <a:ext cx="509587"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7" name="Line 622"/>
          <p:cNvSpPr>
            <a:spLocks noChangeShapeType="1"/>
          </p:cNvSpPr>
          <p:nvPr/>
        </p:nvSpPr>
        <p:spPr bwMode="auto">
          <a:xfrm>
            <a:off x="3581400" y="2889969"/>
            <a:ext cx="152400"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8" name="Freeform 623"/>
          <p:cNvSpPr>
            <a:spLocks/>
          </p:cNvSpPr>
          <p:nvPr/>
        </p:nvSpPr>
        <p:spPr bwMode="auto">
          <a:xfrm>
            <a:off x="2901950" y="4896569"/>
            <a:ext cx="2979738" cy="1455738"/>
          </a:xfrm>
          <a:custGeom>
            <a:avLst/>
            <a:gdLst>
              <a:gd name="T0" fmla="*/ 2147483646 w 1877"/>
              <a:gd name="T1" fmla="*/ 2147483646 h 917"/>
              <a:gd name="T2" fmla="*/ 2147483646 w 1877"/>
              <a:gd name="T3" fmla="*/ 2147483646 h 917"/>
              <a:gd name="T4" fmla="*/ 2147483646 w 1877"/>
              <a:gd name="T5" fmla="*/ 2147483646 h 917"/>
              <a:gd name="T6" fmla="*/ 2147483646 w 1877"/>
              <a:gd name="T7" fmla="*/ 2147483646 h 917"/>
              <a:gd name="T8" fmla="*/ 2147483646 w 1877"/>
              <a:gd name="T9" fmla="*/ 2147483646 h 917"/>
              <a:gd name="T10" fmla="*/ 2147483646 w 1877"/>
              <a:gd name="T11" fmla="*/ 2147483646 h 917"/>
              <a:gd name="T12" fmla="*/ 2147483646 w 1877"/>
              <a:gd name="T13" fmla="*/ 2147483646 h 917"/>
              <a:gd name="T14" fmla="*/ 2147483646 w 1877"/>
              <a:gd name="T15" fmla="*/ 2147483646 h 917"/>
              <a:gd name="T16" fmla="*/ 2147483646 w 1877"/>
              <a:gd name="T17" fmla="*/ 2147483646 h 917"/>
              <a:gd name="T18" fmla="*/ 2147483646 w 1877"/>
              <a:gd name="T19" fmla="*/ 2147483646 h 917"/>
              <a:gd name="T20" fmla="*/ 2147483646 w 1877"/>
              <a:gd name="T21" fmla="*/ 2147483646 h 917"/>
              <a:gd name="T22" fmla="*/ 2147483646 w 1877"/>
              <a:gd name="T23" fmla="*/ 2147483646 h 917"/>
              <a:gd name="T24" fmla="*/ 2147483646 w 1877"/>
              <a:gd name="T25" fmla="*/ 2147483646 h 917"/>
              <a:gd name="T26" fmla="*/ 2147483646 w 1877"/>
              <a:gd name="T27" fmla="*/ 2147483646 h 917"/>
              <a:gd name="T28" fmla="*/ 2147483646 w 1877"/>
              <a:gd name="T29" fmla="*/ 2147483646 h 917"/>
              <a:gd name="T30" fmla="*/ 2147483646 w 1877"/>
              <a:gd name="T31" fmla="*/ 2147483646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9" name="Line 624"/>
          <p:cNvSpPr>
            <a:spLocks noChangeShapeType="1"/>
          </p:cNvSpPr>
          <p:nvPr/>
        </p:nvSpPr>
        <p:spPr bwMode="auto">
          <a:xfrm rot="16200000">
            <a:off x="5137151" y="5633170"/>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30" name="Line 625"/>
          <p:cNvSpPr>
            <a:spLocks noChangeShapeType="1"/>
          </p:cNvSpPr>
          <p:nvPr/>
        </p:nvSpPr>
        <p:spPr bwMode="auto">
          <a:xfrm rot="5400000" flipV="1">
            <a:off x="5283201" y="591415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31" name="Line 626"/>
          <p:cNvSpPr>
            <a:spLocks noChangeShapeType="1"/>
          </p:cNvSpPr>
          <p:nvPr/>
        </p:nvSpPr>
        <p:spPr bwMode="auto">
          <a:xfrm rot="16200000">
            <a:off x="5468938" y="5590307"/>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7732" name="Group 627"/>
          <p:cNvGrpSpPr>
            <a:grpSpLocks/>
          </p:cNvGrpSpPr>
          <p:nvPr/>
        </p:nvGrpSpPr>
        <p:grpSpPr bwMode="auto">
          <a:xfrm>
            <a:off x="5048250" y="5299794"/>
            <a:ext cx="501650" cy="234950"/>
            <a:chOff x="4701" y="2996"/>
            <a:chExt cx="316" cy="148"/>
          </a:xfrm>
        </p:grpSpPr>
        <p:sp>
          <p:nvSpPr>
            <p:cNvPr id="27896" name="Oval 628"/>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97" name="Line 629"/>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98" name="Line 630"/>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99" name="Rectangle 631"/>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900" name="Oval 632"/>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901" name="Group 633"/>
            <p:cNvGrpSpPr>
              <a:grpSpLocks/>
            </p:cNvGrpSpPr>
            <p:nvPr/>
          </p:nvGrpSpPr>
          <p:grpSpPr bwMode="auto">
            <a:xfrm>
              <a:off x="4776" y="3017"/>
              <a:ext cx="156" cy="56"/>
              <a:chOff x="2848" y="848"/>
              <a:chExt cx="140" cy="98"/>
            </a:xfrm>
          </p:grpSpPr>
          <p:sp>
            <p:nvSpPr>
              <p:cNvPr id="27906" name="Line 63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07" name="Line 63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08" name="Line 63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902" name="Group 637"/>
            <p:cNvGrpSpPr>
              <a:grpSpLocks/>
            </p:cNvGrpSpPr>
            <p:nvPr/>
          </p:nvGrpSpPr>
          <p:grpSpPr bwMode="auto">
            <a:xfrm flipV="1">
              <a:off x="4776" y="3016"/>
              <a:ext cx="156" cy="56"/>
              <a:chOff x="2848" y="848"/>
              <a:chExt cx="140" cy="98"/>
            </a:xfrm>
          </p:grpSpPr>
          <p:sp>
            <p:nvSpPr>
              <p:cNvPr id="27903" name="Line 63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04" name="Line 63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05" name="Line 64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7733" name="Group 641"/>
          <p:cNvGrpSpPr>
            <a:grpSpLocks/>
          </p:cNvGrpSpPr>
          <p:nvPr/>
        </p:nvGrpSpPr>
        <p:grpSpPr bwMode="auto">
          <a:xfrm>
            <a:off x="4232275" y="5023569"/>
            <a:ext cx="501650" cy="234950"/>
            <a:chOff x="3600" y="219"/>
            <a:chExt cx="360" cy="175"/>
          </a:xfrm>
        </p:grpSpPr>
        <p:sp>
          <p:nvSpPr>
            <p:cNvPr id="27883" name="Oval 642"/>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84" name="Line 64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85" name="Line 64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86" name="Rectangle 645"/>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887" name="Oval 646"/>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888" name="Group 647"/>
            <p:cNvGrpSpPr>
              <a:grpSpLocks/>
            </p:cNvGrpSpPr>
            <p:nvPr/>
          </p:nvGrpSpPr>
          <p:grpSpPr bwMode="auto">
            <a:xfrm>
              <a:off x="3686" y="244"/>
              <a:ext cx="177" cy="66"/>
              <a:chOff x="2848" y="848"/>
              <a:chExt cx="140" cy="98"/>
            </a:xfrm>
          </p:grpSpPr>
          <p:sp>
            <p:nvSpPr>
              <p:cNvPr id="27893" name="Line 64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94" name="Line 64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95" name="Line 65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889" name="Group 651"/>
            <p:cNvGrpSpPr>
              <a:grpSpLocks/>
            </p:cNvGrpSpPr>
            <p:nvPr/>
          </p:nvGrpSpPr>
          <p:grpSpPr bwMode="auto">
            <a:xfrm flipV="1">
              <a:off x="3686" y="243"/>
              <a:ext cx="177" cy="66"/>
              <a:chOff x="2848" y="848"/>
              <a:chExt cx="140" cy="98"/>
            </a:xfrm>
          </p:grpSpPr>
          <p:sp>
            <p:nvSpPr>
              <p:cNvPr id="27890" name="Line 65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91" name="Line 65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92" name="Line 65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7734" name="Group 655"/>
          <p:cNvGrpSpPr>
            <a:grpSpLocks/>
          </p:cNvGrpSpPr>
          <p:nvPr/>
        </p:nvGrpSpPr>
        <p:grpSpPr bwMode="auto">
          <a:xfrm>
            <a:off x="3567113" y="5328369"/>
            <a:ext cx="501650" cy="234950"/>
            <a:chOff x="3600" y="219"/>
            <a:chExt cx="360" cy="175"/>
          </a:xfrm>
        </p:grpSpPr>
        <p:sp>
          <p:nvSpPr>
            <p:cNvPr id="27870" name="Oval 656"/>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71" name="Line 65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72" name="Line 65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73" name="Rectangle 659"/>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874" name="Oval 660"/>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875" name="Group 661"/>
            <p:cNvGrpSpPr>
              <a:grpSpLocks/>
            </p:cNvGrpSpPr>
            <p:nvPr/>
          </p:nvGrpSpPr>
          <p:grpSpPr bwMode="auto">
            <a:xfrm>
              <a:off x="3686" y="244"/>
              <a:ext cx="177" cy="66"/>
              <a:chOff x="2848" y="848"/>
              <a:chExt cx="140" cy="98"/>
            </a:xfrm>
          </p:grpSpPr>
          <p:sp>
            <p:nvSpPr>
              <p:cNvPr id="27880" name="Line 66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81" name="Line 66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82" name="Line 66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876" name="Group 665"/>
            <p:cNvGrpSpPr>
              <a:grpSpLocks/>
            </p:cNvGrpSpPr>
            <p:nvPr/>
          </p:nvGrpSpPr>
          <p:grpSpPr bwMode="auto">
            <a:xfrm flipV="1">
              <a:off x="3686" y="243"/>
              <a:ext cx="177" cy="66"/>
              <a:chOff x="2848" y="848"/>
              <a:chExt cx="140" cy="98"/>
            </a:xfrm>
          </p:grpSpPr>
          <p:sp>
            <p:nvSpPr>
              <p:cNvPr id="27877" name="Line 66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78" name="Line 66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79" name="Line 66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7735" name="Line 669"/>
          <p:cNvSpPr>
            <a:spLocks noChangeShapeType="1"/>
          </p:cNvSpPr>
          <p:nvPr/>
        </p:nvSpPr>
        <p:spPr bwMode="auto">
          <a:xfrm>
            <a:off x="4681539" y="5234707"/>
            <a:ext cx="358775"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6" name="Line 670"/>
          <p:cNvSpPr>
            <a:spLocks noChangeShapeType="1"/>
          </p:cNvSpPr>
          <p:nvPr/>
        </p:nvSpPr>
        <p:spPr bwMode="auto">
          <a:xfrm flipV="1">
            <a:off x="4029076" y="5247408"/>
            <a:ext cx="277813" cy="1095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7" name="Line 671"/>
          <p:cNvSpPr>
            <a:spLocks noChangeShapeType="1"/>
          </p:cNvSpPr>
          <p:nvPr/>
        </p:nvSpPr>
        <p:spPr bwMode="auto">
          <a:xfrm flipV="1">
            <a:off x="4071938" y="5450607"/>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8" name="Line 672"/>
          <p:cNvSpPr>
            <a:spLocks noChangeShapeType="1"/>
          </p:cNvSpPr>
          <p:nvPr/>
        </p:nvSpPr>
        <p:spPr bwMode="auto">
          <a:xfrm flipH="1">
            <a:off x="3367088" y="5196607"/>
            <a:ext cx="254000" cy="4699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9" name="Line 673"/>
          <p:cNvSpPr>
            <a:spLocks noChangeShapeType="1"/>
          </p:cNvSpPr>
          <p:nvPr/>
        </p:nvSpPr>
        <p:spPr bwMode="auto">
          <a:xfrm>
            <a:off x="3392488" y="5247407"/>
            <a:ext cx="1968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0" name="Line 674"/>
          <p:cNvSpPr>
            <a:spLocks noChangeShapeType="1"/>
          </p:cNvSpPr>
          <p:nvPr/>
        </p:nvSpPr>
        <p:spPr bwMode="auto">
          <a:xfrm>
            <a:off x="3252789" y="5583957"/>
            <a:ext cx="153987"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1" name="Line 675"/>
          <p:cNvSpPr>
            <a:spLocks noChangeShapeType="1"/>
          </p:cNvSpPr>
          <p:nvPr/>
        </p:nvSpPr>
        <p:spPr bwMode="auto">
          <a:xfrm>
            <a:off x="3505200" y="5663332"/>
            <a:ext cx="49053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2" name="Line 676"/>
          <p:cNvSpPr>
            <a:spLocks noChangeShapeType="1"/>
          </p:cNvSpPr>
          <p:nvPr/>
        </p:nvSpPr>
        <p:spPr bwMode="auto">
          <a:xfrm flipH="1">
            <a:off x="3744914" y="5571258"/>
            <a:ext cx="53975" cy="857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3" name="Line 677"/>
          <p:cNvSpPr>
            <a:spLocks noChangeShapeType="1"/>
          </p:cNvSpPr>
          <p:nvPr/>
        </p:nvSpPr>
        <p:spPr bwMode="auto">
          <a:xfrm>
            <a:off x="3557589" y="5660157"/>
            <a:ext cx="1587"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4" name="Line 678"/>
          <p:cNvSpPr>
            <a:spLocks noChangeShapeType="1"/>
          </p:cNvSpPr>
          <p:nvPr/>
        </p:nvSpPr>
        <p:spPr bwMode="auto">
          <a:xfrm flipH="1" flipV="1">
            <a:off x="3954463" y="5668094"/>
            <a:ext cx="0" cy="762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5" name="Line 679"/>
          <p:cNvSpPr>
            <a:spLocks noChangeShapeType="1"/>
          </p:cNvSpPr>
          <p:nvPr/>
        </p:nvSpPr>
        <p:spPr bwMode="auto">
          <a:xfrm>
            <a:off x="4035425" y="5526808"/>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6" name="Line 680"/>
          <p:cNvSpPr>
            <a:spLocks noChangeShapeType="1"/>
          </p:cNvSpPr>
          <p:nvPr/>
        </p:nvSpPr>
        <p:spPr bwMode="auto">
          <a:xfrm>
            <a:off x="3484563" y="5461719"/>
            <a:ext cx="8096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7747" name="Group 681"/>
          <p:cNvGrpSpPr>
            <a:grpSpLocks/>
          </p:cNvGrpSpPr>
          <p:nvPr/>
        </p:nvGrpSpPr>
        <p:grpSpPr bwMode="auto">
          <a:xfrm>
            <a:off x="2670176" y="2221632"/>
            <a:ext cx="3021013" cy="3981450"/>
            <a:chOff x="-1203" y="1352"/>
            <a:chExt cx="1903" cy="2508"/>
          </a:xfrm>
        </p:grpSpPr>
        <p:grpSp>
          <p:nvGrpSpPr>
            <p:cNvPr id="27830" name="Group 682"/>
            <p:cNvGrpSpPr>
              <a:grpSpLocks/>
            </p:cNvGrpSpPr>
            <p:nvPr/>
          </p:nvGrpSpPr>
          <p:grpSpPr bwMode="auto">
            <a:xfrm>
              <a:off x="-1203" y="1647"/>
              <a:ext cx="436" cy="114"/>
              <a:chOff x="3072" y="739"/>
              <a:chExt cx="652" cy="146"/>
            </a:xfrm>
          </p:grpSpPr>
          <p:pic>
            <p:nvPicPr>
              <p:cNvPr id="27867" name="Picture 683" descr="lgv_fqm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68" name="Line 684"/>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869" name="Line 685"/>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27831" name="Picture 686" descr="imgyjav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7" y="1466"/>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832" name="Group 687"/>
            <p:cNvGrpSpPr>
              <a:grpSpLocks/>
            </p:cNvGrpSpPr>
            <p:nvPr/>
          </p:nvGrpSpPr>
          <p:grpSpPr bwMode="auto">
            <a:xfrm>
              <a:off x="-546" y="1352"/>
              <a:ext cx="256" cy="269"/>
              <a:chOff x="2870" y="1518"/>
              <a:chExt cx="292" cy="320"/>
            </a:xfrm>
          </p:grpSpPr>
          <p:graphicFrame>
            <p:nvGraphicFramePr>
              <p:cNvPr id="27865" name="Object 68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367" name="Clip" r:id="rId5" imgW="826829" imgH="840406" progId="MS_ClipArt_Gallery.2">
                      <p:embed/>
                    </p:oleObj>
                  </mc:Choice>
                  <mc:Fallback>
                    <p:oleObj name="Clip" r:id="rId5" imgW="826829" imgH="840406" progId="MS_ClipArt_Gallery.2">
                      <p:embed/>
                      <p:pic>
                        <p:nvPicPr>
                          <p:cNvPr id="27865" name="Object 6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66" name="Object 68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368" name="Clip" r:id="rId7" imgW="1268295" imgH="1199426" progId="MS_ClipArt_Gallery.2">
                      <p:embed/>
                    </p:oleObj>
                  </mc:Choice>
                  <mc:Fallback>
                    <p:oleObj name="Clip" r:id="rId7" imgW="1268295" imgH="1199426" progId="MS_ClipArt_Gallery.2">
                      <p:embed/>
                      <p:pic>
                        <p:nvPicPr>
                          <p:cNvPr id="27866" name="Object 6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833" name="Group 690"/>
            <p:cNvGrpSpPr>
              <a:grpSpLocks/>
            </p:cNvGrpSpPr>
            <p:nvPr/>
          </p:nvGrpSpPr>
          <p:grpSpPr bwMode="auto">
            <a:xfrm>
              <a:off x="-1002" y="2262"/>
              <a:ext cx="209" cy="224"/>
              <a:chOff x="2870" y="1518"/>
              <a:chExt cx="292" cy="320"/>
            </a:xfrm>
          </p:grpSpPr>
          <p:graphicFrame>
            <p:nvGraphicFramePr>
              <p:cNvPr id="27863" name="Object 69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369" name="Clip" r:id="rId9" imgW="826829" imgH="840406" progId="MS_ClipArt_Gallery.2">
                      <p:embed/>
                    </p:oleObj>
                  </mc:Choice>
                  <mc:Fallback>
                    <p:oleObj name="Clip" r:id="rId9" imgW="826829" imgH="840406" progId="MS_ClipArt_Gallery.2">
                      <p:embed/>
                      <p:pic>
                        <p:nvPicPr>
                          <p:cNvPr id="27863" name="Object 6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64" name="Object 69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370" name="Clip" r:id="rId10" imgW="1268295" imgH="1199426" progId="MS_ClipArt_Gallery.2">
                      <p:embed/>
                    </p:oleObj>
                  </mc:Choice>
                  <mc:Fallback>
                    <p:oleObj name="Clip" r:id="rId10" imgW="1268295" imgH="1199426" progId="MS_ClipArt_Gallery.2">
                      <p:embed/>
                      <p:pic>
                        <p:nvPicPr>
                          <p:cNvPr id="27864" name="Object 69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7834" name="Object 693"/>
            <p:cNvGraphicFramePr>
              <a:graphicFrameLocks noChangeAspect="1"/>
            </p:cNvGraphicFramePr>
            <p:nvPr/>
          </p:nvGraphicFramePr>
          <p:xfrm>
            <a:off x="-732" y="2289"/>
            <a:ext cx="207" cy="173"/>
          </p:xfrm>
          <a:graphic>
            <a:graphicData uri="http://schemas.openxmlformats.org/presentationml/2006/ole">
              <mc:AlternateContent xmlns:mc="http://schemas.openxmlformats.org/markup-compatibility/2006">
                <mc:Choice xmlns:v="urn:schemas-microsoft-com:vml" Requires="v">
                  <p:oleObj spid="_x0000_s6371" name="Clip" r:id="rId11" imgW="1307263" imgH="1084139" progId="MS_ClipArt_Gallery.2">
                    <p:embed/>
                  </p:oleObj>
                </mc:Choice>
                <mc:Fallback>
                  <p:oleObj name="Clip" r:id="rId11" imgW="1307263" imgH="1084139" progId="MS_ClipArt_Gallery.2">
                    <p:embed/>
                    <p:pic>
                      <p:nvPicPr>
                        <p:cNvPr id="27834" name="Object 69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2" y="2289"/>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835" name="Group 694"/>
            <p:cNvGrpSpPr>
              <a:grpSpLocks/>
            </p:cNvGrpSpPr>
            <p:nvPr/>
          </p:nvGrpSpPr>
          <p:grpSpPr bwMode="auto">
            <a:xfrm>
              <a:off x="310" y="3575"/>
              <a:ext cx="125" cy="230"/>
              <a:chOff x="4180" y="783"/>
              <a:chExt cx="150" cy="307"/>
            </a:xfrm>
          </p:grpSpPr>
          <p:sp>
            <p:nvSpPr>
              <p:cNvPr id="27855" name="AutoShape 695"/>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56" name="Rectangle 696"/>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57" name="Rectangle 69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58" name="AutoShape 69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59" name="Line 699"/>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60" name="Line 700"/>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61" name="Rectangle 70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62" name="Rectangle 702"/>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aphicFrame>
          <p:nvGraphicFramePr>
            <p:cNvPr id="27836" name="Object 703"/>
            <p:cNvGraphicFramePr>
              <a:graphicFrameLocks noChangeAspect="1"/>
            </p:cNvGraphicFramePr>
            <p:nvPr/>
          </p:nvGraphicFramePr>
          <p:xfrm>
            <a:off x="-975" y="3384"/>
            <a:ext cx="216" cy="180"/>
          </p:xfrm>
          <a:graphic>
            <a:graphicData uri="http://schemas.openxmlformats.org/presentationml/2006/ole">
              <mc:AlternateContent xmlns:mc="http://schemas.openxmlformats.org/markup-compatibility/2006">
                <mc:Choice xmlns:v="urn:schemas-microsoft-com:vml" Requires="v">
                  <p:oleObj spid="_x0000_s6372" name="Clip" r:id="rId13" imgW="1307263" imgH="1084139" progId="MS_ClipArt_Gallery.2">
                    <p:embed/>
                  </p:oleObj>
                </mc:Choice>
                <mc:Fallback>
                  <p:oleObj name="Clip" r:id="rId13" imgW="1307263" imgH="1084139" progId="MS_ClipArt_Gallery.2">
                    <p:embed/>
                    <p:pic>
                      <p:nvPicPr>
                        <p:cNvPr id="27836" name="Object 70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5" y="338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37" name="Object 704"/>
            <p:cNvGraphicFramePr>
              <a:graphicFrameLocks noChangeAspect="1"/>
            </p:cNvGraphicFramePr>
            <p:nvPr/>
          </p:nvGraphicFramePr>
          <p:xfrm>
            <a:off x="-871" y="3184"/>
            <a:ext cx="216" cy="180"/>
          </p:xfrm>
          <a:graphic>
            <a:graphicData uri="http://schemas.openxmlformats.org/presentationml/2006/ole">
              <mc:AlternateContent xmlns:mc="http://schemas.openxmlformats.org/markup-compatibility/2006">
                <mc:Choice xmlns:v="urn:schemas-microsoft-com:vml" Requires="v">
                  <p:oleObj spid="_x0000_s6373" name="Clip" r:id="rId14" imgW="1307263" imgH="1084139" progId="MS_ClipArt_Gallery.2">
                    <p:embed/>
                  </p:oleObj>
                </mc:Choice>
                <mc:Fallback>
                  <p:oleObj name="Clip" r:id="rId14" imgW="1307263" imgH="1084139" progId="MS_ClipArt_Gallery.2">
                    <p:embed/>
                    <p:pic>
                      <p:nvPicPr>
                        <p:cNvPr id="27837" name="Object 70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1" y="318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38" name="Object 705"/>
            <p:cNvGraphicFramePr>
              <a:graphicFrameLocks noChangeAspect="1"/>
            </p:cNvGraphicFramePr>
            <p:nvPr/>
          </p:nvGraphicFramePr>
          <p:xfrm>
            <a:off x="-703" y="3544"/>
            <a:ext cx="216" cy="180"/>
          </p:xfrm>
          <a:graphic>
            <a:graphicData uri="http://schemas.openxmlformats.org/presentationml/2006/ole">
              <mc:AlternateContent xmlns:mc="http://schemas.openxmlformats.org/markup-compatibility/2006">
                <mc:Choice xmlns:v="urn:schemas-microsoft-com:vml" Requires="v">
                  <p:oleObj spid="_x0000_s6374" name="Clip" r:id="rId15" imgW="1307263" imgH="1084139" progId="MS_ClipArt_Gallery.2">
                    <p:embed/>
                  </p:oleObj>
                </mc:Choice>
                <mc:Fallback>
                  <p:oleObj name="Clip" r:id="rId15" imgW="1307263" imgH="1084139" progId="MS_ClipArt_Gallery.2">
                    <p:embed/>
                    <p:pic>
                      <p:nvPicPr>
                        <p:cNvPr id="27838" name="Object 70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3" y="354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39" name="Object 706"/>
            <p:cNvGraphicFramePr>
              <a:graphicFrameLocks noChangeAspect="1"/>
            </p:cNvGraphicFramePr>
            <p:nvPr/>
          </p:nvGraphicFramePr>
          <p:xfrm>
            <a:off x="-489" y="3546"/>
            <a:ext cx="216" cy="180"/>
          </p:xfrm>
          <a:graphic>
            <a:graphicData uri="http://schemas.openxmlformats.org/presentationml/2006/ole">
              <mc:AlternateContent xmlns:mc="http://schemas.openxmlformats.org/markup-compatibility/2006">
                <mc:Choice xmlns:v="urn:schemas-microsoft-com:vml" Requires="v">
                  <p:oleObj spid="_x0000_s6375" name="Clip" r:id="rId16" imgW="1307263" imgH="1084139" progId="MS_ClipArt_Gallery.2">
                    <p:embed/>
                  </p:oleObj>
                </mc:Choice>
                <mc:Fallback>
                  <p:oleObj name="Clip" r:id="rId16" imgW="1307263" imgH="1084139" progId="MS_ClipArt_Gallery.2">
                    <p:embed/>
                    <p:pic>
                      <p:nvPicPr>
                        <p:cNvPr id="27839" name="Object 70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 y="3546"/>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840" name="Group 707"/>
            <p:cNvGrpSpPr>
              <a:grpSpLocks/>
            </p:cNvGrpSpPr>
            <p:nvPr/>
          </p:nvGrpSpPr>
          <p:grpSpPr bwMode="auto">
            <a:xfrm>
              <a:off x="83" y="3625"/>
              <a:ext cx="172" cy="215"/>
              <a:chOff x="2870" y="1518"/>
              <a:chExt cx="292" cy="320"/>
            </a:xfrm>
          </p:grpSpPr>
          <p:graphicFrame>
            <p:nvGraphicFramePr>
              <p:cNvPr id="27853" name="Object 70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376" name="Clip" r:id="rId17" imgW="826829" imgH="840406" progId="MS_ClipArt_Gallery.2">
                      <p:embed/>
                    </p:oleObj>
                  </mc:Choice>
                  <mc:Fallback>
                    <p:oleObj name="Clip" r:id="rId17" imgW="826829" imgH="840406" progId="MS_ClipArt_Gallery.2">
                      <p:embed/>
                      <p:pic>
                        <p:nvPicPr>
                          <p:cNvPr id="27853" name="Object 7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54" name="Object 70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377" name="Clip" r:id="rId18" imgW="1268295" imgH="1199426" progId="MS_ClipArt_Gallery.2">
                      <p:embed/>
                    </p:oleObj>
                  </mc:Choice>
                  <mc:Fallback>
                    <p:oleObj name="Clip" r:id="rId18" imgW="1268295" imgH="1199426" progId="MS_ClipArt_Gallery.2">
                      <p:embed/>
                      <p:pic>
                        <p:nvPicPr>
                          <p:cNvPr id="27854" name="Object 70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841" name="Group 710"/>
            <p:cNvGrpSpPr>
              <a:grpSpLocks/>
            </p:cNvGrpSpPr>
            <p:nvPr/>
          </p:nvGrpSpPr>
          <p:grpSpPr bwMode="auto">
            <a:xfrm>
              <a:off x="-201" y="3657"/>
              <a:ext cx="220" cy="203"/>
              <a:chOff x="2870" y="1518"/>
              <a:chExt cx="292" cy="320"/>
            </a:xfrm>
          </p:grpSpPr>
          <p:graphicFrame>
            <p:nvGraphicFramePr>
              <p:cNvPr id="27851" name="Object 71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378" name="Clip" r:id="rId19" imgW="826829" imgH="840406" progId="MS_ClipArt_Gallery.2">
                      <p:embed/>
                    </p:oleObj>
                  </mc:Choice>
                  <mc:Fallback>
                    <p:oleObj name="Clip" r:id="rId19" imgW="826829" imgH="840406" progId="MS_ClipArt_Gallery.2">
                      <p:embed/>
                      <p:pic>
                        <p:nvPicPr>
                          <p:cNvPr id="27851" name="Object 7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52" name="Object 71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379" name="Clip" r:id="rId20" imgW="1268295" imgH="1199426" progId="MS_ClipArt_Gallery.2">
                      <p:embed/>
                    </p:oleObj>
                  </mc:Choice>
                  <mc:Fallback>
                    <p:oleObj name="Clip" r:id="rId20" imgW="1268295" imgH="1199426" progId="MS_ClipArt_Gallery.2">
                      <p:embed/>
                      <p:pic>
                        <p:nvPicPr>
                          <p:cNvPr id="27852" name="Object 7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842" name="Group 713"/>
            <p:cNvGrpSpPr>
              <a:grpSpLocks/>
            </p:cNvGrpSpPr>
            <p:nvPr/>
          </p:nvGrpSpPr>
          <p:grpSpPr bwMode="auto">
            <a:xfrm>
              <a:off x="569" y="3419"/>
              <a:ext cx="131" cy="258"/>
              <a:chOff x="4180" y="783"/>
              <a:chExt cx="150" cy="307"/>
            </a:xfrm>
          </p:grpSpPr>
          <p:sp>
            <p:nvSpPr>
              <p:cNvPr id="27843" name="AutoShape 71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44" name="Rectangle 71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45" name="Rectangle 71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46" name="AutoShape 71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47" name="Line 71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48" name="Line 71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49" name="Rectangle 72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50" name="Rectangle 72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sp>
        <p:nvSpPr>
          <p:cNvPr id="27748" name="Line 722"/>
          <p:cNvSpPr>
            <a:spLocks noChangeShapeType="1"/>
          </p:cNvSpPr>
          <p:nvPr/>
        </p:nvSpPr>
        <p:spPr bwMode="auto">
          <a:xfrm flipH="1">
            <a:off x="3573464" y="3983757"/>
            <a:ext cx="3175" cy="1444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9" name="Line 723"/>
          <p:cNvSpPr>
            <a:spLocks noChangeShapeType="1"/>
          </p:cNvSpPr>
          <p:nvPr/>
        </p:nvSpPr>
        <p:spPr bwMode="auto">
          <a:xfrm flipV="1">
            <a:off x="4870451" y="296617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0" name="Line 724"/>
          <p:cNvSpPr>
            <a:spLocks noChangeShapeType="1"/>
          </p:cNvSpPr>
          <p:nvPr/>
        </p:nvSpPr>
        <p:spPr bwMode="auto">
          <a:xfrm>
            <a:off x="4697413" y="3139207"/>
            <a:ext cx="0"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1" name="Line 725"/>
          <p:cNvSpPr>
            <a:spLocks noChangeShapeType="1"/>
          </p:cNvSpPr>
          <p:nvPr/>
        </p:nvSpPr>
        <p:spPr bwMode="auto">
          <a:xfrm flipV="1">
            <a:off x="4881564" y="303602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2" name="Line 726"/>
          <p:cNvSpPr>
            <a:spLocks noChangeShapeType="1"/>
          </p:cNvSpPr>
          <p:nvPr/>
        </p:nvSpPr>
        <p:spPr bwMode="auto">
          <a:xfrm>
            <a:off x="5233988" y="3034432"/>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3" name="Line 727"/>
          <p:cNvSpPr>
            <a:spLocks noChangeShapeType="1"/>
          </p:cNvSpPr>
          <p:nvPr/>
        </p:nvSpPr>
        <p:spPr bwMode="auto">
          <a:xfrm>
            <a:off x="4887913" y="3340819"/>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4" name="Line 728"/>
          <p:cNvSpPr>
            <a:spLocks noChangeShapeType="1"/>
          </p:cNvSpPr>
          <p:nvPr/>
        </p:nvSpPr>
        <p:spPr bwMode="auto">
          <a:xfrm flipV="1">
            <a:off x="3182939" y="4207595"/>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5" name="Line 729"/>
          <p:cNvSpPr>
            <a:spLocks noChangeShapeType="1"/>
          </p:cNvSpPr>
          <p:nvPr/>
        </p:nvSpPr>
        <p:spPr bwMode="auto">
          <a:xfrm flipV="1">
            <a:off x="5302251" y="2734395"/>
            <a:ext cx="238125" cy="1682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6" name="Line 730"/>
          <p:cNvSpPr>
            <a:spLocks noChangeShapeType="1"/>
          </p:cNvSpPr>
          <p:nvPr/>
        </p:nvSpPr>
        <p:spPr bwMode="auto">
          <a:xfrm>
            <a:off x="5441950" y="3331294"/>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7" name="Line 731"/>
          <p:cNvSpPr>
            <a:spLocks noChangeShapeType="1"/>
          </p:cNvSpPr>
          <p:nvPr/>
        </p:nvSpPr>
        <p:spPr bwMode="auto">
          <a:xfrm flipH="1">
            <a:off x="4587876" y="3407494"/>
            <a:ext cx="98425" cy="704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8" name="Line 732"/>
          <p:cNvSpPr>
            <a:spLocks noChangeShapeType="1"/>
          </p:cNvSpPr>
          <p:nvPr/>
        </p:nvSpPr>
        <p:spPr bwMode="auto">
          <a:xfrm flipH="1">
            <a:off x="5178426" y="340749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7759" name="Group 733"/>
          <p:cNvGrpSpPr>
            <a:grpSpLocks/>
          </p:cNvGrpSpPr>
          <p:nvPr/>
        </p:nvGrpSpPr>
        <p:grpSpPr bwMode="auto">
          <a:xfrm>
            <a:off x="4230688" y="5025157"/>
            <a:ext cx="501650" cy="234950"/>
            <a:chOff x="4701" y="2996"/>
            <a:chExt cx="316" cy="148"/>
          </a:xfrm>
        </p:grpSpPr>
        <p:sp>
          <p:nvSpPr>
            <p:cNvPr id="27817" name="Oval 734"/>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18" name="Line 735"/>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19" name="Line 736"/>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20" name="Rectangle 737"/>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821" name="Oval 738"/>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822" name="Group 739"/>
            <p:cNvGrpSpPr>
              <a:grpSpLocks/>
            </p:cNvGrpSpPr>
            <p:nvPr/>
          </p:nvGrpSpPr>
          <p:grpSpPr bwMode="auto">
            <a:xfrm>
              <a:off x="4776" y="3017"/>
              <a:ext cx="156" cy="56"/>
              <a:chOff x="2848" y="848"/>
              <a:chExt cx="140" cy="98"/>
            </a:xfrm>
          </p:grpSpPr>
          <p:sp>
            <p:nvSpPr>
              <p:cNvPr id="27827" name="Line 74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28" name="Line 74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29" name="Line 74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823" name="Group 743"/>
            <p:cNvGrpSpPr>
              <a:grpSpLocks/>
            </p:cNvGrpSpPr>
            <p:nvPr/>
          </p:nvGrpSpPr>
          <p:grpSpPr bwMode="auto">
            <a:xfrm flipV="1">
              <a:off x="4776" y="3016"/>
              <a:ext cx="156" cy="56"/>
              <a:chOff x="2848" y="848"/>
              <a:chExt cx="140" cy="98"/>
            </a:xfrm>
          </p:grpSpPr>
          <p:sp>
            <p:nvSpPr>
              <p:cNvPr id="27824" name="Line 74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25" name="Line 74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26" name="Line 74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7760" name="Group 747"/>
          <p:cNvGrpSpPr>
            <a:grpSpLocks/>
          </p:cNvGrpSpPr>
          <p:nvPr/>
        </p:nvGrpSpPr>
        <p:grpSpPr bwMode="auto">
          <a:xfrm>
            <a:off x="3565525" y="5326782"/>
            <a:ext cx="501650" cy="234950"/>
            <a:chOff x="4701" y="2996"/>
            <a:chExt cx="316" cy="148"/>
          </a:xfrm>
        </p:grpSpPr>
        <p:sp>
          <p:nvSpPr>
            <p:cNvPr id="27804" name="Oval 748"/>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805" name="Line 749"/>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06" name="Line 750"/>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07" name="Rectangle 751"/>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7808" name="Oval 752"/>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7809" name="Group 753"/>
            <p:cNvGrpSpPr>
              <a:grpSpLocks/>
            </p:cNvGrpSpPr>
            <p:nvPr/>
          </p:nvGrpSpPr>
          <p:grpSpPr bwMode="auto">
            <a:xfrm>
              <a:off x="4776" y="3017"/>
              <a:ext cx="156" cy="56"/>
              <a:chOff x="2848" y="848"/>
              <a:chExt cx="140" cy="98"/>
            </a:xfrm>
          </p:grpSpPr>
          <p:sp>
            <p:nvSpPr>
              <p:cNvPr id="27814" name="Line 75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15" name="Line 75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16" name="Line 75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810" name="Group 757"/>
            <p:cNvGrpSpPr>
              <a:grpSpLocks/>
            </p:cNvGrpSpPr>
            <p:nvPr/>
          </p:nvGrpSpPr>
          <p:grpSpPr bwMode="auto">
            <a:xfrm flipV="1">
              <a:off x="4776" y="3016"/>
              <a:ext cx="156" cy="56"/>
              <a:chOff x="2848" y="848"/>
              <a:chExt cx="140" cy="98"/>
            </a:xfrm>
          </p:grpSpPr>
          <p:sp>
            <p:nvSpPr>
              <p:cNvPr id="27811" name="Line 75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12" name="Line 75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13" name="Line 76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7761" name="Group 761"/>
          <p:cNvGrpSpPr>
            <a:grpSpLocks/>
          </p:cNvGrpSpPr>
          <p:nvPr/>
        </p:nvGrpSpPr>
        <p:grpSpPr bwMode="auto">
          <a:xfrm>
            <a:off x="4395788" y="5512520"/>
            <a:ext cx="290512" cy="404813"/>
            <a:chOff x="4290" y="3130"/>
            <a:chExt cx="183" cy="255"/>
          </a:xfrm>
        </p:grpSpPr>
        <p:pic>
          <p:nvPicPr>
            <p:cNvPr id="27786" name="Picture 762" descr="31u_bnrz[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7787" name="Freeform 763"/>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8" name="Freeform 764"/>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9" name="Freeform 765"/>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0" name="Freeform 766"/>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1" name="Freeform 767"/>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2" name="Freeform 768"/>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769"/>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770"/>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5" name="Freeform 771"/>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6" name="Freeform 772"/>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7" name="Freeform 773"/>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27798" name="Freeform 774"/>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27799" name="Freeform 775"/>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27800" name="Freeform 776"/>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27801" name="Freeform 777"/>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27802" name="Freeform 778"/>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27803" name="Freeform 779"/>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27762" name="Group 780"/>
          <p:cNvGrpSpPr>
            <a:grpSpLocks/>
          </p:cNvGrpSpPr>
          <p:nvPr/>
        </p:nvGrpSpPr>
        <p:grpSpPr bwMode="auto">
          <a:xfrm>
            <a:off x="2952751" y="3974232"/>
            <a:ext cx="290513" cy="404812"/>
            <a:chOff x="4290" y="3130"/>
            <a:chExt cx="183" cy="255"/>
          </a:xfrm>
        </p:grpSpPr>
        <p:pic>
          <p:nvPicPr>
            <p:cNvPr id="27768" name="Picture 781" descr="31u_bnrz[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7769" name="Freeform 782"/>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0" name="Freeform 783"/>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784"/>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785"/>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3" name="Freeform 786"/>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4" name="Freeform 787"/>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5" name="Freeform 788"/>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6" name="Freeform 789"/>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7" name="Freeform 790"/>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8" name="Freeform 791"/>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9" name="Freeform 792"/>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27780" name="Freeform 793"/>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27781" name="Freeform 794"/>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27782" name="Freeform 795"/>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27783" name="Freeform 796"/>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27784" name="Freeform 797"/>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27785" name="Freeform 798"/>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2" name="Group 799"/>
          <p:cNvGrpSpPr>
            <a:grpSpLocks/>
          </p:cNvGrpSpPr>
          <p:nvPr/>
        </p:nvGrpSpPr>
        <p:grpSpPr bwMode="auto">
          <a:xfrm>
            <a:off x="2133600" y="2618508"/>
            <a:ext cx="3340100" cy="3265487"/>
            <a:chOff x="2865" y="1307"/>
            <a:chExt cx="2104" cy="2057"/>
          </a:xfrm>
        </p:grpSpPr>
        <p:sp>
          <p:nvSpPr>
            <p:cNvPr id="27764" name="Line 800"/>
            <p:cNvSpPr>
              <a:spLocks noChangeShapeType="1"/>
            </p:cNvSpPr>
            <p:nvPr/>
          </p:nvSpPr>
          <p:spPr bwMode="auto">
            <a:xfrm>
              <a:off x="4092" y="1307"/>
              <a:ext cx="877" cy="1762"/>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765" name="Line 801"/>
            <p:cNvSpPr>
              <a:spLocks noChangeShapeType="1"/>
            </p:cNvSpPr>
            <p:nvPr/>
          </p:nvSpPr>
          <p:spPr bwMode="auto">
            <a:xfrm>
              <a:off x="3466" y="2211"/>
              <a:ext cx="1487" cy="1014"/>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766" name="Line 802"/>
            <p:cNvSpPr>
              <a:spLocks noChangeShapeType="1"/>
            </p:cNvSpPr>
            <p:nvPr/>
          </p:nvSpPr>
          <p:spPr bwMode="auto">
            <a:xfrm>
              <a:off x="3657" y="3158"/>
              <a:ext cx="1014" cy="206"/>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767" name="Text Box 803"/>
            <p:cNvSpPr txBox="1">
              <a:spLocks noChangeArrowheads="1"/>
            </p:cNvSpPr>
            <p:nvPr/>
          </p:nvSpPr>
          <p:spPr bwMode="auto">
            <a:xfrm>
              <a:off x="2865" y="2510"/>
              <a:ext cx="113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solidFill>
                    <a:srgbClr val="FF3300"/>
                  </a:solidFill>
                  <a:latin typeface="Arial" panose="020B0604020202020204" pitchFamily="34" charset="0"/>
                  <a:ea typeface="宋体" panose="02010600030101010101" pitchFamily="2" charset="-122"/>
                </a:rPr>
                <a:t>客户机</a:t>
              </a:r>
              <a:r>
                <a:rPr kumimoji="0" lang="en-US" altLang="zh-CN" sz="2000">
                  <a:solidFill>
                    <a:srgbClr val="FF3300"/>
                  </a:solidFill>
                  <a:latin typeface="Arial" panose="020B0604020202020204" pitchFamily="34" charset="0"/>
                  <a:ea typeface="宋体" panose="02010600030101010101" pitchFamily="2" charset="-122"/>
                </a:rPr>
                <a:t>/</a:t>
              </a:r>
              <a:r>
                <a:rPr kumimoji="0" lang="zh-CN" altLang="en-US" sz="2000">
                  <a:solidFill>
                    <a:srgbClr val="FF3300"/>
                  </a:solidFill>
                  <a:latin typeface="Arial" panose="020B0604020202020204" pitchFamily="34" charset="0"/>
                  <a:ea typeface="宋体" panose="02010600030101010101" pitchFamily="2" charset="-122"/>
                </a:rPr>
                <a:t>服务器</a:t>
              </a:r>
            </a:p>
          </p:txBody>
        </p:sp>
      </p:grpSp>
    </p:spTree>
    <p:extLst>
      <p:ext uri="{BB962C8B-B14F-4D97-AF65-F5344CB8AC3E}">
        <p14:creationId xmlns:p14="http://schemas.microsoft.com/office/powerpoint/2010/main" val="2762118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zh-CN" altLang="en-US" sz="3200">
                <a:latin typeface="华文中宋" panose="02010600040101010101" pitchFamily="2" charset="-122"/>
              </a:rPr>
              <a:t>案例</a:t>
            </a:r>
            <a:r>
              <a:rPr lang="en-US" altLang="zh-CN" sz="3200">
                <a:latin typeface="华文中宋" panose="02010600040101010101" pitchFamily="2" charset="-122"/>
              </a:rPr>
              <a:t>:</a:t>
            </a:r>
            <a:r>
              <a:rPr lang="zh-CN" altLang="en-US" sz="3200"/>
              <a:t>计算机 </a:t>
            </a:r>
            <a:r>
              <a:rPr lang="en-US" altLang="zh-CN" sz="3200"/>
              <a:t>1 </a:t>
            </a:r>
            <a:r>
              <a:rPr lang="zh-CN" altLang="en-US" sz="3200"/>
              <a:t>向计算机 </a:t>
            </a:r>
            <a:r>
              <a:rPr lang="en-US" altLang="zh-CN" sz="3200"/>
              <a:t>2 </a:t>
            </a:r>
            <a:r>
              <a:rPr lang="zh-CN" altLang="en-US" sz="3200"/>
              <a:t>发送数据 </a:t>
            </a:r>
          </a:p>
        </p:txBody>
      </p:sp>
      <p:sp>
        <p:nvSpPr>
          <p:cNvPr id="156675" name="AutoShape 3"/>
          <p:cNvSpPr>
            <a:spLocks noChangeArrowheads="1"/>
          </p:cNvSpPr>
          <p:nvPr/>
        </p:nvSpPr>
        <p:spPr bwMode="auto">
          <a:xfrm rot="-5400000">
            <a:off x="5898357"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6676" name="AutoShape 4"/>
          <p:cNvSpPr>
            <a:spLocks noChangeArrowheads="1"/>
          </p:cNvSpPr>
          <p:nvPr/>
        </p:nvSpPr>
        <p:spPr bwMode="auto">
          <a:xfrm>
            <a:off x="2057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6677" name="Text Box 5"/>
          <p:cNvSpPr txBox="1">
            <a:spLocks noChangeArrowheads="1"/>
          </p:cNvSpPr>
          <p:nvPr/>
        </p:nvSpPr>
        <p:spPr bwMode="auto">
          <a:xfrm>
            <a:off x="2305050" y="30273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6678" name="Text Box 6"/>
          <p:cNvSpPr txBox="1">
            <a:spLocks noChangeArrowheads="1"/>
          </p:cNvSpPr>
          <p:nvPr/>
        </p:nvSpPr>
        <p:spPr bwMode="auto">
          <a:xfrm>
            <a:off x="2305050" y="36544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6679" name="Text Box 7"/>
          <p:cNvSpPr txBox="1">
            <a:spLocks noChangeArrowheads="1"/>
          </p:cNvSpPr>
          <p:nvPr/>
        </p:nvSpPr>
        <p:spPr bwMode="auto">
          <a:xfrm>
            <a:off x="2305050" y="4211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6680" name="Text Box 8"/>
          <p:cNvSpPr txBox="1">
            <a:spLocks noChangeArrowheads="1"/>
          </p:cNvSpPr>
          <p:nvPr/>
        </p:nvSpPr>
        <p:spPr bwMode="auto">
          <a:xfrm>
            <a:off x="2305050" y="4770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6681" name="Text Box 9"/>
          <p:cNvSpPr txBox="1">
            <a:spLocks noChangeArrowheads="1"/>
          </p:cNvSpPr>
          <p:nvPr/>
        </p:nvSpPr>
        <p:spPr bwMode="auto">
          <a:xfrm>
            <a:off x="2305050" y="53371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6682" name="Freeform 10"/>
          <p:cNvSpPr>
            <a:spLocks/>
          </p:cNvSpPr>
          <p:nvPr/>
        </p:nvSpPr>
        <p:spPr bwMode="auto">
          <a:xfrm>
            <a:off x="2057401"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83" name="Freeform 11"/>
          <p:cNvSpPr>
            <a:spLocks/>
          </p:cNvSpPr>
          <p:nvPr/>
        </p:nvSpPr>
        <p:spPr bwMode="auto">
          <a:xfrm>
            <a:off x="2066926"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84" name="Freeform 12"/>
          <p:cNvSpPr>
            <a:spLocks/>
          </p:cNvSpPr>
          <p:nvPr/>
        </p:nvSpPr>
        <p:spPr bwMode="auto">
          <a:xfrm>
            <a:off x="2044700" y="4600576"/>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85" name="Freeform 13"/>
          <p:cNvSpPr>
            <a:spLocks/>
          </p:cNvSpPr>
          <p:nvPr/>
        </p:nvSpPr>
        <p:spPr bwMode="auto">
          <a:xfrm>
            <a:off x="2044701" y="5192714"/>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86" name="AutoShape 14"/>
          <p:cNvSpPr>
            <a:spLocks noChangeArrowheads="1"/>
          </p:cNvSpPr>
          <p:nvPr/>
        </p:nvSpPr>
        <p:spPr bwMode="auto">
          <a:xfrm>
            <a:off x="9410700" y="2814639"/>
            <a:ext cx="838200" cy="3030537"/>
          </a:xfrm>
          <a:prstGeom prst="cube">
            <a:avLst>
              <a:gd name="adj" fmla="val 10764"/>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6687" name="Text Box 15"/>
          <p:cNvSpPr txBox="1">
            <a:spLocks noChangeArrowheads="1"/>
          </p:cNvSpPr>
          <p:nvPr/>
        </p:nvSpPr>
        <p:spPr bwMode="auto">
          <a:xfrm>
            <a:off x="9448800" y="29924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5</a:t>
            </a:r>
          </a:p>
        </p:txBody>
      </p:sp>
      <p:sp>
        <p:nvSpPr>
          <p:cNvPr id="156688" name="Text Box 16"/>
          <p:cNvSpPr txBox="1">
            <a:spLocks noChangeArrowheads="1"/>
          </p:cNvSpPr>
          <p:nvPr/>
        </p:nvSpPr>
        <p:spPr bwMode="auto">
          <a:xfrm>
            <a:off x="9448800" y="36195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4</a:t>
            </a:r>
          </a:p>
        </p:txBody>
      </p:sp>
      <p:sp>
        <p:nvSpPr>
          <p:cNvPr id="156689" name="Text Box 17"/>
          <p:cNvSpPr txBox="1">
            <a:spLocks noChangeArrowheads="1"/>
          </p:cNvSpPr>
          <p:nvPr/>
        </p:nvSpPr>
        <p:spPr bwMode="auto">
          <a:xfrm>
            <a:off x="9448800" y="417671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3</a:t>
            </a:r>
          </a:p>
        </p:txBody>
      </p:sp>
      <p:sp>
        <p:nvSpPr>
          <p:cNvPr id="156690" name="Text Box 18"/>
          <p:cNvSpPr txBox="1">
            <a:spLocks noChangeArrowheads="1"/>
          </p:cNvSpPr>
          <p:nvPr/>
        </p:nvSpPr>
        <p:spPr bwMode="auto">
          <a:xfrm>
            <a:off x="9448800" y="47371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2</a:t>
            </a:r>
          </a:p>
        </p:txBody>
      </p:sp>
      <p:sp>
        <p:nvSpPr>
          <p:cNvPr id="156691" name="Text Box 19"/>
          <p:cNvSpPr txBox="1">
            <a:spLocks noChangeArrowheads="1"/>
          </p:cNvSpPr>
          <p:nvPr/>
        </p:nvSpPr>
        <p:spPr bwMode="auto">
          <a:xfrm>
            <a:off x="9448800" y="53022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1</a:t>
            </a:r>
          </a:p>
        </p:txBody>
      </p:sp>
      <p:sp>
        <p:nvSpPr>
          <p:cNvPr id="156692" name="Freeform 20"/>
          <p:cNvSpPr>
            <a:spLocks/>
          </p:cNvSpPr>
          <p:nvPr/>
        </p:nvSpPr>
        <p:spPr bwMode="auto">
          <a:xfrm>
            <a:off x="9410701"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3" name="Freeform 21"/>
          <p:cNvSpPr>
            <a:spLocks/>
          </p:cNvSpPr>
          <p:nvPr/>
        </p:nvSpPr>
        <p:spPr bwMode="auto">
          <a:xfrm>
            <a:off x="9420226"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4" name="Freeform 22"/>
          <p:cNvSpPr>
            <a:spLocks/>
          </p:cNvSpPr>
          <p:nvPr/>
        </p:nvSpPr>
        <p:spPr bwMode="auto">
          <a:xfrm>
            <a:off x="9398000" y="4565651"/>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5" name="Freeform 23"/>
          <p:cNvSpPr>
            <a:spLocks/>
          </p:cNvSpPr>
          <p:nvPr/>
        </p:nvSpPr>
        <p:spPr bwMode="auto">
          <a:xfrm>
            <a:off x="9398001" y="5157789"/>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6" name="Text Box 24"/>
          <p:cNvSpPr txBox="1">
            <a:spLocks noChangeArrowheads="1"/>
          </p:cNvSpPr>
          <p:nvPr/>
        </p:nvSpPr>
        <p:spPr bwMode="auto">
          <a:xfrm>
            <a:off x="1919288"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sp>
        <p:nvSpPr>
          <p:cNvPr id="156697" name="AutoShape 25"/>
          <p:cNvSpPr>
            <a:spLocks noChangeArrowheads="1"/>
          </p:cNvSpPr>
          <p:nvPr/>
        </p:nvSpPr>
        <p:spPr bwMode="auto">
          <a:xfrm>
            <a:off x="9558338" y="2317751"/>
            <a:ext cx="685800"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6698" name="Text Box 26"/>
          <p:cNvSpPr txBox="1">
            <a:spLocks noChangeArrowheads="1"/>
          </p:cNvSpPr>
          <p:nvPr/>
        </p:nvSpPr>
        <p:spPr bwMode="auto">
          <a:xfrm>
            <a:off x="9551988" y="2422525"/>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2</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6699" name="AutoShape 27"/>
          <p:cNvSpPr>
            <a:spLocks noChangeArrowheads="1"/>
          </p:cNvSpPr>
          <p:nvPr/>
        </p:nvSpPr>
        <p:spPr bwMode="auto">
          <a:xfrm>
            <a:off x="2062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6700" name="Text Box 28"/>
          <p:cNvSpPr txBox="1">
            <a:spLocks noChangeArrowheads="1"/>
          </p:cNvSpPr>
          <p:nvPr/>
        </p:nvSpPr>
        <p:spPr bwMode="auto">
          <a:xfrm>
            <a:off x="2082800" y="2481263"/>
            <a:ext cx="622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en-US" altLang="zh-CN" sz="2000">
                <a:solidFill>
                  <a:srgbClr val="333399"/>
                </a:solidFill>
                <a:latin typeface="Arial" panose="020B0604020202020204" pitchFamily="34" charset="0"/>
                <a:ea typeface="宋体" panose="02010600030101010101" pitchFamily="2" charset="-122"/>
              </a:rPr>
              <a:t>AP</a:t>
            </a:r>
            <a:r>
              <a:rPr lang="en-US" altLang="zh-CN" sz="2000" b="1" baseline="-25000">
                <a:solidFill>
                  <a:srgbClr val="333399"/>
                </a:solidFill>
                <a:latin typeface="Arial" panose="020B0604020202020204" pitchFamily="34" charset="0"/>
                <a:ea typeface="宋体" panose="02010600030101010101" pitchFamily="2" charset="-122"/>
              </a:rPr>
              <a:t>1</a:t>
            </a:r>
            <a:endParaRPr lang="en-US" altLang="zh-CN" sz="2000" b="1">
              <a:solidFill>
                <a:srgbClr val="333399"/>
              </a:solidFill>
              <a:latin typeface="Arial" panose="020B0604020202020204" pitchFamily="34" charset="0"/>
              <a:ea typeface="宋体" panose="02010600030101010101" pitchFamily="2" charset="-122"/>
            </a:endParaRPr>
          </a:p>
        </p:txBody>
      </p:sp>
      <p:sp>
        <p:nvSpPr>
          <p:cNvPr id="156701" name="Text Box 29"/>
          <p:cNvSpPr txBox="1">
            <a:spLocks noChangeArrowheads="1"/>
          </p:cNvSpPr>
          <p:nvPr/>
        </p:nvSpPr>
        <p:spPr bwMode="auto">
          <a:xfrm>
            <a:off x="9294813" y="1973264"/>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lang="zh-CN" altLang="en-US" sz="2000">
                <a:solidFill>
                  <a:srgbClr val="333399"/>
                </a:solidFill>
                <a:latin typeface="Arial" panose="020B0604020202020204" pitchFamily="34" charset="0"/>
                <a:ea typeface="黑体" panose="02010609060101010101" pitchFamily="49" charset="-122"/>
              </a:rPr>
              <a:t>计算机</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sp>
        <p:nvSpPr>
          <p:cNvPr id="156702" name="AutoShape 30"/>
          <p:cNvSpPr>
            <a:spLocks noChangeArrowheads="1"/>
          </p:cNvSpPr>
          <p:nvPr/>
        </p:nvSpPr>
        <p:spPr bwMode="auto">
          <a:xfrm>
            <a:off x="5591175" y="1989139"/>
            <a:ext cx="2952750" cy="935037"/>
          </a:xfrm>
          <a:prstGeom prst="wedgeRoundRectCallout">
            <a:avLst>
              <a:gd name="adj1" fmla="val 87310"/>
              <a:gd name="adj2" fmla="val 18931"/>
              <a:gd name="adj3" fmla="val 16667"/>
            </a:avLst>
          </a:prstGeom>
          <a:solidFill>
            <a:srgbClr val="66FFFF"/>
          </a:solidFill>
          <a:ln w="9525">
            <a:solidFill>
              <a:schemeClr val="tx1"/>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latin typeface="Tahoma" panose="020B0604030504040204" pitchFamily="34" charset="0"/>
              <a:ea typeface="宋体" panose="02010600030101010101" pitchFamily="2" charset="-122"/>
            </a:endParaRPr>
          </a:p>
        </p:txBody>
      </p:sp>
      <p:sp>
        <p:nvSpPr>
          <p:cNvPr id="156703" name="Text Box 31"/>
          <p:cNvSpPr txBox="1">
            <a:spLocks noChangeArrowheads="1"/>
          </p:cNvSpPr>
          <p:nvPr/>
        </p:nvSpPr>
        <p:spPr bwMode="auto">
          <a:xfrm>
            <a:off x="5650471" y="2060576"/>
            <a:ext cx="297068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7620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7620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7620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7620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7620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lang="zh-CN" altLang="en-US" sz="2400">
                <a:solidFill>
                  <a:srgbClr val="333399"/>
                </a:solidFill>
                <a:latin typeface="Tahoma" panose="020B0604030504040204" pitchFamily="34" charset="0"/>
                <a:ea typeface="黑体" panose="02010609060101010101" pitchFamily="49" charset="-122"/>
              </a:rPr>
              <a:t>我收到了</a:t>
            </a:r>
            <a:r>
              <a:rPr lang="zh-CN" altLang="en-US" sz="1400">
                <a:solidFill>
                  <a:srgbClr val="333399"/>
                </a:solidFill>
                <a:latin typeface="Arial" panose="020B0604020202020204" pitchFamily="34" charset="0"/>
                <a:ea typeface="黑体" panose="02010609060101010101" pitchFamily="49" charset="-122"/>
              </a:rPr>
              <a:t> </a:t>
            </a:r>
            <a:r>
              <a:rPr lang="en-US" altLang="zh-CN" sz="2400">
                <a:solidFill>
                  <a:srgbClr val="333399"/>
                </a:solidFill>
                <a:latin typeface="Arial" panose="020B0604020202020204" pitchFamily="34" charset="0"/>
                <a:ea typeface="黑体" panose="02010609060101010101" pitchFamily="49" charset="-122"/>
              </a:rPr>
              <a:t>AP</a:t>
            </a:r>
            <a:r>
              <a:rPr lang="en-US" altLang="zh-CN" sz="2400" baseline="-25000">
                <a:solidFill>
                  <a:srgbClr val="333399"/>
                </a:solidFill>
                <a:latin typeface="Arial" panose="020B0604020202020204" pitchFamily="34" charset="0"/>
                <a:ea typeface="黑体" panose="02010609060101010101" pitchFamily="49" charset="-122"/>
              </a:rPr>
              <a:t>1</a:t>
            </a:r>
            <a:r>
              <a:rPr lang="en-US" altLang="zh-CN" sz="1600">
                <a:solidFill>
                  <a:srgbClr val="333399"/>
                </a:solidFill>
                <a:latin typeface="Arial" panose="020B0604020202020204" pitchFamily="34" charset="0"/>
                <a:ea typeface="黑体" panose="02010609060101010101" pitchFamily="49" charset="-122"/>
              </a:rPr>
              <a:t> </a:t>
            </a:r>
            <a:r>
              <a:rPr lang="zh-CN" altLang="en-US" sz="2400">
                <a:solidFill>
                  <a:srgbClr val="333399"/>
                </a:solidFill>
                <a:latin typeface="Tahoma" panose="020B0604030504040204" pitchFamily="34" charset="0"/>
                <a:ea typeface="黑体" panose="02010609060101010101" pitchFamily="49" charset="-122"/>
              </a:rPr>
              <a:t>发来的</a:t>
            </a:r>
          </a:p>
          <a:p>
            <a:pPr algn="ctr">
              <a:spcBef>
                <a:spcPct val="0"/>
              </a:spcBef>
              <a:buClrTx/>
              <a:buSzTx/>
              <a:buFontTx/>
              <a:buNone/>
            </a:pPr>
            <a:r>
              <a:rPr lang="zh-CN" altLang="en-US" sz="2400">
                <a:solidFill>
                  <a:srgbClr val="333399"/>
                </a:solidFill>
                <a:latin typeface="Arial" panose="020B0604020202020204" pitchFamily="34" charset="0"/>
                <a:ea typeface="黑体" panose="02010609060101010101" pitchFamily="49" charset="-122"/>
              </a:rPr>
              <a:t>应用程序数据！</a:t>
            </a:r>
          </a:p>
        </p:txBody>
      </p:sp>
    </p:spTree>
    <p:extLst>
      <p:ext uri="{BB962C8B-B14F-4D97-AF65-F5344CB8AC3E}">
        <p14:creationId xmlns:p14="http://schemas.microsoft.com/office/powerpoint/2010/main" val="12865766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CEED8691-FAE9-4AF2-88FF-15AAAF4DAF5E}"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121</a:t>
            </a:fld>
            <a:r>
              <a:rPr kumimoji="0" lang="en-US" altLang="zh-CN" sz="1000">
                <a:latin typeface="Arial" panose="020B0604020202020204" pitchFamily="34" charset="0"/>
                <a:ea typeface="宋体" panose="02010600030101010101" pitchFamily="2" charset="-122"/>
              </a:rPr>
              <a:t>-</a:t>
            </a:r>
          </a:p>
        </p:txBody>
      </p:sp>
      <p:sp>
        <p:nvSpPr>
          <p:cNvPr id="157699" name="Rectangle 2"/>
          <p:cNvSpPr>
            <a:spLocks noGrp="1" noChangeArrowheads="1"/>
          </p:cNvSpPr>
          <p:nvPr>
            <p:ph type="title" idx="4294967295"/>
          </p:nvPr>
        </p:nvSpPr>
        <p:spPr/>
        <p:txBody>
          <a:bodyPr/>
          <a:lstStyle/>
          <a:p>
            <a:pPr eaLnBrk="1" hangingPunct="1"/>
            <a:r>
              <a:rPr lang="en-US" altLang="zh-CN" sz="3200"/>
              <a:t>Demo</a:t>
            </a:r>
          </a:p>
        </p:txBody>
      </p:sp>
      <p:sp>
        <p:nvSpPr>
          <p:cNvPr id="157700" name="Rectangle 3"/>
          <p:cNvSpPr>
            <a:spLocks noGrp="1" noChangeArrowheads="1"/>
          </p:cNvSpPr>
          <p:nvPr>
            <p:ph type="body" idx="4294967295"/>
          </p:nvPr>
        </p:nvSpPr>
        <p:spPr/>
        <p:txBody>
          <a:bodyPr/>
          <a:lstStyle/>
          <a:p>
            <a:pPr eaLnBrk="1" hangingPunct="1"/>
            <a:r>
              <a:rPr lang="fr-FR" altLang="zh-CN" sz="2400"/>
              <a:t>Message Segmentation</a:t>
            </a:r>
          </a:p>
          <a:p>
            <a:pPr eaLnBrk="1" hangingPunct="1"/>
            <a:r>
              <a:rPr lang="fr-FR" altLang="zh-CN" sz="2400"/>
              <a:t>http://media.pearsoncmg.com/aw/aw_kurose_network_2/applets/message/messagesegmentation.html</a:t>
            </a:r>
            <a:endParaRPr lang="en-US" altLang="zh-CN" sz="2400"/>
          </a:p>
        </p:txBody>
      </p:sp>
    </p:spTree>
    <p:extLst>
      <p:ext uri="{BB962C8B-B14F-4D97-AF65-F5344CB8AC3E}">
        <p14:creationId xmlns:p14="http://schemas.microsoft.com/office/powerpoint/2010/main" val="4210402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灯片编号占位符 4"/>
          <p:cNvSpPr>
            <a:spLocks noGrp="1"/>
          </p:cNvSpPr>
          <p:nvPr>
            <p:ph type="sldNum" sz="quarter" idx="11"/>
          </p:nvPr>
        </p:nvSpPr>
        <p:spPr>
          <a:xfrm>
            <a:off x="9347200" y="6309320"/>
            <a:ext cx="28448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2B5D8B26-D74C-4774-88DA-4CC8C0AFFC4C}"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122</a:t>
            </a:fld>
            <a:r>
              <a:rPr kumimoji="0" lang="en-US" altLang="zh-CN" sz="1000">
                <a:latin typeface="Arial" panose="020B0604020202020204" pitchFamily="34" charset="0"/>
                <a:ea typeface="宋体" panose="02010600030101010101" pitchFamily="2" charset="-122"/>
              </a:rPr>
              <a:t>-</a:t>
            </a:r>
          </a:p>
        </p:txBody>
      </p:sp>
      <p:sp>
        <p:nvSpPr>
          <p:cNvPr id="158723" name="Rectangle 2"/>
          <p:cNvSpPr>
            <a:spLocks noGrp="1" noChangeArrowheads="1"/>
          </p:cNvSpPr>
          <p:nvPr>
            <p:ph type="title"/>
          </p:nvPr>
        </p:nvSpPr>
        <p:spPr/>
        <p:txBody>
          <a:bodyPr/>
          <a:lstStyle/>
          <a:p>
            <a:pPr eaLnBrk="1" hangingPunct="1"/>
            <a:r>
              <a:rPr lang="zh-CN" altLang="en-US" sz="3200"/>
              <a:t>提纲</a:t>
            </a:r>
          </a:p>
        </p:txBody>
      </p:sp>
      <p:sp>
        <p:nvSpPr>
          <p:cNvPr id="20484" name="Rectangle 3"/>
          <p:cNvSpPr>
            <a:spLocks noGrp="1" noChangeArrowheads="1"/>
          </p:cNvSpPr>
          <p:nvPr>
            <p:ph type="body" idx="1"/>
          </p:nvPr>
        </p:nvSpPr>
        <p:spPr>
          <a:xfrm>
            <a:off x="814048" y="1412776"/>
            <a:ext cx="8229600" cy="5543550"/>
          </a:xfrm>
        </p:spPr>
        <p:txBody>
          <a:bodyPr>
            <a:normAutofit fontScale="77500" lnSpcReduction="20000"/>
          </a:bodyPr>
          <a:lstStyle/>
          <a:p>
            <a:pPr eaLnBrk="1" hangingPunct="1">
              <a:defRPr/>
            </a:pPr>
            <a:r>
              <a:rPr lang="zh-CN" altLang="en-US" dirty="0"/>
              <a:t>背景</a:t>
            </a:r>
            <a:endParaRPr lang="en-US" altLang="zh-CN" dirty="0"/>
          </a:p>
          <a:p>
            <a:pPr lvl="1" eaLnBrk="1" hangingPunct="1">
              <a:defRPr/>
            </a:pPr>
            <a:r>
              <a:rPr lang="zh-CN" altLang="en-US" dirty="0"/>
              <a:t>核心问题</a:t>
            </a:r>
            <a:r>
              <a:rPr lang="en-US" altLang="zh-CN" dirty="0"/>
              <a:t>: </a:t>
            </a:r>
            <a:r>
              <a:rPr lang="zh-CN" altLang="en-US" dirty="0"/>
              <a:t>构造一个网络</a:t>
            </a:r>
          </a:p>
          <a:p>
            <a:pPr eaLnBrk="1" hangingPunct="1">
              <a:defRPr/>
            </a:pPr>
            <a:r>
              <a:rPr lang="zh-CN" altLang="en-US" dirty="0"/>
              <a:t>设计需求</a:t>
            </a:r>
            <a:endParaRPr lang="en-US" altLang="zh-CN" dirty="0"/>
          </a:p>
          <a:p>
            <a:pPr lvl="1" eaLnBrk="1" hangingPunct="1">
              <a:defRPr/>
            </a:pPr>
            <a:r>
              <a:rPr lang="zh-CN" altLang="en-US" dirty="0"/>
              <a:t>可扩展的连通性</a:t>
            </a:r>
            <a:endParaRPr lang="en-US" altLang="zh-CN" dirty="0"/>
          </a:p>
          <a:p>
            <a:pPr lvl="1" eaLnBrk="1" hangingPunct="1">
              <a:defRPr/>
            </a:pPr>
            <a:r>
              <a:rPr lang="zh-CN" altLang="en-US" dirty="0"/>
              <a:t>高性价比的资源共享</a:t>
            </a:r>
            <a:endParaRPr lang="en-US" altLang="zh-CN" dirty="0"/>
          </a:p>
          <a:p>
            <a:pPr lvl="1" eaLnBrk="1" hangingPunct="1">
              <a:defRPr/>
            </a:pPr>
            <a:r>
              <a:rPr lang="zh-CN" altLang="en-US" dirty="0"/>
              <a:t>支持通用服务</a:t>
            </a:r>
            <a:endParaRPr lang="en-US" altLang="zh-CN" dirty="0"/>
          </a:p>
          <a:p>
            <a:pPr lvl="1" eaLnBrk="1" hangingPunct="1">
              <a:defRPr/>
            </a:pPr>
            <a:r>
              <a:rPr lang="zh-CN" altLang="en-US" dirty="0"/>
              <a:t>可管理性</a:t>
            </a:r>
            <a:endParaRPr lang="en-US" altLang="zh-CN" dirty="0"/>
          </a:p>
          <a:p>
            <a:pPr eaLnBrk="1" hangingPunct="1">
              <a:defRPr/>
            </a:pPr>
            <a:r>
              <a:rPr lang="zh-CN" altLang="en-US" dirty="0"/>
              <a:t>网络架构</a:t>
            </a:r>
            <a:endParaRPr lang="en-US" altLang="zh-CN" dirty="0"/>
          </a:p>
          <a:p>
            <a:pPr lvl="1" eaLnBrk="1" hangingPunct="1">
              <a:defRPr/>
            </a:pPr>
            <a:r>
              <a:rPr kumimoji="0" lang="zh-CN" altLang="en-US" dirty="0"/>
              <a:t>分层与协议</a:t>
            </a:r>
            <a:endParaRPr kumimoji="0" lang="en-US" altLang="zh-CN" dirty="0"/>
          </a:p>
          <a:p>
            <a:pPr lvl="1" eaLnBrk="1" hangingPunct="1">
              <a:defRPr/>
            </a:pPr>
            <a:r>
              <a:rPr kumimoji="0" lang="zh-CN" altLang="en-US" dirty="0"/>
              <a:t>互联网体系结构</a:t>
            </a:r>
            <a:endParaRPr lang="en-US" altLang="zh-CN" dirty="0"/>
          </a:p>
          <a:p>
            <a:pPr eaLnBrk="1" hangingPunct="1">
              <a:defRPr/>
            </a:pPr>
            <a:r>
              <a:rPr lang="zh-CN" altLang="en-US" dirty="0"/>
              <a:t>网络性能</a:t>
            </a:r>
            <a:endParaRPr lang="en-US" altLang="zh-CN" dirty="0"/>
          </a:p>
          <a:p>
            <a:pPr eaLnBrk="1" hangingPunct="1">
              <a:defRPr/>
            </a:pPr>
            <a:r>
              <a:rPr lang="zh-CN" altLang="en-US" dirty="0"/>
              <a:t>网络编程</a:t>
            </a:r>
            <a:endParaRPr lang="en-US" altLang="zh-CN" dirty="0"/>
          </a:p>
          <a:p>
            <a:pPr lvl="1" eaLnBrk="1" hangingPunct="1">
              <a:defRPr/>
            </a:pPr>
            <a:r>
              <a:rPr lang="zh-CN" altLang="en-US" dirty="0"/>
              <a:t>基于套接字</a:t>
            </a:r>
            <a:endParaRPr lang="en-US" altLang="zh-CN" dirty="0"/>
          </a:p>
          <a:p>
            <a:pPr marL="342900" lvl="1" indent="-342900" eaLnBrk="1" hangingPunct="1">
              <a:buFont typeface="Wingdings" panose="05000000000000000000" pitchFamily="2" charset="2"/>
              <a:buChar char="n"/>
              <a:defRPr/>
            </a:pPr>
            <a:r>
              <a:rPr lang="zh-CN" altLang="en-US" sz="3200" dirty="0">
                <a:cs typeface="+mn-cs"/>
              </a:rPr>
              <a:t>互联网简史</a:t>
            </a:r>
            <a:endParaRPr lang="en-US" altLang="zh-CN" sz="3200" dirty="0">
              <a:cs typeface="+mn-cs"/>
            </a:endParaRPr>
          </a:p>
          <a:p>
            <a:pPr marL="342900" lvl="1" indent="-342900" eaLnBrk="1" hangingPunct="1">
              <a:buFont typeface="Wingdings" panose="05000000000000000000" pitchFamily="2" charset="2"/>
              <a:buChar char="n"/>
              <a:defRPr/>
            </a:pPr>
            <a:r>
              <a:rPr lang="zh-CN" altLang="en-US" sz="3200" dirty="0">
                <a:cs typeface="+mn-cs"/>
              </a:rPr>
              <a:t>总结</a:t>
            </a:r>
            <a:endParaRPr lang="en-US" altLang="zh-CN" sz="3200" dirty="0">
              <a:cs typeface="+mn-cs"/>
            </a:endParaRPr>
          </a:p>
          <a:p>
            <a:pPr lvl="1" eaLnBrk="1" hangingPunct="1">
              <a:defRPr/>
            </a:pPr>
            <a:endParaRPr lang="zh-CN" altLang="en-US" dirty="0"/>
          </a:p>
        </p:txBody>
      </p:sp>
    </p:spTree>
    <p:extLst>
      <p:ext uri="{BB962C8B-B14F-4D97-AF65-F5344CB8AC3E}">
        <p14:creationId xmlns:p14="http://schemas.microsoft.com/office/powerpoint/2010/main" val="21796008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4"/>
          <p:cNvSpPr>
            <a:spLocks noGrp="1" noChangeArrowheads="1"/>
          </p:cNvSpPr>
          <p:nvPr>
            <p:ph type="title"/>
          </p:nvPr>
        </p:nvSpPr>
        <p:spPr/>
        <p:txBody>
          <a:bodyPr/>
          <a:lstStyle/>
          <a:p>
            <a:pPr marL="342900" indent="-342900" eaLnBrk="1" hangingPunct="1"/>
            <a:r>
              <a:rPr lang="zh-CN" altLang="en-US" i="0"/>
              <a:t>互联网体系结构</a:t>
            </a:r>
            <a:endParaRPr lang="en-US" altLang="zh-CN" i="0"/>
          </a:p>
        </p:txBody>
      </p:sp>
      <p:sp>
        <p:nvSpPr>
          <p:cNvPr id="159747" name="Rectangle 5"/>
          <p:cNvSpPr>
            <a:spLocks noGrp="1" noChangeArrowheads="1"/>
          </p:cNvSpPr>
          <p:nvPr>
            <p:ph type="body" idx="1"/>
          </p:nvPr>
        </p:nvSpPr>
        <p:spPr>
          <a:xfrm>
            <a:off x="983432" y="1263001"/>
            <a:ext cx="5971403" cy="5327650"/>
          </a:xfrm>
        </p:spPr>
        <p:txBody>
          <a:bodyPr/>
          <a:lstStyle/>
          <a:p>
            <a:pPr eaLnBrk="1" hangingPunct="1"/>
            <a:r>
              <a:rPr lang="en-US" altLang="zh-CN" sz="2800" dirty="0"/>
              <a:t>Internet </a:t>
            </a:r>
          </a:p>
          <a:p>
            <a:pPr lvl="1" eaLnBrk="1" hangingPunct="1"/>
            <a:r>
              <a:rPr lang="zh-CN" altLang="en-US" sz="2400" dirty="0"/>
              <a:t>全球范围</a:t>
            </a:r>
            <a:r>
              <a:rPr lang="en-US" altLang="zh-CN" sz="2400" dirty="0"/>
              <a:t>, </a:t>
            </a:r>
            <a:r>
              <a:rPr lang="zh-CN" altLang="en-US" sz="2400" dirty="0"/>
              <a:t>通用的</a:t>
            </a:r>
            <a:r>
              <a:rPr lang="en-US" altLang="zh-CN" sz="2400" dirty="0"/>
              <a:t>, </a:t>
            </a:r>
            <a:r>
              <a:rPr lang="zh-CN" altLang="en-US" sz="2400" dirty="0"/>
              <a:t>支持异构技术</a:t>
            </a:r>
            <a:r>
              <a:rPr lang="en-US" altLang="zh-CN" sz="2400" dirty="0"/>
              <a:t>, </a:t>
            </a:r>
            <a:r>
              <a:rPr lang="zh-CN" altLang="en-US" sz="2400" dirty="0"/>
              <a:t>公众的</a:t>
            </a:r>
            <a:r>
              <a:rPr lang="en-US" altLang="zh-CN" sz="2400" dirty="0"/>
              <a:t>, </a:t>
            </a:r>
            <a:r>
              <a:rPr lang="zh-CN" altLang="en-US" sz="2400" dirty="0"/>
              <a:t>支持各种不同应用的计算机网络</a:t>
            </a:r>
            <a:endParaRPr lang="en-US" altLang="zh-CN" sz="2400" dirty="0"/>
          </a:p>
          <a:p>
            <a:pPr lvl="1" eaLnBrk="1" hangingPunct="1"/>
            <a:r>
              <a:rPr lang="zh-CN" altLang="en-US" sz="2400" dirty="0"/>
              <a:t>由 </a:t>
            </a:r>
            <a:r>
              <a:rPr lang="en-US" altLang="zh-CN" sz="2400" dirty="0"/>
              <a:t>ARPANET</a:t>
            </a:r>
            <a:r>
              <a:rPr lang="zh-CN" altLang="en-US" sz="2400" dirty="0"/>
              <a:t>演变形成</a:t>
            </a:r>
          </a:p>
          <a:p>
            <a:pPr lvl="1" eaLnBrk="1" hangingPunct="1"/>
            <a:r>
              <a:rPr lang="zh-CN" altLang="en-US" sz="2400" dirty="0"/>
              <a:t>由研究团体开发</a:t>
            </a:r>
            <a:endParaRPr lang="en-US" altLang="zh-CN" sz="2400" dirty="0"/>
          </a:p>
          <a:p>
            <a:pPr lvl="1" eaLnBrk="1" hangingPunct="1"/>
            <a:r>
              <a:rPr lang="zh-CN" altLang="en-US" sz="2400" dirty="0"/>
              <a:t>标准 </a:t>
            </a:r>
            <a:r>
              <a:rPr lang="en-US" altLang="zh-CN" sz="2400" dirty="0">
                <a:latin typeface="华文中宋" panose="02010600040101010101" pitchFamily="2" charset="-122"/>
              </a:rPr>
              <a:t>–</a:t>
            </a:r>
            <a:r>
              <a:rPr lang="en-US" altLang="zh-CN" sz="2400" dirty="0"/>
              <a:t> IETF(</a:t>
            </a:r>
            <a:r>
              <a:rPr lang="zh-CN" altLang="en-US" sz="2400" dirty="0"/>
              <a:t>因特网工程任务组</a:t>
            </a:r>
            <a:r>
              <a:rPr lang="en-US" altLang="zh-CN" sz="2400" dirty="0"/>
              <a:t>)</a:t>
            </a:r>
            <a:endParaRPr lang="zh-CN" altLang="en-US" sz="2400" dirty="0"/>
          </a:p>
        </p:txBody>
      </p:sp>
      <p:sp>
        <p:nvSpPr>
          <p:cNvPr id="15974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133C3700-E16F-49EC-A39A-A9CFE6BD62A2}"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123</a:t>
            </a:fld>
            <a:r>
              <a:rPr kumimoji="0" lang="en-US" altLang="zh-CN" sz="1000">
                <a:latin typeface="Arial" panose="020B0604020202020204" pitchFamily="34" charset="0"/>
                <a:ea typeface="宋体" panose="02010600030101010101" pitchFamily="2" charset="-122"/>
              </a:rPr>
              <a:t>-</a:t>
            </a:r>
          </a:p>
        </p:txBody>
      </p:sp>
      <p:grpSp>
        <p:nvGrpSpPr>
          <p:cNvPr id="159749" name="Group 23"/>
          <p:cNvGrpSpPr>
            <a:grpSpLocks/>
          </p:cNvGrpSpPr>
          <p:nvPr/>
        </p:nvGrpSpPr>
        <p:grpSpPr bwMode="auto">
          <a:xfrm>
            <a:off x="7075489" y="1633539"/>
            <a:ext cx="3197225" cy="2016125"/>
            <a:chOff x="158" y="799"/>
            <a:chExt cx="2014" cy="1270"/>
          </a:xfrm>
        </p:grpSpPr>
        <p:pic>
          <p:nvPicPr>
            <p:cNvPr id="159756" name="Picture 10" descr="2006_robert_kah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 y="799"/>
              <a:ext cx="1016"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Picture 11" descr="vinton-cer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 y="799"/>
              <a:ext cx="948"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9750" name="Text Box 24"/>
          <p:cNvSpPr txBox="1">
            <a:spLocks noChangeArrowheads="1"/>
          </p:cNvSpPr>
          <p:nvPr/>
        </p:nvSpPr>
        <p:spPr bwMode="auto">
          <a:xfrm>
            <a:off x="7458075" y="3922714"/>
            <a:ext cx="2382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latin typeface="Arial" panose="020B0604020202020204" pitchFamily="34" charset="0"/>
                <a:ea typeface="宋体" panose="02010600030101010101" pitchFamily="2" charset="-122"/>
              </a:rPr>
              <a:t>TCP/IP </a:t>
            </a:r>
            <a:r>
              <a:rPr kumimoji="0" lang="zh-CN" altLang="en-US" sz="1800" b="1">
                <a:latin typeface="Arial" panose="020B0604020202020204" pitchFamily="34" charset="0"/>
                <a:ea typeface="宋体" panose="02010600030101010101" pitchFamily="2" charset="-122"/>
              </a:rPr>
              <a:t>协议的发明者</a:t>
            </a:r>
            <a:endParaRPr kumimoji="0" lang="en-US" altLang="zh-CN" sz="1800" b="1">
              <a:latin typeface="Arial" panose="020B0604020202020204" pitchFamily="34" charset="0"/>
              <a:ea typeface="宋体" panose="02010600030101010101" pitchFamily="2" charset="-122"/>
            </a:endParaRPr>
          </a:p>
        </p:txBody>
      </p:sp>
      <p:pic>
        <p:nvPicPr>
          <p:cNvPr id="159751" name="Picture 9" descr="David Clar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8025" y="4797425"/>
            <a:ext cx="1728788"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52" name="矩形 11"/>
          <p:cNvSpPr>
            <a:spLocks noChangeArrowheads="1"/>
          </p:cNvSpPr>
          <p:nvPr/>
        </p:nvSpPr>
        <p:spPr bwMode="auto">
          <a:xfrm>
            <a:off x="8607425" y="3649664"/>
            <a:ext cx="1544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Robert Kahn </a:t>
            </a:r>
            <a:endParaRPr kumimoji="0" lang="zh-CN" altLang="en-US" sz="1800">
              <a:latin typeface="Arial" panose="020B0604020202020204" pitchFamily="34" charset="0"/>
              <a:ea typeface="宋体" panose="02010600030101010101" pitchFamily="2" charset="-122"/>
            </a:endParaRPr>
          </a:p>
        </p:txBody>
      </p:sp>
      <p:sp>
        <p:nvSpPr>
          <p:cNvPr id="159753" name="矩形 12"/>
          <p:cNvSpPr>
            <a:spLocks noChangeArrowheads="1"/>
          </p:cNvSpPr>
          <p:nvPr/>
        </p:nvSpPr>
        <p:spPr bwMode="auto">
          <a:xfrm>
            <a:off x="7035800" y="3649664"/>
            <a:ext cx="1398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en-US" sz="1800">
                <a:latin typeface="Arial" panose="020B0604020202020204" pitchFamily="34" charset="0"/>
                <a:ea typeface="宋体" panose="02010600030101010101" pitchFamily="2" charset="-122"/>
              </a:rPr>
              <a:t>Vinton Cerf</a:t>
            </a:r>
            <a:r>
              <a:rPr kumimoji="0" lang="en-US" altLang="zh-CN" sz="1800">
                <a:latin typeface="Arial" panose="020B0604020202020204" pitchFamily="34" charset="0"/>
                <a:ea typeface="宋体" panose="02010600030101010101" pitchFamily="2" charset="-122"/>
              </a:rPr>
              <a:t> </a:t>
            </a:r>
            <a:endParaRPr kumimoji="0" lang="zh-CN" altLang="en-US" sz="1800">
              <a:latin typeface="Arial" panose="020B0604020202020204" pitchFamily="34" charset="0"/>
              <a:ea typeface="宋体" panose="02010600030101010101" pitchFamily="2" charset="-122"/>
            </a:endParaRPr>
          </a:p>
        </p:txBody>
      </p:sp>
      <p:sp>
        <p:nvSpPr>
          <p:cNvPr id="159754" name="矩形 11"/>
          <p:cNvSpPr>
            <a:spLocks noChangeArrowheads="1"/>
          </p:cNvSpPr>
          <p:nvPr/>
        </p:nvSpPr>
        <p:spPr bwMode="auto">
          <a:xfrm>
            <a:off x="8462963" y="6475413"/>
            <a:ext cx="1314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D. D. Clark</a:t>
            </a:r>
            <a:endParaRPr kumimoji="0" lang="zh-CN" altLang="en-US" sz="1800">
              <a:latin typeface="Arial" panose="020B0604020202020204" pitchFamily="34" charset="0"/>
              <a:ea typeface="宋体" panose="02010600030101010101" pitchFamily="2" charset="-122"/>
            </a:endParaRPr>
          </a:p>
        </p:txBody>
      </p:sp>
      <p:sp>
        <p:nvSpPr>
          <p:cNvPr id="2" name="TextBox 1"/>
          <p:cNvSpPr txBox="1"/>
          <p:nvPr/>
        </p:nvSpPr>
        <p:spPr>
          <a:xfrm>
            <a:off x="2180874" y="5126541"/>
            <a:ext cx="5267325" cy="1384995"/>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zh-CN" altLang="en-US" sz="2800" dirty="0">
                <a:latin typeface="华文楷体" pitchFamily="2" charset="-122"/>
                <a:ea typeface="华文楷体" pitchFamily="2" charset="-122"/>
              </a:rPr>
              <a:t>我们拒绝国王、总统和选举。我们信奉的是大体上的一致意见和可运行的代码。</a:t>
            </a:r>
          </a:p>
        </p:txBody>
      </p:sp>
    </p:spTree>
    <p:extLst>
      <p:ext uri="{BB962C8B-B14F-4D97-AF65-F5344CB8AC3E}">
        <p14:creationId xmlns:p14="http://schemas.microsoft.com/office/powerpoint/2010/main" val="24470153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86001"/>
            <a:ext cx="35941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5" name="Rectangle 4"/>
          <p:cNvSpPr>
            <a:spLocks noGrp="1" noChangeArrowheads="1"/>
          </p:cNvSpPr>
          <p:nvPr>
            <p:ph type="title"/>
          </p:nvPr>
        </p:nvSpPr>
        <p:spPr/>
        <p:txBody>
          <a:bodyPr/>
          <a:lstStyle/>
          <a:p>
            <a:r>
              <a:rPr lang="zh-CN" altLang="en-US"/>
              <a:t>互联网体系结构</a:t>
            </a:r>
            <a:endParaRPr lang="en-US" altLang="zh-CN"/>
          </a:p>
        </p:txBody>
      </p:sp>
      <p:sp>
        <p:nvSpPr>
          <p:cNvPr id="161796" name="Rectangle 5"/>
          <p:cNvSpPr>
            <a:spLocks noGrp="1" noChangeArrowheads="1"/>
          </p:cNvSpPr>
          <p:nvPr>
            <p:ph type="body" idx="1"/>
          </p:nvPr>
        </p:nvSpPr>
        <p:spPr>
          <a:xfrm>
            <a:off x="4881564" y="1125538"/>
            <a:ext cx="5329237" cy="5327650"/>
          </a:xfrm>
        </p:spPr>
        <p:txBody>
          <a:bodyPr/>
          <a:lstStyle/>
          <a:p>
            <a:r>
              <a:rPr lang="zh-CN" altLang="en-US" sz="2400"/>
              <a:t>应用层</a:t>
            </a:r>
            <a:endParaRPr lang="en-US" altLang="zh-CN" sz="2400"/>
          </a:p>
          <a:p>
            <a:r>
              <a:rPr lang="zh-CN" altLang="en-US" sz="2400"/>
              <a:t>传输层</a:t>
            </a:r>
            <a:endParaRPr lang="en-US" altLang="zh-CN" sz="2400"/>
          </a:p>
          <a:p>
            <a:pPr lvl="1"/>
            <a:r>
              <a:rPr lang="zh-CN" altLang="en-US" sz="2000"/>
              <a:t>进程与进程之间的消息传输</a:t>
            </a:r>
            <a:r>
              <a:rPr lang="en-US" altLang="zh-CN" sz="2000"/>
              <a:t>, </a:t>
            </a:r>
            <a:r>
              <a:rPr lang="zh-CN" altLang="en-US" sz="2000"/>
              <a:t>两个主要的协议</a:t>
            </a:r>
            <a:r>
              <a:rPr lang="en-US" altLang="zh-CN" sz="2000"/>
              <a:t>:</a:t>
            </a:r>
          </a:p>
          <a:p>
            <a:pPr lvl="1"/>
            <a:r>
              <a:rPr lang="en-US" altLang="zh-CN" sz="2000"/>
              <a:t>TCP (Transmission Control Protocol)</a:t>
            </a:r>
          </a:p>
          <a:p>
            <a:pPr lvl="1"/>
            <a:r>
              <a:rPr lang="en-US" altLang="zh-CN" sz="2000"/>
              <a:t>UDP (User Datagram Protocol) </a:t>
            </a:r>
          </a:p>
          <a:p>
            <a:r>
              <a:rPr lang="en-US" altLang="zh-CN" sz="2400"/>
              <a:t>IP</a:t>
            </a:r>
            <a:r>
              <a:rPr lang="zh-CN" altLang="en-US" sz="2400"/>
              <a:t>层</a:t>
            </a:r>
            <a:endParaRPr lang="en-US" altLang="zh-CN" sz="2400"/>
          </a:p>
          <a:p>
            <a:pPr lvl="1"/>
            <a:r>
              <a:rPr lang="zh-CN" altLang="en-US" sz="2000"/>
              <a:t>主机到主机的数据分组传输</a:t>
            </a:r>
            <a:endParaRPr lang="en-US" altLang="zh-CN" sz="2000"/>
          </a:p>
          <a:p>
            <a:pPr lvl="1"/>
            <a:r>
              <a:rPr lang="zh-CN" altLang="en-US" sz="2000"/>
              <a:t>唯一协议</a:t>
            </a:r>
            <a:r>
              <a:rPr lang="en-US" altLang="zh-CN" sz="2000"/>
              <a:t>: IP</a:t>
            </a:r>
          </a:p>
          <a:p>
            <a:r>
              <a:rPr lang="zh-CN" altLang="en-US" sz="2400"/>
              <a:t>网络接入层</a:t>
            </a:r>
            <a:endParaRPr lang="en-US" altLang="zh-CN" sz="2400"/>
          </a:p>
          <a:p>
            <a:pPr lvl="1" eaLnBrk="1" hangingPunct="1"/>
            <a:r>
              <a:rPr lang="zh-CN" altLang="en-US" sz="2000"/>
              <a:t>没有指定该层的实际细节</a:t>
            </a:r>
            <a:endParaRPr lang="en-US" altLang="zh-CN" sz="2000"/>
          </a:p>
          <a:p>
            <a:pPr lvl="1" eaLnBrk="1" hangingPunct="1"/>
            <a:r>
              <a:rPr lang="zh-CN" altLang="en-US" sz="2000"/>
              <a:t>可以是任意一种底层网络</a:t>
            </a:r>
            <a:endParaRPr lang="en-US" altLang="zh-CN" sz="2000"/>
          </a:p>
          <a:p>
            <a:endParaRPr lang="en-US" altLang="zh-CN" sz="2400"/>
          </a:p>
          <a:p>
            <a:endParaRPr lang="en-US" altLang="zh-CN" sz="2400"/>
          </a:p>
        </p:txBody>
      </p:sp>
      <p:sp>
        <p:nvSpPr>
          <p:cNvPr id="161797"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DCAFD526-131E-4D8A-926E-6C28DED92976}"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124</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1681157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3"/>
          <p:cNvSpPr>
            <a:spLocks noGrp="1" noChangeArrowheads="1"/>
          </p:cNvSpPr>
          <p:nvPr>
            <p:ph type="title"/>
          </p:nvPr>
        </p:nvSpPr>
        <p:spPr/>
        <p:txBody>
          <a:bodyPr/>
          <a:lstStyle/>
          <a:p>
            <a:r>
              <a:rPr lang="zh-CN" altLang="en-US"/>
              <a:t>互联网协议栈</a:t>
            </a:r>
            <a:endParaRPr lang="en-US" altLang="zh-CN"/>
          </a:p>
        </p:txBody>
      </p:sp>
      <p:sp>
        <p:nvSpPr>
          <p:cNvPr id="694274" name="Rectangle 2"/>
          <p:cNvSpPr>
            <a:spLocks noChangeArrowheads="1"/>
          </p:cNvSpPr>
          <p:nvPr/>
        </p:nvSpPr>
        <p:spPr bwMode="auto">
          <a:xfrm>
            <a:off x="2057400" y="1447800"/>
            <a:ext cx="8077200" cy="381000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zh-CN">
              <a:solidFill>
                <a:schemeClr val="dk1"/>
              </a:solidFill>
              <a:latin typeface="+mn-lt"/>
              <a:ea typeface="+mn-ea"/>
            </a:endParaRPr>
          </a:p>
        </p:txBody>
      </p:sp>
      <p:sp>
        <p:nvSpPr>
          <p:cNvPr id="162820" name="Line 4"/>
          <p:cNvSpPr>
            <a:spLocks noChangeShapeType="1"/>
          </p:cNvSpPr>
          <p:nvPr/>
        </p:nvSpPr>
        <p:spPr bwMode="auto">
          <a:xfrm>
            <a:off x="4495800" y="3505200"/>
            <a:ext cx="2819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21" name="Arc 5"/>
          <p:cNvSpPr>
            <a:spLocks/>
          </p:cNvSpPr>
          <p:nvPr/>
        </p:nvSpPr>
        <p:spPr bwMode="auto">
          <a:xfrm>
            <a:off x="8077200" y="3462338"/>
            <a:ext cx="1181100" cy="13462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gradFill rotWithShape="1">
            <a:gsLst>
              <a:gs pos="0">
                <a:srgbClr val="FFD100"/>
              </a:gs>
              <a:gs pos="20000">
                <a:srgbClr val="FFCD00"/>
              </a:gs>
              <a:gs pos="100000">
                <a:srgbClr val="DA9C00"/>
              </a:gs>
            </a:gsLst>
            <a:lin ang="5400000"/>
          </a:gradFill>
          <a:ln w="9525">
            <a:solidFill>
              <a:srgbClr val="FFBF00"/>
            </a:solidFill>
            <a:miter lim="800000"/>
            <a:headEnd/>
            <a:tailEnd/>
          </a:ln>
          <a:effectLst>
            <a:outerShdw dist="23000" dir="5400000" rotWithShape="0">
              <a:srgbClr val="000000">
                <a:alpha val="34998"/>
              </a:srgbClr>
            </a:outerShdw>
          </a:effectLst>
        </p:spPr>
        <p:txBody>
          <a:bodyPr wrap="none" anchor="ctr"/>
          <a:lstStyle/>
          <a:p>
            <a:endParaRPr lang="zh-CN" altLang="en-US"/>
          </a:p>
        </p:txBody>
      </p:sp>
      <p:sp>
        <p:nvSpPr>
          <p:cNvPr id="162822" name="Arc 6"/>
          <p:cNvSpPr>
            <a:spLocks/>
          </p:cNvSpPr>
          <p:nvPr/>
        </p:nvSpPr>
        <p:spPr bwMode="auto">
          <a:xfrm>
            <a:off x="6897688" y="3462338"/>
            <a:ext cx="1181100" cy="1346200"/>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21599"/>
                </a:moveTo>
                <a:cubicBezTo>
                  <a:pt x="-1" y="9681"/>
                  <a:pt x="9652" y="16"/>
                  <a:pt x="21571" y="0"/>
                </a:cubicBezTo>
              </a:path>
              <a:path w="21600" h="21600" stroke="0" extrusionOk="0">
                <a:moveTo>
                  <a:pt x="-1" y="21599"/>
                </a:moveTo>
                <a:cubicBezTo>
                  <a:pt x="-1" y="9681"/>
                  <a:pt x="9652" y="16"/>
                  <a:pt x="21571" y="0"/>
                </a:cubicBezTo>
                <a:lnTo>
                  <a:pt x="21600" y="21600"/>
                </a:lnTo>
                <a:lnTo>
                  <a:pt x="-1" y="21599"/>
                </a:lnTo>
                <a:close/>
              </a:path>
            </a:pathLst>
          </a:custGeom>
          <a:gradFill rotWithShape="1">
            <a:gsLst>
              <a:gs pos="0">
                <a:srgbClr val="FFD100"/>
              </a:gs>
              <a:gs pos="20000">
                <a:srgbClr val="FFCD00"/>
              </a:gs>
              <a:gs pos="100000">
                <a:srgbClr val="DA9C00"/>
              </a:gs>
            </a:gsLst>
            <a:lin ang="5400000"/>
          </a:gradFill>
          <a:ln w="9525">
            <a:solidFill>
              <a:srgbClr val="FFBF00"/>
            </a:solidFill>
            <a:miter lim="800000"/>
            <a:headEnd/>
            <a:tailEnd/>
          </a:ln>
          <a:effectLst>
            <a:outerShdw dist="23000" dir="5400000" rotWithShape="0">
              <a:srgbClr val="000000">
                <a:alpha val="34998"/>
              </a:srgbClr>
            </a:outerShdw>
          </a:effectLst>
        </p:spPr>
        <p:txBody>
          <a:bodyPr wrap="none" anchor="ctr"/>
          <a:lstStyle/>
          <a:p>
            <a:endParaRPr lang="zh-CN" altLang="en-US"/>
          </a:p>
        </p:txBody>
      </p:sp>
      <p:sp>
        <p:nvSpPr>
          <p:cNvPr id="162823" name="Arc 7"/>
          <p:cNvSpPr>
            <a:spLocks/>
          </p:cNvSpPr>
          <p:nvPr/>
        </p:nvSpPr>
        <p:spPr bwMode="auto">
          <a:xfrm rot="10800000">
            <a:off x="8067676" y="1676400"/>
            <a:ext cx="1230313" cy="1677988"/>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21599"/>
                </a:moveTo>
                <a:cubicBezTo>
                  <a:pt x="-1" y="9681"/>
                  <a:pt x="9652" y="16"/>
                  <a:pt x="21571" y="0"/>
                </a:cubicBezTo>
              </a:path>
              <a:path w="21600" h="21600" stroke="0" extrusionOk="0">
                <a:moveTo>
                  <a:pt x="-1" y="21599"/>
                </a:moveTo>
                <a:cubicBezTo>
                  <a:pt x="-1" y="9681"/>
                  <a:pt x="9652" y="16"/>
                  <a:pt x="21571" y="0"/>
                </a:cubicBezTo>
                <a:lnTo>
                  <a:pt x="21600" y="21600"/>
                </a:lnTo>
                <a:lnTo>
                  <a:pt x="-1" y="21599"/>
                </a:lnTo>
                <a:close/>
              </a:path>
            </a:pathLst>
          </a:custGeom>
          <a:gradFill rotWithShape="1">
            <a:gsLst>
              <a:gs pos="0">
                <a:srgbClr val="DFE5FF"/>
              </a:gs>
              <a:gs pos="64999">
                <a:srgbClr val="B1BFFF"/>
              </a:gs>
              <a:gs pos="100000">
                <a:srgbClr val="8FA4FF"/>
              </a:gs>
            </a:gsLst>
            <a:lin ang="5400000" scaled="1"/>
          </a:gradFill>
          <a:ln w="9525">
            <a:solidFill>
              <a:srgbClr val="2D5DD9"/>
            </a:solidFill>
            <a:miter lim="800000"/>
            <a:headEnd/>
            <a:tailEnd/>
          </a:ln>
          <a:effectLst>
            <a:outerShdw dist="20000" dir="5400000" rotWithShape="0">
              <a:srgbClr val="000000">
                <a:alpha val="37999"/>
              </a:srgbClr>
            </a:outerShdw>
          </a:effectLst>
        </p:spPr>
        <p:txBody>
          <a:bodyPr wrap="none" anchor="ctr"/>
          <a:lstStyle/>
          <a:p>
            <a:endParaRPr lang="zh-CN" altLang="en-US"/>
          </a:p>
        </p:txBody>
      </p:sp>
      <p:sp>
        <p:nvSpPr>
          <p:cNvPr id="162824" name="Arc 8"/>
          <p:cNvSpPr>
            <a:spLocks/>
          </p:cNvSpPr>
          <p:nvPr/>
        </p:nvSpPr>
        <p:spPr bwMode="auto">
          <a:xfrm rot="10800000">
            <a:off x="6858001" y="1676400"/>
            <a:ext cx="1209675" cy="1677988"/>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gradFill rotWithShape="1">
            <a:gsLst>
              <a:gs pos="0">
                <a:srgbClr val="DFE5FF"/>
              </a:gs>
              <a:gs pos="64999">
                <a:srgbClr val="B1BFFF"/>
              </a:gs>
              <a:gs pos="100000">
                <a:srgbClr val="8FA4FF"/>
              </a:gs>
            </a:gsLst>
            <a:lin ang="5400000" scaled="1"/>
          </a:gradFill>
          <a:ln w="9525">
            <a:solidFill>
              <a:srgbClr val="2D5DD9"/>
            </a:solidFill>
            <a:miter lim="800000"/>
            <a:headEnd/>
            <a:tailEnd/>
          </a:ln>
          <a:effectLst>
            <a:outerShdw dist="20000" dir="5400000" rotWithShape="0">
              <a:srgbClr val="000000">
                <a:alpha val="37999"/>
              </a:srgbClr>
            </a:outerShdw>
          </a:effectLst>
        </p:spPr>
        <p:txBody>
          <a:bodyPr wrap="none" anchor="ctr"/>
          <a:lstStyle/>
          <a:p>
            <a:endParaRPr lang="zh-CN" altLang="en-US"/>
          </a:p>
        </p:txBody>
      </p:sp>
      <p:sp>
        <p:nvSpPr>
          <p:cNvPr id="162825" name="Line 9"/>
          <p:cNvSpPr>
            <a:spLocks noChangeShapeType="1"/>
          </p:cNvSpPr>
          <p:nvPr/>
        </p:nvSpPr>
        <p:spPr bwMode="auto">
          <a:xfrm flipV="1">
            <a:off x="6850064" y="1676400"/>
            <a:ext cx="2435225" cy="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26" name="Line 10"/>
          <p:cNvSpPr>
            <a:spLocks noChangeShapeType="1"/>
          </p:cNvSpPr>
          <p:nvPr/>
        </p:nvSpPr>
        <p:spPr bwMode="auto">
          <a:xfrm flipV="1">
            <a:off x="6850064" y="4795838"/>
            <a:ext cx="2359025" cy="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27" name="Rectangle 11"/>
          <p:cNvSpPr>
            <a:spLocks noChangeArrowheads="1"/>
          </p:cNvSpPr>
          <p:nvPr/>
        </p:nvSpPr>
        <p:spPr bwMode="auto">
          <a:xfrm>
            <a:off x="7924800" y="3279775"/>
            <a:ext cx="304800" cy="2174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62828" name="Group 12"/>
          <p:cNvGrpSpPr>
            <a:grpSpLocks/>
          </p:cNvGrpSpPr>
          <p:nvPr/>
        </p:nvGrpSpPr>
        <p:grpSpPr bwMode="auto">
          <a:xfrm>
            <a:off x="7459664" y="2514601"/>
            <a:ext cx="1247775" cy="365125"/>
            <a:chOff x="3739" y="2290"/>
            <a:chExt cx="786" cy="240"/>
          </a:xfrm>
        </p:grpSpPr>
        <p:sp>
          <p:nvSpPr>
            <p:cNvPr id="162858" name="Rectangle 13"/>
            <p:cNvSpPr>
              <a:spLocks noChangeArrowheads="1"/>
            </p:cNvSpPr>
            <p:nvPr/>
          </p:nvSpPr>
          <p:spPr bwMode="auto">
            <a:xfrm>
              <a:off x="3739" y="2290"/>
              <a:ext cx="418"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43" tIns="44430" rIns="90443" bIns="4443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Arial" panose="020B0604020202020204" pitchFamily="34" charset="0"/>
                  <a:ea typeface="宋体" panose="02010600030101010101" pitchFamily="2" charset="-122"/>
                </a:rPr>
                <a:t>UDP</a:t>
              </a:r>
            </a:p>
          </p:txBody>
        </p:sp>
        <p:sp>
          <p:nvSpPr>
            <p:cNvPr id="162859" name="Rectangle 14"/>
            <p:cNvSpPr>
              <a:spLocks noChangeArrowheads="1"/>
            </p:cNvSpPr>
            <p:nvPr/>
          </p:nvSpPr>
          <p:spPr bwMode="auto">
            <a:xfrm>
              <a:off x="4123" y="2290"/>
              <a:ext cx="40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43" tIns="44430" rIns="90443" bIns="4443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Arial" panose="020B0604020202020204" pitchFamily="34" charset="0"/>
                  <a:ea typeface="宋体" panose="02010600030101010101" pitchFamily="2" charset="-122"/>
                </a:rPr>
                <a:t>TCP</a:t>
              </a:r>
            </a:p>
          </p:txBody>
        </p:sp>
      </p:grpSp>
      <p:sp>
        <p:nvSpPr>
          <p:cNvPr id="162829" name="Rectangle 15"/>
          <p:cNvSpPr>
            <a:spLocks noChangeArrowheads="1"/>
          </p:cNvSpPr>
          <p:nvPr/>
        </p:nvSpPr>
        <p:spPr bwMode="auto">
          <a:xfrm>
            <a:off x="7478713" y="3840164"/>
            <a:ext cx="1157296" cy="36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4" rIns="90452" bIns="44434">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Arial" panose="020B0604020202020204" pitchFamily="34" charset="0"/>
                <a:ea typeface="宋体" panose="02010600030101010101" pitchFamily="2" charset="-122"/>
              </a:rPr>
              <a:t>Data Link</a:t>
            </a:r>
          </a:p>
        </p:txBody>
      </p:sp>
      <p:sp>
        <p:nvSpPr>
          <p:cNvPr id="162830" name="Rectangle 16"/>
          <p:cNvSpPr>
            <a:spLocks noChangeArrowheads="1"/>
          </p:cNvSpPr>
          <p:nvPr/>
        </p:nvSpPr>
        <p:spPr bwMode="auto">
          <a:xfrm>
            <a:off x="7529513" y="4275139"/>
            <a:ext cx="1041880" cy="36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4" rIns="90452" bIns="44434">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Arial" panose="020B0604020202020204" pitchFamily="34" charset="0"/>
                <a:ea typeface="宋体" panose="02010600030101010101" pitchFamily="2" charset="-122"/>
              </a:rPr>
              <a:t>Physical</a:t>
            </a:r>
          </a:p>
        </p:txBody>
      </p:sp>
      <p:sp>
        <p:nvSpPr>
          <p:cNvPr id="162831" name="Rectangle 17"/>
          <p:cNvSpPr>
            <a:spLocks noChangeArrowheads="1"/>
          </p:cNvSpPr>
          <p:nvPr/>
        </p:nvSpPr>
        <p:spPr bwMode="auto">
          <a:xfrm>
            <a:off x="7307264" y="1878014"/>
            <a:ext cx="1426601" cy="36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4" rIns="90452" bIns="44434">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Arial" panose="020B0604020202020204" pitchFamily="34" charset="0"/>
                <a:ea typeface="宋体" panose="02010600030101010101" pitchFamily="2" charset="-122"/>
              </a:rPr>
              <a:t>Applications</a:t>
            </a:r>
          </a:p>
        </p:txBody>
      </p:sp>
      <p:sp>
        <p:nvSpPr>
          <p:cNvPr id="99345" name="Text Box 18"/>
          <p:cNvSpPr txBox="1">
            <a:spLocks noChangeArrowheads="1"/>
          </p:cNvSpPr>
          <p:nvPr/>
        </p:nvSpPr>
        <p:spPr bwMode="auto">
          <a:xfrm>
            <a:off x="6610350" y="4799014"/>
            <a:ext cx="2862166" cy="461487"/>
          </a:xfrm>
          <a:prstGeom prst="rect">
            <a:avLst/>
          </a:prstGeom>
          <a:noFill/>
          <a:ln w="50800">
            <a:noFill/>
            <a:miter lim="800000"/>
            <a:headEnd/>
            <a:tailEnd/>
          </a:ln>
        </p:spPr>
        <p:txBody>
          <a:bodyPr wrap="none" lIns="91267" tIns="45632" rIns="91267" bIns="45632">
            <a:spAutoFit/>
          </a:bodyPr>
          <a:lstStyle/>
          <a:p>
            <a:pPr defTabSz="912813">
              <a:defRPr/>
            </a:pPr>
            <a:r>
              <a:rPr lang="en-US" altLang="zh-CN" sz="2400" dirty="0">
                <a:latin typeface="+mn-lt"/>
                <a:ea typeface="宋体" charset="-122"/>
              </a:rPr>
              <a:t>The Hourglass Model</a:t>
            </a:r>
          </a:p>
        </p:txBody>
      </p:sp>
      <p:sp>
        <p:nvSpPr>
          <p:cNvPr id="99346" name="Text Box 19"/>
          <p:cNvSpPr txBox="1">
            <a:spLocks noChangeArrowheads="1"/>
          </p:cNvSpPr>
          <p:nvPr/>
        </p:nvSpPr>
        <p:spPr bwMode="auto">
          <a:xfrm>
            <a:off x="5486401" y="3048000"/>
            <a:ext cx="1597025" cy="522288"/>
          </a:xfrm>
          <a:prstGeom prst="rect">
            <a:avLst/>
          </a:prstGeom>
          <a:noFill/>
          <a:ln w="50800">
            <a:noFill/>
            <a:miter lim="800000"/>
            <a:headEnd/>
            <a:tailEnd/>
          </a:ln>
        </p:spPr>
        <p:txBody>
          <a:bodyPr lIns="91267" tIns="45632" rIns="91267" bIns="45632">
            <a:spAutoFit/>
          </a:bodyPr>
          <a:lstStyle/>
          <a:p>
            <a:pPr defTabSz="912813">
              <a:spcBef>
                <a:spcPct val="50000"/>
              </a:spcBef>
              <a:defRPr/>
            </a:pPr>
            <a:r>
              <a:rPr lang="en-US" altLang="zh-CN" sz="2800">
                <a:latin typeface="+mn-lt"/>
                <a:ea typeface="宋体" charset="-122"/>
              </a:rPr>
              <a:t>Waist</a:t>
            </a:r>
          </a:p>
        </p:txBody>
      </p:sp>
      <p:sp>
        <p:nvSpPr>
          <p:cNvPr id="99347" name="Text Box 20"/>
          <p:cNvSpPr txBox="1">
            <a:spLocks noChangeArrowheads="1"/>
          </p:cNvSpPr>
          <p:nvPr/>
        </p:nvSpPr>
        <p:spPr bwMode="auto">
          <a:xfrm>
            <a:off x="2057400" y="5715000"/>
            <a:ext cx="7854950" cy="522288"/>
          </a:xfrm>
          <a:prstGeom prst="rect">
            <a:avLst/>
          </a:prstGeom>
          <a:noFill/>
          <a:ln w="50800">
            <a:noFill/>
            <a:miter lim="800000"/>
            <a:headEnd/>
            <a:tailEnd/>
          </a:ln>
        </p:spPr>
        <p:txBody>
          <a:bodyPr lIns="91267" tIns="45632" rIns="91267" bIns="45632">
            <a:spAutoFit/>
          </a:bodyPr>
          <a:lstStyle/>
          <a:p>
            <a:pPr defTabSz="912813">
              <a:spcBef>
                <a:spcPct val="50000"/>
              </a:spcBef>
              <a:defRPr/>
            </a:pPr>
            <a:r>
              <a:rPr lang="zh-CN" altLang="en-US" sz="2800" b="1" dirty="0">
                <a:latin typeface="+mn-lt"/>
                <a:ea typeface="宋体" charset="-122"/>
              </a:rPr>
              <a:t>细腰的设计增强了</a:t>
            </a:r>
            <a:r>
              <a:rPr lang="en-US" altLang="zh-CN" sz="2800" b="1" dirty="0">
                <a:latin typeface="+mn-lt"/>
                <a:ea typeface="宋体" charset="-122"/>
              </a:rPr>
              <a:t>IP</a:t>
            </a:r>
            <a:r>
              <a:rPr lang="zh-CN" altLang="en-US" sz="2800" b="1" dirty="0">
                <a:latin typeface="+mn-lt"/>
                <a:ea typeface="宋体" charset="-122"/>
              </a:rPr>
              <a:t>协议的适应性</a:t>
            </a:r>
            <a:endParaRPr lang="en-US" altLang="zh-CN" sz="2800" b="1" dirty="0">
              <a:latin typeface="+mn-lt"/>
              <a:ea typeface="宋体" charset="-122"/>
            </a:endParaRPr>
          </a:p>
        </p:txBody>
      </p:sp>
      <p:sp>
        <p:nvSpPr>
          <p:cNvPr id="162835" name="Rectangle 21"/>
          <p:cNvSpPr>
            <a:spLocks noChangeArrowheads="1"/>
          </p:cNvSpPr>
          <p:nvPr/>
        </p:nvSpPr>
        <p:spPr bwMode="auto">
          <a:xfrm>
            <a:off x="2438400" y="1905000"/>
            <a:ext cx="685800" cy="381000"/>
          </a:xfrm>
          <a:prstGeom prst="rect">
            <a:avLst/>
          </a:prstGeom>
          <a:solidFill>
            <a:srgbClr val="00CC66"/>
          </a:solidFill>
          <a:ln w="9525">
            <a:solidFill>
              <a:schemeClr val="tx1"/>
            </a:solidFill>
            <a:miter lim="800000"/>
            <a:headEnd/>
            <a:tailEnd/>
          </a:ln>
        </p:spPr>
        <p:txBody>
          <a:bodyPr wrap="none" lIns="91420" tIns="45712" rIns="91420" bIns="4571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chemeClr val="bg1"/>
                </a:solidFill>
                <a:latin typeface="Arial" panose="020B0604020202020204" pitchFamily="34" charset="0"/>
                <a:ea typeface="宋体" panose="02010600030101010101" pitchFamily="2" charset="-122"/>
              </a:rPr>
              <a:t>FTP</a:t>
            </a:r>
          </a:p>
        </p:txBody>
      </p:sp>
      <p:sp>
        <p:nvSpPr>
          <p:cNvPr id="162836" name="Rectangle 22"/>
          <p:cNvSpPr>
            <a:spLocks noChangeArrowheads="1"/>
          </p:cNvSpPr>
          <p:nvPr/>
        </p:nvSpPr>
        <p:spPr bwMode="auto">
          <a:xfrm>
            <a:off x="3276600" y="1905000"/>
            <a:ext cx="685800" cy="381000"/>
          </a:xfrm>
          <a:prstGeom prst="rect">
            <a:avLst/>
          </a:prstGeom>
          <a:solidFill>
            <a:srgbClr val="FFFFFF"/>
          </a:solidFill>
          <a:ln w="9525">
            <a:solidFill>
              <a:schemeClr val="tx1"/>
            </a:solidFill>
            <a:miter lim="800000"/>
            <a:headEnd/>
            <a:tailEnd/>
          </a:ln>
        </p:spPr>
        <p:txBody>
          <a:bodyPr wrap="none" lIns="91420" tIns="45712" rIns="91420" bIns="4571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0000"/>
                </a:solidFill>
                <a:latin typeface="Arial" panose="020B0604020202020204" pitchFamily="34" charset="0"/>
                <a:ea typeface="宋体" panose="02010600030101010101" pitchFamily="2" charset="-122"/>
              </a:rPr>
              <a:t>HTTP</a:t>
            </a:r>
          </a:p>
        </p:txBody>
      </p:sp>
      <p:sp>
        <p:nvSpPr>
          <p:cNvPr id="162837" name="Rectangle 23"/>
          <p:cNvSpPr>
            <a:spLocks noChangeArrowheads="1"/>
          </p:cNvSpPr>
          <p:nvPr/>
        </p:nvSpPr>
        <p:spPr bwMode="auto">
          <a:xfrm>
            <a:off x="4953000" y="1905000"/>
            <a:ext cx="685800" cy="381000"/>
          </a:xfrm>
          <a:prstGeom prst="rect">
            <a:avLst/>
          </a:prstGeom>
          <a:solidFill>
            <a:srgbClr val="FFFFFF"/>
          </a:solidFill>
          <a:ln w="9525">
            <a:solidFill>
              <a:schemeClr val="tx1"/>
            </a:solidFill>
            <a:miter lim="800000"/>
            <a:headEnd/>
            <a:tailEnd/>
          </a:ln>
        </p:spPr>
        <p:txBody>
          <a:bodyPr wrap="none" lIns="91420" tIns="45712" rIns="91420" bIns="4571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0000"/>
                </a:solidFill>
                <a:latin typeface="Arial" panose="020B0604020202020204" pitchFamily="34" charset="0"/>
                <a:ea typeface="宋体" panose="02010600030101010101" pitchFamily="2" charset="-122"/>
              </a:rPr>
              <a:t>TFTP</a:t>
            </a:r>
          </a:p>
        </p:txBody>
      </p:sp>
      <p:sp>
        <p:nvSpPr>
          <p:cNvPr id="162838" name="Rectangle 24"/>
          <p:cNvSpPr>
            <a:spLocks noChangeArrowheads="1"/>
          </p:cNvSpPr>
          <p:nvPr/>
        </p:nvSpPr>
        <p:spPr bwMode="auto">
          <a:xfrm>
            <a:off x="4114800" y="1905000"/>
            <a:ext cx="685800" cy="381000"/>
          </a:xfrm>
          <a:prstGeom prst="rect">
            <a:avLst/>
          </a:prstGeom>
          <a:solidFill>
            <a:srgbClr val="FFFFFF"/>
          </a:solidFill>
          <a:ln w="9525">
            <a:solidFill>
              <a:schemeClr val="tx1"/>
            </a:solidFill>
            <a:miter lim="800000"/>
            <a:headEnd/>
            <a:tailEnd/>
          </a:ln>
        </p:spPr>
        <p:txBody>
          <a:bodyPr wrap="none" lIns="91420" tIns="45712" rIns="91420" bIns="4571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0000"/>
                </a:solidFill>
                <a:latin typeface="Arial" panose="020B0604020202020204" pitchFamily="34" charset="0"/>
                <a:ea typeface="宋体" panose="02010600030101010101" pitchFamily="2" charset="-122"/>
              </a:rPr>
              <a:t>NV</a:t>
            </a:r>
          </a:p>
        </p:txBody>
      </p:sp>
      <p:sp>
        <p:nvSpPr>
          <p:cNvPr id="162839" name="Rectangle 25"/>
          <p:cNvSpPr>
            <a:spLocks noChangeArrowheads="1"/>
          </p:cNvSpPr>
          <p:nvPr/>
        </p:nvSpPr>
        <p:spPr bwMode="auto">
          <a:xfrm>
            <a:off x="2819400" y="2590800"/>
            <a:ext cx="685800" cy="381000"/>
          </a:xfrm>
          <a:prstGeom prst="rect">
            <a:avLst/>
          </a:prstGeom>
          <a:solidFill>
            <a:schemeClr val="accent2"/>
          </a:solidFill>
          <a:ln w="9525">
            <a:solidFill>
              <a:schemeClr val="tx1"/>
            </a:solidFill>
            <a:miter lim="800000"/>
            <a:headEnd/>
            <a:tailEnd/>
          </a:ln>
        </p:spPr>
        <p:txBody>
          <a:bodyPr wrap="none" lIns="91420" tIns="45712" rIns="91420" bIns="4571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chemeClr val="bg1"/>
                </a:solidFill>
                <a:latin typeface="Arial" panose="020B0604020202020204" pitchFamily="34" charset="0"/>
                <a:ea typeface="宋体" panose="02010600030101010101" pitchFamily="2" charset="-122"/>
              </a:rPr>
              <a:t>TCP</a:t>
            </a:r>
          </a:p>
        </p:txBody>
      </p:sp>
      <p:sp>
        <p:nvSpPr>
          <p:cNvPr id="162840" name="Rectangle 26"/>
          <p:cNvSpPr>
            <a:spLocks noChangeArrowheads="1"/>
          </p:cNvSpPr>
          <p:nvPr/>
        </p:nvSpPr>
        <p:spPr bwMode="auto">
          <a:xfrm>
            <a:off x="4572000" y="2590800"/>
            <a:ext cx="685800" cy="381000"/>
          </a:xfrm>
          <a:prstGeom prst="rect">
            <a:avLst/>
          </a:prstGeom>
          <a:solidFill>
            <a:srgbClr val="FFFFFF"/>
          </a:solidFill>
          <a:ln w="9525">
            <a:solidFill>
              <a:schemeClr val="tx1"/>
            </a:solidFill>
            <a:miter lim="800000"/>
            <a:headEnd/>
            <a:tailEnd/>
          </a:ln>
        </p:spPr>
        <p:txBody>
          <a:bodyPr wrap="none" lIns="91420" tIns="45712" rIns="91420" bIns="4571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0000"/>
                </a:solidFill>
                <a:latin typeface="Arial" panose="020B0604020202020204" pitchFamily="34" charset="0"/>
                <a:ea typeface="宋体" panose="02010600030101010101" pitchFamily="2" charset="-122"/>
              </a:rPr>
              <a:t>UDP</a:t>
            </a:r>
          </a:p>
        </p:txBody>
      </p:sp>
      <p:sp>
        <p:nvSpPr>
          <p:cNvPr id="99354" name="Rectangle 27"/>
          <p:cNvSpPr>
            <a:spLocks noChangeArrowheads="1"/>
          </p:cNvSpPr>
          <p:nvPr/>
        </p:nvSpPr>
        <p:spPr bwMode="auto">
          <a:xfrm>
            <a:off x="3733800" y="3352800"/>
            <a:ext cx="685800" cy="38100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lIns="91420" tIns="45712" rIns="91420" bIns="45712" anchor="ctr"/>
          <a:lstStyle/>
          <a:p>
            <a:pPr algn="ctr" eaLnBrk="1" hangingPunct="1">
              <a:defRPr/>
            </a:pPr>
            <a:r>
              <a:rPr lang="en-US" altLang="zh-CN" sz="2400">
                <a:solidFill>
                  <a:schemeClr val="bg1"/>
                </a:solidFill>
                <a:effectLst>
                  <a:outerShdw blurRad="38100" dist="38100" dir="2700000" algn="tl">
                    <a:srgbClr val="C0C0C0"/>
                  </a:outerShdw>
                </a:effectLst>
              </a:rPr>
              <a:t>IP</a:t>
            </a:r>
          </a:p>
        </p:txBody>
      </p:sp>
      <p:sp>
        <p:nvSpPr>
          <p:cNvPr id="162844" name="Rectangle 28"/>
          <p:cNvSpPr>
            <a:spLocks noChangeArrowheads="1"/>
          </p:cNvSpPr>
          <p:nvPr/>
        </p:nvSpPr>
        <p:spPr bwMode="auto">
          <a:xfrm>
            <a:off x="2362200" y="4114800"/>
            <a:ext cx="685800" cy="381000"/>
          </a:xfrm>
          <a:prstGeom prst="rect">
            <a:avLst/>
          </a:prstGeom>
          <a:solidFill>
            <a:schemeClr val="folHlink"/>
          </a:solidFill>
          <a:ln w="9525">
            <a:solidFill>
              <a:schemeClr val="tx1"/>
            </a:solidFill>
            <a:miter lim="800000"/>
            <a:headEnd/>
            <a:tailEnd/>
          </a:ln>
        </p:spPr>
        <p:txBody>
          <a:bodyPr wrap="none" lIns="91420" tIns="45712" rIns="91420" bIns="4571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chemeClr val="bg1"/>
                </a:solidFill>
                <a:latin typeface="Arial" panose="020B0604020202020204" pitchFamily="34" charset="0"/>
                <a:ea typeface="宋体" panose="02010600030101010101" pitchFamily="2" charset="-122"/>
              </a:rPr>
              <a:t>NET</a:t>
            </a:r>
            <a:r>
              <a:rPr kumimoji="0" lang="en-US" altLang="zh-CN" sz="1800" baseline="-25000">
                <a:solidFill>
                  <a:schemeClr val="bg1"/>
                </a:solidFill>
                <a:latin typeface="Arial" panose="020B0604020202020204" pitchFamily="34" charset="0"/>
                <a:ea typeface="宋体" panose="02010600030101010101" pitchFamily="2" charset="-122"/>
              </a:rPr>
              <a:t>1</a:t>
            </a:r>
          </a:p>
        </p:txBody>
      </p:sp>
      <p:sp>
        <p:nvSpPr>
          <p:cNvPr id="162845" name="Rectangle 29"/>
          <p:cNvSpPr>
            <a:spLocks noChangeArrowheads="1"/>
          </p:cNvSpPr>
          <p:nvPr/>
        </p:nvSpPr>
        <p:spPr bwMode="auto">
          <a:xfrm>
            <a:off x="3505200" y="4114800"/>
            <a:ext cx="685800" cy="381000"/>
          </a:xfrm>
          <a:prstGeom prst="rect">
            <a:avLst/>
          </a:prstGeom>
          <a:solidFill>
            <a:srgbClr val="FFFFFF"/>
          </a:solidFill>
          <a:ln w="9525">
            <a:solidFill>
              <a:schemeClr val="tx1"/>
            </a:solidFill>
            <a:miter lim="800000"/>
            <a:headEnd/>
            <a:tailEnd/>
          </a:ln>
        </p:spPr>
        <p:txBody>
          <a:bodyPr wrap="none" lIns="91420" tIns="45712" rIns="91420" bIns="4571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0000"/>
                </a:solidFill>
                <a:latin typeface="Arial" panose="020B0604020202020204" pitchFamily="34" charset="0"/>
                <a:ea typeface="宋体" panose="02010600030101010101" pitchFamily="2" charset="-122"/>
              </a:rPr>
              <a:t>NET</a:t>
            </a:r>
            <a:r>
              <a:rPr kumimoji="0" lang="en-US" altLang="zh-CN" sz="1800" baseline="-25000">
                <a:solidFill>
                  <a:srgbClr val="000000"/>
                </a:solidFill>
                <a:latin typeface="Arial" panose="020B0604020202020204" pitchFamily="34" charset="0"/>
                <a:ea typeface="宋体" panose="02010600030101010101" pitchFamily="2" charset="-122"/>
              </a:rPr>
              <a:t>2</a:t>
            </a:r>
          </a:p>
        </p:txBody>
      </p:sp>
      <p:sp>
        <p:nvSpPr>
          <p:cNvPr id="162846" name="Rectangle 30"/>
          <p:cNvSpPr>
            <a:spLocks noChangeArrowheads="1"/>
          </p:cNvSpPr>
          <p:nvPr/>
        </p:nvSpPr>
        <p:spPr bwMode="auto">
          <a:xfrm>
            <a:off x="5105400" y="4114800"/>
            <a:ext cx="685800" cy="381000"/>
          </a:xfrm>
          <a:prstGeom prst="rect">
            <a:avLst/>
          </a:prstGeom>
          <a:solidFill>
            <a:srgbClr val="FFFFFF"/>
          </a:solidFill>
          <a:ln w="9525">
            <a:solidFill>
              <a:schemeClr val="tx1"/>
            </a:solidFill>
            <a:miter lim="800000"/>
            <a:headEnd/>
            <a:tailEnd/>
          </a:ln>
        </p:spPr>
        <p:txBody>
          <a:bodyPr wrap="none" lIns="91420" tIns="45712" rIns="91420" bIns="4571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0000"/>
                </a:solidFill>
                <a:latin typeface="Arial" panose="020B0604020202020204" pitchFamily="34" charset="0"/>
                <a:ea typeface="宋体" panose="02010600030101010101" pitchFamily="2" charset="-122"/>
              </a:rPr>
              <a:t>NET</a:t>
            </a:r>
            <a:r>
              <a:rPr kumimoji="0" lang="en-US" altLang="zh-CN" sz="1800" baseline="-25000">
                <a:solidFill>
                  <a:srgbClr val="000000"/>
                </a:solidFill>
                <a:latin typeface="Arial" panose="020B0604020202020204" pitchFamily="34" charset="0"/>
                <a:ea typeface="宋体" panose="02010600030101010101" pitchFamily="2" charset="-122"/>
              </a:rPr>
              <a:t>n</a:t>
            </a:r>
          </a:p>
        </p:txBody>
      </p:sp>
      <p:sp>
        <p:nvSpPr>
          <p:cNvPr id="162847" name="Rectangle 31"/>
          <p:cNvSpPr>
            <a:spLocks noChangeArrowheads="1"/>
          </p:cNvSpPr>
          <p:nvPr/>
        </p:nvSpPr>
        <p:spPr bwMode="auto">
          <a:xfrm>
            <a:off x="4267200" y="4114800"/>
            <a:ext cx="6858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20" tIns="45712" rIns="91420" bIns="4571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0000"/>
                </a:solidFill>
                <a:latin typeface="Arial" panose="020B0604020202020204" pitchFamily="34" charset="0"/>
                <a:ea typeface="宋体" panose="02010600030101010101" pitchFamily="2" charset="-122"/>
              </a:rPr>
              <a:t>…</a:t>
            </a:r>
            <a:endParaRPr kumimoji="0" lang="en-US" altLang="zh-CN" sz="1800" baseline="-25000">
              <a:solidFill>
                <a:srgbClr val="000000"/>
              </a:solidFill>
              <a:latin typeface="Arial" panose="020B0604020202020204" pitchFamily="34" charset="0"/>
              <a:ea typeface="宋体" panose="02010600030101010101" pitchFamily="2" charset="-122"/>
            </a:endParaRPr>
          </a:p>
        </p:txBody>
      </p:sp>
      <p:cxnSp>
        <p:nvCxnSpPr>
          <p:cNvPr id="162848" name="AutoShape 32"/>
          <p:cNvCxnSpPr>
            <a:cxnSpLocks noChangeShapeType="1"/>
            <a:stCxn id="162835" idx="2"/>
            <a:endCxn id="162839" idx="0"/>
          </p:cNvCxnSpPr>
          <p:nvPr/>
        </p:nvCxnSpPr>
        <p:spPr bwMode="auto">
          <a:xfrm>
            <a:off x="2781300" y="2286000"/>
            <a:ext cx="381000" cy="3048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2849" name="AutoShape 33"/>
          <p:cNvCxnSpPr>
            <a:cxnSpLocks noChangeShapeType="1"/>
            <a:endCxn id="162839" idx="0"/>
          </p:cNvCxnSpPr>
          <p:nvPr/>
        </p:nvCxnSpPr>
        <p:spPr bwMode="auto">
          <a:xfrm flipH="1">
            <a:off x="3162300" y="2286000"/>
            <a:ext cx="419100" cy="3048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2850" name="AutoShape 34"/>
          <p:cNvCxnSpPr>
            <a:cxnSpLocks noChangeShapeType="1"/>
            <a:stCxn id="162838" idx="2"/>
          </p:cNvCxnSpPr>
          <p:nvPr/>
        </p:nvCxnSpPr>
        <p:spPr bwMode="auto">
          <a:xfrm>
            <a:off x="4457700" y="2286000"/>
            <a:ext cx="419100" cy="3048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2851" name="AutoShape 35"/>
          <p:cNvCxnSpPr>
            <a:cxnSpLocks noChangeShapeType="1"/>
            <a:stCxn id="162837" idx="2"/>
          </p:cNvCxnSpPr>
          <p:nvPr/>
        </p:nvCxnSpPr>
        <p:spPr bwMode="auto">
          <a:xfrm flipH="1">
            <a:off x="4876800" y="2286000"/>
            <a:ext cx="419100" cy="3048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2852" name="AutoShape 36"/>
          <p:cNvCxnSpPr>
            <a:cxnSpLocks noChangeShapeType="1"/>
            <a:stCxn id="162839" idx="2"/>
          </p:cNvCxnSpPr>
          <p:nvPr/>
        </p:nvCxnSpPr>
        <p:spPr bwMode="auto">
          <a:xfrm>
            <a:off x="3162300" y="2971800"/>
            <a:ext cx="914400" cy="3810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2853" name="AutoShape 37"/>
          <p:cNvCxnSpPr>
            <a:cxnSpLocks noChangeShapeType="1"/>
            <a:stCxn id="162840" idx="2"/>
          </p:cNvCxnSpPr>
          <p:nvPr/>
        </p:nvCxnSpPr>
        <p:spPr bwMode="auto">
          <a:xfrm flipH="1">
            <a:off x="4076700" y="2971800"/>
            <a:ext cx="838200" cy="3810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2854" name="AutoShape 38"/>
          <p:cNvCxnSpPr>
            <a:cxnSpLocks noChangeShapeType="1"/>
            <a:endCxn id="162846" idx="0"/>
          </p:cNvCxnSpPr>
          <p:nvPr/>
        </p:nvCxnSpPr>
        <p:spPr bwMode="auto">
          <a:xfrm>
            <a:off x="4076700" y="3733800"/>
            <a:ext cx="1371600" cy="3810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2855" name="AutoShape 39"/>
          <p:cNvCxnSpPr>
            <a:cxnSpLocks noChangeShapeType="1"/>
            <a:endCxn id="162844" idx="0"/>
          </p:cNvCxnSpPr>
          <p:nvPr/>
        </p:nvCxnSpPr>
        <p:spPr bwMode="auto">
          <a:xfrm flipH="1">
            <a:off x="2705100" y="3733800"/>
            <a:ext cx="1371600" cy="3810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2856" name="AutoShape 40"/>
          <p:cNvCxnSpPr>
            <a:cxnSpLocks noChangeShapeType="1"/>
            <a:endCxn id="162845" idx="0"/>
          </p:cNvCxnSpPr>
          <p:nvPr/>
        </p:nvCxnSpPr>
        <p:spPr bwMode="auto">
          <a:xfrm flipH="1">
            <a:off x="3848100" y="3733800"/>
            <a:ext cx="228600" cy="3810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62857" name="灯片编号占位符 4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BE114BEB-3188-4A07-88AC-5D555941854F}"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125</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1709851340"/>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F33564F3-BC46-460C-9450-E9366DDB5DB9}"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126</a:t>
            </a:fld>
            <a:r>
              <a:rPr kumimoji="0" lang="en-US" altLang="zh-CN" sz="1000">
                <a:latin typeface="Arial" panose="020B0604020202020204" pitchFamily="34" charset="0"/>
                <a:ea typeface="宋体" panose="02010600030101010101" pitchFamily="2" charset="-122"/>
              </a:rPr>
              <a:t>-</a:t>
            </a:r>
          </a:p>
        </p:txBody>
      </p:sp>
      <p:sp>
        <p:nvSpPr>
          <p:cNvPr id="164867" name="Rectangle 2"/>
          <p:cNvSpPr>
            <a:spLocks noGrp="1" noChangeArrowheads="1"/>
          </p:cNvSpPr>
          <p:nvPr>
            <p:ph type="title" idx="4294967295"/>
          </p:nvPr>
        </p:nvSpPr>
        <p:spPr/>
        <p:txBody>
          <a:bodyPr/>
          <a:lstStyle/>
          <a:p>
            <a:pPr eaLnBrk="1" hangingPunct="1"/>
            <a:r>
              <a:rPr lang="zh-CN" altLang="en-US" sz="4000"/>
              <a:t>互联网体系结构的特点</a:t>
            </a:r>
          </a:p>
        </p:txBody>
      </p:sp>
      <p:sp>
        <p:nvSpPr>
          <p:cNvPr id="164868" name="Rectangle 3"/>
          <p:cNvSpPr>
            <a:spLocks noGrp="1" noChangeArrowheads="1"/>
          </p:cNvSpPr>
          <p:nvPr>
            <p:ph type="body" idx="4294967295"/>
          </p:nvPr>
        </p:nvSpPr>
        <p:spPr>
          <a:xfrm>
            <a:off x="966541" y="1358191"/>
            <a:ext cx="5561507" cy="5327650"/>
          </a:xfrm>
        </p:spPr>
        <p:txBody>
          <a:bodyPr/>
          <a:lstStyle/>
          <a:p>
            <a:pPr eaLnBrk="1" hangingPunct="1"/>
            <a:r>
              <a:rPr lang="zh-CN" altLang="en-US" sz="2400" dirty="0"/>
              <a:t>沙漏形状</a:t>
            </a:r>
            <a:r>
              <a:rPr lang="en-US" altLang="zh-CN" sz="2400" dirty="0"/>
              <a:t>: </a:t>
            </a:r>
            <a:r>
              <a:rPr lang="zh-CN" altLang="en-US" sz="2400" dirty="0"/>
              <a:t>顶部和底部宽</a:t>
            </a:r>
            <a:r>
              <a:rPr lang="en-US" altLang="zh-CN" sz="2400" dirty="0"/>
              <a:t>, </a:t>
            </a:r>
            <a:r>
              <a:rPr lang="zh-CN" altLang="en-US" sz="2400" dirty="0"/>
              <a:t>中间窄</a:t>
            </a:r>
            <a:endParaRPr lang="en-US" altLang="zh-CN" sz="2400" dirty="0"/>
          </a:p>
          <a:p>
            <a:pPr lvl="1" eaLnBrk="1" hangingPunct="1"/>
            <a:r>
              <a:rPr lang="en-US" altLang="zh-CN" sz="2400" dirty="0"/>
              <a:t>IP</a:t>
            </a:r>
            <a:r>
              <a:rPr lang="zh-CN" altLang="en-US" sz="2400" dirty="0"/>
              <a:t>协议是焦点</a:t>
            </a:r>
            <a:endParaRPr lang="en-US" altLang="zh-CN" sz="2400" dirty="0"/>
          </a:p>
          <a:p>
            <a:pPr lvl="1" eaLnBrk="1" hangingPunct="1"/>
            <a:endParaRPr lang="en-US" altLang="zh-CN" sz="2400" dirty="0"/>
          </a:p>
          <a:p>
            <a:pPr eaLnBrk="1" hangingPunct="1"/>
            <a:r>
              <a:rPr lang="zh-CN" altLang="en-US" sz="2400" dirty="0"/>
              <a:t>未严格的划分层次</a:t>
            </a:r>
            <a:endParaRPr lang="en-US" altLang="zh-CN" sz="2400" dirty="0"/>
          </a:p>
          <a:p>
            <a:pPr lvl="1" eaLnBrk="1" hangingPunct="1"/>
            <a:r>
              <a:rPr lang="zh-CN" altLang="en-US" sz="2400" dirty="0"/>
              <a:t>应用可以跨过定义的运输层直接使用</a:t>
            </a:r>
            <a:r>
              <a:rPr lang="en-US" altLang="zh-CN" sz="2400" dirty="0"/>
              <a:t>IP</a:t>
            </a:r>
            <a:r>
              <a:rPr lang="zh-CN" altLang="en-US" sz="2400" dirty="0"/>
              <a:t>或一个底层网络</a:t>
            </a:r>
            <a:endParaRPr lang="en-US" altLang="zh-CN" sz="2400" dirty="0"/>
          </a:p>
          <a:p>
            <a:pPr lvl="1" eaLnBrk="1" hangingPunct="1"/>
            <a:r>
              <a:rPr lang="zh-CN" altLang="en-US" sz="2400" dirty="0"/>
              <a:t>不存在实际的参考模型</a:t>
            </a:r>
            <a:endParaRPr lang="en-US" altLang="zh-CN" sz="2400" dirty="0"/>
          </a:p>
          <a:p>
            <a:pPr lvl="1" eaLnBrk="1" hangingPunct="1"/>
            <a:endParaRPr lang="en-US" altLang="zh-CN" sz="2400" dirty="0"/>
          </a:p>
          <a:p>
            <a:pPr eaLnBrk="1" hangingPunct="1"/>
            <a:r>
              <a:rPr lang="zh-CN" altLang="en-US" sz="2400" dirty="0"/>
              <a:t>强调协议的实现</a:t>
            </a:r>
            <a:endParaRPr lang="en-US" altLang="zh-CN" sz="2400" dirty="0"/>
          </a:p>
          <a:p>
            <a:pPr lvl="1" eaLnBrk="1" hangingPunct="1"/>
            <a:r>
              <a:rPr lang="zh-CN" altLang="en-US" sz="2400" dirty="0"/>
              <a:t>依网络服务所需的各项功能为主线来刻画功能之间的关系</a:t>
            </a:r>
            <a:endParaRPr lang="en-US" altLang="zh-CN" sz="2400" dirty="0"/>
          </a:p>
          <a:p>
            <a:pPr eaLnBrk="1" hangingPunct="1"/>
            <a:endParaRPr lang="en-US" altLang="zh-CN" sz="2400" dirty="0"/>
          </a:p>
        </p:txBody>
      </p:sp>
      <p:grpSp>
        <p:nvGrpSpPr>
          <p:cNvPr id="164869" name="Group 4"/>
          <p:cNvGrpSpPr>
            <a:grpSpLocks/>
          </p:cNvGrpSpPr>
          <p:nvPr/>
        </p:nvGrpSpPr>
        <p:grpSpPr bwMode="auto">
          <a:xfrm>
            <a:off x="7032104" y="1556792"/>
            <a:ext cx="3165475" cy="4321175"/>
            <a:chOff x="295" y="1116"/>
            <a:chExt cx="1995" cy="2722"/>
          </a:xfrm>
        </p:grpSpPr>
        <p:grpSp>
          <p:nvGrpSpPr>
            <p:cNvPr id="164870" name="Group 5"/>
            <p:cNvGrpSpPr>
              <a:grpSpLocks/>
            </p:cNvGrpSpPr>
            <p:nvPr/>
          </p:nvGrpSpPr>
          <p:grpSpPr bwMode="auto">
            <a:xfrm>
              <a:off x="340" y="1116"/>
              <a:ext cx="1905" cy="2722"/>
              <a:chOff x="1519" y="890"/>
              <a:chExt cx="2015" cy="3244"/>
            </a:xfrm>
          </p:grpSpPr>
          <p:grpSp>
            <p:nvGrpSpPr>
              <p:cNvPr id="164878" name="Group 6"/>
              <p:cNvGrpSpPr>
                <a:grpSpLocks/>
              </p:cNvGrpSpPr>
              <p:nvPr/>
            </p:nvGrpSpPr>
            <p:grpSpPr bwMode="auto">
              <a:xfrm>
                <a:off x="1615" y="1082"/>
                <a:ext cx="1824" cy="2880"/>
                <a:chOff x="1968" y="720"/>
                <a:chExt cx="1824" cy="2880"/>
              </a:xfrm>
            </p:grpSpPr>
            <p:sp>
              <p:nvSpPr>
                <p:cNvPr id="164889" name="Rectangle 7"/>
                <p:cNvSpPr>
                  <a:spLocks noChangeArrowheads="1"/>
                </p:cNvSpPr>
                <p:nvPr/>
              </p:nvSpPr>
              <p:spPr bwMode="auto">
                <a:xfrm>
                  <a:off x="1968" y="2496"/>
                  <a:ext cx="1824" cy="336"/>
                </a:xfrm>
                <a:prstGeom prst="rect">
                  <a:avLst/>
                </a:prstGeom>
                <a:solidFill>
                  <a:srgbClr val="66FF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890" name="Rectangle 8"/>
                <p:cNvSpPr>
                  <a:spLocks noChangeArrowheads="1"/>
                </p:cNvSpPr>
                <p:nvPr/>
              </p:nvSpPr>
              <p:spPr bwMode="auto">
                <a:xfrm>
                  <a:off x="1968" y="2832"/>
                  <a:ext cx="1824" cy="336"/>
                </a:xfrm>
                <a:prstGeom prst="rect">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891" name="Rectangle 9"/>
                <p:cNvSpPr>
                  <a:spLocks noChangeArrowheads="1"/>
                </p:cNvSpPr>
                <p:nvPr/>
              </p:nvSpPr>
              <p:spPr bwMode="auto">
                <a:xfrm>
                  <a:off x="1968" y="3168"/>
                  <a:ext cx="1824" cy="432"/>
                </a:xfrm>
                <a:prstGeom prst="rect">
                  <a:avLst/>
                </a:prstGeom>
                <a:solidFill>
                  <a:srgbClr val="FFFF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892" name="Rectangle 10"/>
                <p:cNvSpPr>
                  <a:spLocks noChangeArrowheads="1"/>
                </p:cNvSpPr>
                <p:nvPr/>
              </p:nvSpPr>
              <p:spPr bwMode="auto">
                <a:xfrm>
                  <a:off x="1968" y="720"/>
                  <a:ext cx="1824" cy="384"/>
                </a:xfrm>
                <a:prstGeom prst="rect">
                  <a:avLst/>
                </a:prstGeom>
                <a:solidFill>
                  <a:srgbClr val="FFFF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893" name="Rectangle 11"/>
                <p:cNvSpPr>
                  <a:spLocks noChangeArrowheads="1"/>
                </p:cNvSpPr>
                <p:nvPr/>
              </p:nvSpPr>
              <p:spPr bwMode="auto">
                <a:xfrm>
                  <a:off x="1968" y="1488"/>
                  <a:ext cx="1824" cy="336"/>
                </a:xfrm>
                <a:prstGeom prst="rect">
                  <a:avLst/>
                </a:prstGeom>
                <a:solidFill>
                  <a:srgbClr val="66FF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894" name="Rectangle 12"/>
                <p:cNvSpPr>
                  <a:spLocks noChangeArrowheads="1"/>
                </p:cNvSpPr>
                <p:nvPr/>
              </p:nvSpPr>
              <p:spPr bwMode="auto">
                <a:xfrm>
                  <a:off x="1968" y="1824"/>
                  <a:ext cx="1824" cy="67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895" name="Rectangle 13"/>
                <p:cNvSpPr>
                  <a:spLocks noChangeArrowheads="1"/>
                </p:cNvSpPr>
                <p:nvPr/>
              </p:nvSpPr>
              <p:spPr bwMode="auto">
                <a:xfrm>
                  <a:off x="1968" y="1104"/>
                  <a:ext cx="1824" cy="384"/>
                </a:xfrm>
                <a:prstGeom prst="rect">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64879" name="Freeform 14"/>
              <p:cNvSpPr>
                <a:spLocks noChangeAspect="1"/>
              </p:cNvSpPr>
              <p:nvPr/>
            </p:nvSpPr>
            <p:spPr bwMode="auto">
              <a:xfrm>
                <a:off x="1614" y="1071"/>
                <a:ext cx="799" cy="1440"/>
              </a:xfrm>
              <a:custGeom>
                <a:avLst/>
                <a:gdLst>
                  <a:gd name="T0" fmla="*/ 107 w 799"/>
                  <a:gd name="T1" fmla="*/ 0 h 1440"/>
                  <a:gd name="T2" fmla="*/ 107 w 799"/>
                  <a:gd name="T3" fmla="*/ 767 h 1440"/>
                  <a:gd name="T4" fmla="*/ 725 w 799"/>
                  <a:gd name="T5" fmla="*/ 1247 h 1440"/>
                  <a:gd name="T6" fmla="*/ 779 w 799"/>
                  <a:gd name="T7" fmla="*/ 1439 h 1440"/>
                  <a:gd name="T8" fmla="*/ 0 w 799"/>
                  <a:gd name="T9" fmla="*/ 1440 h 1440"/>
                  <a:gd name="T10" fmla="*/ 0 w 799"/>
                  <a:gd name="T11" fmla="*/ 0 h 1440"/>
                  <a:gd name="T12" fmla="*/ 107 w 799"/>
                  <a:gd name="T13" fmla="*/ 0 h 1440"/>
                  <a:gd name="T14" fmla="*/ 0 60000 65536"/>
                  <a:gd name="T15" fmla="*/ 0 60000 65536"/>
                  <a:gd name="T16" fmla="*/ 0 60000 65536"/>
                  <a:gd name="T17" fmla="*/ 0 60000 65536"/>
                  <a:gd name="T18" fmla="*/ 0 60000 65536"/>
                  <a:gd name="T19" fmla="*/ 0 60000 65536"/>
                  <a:gd name="T20" fmla="*/ 0 60000 65536"/>
                  <a:gd name="T21" fmla="*/ 0 w 799"/>
                  <a:gd name="T22" fmla="*/ 0 h 1440"/>
                  <a:gd name="T23" fmla="*/ 799 w 799"/>
                  <a:gd name="T24" fmla="*/ 1440 h 14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1440">
                    <a:moveTo>
                      <a:pt x="107" y="0"/>
                    </a:moveTo>
                    <a:cubicBezTo>
                      <a:pt x="76" y="65"/>
                      <a:pt x="3" y="560"/>
                      <a:pt x="107" y="767"/>
                    </a:cubicBezTo>
                    <a:cubicBezTo>
                      <a:pt x="217" y="973"/>
                      <a:pt x="651" y="1145"/>
                      <a:pt x="725" y="1247"/>
                    </a:cubicBezTo>
                    <a:cubicBezTo>
                      <a:pt x="799" y="1349"/>
                      <a:pt x="779" y="1399"/>
                      <a:pt x="779" y="1439"/>
                    </a:cubicBezTo>
                    <a:lnTo>
                      <a:pt x="0" y="1440"/>
                    </a:lnTo>
                    <a:lnTo>
                      <a:pt x="0" y="0"/>
                    </a:lnTo>
                    <a:lnTo>
                      <a:pt x="107" y="0"/>
                    </a:lnTo>
                    <a:close/>
                  </a:path>
                </a:pathLst>
              </a:custGeom>
              <a:solidFill>
                <a:schemeClr val="bg1"/>
              </a:solidFill>
              <a:ln w="28575">
                <a:solidFill>
                  <a:schemeClr val="tx1"/>
                </a:solidFill>
                <a:round/>
                <a:headEnd/>
                <a:tailEnd/>
              </a:ln>
            </p:spPr>
            <p:txBody>
              <a:bodyPr wrap="none" anchor="ctr"/>
              <a:lstStyle/>
              <a:p>
                <a:endParaRPr lang="zh-CN" altLang="en-US"/>
              </a:p>
            </p:txBody>
          </p:sp>
          <p:sp>
            <p:nvSpPr>
              <p:cNvPr id="164880" name="Freeform 15"/>
              <p:cNvSpPr>
                <a:spLocks noChangeAspect="1"/>
              </p:cNvSpPr>
              <p:nvPr/>
            </p:nvSpPr>
            <p:spPr bwMode="auto">
              <a:xfrm flipV="1">
                <a:off x="1614" y="2511"/>
                <a:ext cx="799" cy="1440"/>
              </a:xfrm>
              <a:custGeom>
                <a:avLst/>
                <a:gdLst>
                  <a:gd name="T0" fmla="*/ 107 w 799"/>
                  <a:gd name="T1" fmla="*/ 0 h 1440"/>
                  <a:gd name="T2" fmla="*/ 107 w 799"/>
                  <a:gd name="T3" fmla="*/ 767 h 1440"/>
                  <a:gd name="T4" fmla="*/ 725 w 799"/>
                  <a:gd name="T5" fmla="*/ 1247 h 1440"/>
                  <a:gd name="T6" fmla="*/ 779 w 799"/>
                  <a:gd name="T7" fmla="*/ 1439 h 1440"/>
                  <a:gd name="T8" fmla="*/ 0 w 799"/>
                  <a:gd name="T9" fmla="*/ 1440 h 1440"/>
                  <a:gd name="T10" fmla="*/ 0 w 799"/>
                  <a:gd name="T11" fmla="*/ 0 h 1440"/>
                  <a:gd name="T12" fmla="*/ 107 w 799"/>
                  <a:gd name="T13" fmla="*/ 0 h 1440"/>
                  <a:gd name="T14" fmla="*/ 0 60000 65536"/>
                  <a:gd name="T15" fmla="*/ 0 60000 65536"/>
                  <a:gd name="T16" fmla="*/ 0 60000 65536"/>
                  <a:gd name="T17" fmla="*/ 0 60000 65536"/>
                  <a:gd name="T18" fmla="*/ 0 60000 65536"/>
                  <a:gd name="T19" fmla="*/ 0 60000 65536"/>
                  <a:gd name="T20" fmla="*/ 0 60000 65536"/>
                  <a:gd name="T21" fmla="*/ 0 w 799"/>
                  <a:gd name="T22" fmla="*/ 0 h 1440"/>
                  <a:gd name="T23" fmla="*/ 799 w 799"/>
                  <a:gd name="T24" fmla="*/ 1440 h 14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1440">
                    <a:moveTo>
                      <a:pt x="107" y="0"/>
                    </a:moveTo>
                    <a:cubicBezTo>
                      <a:pt x="76" y="65"/>
                      <a:pt x="3" y="560"/>
                      <a:pt x="107" y="767"/>
                    </a:cubicBezTo>
                    <a:cubicBezTo>
                      <a:pt x="217" y="973"/>
                      <a:pt x="651" y="1145"/>
                      <a:pt x="725" y="1247"/>
                    </a:cubicBezTo>
                    <a:cubicBezTo>
                      <a:pt x="799" y="1349"/>
                      <a:pt x="779" y="1399"/>
                      <a:pt x="779" y="1439"/>
                    </a:cubicBezTo>
                    <a:lnTo>
                      <a:pt x="0" y="1440"/>
                    </a:lnTo>
                    <a:lnTo>
                      <a:pt x="0" y="0"/>
                    </a:lnTo>
                    <a:lnTo>
                      <a:pt x="107" y="0"/>
                    </a:lnTo>
                    <a:close/>
                  </a:path>
                </a:pathLst>
              </a:custGeom>
              <a:solidFill>
                <a:schemeClr val="bg1"/>
              </a:solidFill>
              <a:ln w="28575">
                <a:solidFill>
                  <a:schemeClr val="tx1"/>
                </a:solidFill>
                <a:round/>
                <a:headEnd/>
                <a:tailEnd/>
              </a:ln>
            </p:spPr>
            <p:txBody>
              <a:bodyPr wrap="none" anchor="ctr"/>
              <a:lstStyle/>
              <a:p>
                <a:endParaRPr lang="zh-CN" altLang="en-US"/>
              </a:p>
            </p:txBody>
          </p:sp>
          <p:sp>
            <p:nvSpPr>
              <p:cNvPr id="164881" name="Freeform 16"/>
              <p:cNvSpPr>
                <a:spLocks noChangeAspect="1"/>
              </p:cNvSpPr>
              <p:nvPr/>
            </p:nvSpPr>
            <p:spPr bwMode="auto">
              <a:xfrm flipH="1">
                <a:off x="2640" y="1071"/>
                <a:ext cx="799" cy="1440"/>
              </a:xfrm>
              <a:custGeom>
                <a:avLst/>
                <a:gdLst>
                  <a:gd name="T0" fmla="*/ 107 w 799"/>
                  <a:gd name="T1" fmla="*/ 0 h 1440"/>
                  <a:gd name="T2" fmla="*/ 107 w 799"/>
                  <a:gd name="T3" fmla="*/ 767 h 1440"/>
                  <a:gd name="T4" fmla="*/ 725 w 799"/>
                  <a:gd name="T5" fmla="*/ 1247 h 1440"/>
                  <a:gd name="T6" fmla="*/ 779 w 799"/>
                  <a:gd name="T7" fmla="*/ 1439 h 1440"/>
                  <a:gd name="T8" fmla="*/ 0 w 799"/>
                  <a:gd name="T9" fmla="*/ 1440 h 1440"/>
                  <a:gd name="T10" fmla="*/ 0 w 799"/>
                  <a:gd name="T11" fmla="*/ 0 h 1440"/>
                  <a:gd name="T12" fmla="*/ 107 w 799"/>
                  <a:gd name="T13" fmla="*/ 0 h 1440"/>
                  <a:gd name="T14" fmla="*/ 0 60000 65536"/>
                  <a:gd name="T15" fmla="*/ 0 60000 65536"/>
                  <a:gd name="T16" fmla="*/ 0 60000 65536"/>
                  <a:gd name="T17" fmla="*/ 0 60000 65536"/>
                  <a:gd name="T18" fmla="*/ 0 60000 65536"/>
                  <a:gd name="T19" fmla="*/ 0 60000 65536"/>
                  <a:gd name="T20" fmla="*/ 0 60000 65536"/>
                  <a:gd name="T21" fmla="*/ 0 w 799"/>
                  <a:gd name="T22" fmla="*/ 0 h 1440"/>
                  <a:gd name="T23" fmla="*/ 799 w 799"/>
                  <a:gd name="T24" fmla="*/ 1440 h 14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1440">
                    <a:moveTo>
                      <a:pt x="107" y="0"/>
                    </a:moveTo>
                    <a:cubicBezTo>
                      <a:pt x="76" y="65"/>
                      <a:pt x="3" y="560"/>
                      <a:pt x="107" y="767"/>
                    </a:cubicBezTo>
                    <a:cubicBezTo>
                      <a:pt x="217" y="973"/>
                      <a:pt x="651" y="1145"/>
                      <a:pt x="725" y="1247"/>
                    </a:cubicBezTo>
                    <a:cubicBezTo>
                      <a:pt x="799" y="1349"/>
                      <a:pt x="779" y="1399"/>
                      <a:pt x="779" y="1439"/>
                    </a:cubicBezTo>
                    <a:lnTo>
                      <a:pt x="0" y="1440"/>
                    </a:lnTo>
                    <a:lnTo>
                      <a:pt x="0" y="0"/>
                    </a:lnTo>
                    <a:lnTo>
                      <a:pt x="107" y="0"/>
                    </a:lnTo>
                    <a:close/>
                  </a:path>
                </a:pathLst>
              </a:custGeom>
              <a:solidFill>
                <a:schemeClr val="bg1"/>
              </a:solidFill>
              <a:ln w="28575">
                <a:solidFill>
                  <a:schemeClr val="tx1"/>
                </a:solidFill>
                <a:round/>
                <a:headEnd/>
                <a:tailEnd/>
              </a:ln>
            </p:spPr>
            <p:txBody>
              <a:bodyPr wrap="none" anchor="ctr"/>
              <a:lstStyle/>
              <a:p>
                <a:endParaRPr lang="zh-CN" altLang="en-US"/>
              </a:p>
            </p:txBody>
          </p:sp>
          <p:sp>
            <p:nvSpPr>
              <p:cNvPr id="164882" name="Freeform 17"/>
              <p:cNvSpPr>
                <a:spLocks noChangeAspect="1"/>
              </p:cNvSpPr>
              <p:nvPr/>
            </p:nvSpPr>
            <p:spPr bwMode="auto">
              <a:xfrm flipH="1" flipV="1">
                <a:off x="2640" y="2511"/>
                <a:ext cx="799" cy="1440"/>
              </a:xfrm>
              <a:custGeom>
                <a:avLst/>
                <a:gdLst>
                  <a:gd name="T0" fmla="*/ 107 w 799"/>
                  <a:gd name="T1" fmla="*/ 0 h 1440"/>
                  <a:gd name="T2" fmla="*/ 107 w 799"/>
                  <a:gd name="T3" fmla="*/ 767 h 1440"/>
                  <a:gd name="T4" fmla="*/ 725 w 799"/>
                  <a:gd name="T5" fmla="*/ 1247 h 1440"/>
                  <a:gd name="T6" fmla="*/ 779 w 799"/>
                  <a:gd name="T7" fmla="*/ 1439 h 1440"/>
                  <a:gd name="T8" fmla="*/ 0 w 799"/>
                  <a:gd name="T9" fmla="*/ 1440 h 1440"/>
                  <a:gd name="T10" fmla="*/ 0 w 799"/>
                  <a:gd name="T11" fmla="*/ 0 h 1440"/>
                  <a:gd name="T12" fmla="*/ 107 w 799"/>
                  <a:gd name="T13" fmla="*/ 0 h 1440"/>
                  <a:gd name="T14" fmla="*/ 0 60000 65536"/>
                  <a:gd name="T15" fmla="*/ 0 60000 65536"/>
                  <a:gd name="T16" fmla="*/ 0 60000 65536"/>
                  <a:gd name="T17" fmla="*/ 0 60000 65536"/>
                  <a:gd name="T18" fmla="*/ 0 60000 65536"/>
                  <a:gd name="T19" fmla="*/ 0 60000 65536"/>
                  <a:gd name="T20" fmla="*/ 0 60000 65536"/>
                  <a:gd name="T21" fmla="*/ 0 w 799"/>
                  <a:gd name="T22" fmla="*/ 0 h 1440"/>
                  <a:gd name="T23" fmla="*/ 799 w 799"/>
                  <a:gd name="T24" fmla="*/ 1440 h 14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1440">
                    <a:moveTo>
                      <a:pt x="107" y="0"/>
                    </a:moveTo>
                    <a:cubicBezTo>
                      <a:pt x="76" y="65"/>
                      <a:pt x="3" y="560"/>
                      <a:pt x="107" y="767"/>
                    </a:cubicBezTo>
                    <a:cubicBezTo>
                      <a:pt x="217" y="973"/>
                      <a:pt x="651" y="1145"/>
                      <a:pt x="725" y="1247"/>
                    </a:cubicBezTo>
                    <a:cubicBezTo>
                      <a:pt x="799" y="1349"/>
                      <a:pt x="779" y="1399"/>
                      <a:pt x="779" y="1439"/>
                    </a:cubicBezTo>
                    <a:lnTo>
                      <a:pt x="0" y="1440"/>
                    </a:lnTo>
                    <a:lnTo>
                      <a:pt x="0" y="0"/>
                    </a:lnTo>
                    <a:lnTo>
                      <a:pt x="107" y="0"/>
                    </a:lnTo>
                    <a:close/>
                  </a:path>
                </a:pathLst>
              </a:custGeom>
              <a:solidFill>
                <a:schemeClr val="bg1"/>
              </a:solidFill>
              <a:ln w="28575">
                <a:solidFill>
                  <a:schemeClr val="tx1"/>
                </a:solidFill>
                <a:round/>
                <a:headEnd/>
                <a:tailEnd/>
              </a:ln>
            </p:spPr>
            <p:txBody>
              <a:bodyPr wrap="none" anchor="ctr"/>
              <a:lstStyle/>
              <a:p>
                <a:endParaRPr lang="zh-CN" altLang="en-US"/>
              </a:p>
            </p:txBody>
          </p:sp>
          <p:sp>
            <p:nvSpPr>
              <p:cNvPr id="164883" name="Rectangle 18"/>
              <p:cNvSpPr>
                <a:spLocks noChangeArrowheads="1"/>
              </p:cNvSpPr>
              <p:nvPr/>
            </p:nvSpPr>
            <p:spPr bwMode="auto">
              <a:xfrm>
                <a:off x="1580" y="1023"/>
                <a:ext cx="48" cy="29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884" name="Rectangle 19"/>
              <p:cNvSpPr>
                <a:spLocks noChangeArrowheads="1"/>
              </p:cNvSpPr>
              <p:nvPr/>
            </p:nvSpPr>
            <p:spPr bwMode="auto">
              <a:xfrm>
                <a:off x="3411" y="1023"/>
                <a:ext cx="48" cy="29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885" name="AutoShape 20" descr="Oak"/>
              <p:cNvSpPr>
                <a:spLocks noChangeAspect="1" noChangeArrowheads="1"/>
              </p:cNvSpPr>
              <p:nvPr/>
            </p:nvSpPr>
            <p:spPr bwMode="auto">
              <a:xfrm>
                <a:off x="1519" y="890"/>
                <a:ext cx="2015" cy="192"/>
              </a:xfrm>
              <a:prstGeom prst="roundRect">
                <a:avLst>
                  <a:gd name="adj" fmla="val 50000"/>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886" name="AutoShape 21" descr="Oak"/>
              <p:cNvSpPr>
                <a:spLocks noChangeAspect="1" noChangeArrowheads="1"/>
              </p:cNvSpPr>
              <p:nvPr/>
            </p:nvSpPr>
            <p:spPr bwMode="auto">
              <a:xfrm>
                <a:off x="1519" y="3942"/>
                <a:ext cx="2015" cy="192"/>
              </a:xfrm>
              <a:prstGeom prst="roundRect">
                <a:avLst>
                  <a:gd name="adj" fmla="val 50000"/>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887" name="Rectangle 22"/>
              <p:cNvSpPr>
                <a:spLocks noChangeArrowheads="1"/>
              </p:cNvSpPr>
              <p:nvPr/>
            </p:nvSpPr>
            <p:spPr bwMode="auto">
              <a:xfrm>
                <a:off x="1570" y="2463"/>
                <a:ext cx="816"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888" name="Rectangle 23"/>
              <p:cNvSpPr>
                <a:spLocks noChangeArrowheads="1"/>
              </p:cNvSpPr>
              <p:nvPr/>
            </p:nvSpPr>
            <p:spPr bwMode="auto">
              <a:xfrm>
                <a:off x="2671" y="2463"/>
                <a:ext cx="816"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64871" name="Text Box 24"/>
            <p:cNvSpPr txBox="1">
              <a:spLocks noChangeArrowheads="1"/>
            </p:cNvSpPr>
            <p:nvPr/>
          </p:nvSpPr>
          <p:spPr bwMode="auto">
            <a:xfrm>
              <a:off x="340" y="1298"/>
              <a:ext cx="186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a:latin typeface="Arial" panose="020B0604020202020204" pitchFamily="34" charset="0"/>
                  <a:ea typeface="Osaka" charset="-128"/>
                </a:rPr>
                <a:t> email  WWW  phone...</a:t>
              </a:r>
            </a:p>
          </p:txBody>
        </p:sp>
        <p:sp>
          <p:nvSpPr>
            <p:cNvPr id="164872" name="Text Box 25"/>
            <p:cNvSpPr txBox="1">
              <a:spLocks noChangeArrowheads="1"/>
            </p:cNvSpPr>
            <p:nvPr/>
          </p:nvSpPr>
          <p:spPr bwMode="auto">
            <a:xfrm>
              <a:off x="340" y="3385"/>
              <a:ext cx="192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a:latin typeface="Arial" panose="020B0604020202020204" pitchFamily="34" charset="0"/>
                  <a:ea typeface="Osaka" charset="-128"/>
                </a:rPr>
                <a:t>copper  fiber  radio...</a:t>
              </a:r>
            </a:p>
          </p:txBody>
        </p:sp>
        <p:sp>
          <p:nvSpPr>
            <p:cNvPr id="164873" name="Text Box 26"/>
            <p:cNvSpPr txBox="1">
              <a:spLocks noChangeArrowheads="1"/>
            </p:cNvSpPr>
            <p:nvPr/>
          </p:nvSpPr>
          <p:spPr bwMode="auto">
            <a:xfrm>
              <a:off x="295" y="1616"/>
              <a:ext cx="192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a:solidFill>
                    <a:schemeClr val="accent2"/>
                  </a:solidFill>
                  <a:latin typeface="Arial" panose="020B0604020202020204" pitchFamily="34" charset="0"/>
                  <a:ea typeface="Osaka" charset="-128"/>
                </a:rPr>
                <a:t>SMTP  HTTP  RTP...</a:t>
              </a:r>
            </a:p>
          </p:txBody>
        </p:sp>
        <p:sp>
          <p:nvSpPr>
            <p:cNvPr id="164874" name="Text Box 27"/>
            <p:cNvSpPr txBox="1">
              <a:spLocks noChangeArrowheads="1"/>
            </p:cNvSpPr>
            <p:nvPr/>
          </p:nvSpPr>
          <p:spPr bwMode="auto">
            <a:xfrm>
              <a:off x="325" y="1931"/>
              <a:ext cx="192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a:latin typeface="Arial" panose="020B0604020202020204" pitchFamily="34" charset="0"/>
                  <a:ea typeface="Osaka" charset="-128"/>
                </a:rPr>
                <a:t>TCP  UDP…</a:t>
              </a:r>
            </a:p>
          </p:txBody>
        </p:sp>
        <p:sp>
          <p:nvSpPr>
            <p:cNvPr id="164875" name="Text Box 28"/>
            <p:cNvSpPr txBox="1">
              <a:spLocks noChangeArrowheads="1"/>
            </p:cNvSpPr>
            <p:nvPr/>
          </p:nvSpPr>
          <p:spPr bwMode="auto">
            <a:xfrm>
              <a:off x="340" y="2340"/>
              <a:ext cx="192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b="1">
                  <a:latin typeface="Arial" panose="020B0604020202020204" pitchFamily="34" charset="0"/>
                  <a:ea typeface="Osaka" charset="-128"/>
                </a:rPr>
                <a:t>IP</a:t>
              </a:r>
              <a:endParaRPr kumimoji="0" lang="en-US" altLang="zh-CN" sz="1800" b="1">
                <a:latin typeface="Arial" panose="020B0604020202020204" pitchFamily="34" charset="0"/>
                <a:ea typeface="Osaka" charset="-128"/>
              </a:endParaRPr>
            </a:p>
          </p:txBody>
        </p:sp>
        <p:sp>
          <p:nvSpPr>
            <p:cNvPr id="164876" name="Text Box 29"/>
            <p:cNvSpPr txBox="1">
              <a:spLocks noChangeArrowheads="1"/>
            </p:cNvSpPr>
            <p:nvPr/>
          </p:nvSpPr>
          <p:spPr bwMode="auto">
            <a:xfrm>
              <a:off x="370" y="2750"/>
              <a:ext cx="1920"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zh-CN" sz="1800">
                  <a:latin typeface="Arial" panose="020B0604020202020204" pitchFamily="34" charset="0"/>
                  <a:ea typeface="Osaka" charset="-128"/>
                </a:rPr>
                <a:t>E</a:t>
              </a:r>
              <a:r>
                <a:rPr kumimoji="0" lang="en-US" altLang="en-US" sz="1800">
                  <a:latin typeface="Arial" panose="020B0604020202020204" pitchFamily="34" charset="0"/>
                  <a:ea typeface="Osaka" charset="-128"/>
                </a:rPr>
                <a:t>thernet   PPP…</a:t>
              </a:r>
            </a:p>
          </p:txBody>
        </p:sp>
        <p:sp>
          <p:nvSpPr>
            <p:cNvPr id="164877" name="Text Box 30"/>
            <p:cNvSpPr txBox="1">
              <a:spLocks noChangeArrowheads="1"/>
            </p:cNvSpPr>
            <p:nvPr/>
          </p:nvSpPr>
          <p:spPr bwMode="auto">
            <a:xfrm>
              <a:off x="340" y="3065"/>
              <a:ext cx="192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a:solidFill>
                    <a:schemeClr val="accent2"/>
                  </a:solidFill>
                  <a:latin typeface="Arial" panose="020B0604020202020204" pitchFamily="34" charset="0"/>
                  <a:ea typeface="Osaka" charset="-128"/>
                </a:rPr>
                <a:t>CSMA  </a:t>
              </a:r>
              <a:r>
                <a:rPr kumimoji="0" lang="en-US" altLang="zh-CN" sz="1800">
                  <a:solidFill>
                    <a:schemeClr val="accent2"/>
                  </a:solidFill>
                  <a:latin typeface="Arial" panose="020B0604020202020204" pitchFamily="34" charset="0"/>
                  <a:ea typeface="Osaka" charset="-128"/>
                </a:rPr>
                <a:t>a</a:t>
              </a:r>
              <a:r>
                <a:rPr kumimoji="0" lang="en-US" altLang="en-US" sz="1800">
                  <a:solidFill>
                    <a:schemeClr val="accent2"/>
                  </a:solidFill>
                  <a:latin typeface="Arial" panose="020B0604020202020204" pitchFamily="34" charset="0"/>
                  <a:ea typeface="Osaka" charset="-128"/>
                </a:rPr>
                <a:t>sync  </a:t>
              </a:r>
              <a:r>
                <a:rPr kumimoji="0" lang="en-US" altLang="zh-CN" sz="1800">
                  <a:solidFill>
                    <a:schemeClr val="accent2"/>
                  </a:solidFill>
                  <a:latin typeface="Arial" panose="020B0604020202020204" pitchFamily="34" charset="0"/>
                  <a:ea typeface="Osaka" charset="-128"/>
                </a:rPr>
                <a:t>SDH</a:t>
              </a:r>
              <a:r>
                <a:rPr kumimoji="0" lang="en-US" altLang="en-US" sz="1800">
                  <a:solidFill>
                    <a:schemeClr val="accent2"/>
                  </a:solidFill>
                  <a:latin typeface="Arial" panose="020B0604020202020204" pitchFamily="34" charset="0"/>
                  <a:ea typeface="Osaka" charset="-128"/>
                </a:rPr>
                <a:t>...</a:t>
              </a:r>
            </a:p>
          </p:txBody>
        </p:sp>
      </p:grpSp>
    </p:spTree>
    <p:extLst>
      <p:ext uri="{BB962C8B-B14F-4D97-AF65-F5344CB8AC3E}">
        <p14:creationId xmlns:p14="http://schemas.microsoft.com/office/powerpoint/2010/main" val="34568733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标题 1"/>
          <p:cNvSpPr>
            <a:spLocks noGrp="1"/>
          </p:cNvSpPr>
          <p:nvPr>
            <p:ph type="title"/>
          </p:nvPr>
        </p:nvSpPr>
        <p:spPr/>
        <p:txBody>
          <a:bodyPr/>
          <a:lstStyle/>
          <a:p>
            <a:r>
              <a:rPr lang="en-US" altLang="zh-CN"/>
              <a:t>OSI</a:t>
            </a:r>
            <a:r>
              <a:rPr lang="zh-CN" altLang="en-US"/>
              <a:t>模型 </a:t>
            </a:r>
            <a:r>
              <a:rPr lang="en-US" altLang="zh-CN"/>
              <a:t>vs. </a:t>
            </a:r>
            <a:r>
              <a:rPr lang="zh-CN" altLang="en-US"/>
              <a:t>互联网体系结构</a:t>
            </a:r>
          </a:p>
        </p:txBody>
      </p:sp>
      <p:sp>
        <p:nvSpPr>
          <p:cNvPr id="165891"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2B65AE67-26F1-450D-A6BE-45DD8C21DFDD}" type="slidenum">
              <a:rPr kumimoji="0" lang="en-US" altLang="zh-CN" sz="1000">
                <a:latin typeface="Arial" panose="020B0604020202020204" pitchFamily="34" charset="0"/>
                <a:ea typeface="宋体" panose="02010600030101010101" pitchFamily="2" charset="-122"/>
              </a:rPr>
              <a:pPr>
                <a:spcBef>
                  <a:spcPct val="0"/>
                </a:spcBef>
                <a:buClrTx/>
                <a:buSzTx/>
                <a:buFontTx/>
                <a:buNone/>
              </a:pPr>
              <a:t>127</a:t>
            </a:fld>
            <a:r>
              <a:rPr kumimoji="0" lang="en-US" altLang="zh-CN" sz="1000">
                <a:latin typeface="Arial" panose="020B0604020202020204" pitchFamily="34" charset="0"/>
                <a:ea typeface="宋体" panose="02010600030101010101" pitchFamily="2" charset="-122"/>
              </a:rPr>
              <a:t>-</a:t>
            </a:r>
          </a:p>
        </p:txBody>
      </p:sp>
      <p:grpSp>
        <p:nvGrpSpPr>
          <p:cNvPr id="165892" name="组合 4"/>
          <p:cNvGrpSpPr>
            <a:grpSpLocks/>
          </p:cNvGrpSpPr>
          <p:nvPr/>
        </p:nvGrpSpPr>
        <p:grpSpPr bwMode="auto">
          <a:xfrm>
            <a:off x="2524125" y="2783358"/>
            <a:ext cx="1703388" cy="2686110"/>
            <a:chOff x="642910" y="1576374"/>
            <a:chExt cx="1703388" cy="2686186"/>
          </a:xfrm>
        </p:grpSpPr>
        <p:sp>
          <p:nvSpPr>
            <p:cNvPr id="6" name="Rectangle 4"/>
            <p:cNvSpPr>
              <a:spLocks noChangeArrowheads="1"/>
            </p:cNvSpPr>
            <p:nvPr/>
          </p:nvSpPr>
          <p:spPr bwMode="auto">
            <a:xfrm>
              <a:off x="642910" y="1576374"/>
              <a:ext cx="1703388" cy="381011"/>
            </a:xfrm>
            <a:prstGeom prst="rect">
              <a:avLst/>
            </a:prstGeom>
            <a:gradFill rotWithShape="1">
              <a:gsLst>
                <a:gs pos="0">
                  <a:srgbClr val="FFED78"/>
                </a:gs>
                <a:gs pos="35001">
                  <a:srgbClr val="FFF0A1"/>
                </a:gs>
                <a:gs pos="100000">
                  <a:srgbClr val="FFF9D7"/>
                </a:gs>
              </a:gsLst>
              <a:lin ang="16200000" scaled="1"/>
            </a:gradFill>
            <a:ln w="9525">
              <a:solidFill>
                <a:srgbClr val="FFBF00"/>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7" name="Text Box 5"/>
            <p:cNvSpPr txBox="1">
              <a:spLocks noChangeArrowheads="1"/>
            </p:cNvSpPr>
            <p:nvPr/>
          </p:nvSpPr>
          <p:spPr bwMode="auto">
            <a:xfrm>
              <a:off x="719110" y="1576374"/>
              <a:ext cx="1393330" cy="400121"/>
            </a:xfrm>
            <a:prstGeom prst="rect">
              <a:avLst/>
            </a:prstGeom>
            <a:noFill/>
            <a:ln w="25400">
              <a:noFill/>
              <a:miter lim="800000"/>
              <a:headEnd/>
              <a:tailEnd/>
            </a:ln>
          </p:spPr>
          <p:txBody>
            <a:bodyPr wrap="none">
              <a:spAutoFit/>
            </a:bodyPr>
            <a:lstStyle/>
            <a:p>
              <a:pPr>
                <a:defRPr/>
              </a:pPr>
              <a:r>
                <a:rPr lang="en-US" altLang="zh-CN" sz="2000" dirty="0">
                  <a:latin typeface="+mn-lt"/>
                  <a:ea typeface="宋体" charset="-122"/>
                </a:rPr>
                <a:t>Application</a:t>
              </a:r>
            </a:p>
          </p:txBody>
        </p:sp>
        <p:sp>
          <p:nvSpPr>
            <p:cNvPr id="8" name="Rectangle 6"/>
            <p:cNvSpPr>
              <a:spLocks noChangeArrowheads="1"/>
            </p:cNvSpPr>
            <p:nvPr/>
          </p:nvSpPr>
          <p:spPr bwMode="auto">
            <a:xfrm>
              <a:off x="642910" y="1957385"/>
              <a:ext cx="1703388" cy="381011"/>
            </a:xfrm>
            <a:prstGeom prst="rect">
              <a:avLst/>
            </a:prstGeom>
            <a:gradFill rotWithShape="1">
              <a:gsLst>
                <a:gs pos="0">
                  <a:srgbClr val="FFED78"/>
                </a:gs>
                <a:gs pos="35001">
                  <a:srgbClr val="FFF0A1"/>
                </a:gs>
                <a:gs pos="100000">
                  <a:srgbClr val="FFF9D7"/>
                </a:gs>
              </a:gsLst>
              <a:lin ang="16200000" scaled="1"/>
            </a:gradFill>
            <a:ln w="9525">
              <a:solidFill>
                <a:srgbClr val="FFBF00"/>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9" name="Text Box 7"/>
            <p:cNvSpPr txBox="1">
              <a:spLocks noChangeArrowheads="1"/>
            </p:cNvSpPr>
            <p:nvPr/>
          </p:nvSpPr>
          <p:spPr bwMode="auto">
            <a:xfrm>
              <a:off x="673073" y="1941509"/>
              <a:ext cx="1449436" cy="400121"/>
            </a:xfrm>
            <a:prstGeom prst="rect">
              <a:avLst/>
            </a:prstGeom>
            <a:noFill/>
            <a:ln w="25400">
              <a:noFill/>
              <a:miter lim="800000"/>
              <a:headEnd/>
              <a:tailEnd/>
            </a:ln>
          </p:spPr>
          <p:txBody>
            <a:bodyPr wrap="none">
              <a:spAutoFit/>
            </a:bodyPr>
            <a:lstStyle/>
            <a:p>
              <a:pPr>
                <a:defRPr/>
              </a:pPr>
              <a:r>
                <a:rPr lang="en-US" altLang="zh-CN" sz="2000" dirty="0">
                  <a:latin typeface="+mn-lt"/>
                  <a:ea typeface="宋体" charset="-122"/>
                </a:rPr>
                <a:t>Presentation</a:t>
              </a:r>
            </a:p>
          </p:txBody>
        </p:sp>
        <p:sp>
          <p:nvSpPr>
            <p:cNvPr id="10" name="Rectangle 8"/>
            <p:cNvSpPr>
              <a:spLocks noChangeArrowheads="1"/>
            </p:cNvSpPr>
            <p:nvPr/>
          </p:nvSpPr>
          <p:spPr bwMode="auto">
            <a:xfrm>
              <a:off x="642910" y="2338396"/>
              <a:ext cx="1703388" cy="381011"/>
            </a:xfrm>
            <a:prstGeom prst="rect">
              <a:avLst/>
            </a:prstGeom>
            <a:gradFill rotWithShape="1">
              <a:gsLst>
                <a:gs pos="0">
                  <a:srgbClr val="FFED78"/>
                </a:gs>
                <a:gs pos="35001">
                  <a:srgbClr val="FFF0A1"/>
                </a:gs>
                <a:gs pos="100000">
                  <a:srgbClr val="FFF9D7"/>
                </a:gs>
              </a:gsLst>
              <a:lin ang="16200000" scaled="1"/>
            </a:gradFill>
            <a:ln w="9525">
              <a:solidFill>
                <a:srgbClr val="FFBF00"/>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11" name="Text Box 9"/>
            <p:cNvSpPr txBox="1">
              <a:spLocks noChangeArrowheads="1"/>
            </p:cNvSpPr>
            <p:nvPr/>
          </p:nvSpPr>
          <p:spPr bwMode="auto">
            <a:xfrm>
              <a:off x="901673" y="2322520"/>
              <a:ext cx="962025" cy="400061"/>
            </a:xfrm>
            <a:prstGeom prst="rect">
              <a:avLst/>
            </a:prstGeom>
            <a:noFill/>
            <a:ln w="25400">
              <a:noFill/>
              <a:miter lim="800000"/>
              <a:headEnd/>
              <a:tailEnd/>
            </a:ln>
          </p:spPr>
          <p:txBody>
            <a:bodyPr wrap="none">
              <a:spAutoFit/>
            </a:bodyPr>
            <a:lstStyle/>
            <a:p>
              <a:pPr>
                <a:defRPr/>
              </a:pPr>
              <a:r>
                <a:rPr lang="en-US" altLang="zh-CN" sz="2000" dirty="0">
                  <a:latin typeface="+mn-lt"/>
                  <a:ea typeface="宋体" charset="-122"/>
                </a:rPr>
                <a:t>Session</a:t>
              </a:r>
            </a:p>
          </p:txBody>
        </p:sp>
        <p:sp>
          <p:nvSpPr>
            <p:cNvPr id="12" name="Rectangle 10"/>
            <p:cNvSpPr>
              <a:spLocks noChangeArrowheads="1"/>
            </p:cNvSpPr>
            <p:nvPr/>
          </p:nvSpPr>
          <p:spPr bwMode="auto">
            <a:xfrm>
              <a:off x="642910" y="2719406"/>
              <a:ext cx="1703388" cy="381011"/>
            </a:xfrm>
            <a:prstGeom prst="rect">
              <a:avLst/>
            </a:prstGeom>
            <a:gradFill rotWithShape="1">
              <a:gsLst>
                <a:gs pos="0">
                  <a:srgbClr val="FFED78"/>
                </a:gs>
                <a:gs pos="35001">
                  <a:srgbClr val="FFF0A1"/>
                </a:gs>
                <a:gs pos="100000">
                  <a:srgbClr val="FFF9D7"/>
                </a:gs>
              </a:gsLst>
              <a:lin ang="16200000" scaled="1"/>
            </a:gradFill>
            <a:ln w="9525">
              <a:solidFill>
                <a:srgbClr val="FFBF00"/>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13" name="Text Box 11"/>
            <p:cNvSpPr txBox="1">
              <a:spLocks noChangeArrowheads="1"/>
            </p:cNvSpPr>
            <p:nvPr/>
          </p:nvSpPr>
          <p:spPr bwMode="auto">
            <a:xfrm>
              <a:off x="823885" y="2703531"/>
              <a:ext cx="1182688" cy="400061"/>
            </a:xfrm>
            <a:prstGeom prst="rect">
              <a:avLst/>
            </a:prstGeom>
            <a:noFill/>
            <a:ln w="25400">
              <a:noFill/>
              <a:miter lim="800000"/>
              <a:headEnd/>
              <a:tailEnd/>
            </a:ln>
          </p:spPr>
          <p:txBody>
            <a:bodyPr wrap="none">
              <a:spAutoFit/>
            </a:bodyPr>
            <a:lstStyle/>
            <a:p>
              <a:pPr>
                <a:defRPr/>
              </a:pPr>
              <a:r>
                <a:rPr lang="en-US" altLang="zh-CN" sz="2000">
                  <a:latin typeface="+mn-lt"/>
                  <a:ea typeface="宋体" charset="-122"/>
                </a:rPr>
                <a:t>Transport</a:t>
              </a:r>
            </a:p>
          </p:txBody>
        </p:sp>
        <p:sp>
          <p:nvSpPr>
            <p:cNvPr id="14" name="Rectangle 12"/>
            <p:cNvSpPr>
              <a:spLocks noChangeArrowheads="1"/>
            </p:cNvSpPr>
            <p:nvPr/>
          </p:nvSpPr>
          <p:spPr bwMode="auto">
            <a:xfrm>
              <a:off x="642910" y="3100417"/>
              <a:ext cx="1703388" cy="381011"/>
            </a:xfrm>
            <a:prstGeom prst="rect">
              <a:avLst/>
            </a:prstGeom>
            <a:gradFill rotWithShape="1">
              <a:gsLst>
                <a:gs pos="0">
                  <a:srgbClr val="8FA4FF"/>
                </a:gs>
                <a:gs pos="35001">
                  <a:srgbClr val="B1BFFF"/>
                </a:gs>
                <a:gs pos="100000">
                  <a:srgbClr val="DFE5FF"/>
                </a:gs>
              </a:gsLst>
              <a:lin ang="16200000" scaled="1"/>
            </a:gradFill>
            <a:ln w="9525">
              <a:solidFill>
                <a:srgbClr val="2D5DD9"/>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15" name="Text Box 13"/>
            <p:cNvSpPr txBox="1">
              <a:spLocks noChangeArrowheads="1"/>
            </p:cNvSpPr>
            <p:nvPr/>
          </p:nvSpPr>
          <p:spPr bwMode="auto">
            <a:xfrm>
              <a:off x="823885" y="3084542"/>
              <a:ext cx="1116013" cy="396886"/>
            </a:xfrm>
            <a:prstGeom prst="rect">
              <a:avLst/>
            </a:prstGeom>
            <a:noFill/>
            <a:ln w="25400">
              <a:noFill/>
              <a:miter lim="800000"/>
              <a:headEnd/>
              <a:tailEnd/>
            </a:ln>
          </p:spPr>
          <p:txBody>
            <a:bodyPr wrap="none">
              <a:spAutoFit/>
            </a:bodyPr>
            <a:lstStyle/>
            <a:p>
              <a:pPr>
                <a:defRPr/>
              </a:pPr>
              <a:r>
                <a:rPr lang="en-US" altLang="zh-CN" sz="2000">
                  <a:latin typeface="+mn-lt"/>
                  <a:ea typeface="宋体" charset="-122"/>
                </a:rPr>
                <a:t>Network</a:t>
              </a:r>
            </a:p>
          </p:txBody>
        </p:sp>
        <p:sp>
          <p:nvSpPr>
            <p:cNvPr id="16" name="Rectangle 14"/>
            <p:cNvSpPr>
              <a:spLocks noChangeArrowheads="1"/>
            </p:cNvSpPr>
            <p:nvPr/>
          </p:nvSpPr>
          <p:spPr bwMode="auto">
            <a:xfrm>
              <a:off x="642910" y="3481428"/>
              <a:ext cx="1703388" cy="381011"/>
            </a:xfrm>
            <a:prstGeom prst="rect">
              <a:avLst/>
            </a:prstGeom>
            <a:gradFill rotWithShape="1">
              <a:gsLst>
                <a:gs pos="0">
                  <a:srgbClr val="8FA4FF"/>
                </a:gs>
                <a:gs pos="35001">
                  <a:srgbClr val="B1BFFF"/>
                </a:gs>
                <a:gs pos="100000">
                  <a:srgbClr val="DFE5FF"/>
                </a:gs>
              </a:gsLst>
              <a:lin ang="16200000" scaled="1"/>
            </a:gradFill>
            <a:ln w="9525">
              <a:solidFill>
                <a:srgbClr val="2D5DD9"/>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17" name="Text Box 15"/>
            <p:cNvSpPr txBox="1">
              <a:spLocks noChangeArrowheads="1"/>
            </p:cNvSpPr>
            <p:nvPr/>
          </p:nvSpPr>
          <p:spPr bwMode="auto">
            <a:xfrm>
              <a:off x="823885" y="3465552"/>
              <a:ext cx="1130438" cy="400121"/>
            </a:xfrm>
            <a:prstGeom prst="rect">
              <a:avLst/>
            </a:prstGeom>
            <a:noFill/>
            <a:ln w="25400">
              <a:noFill/>
              <a:miter lim="800000"/>
              <a:headEnd/>
              <a:tailEnd/>
            </a:ln>
          </p:spPr>
          <p:txBody>
            <a:bodyPr wrap="none">
              <a:spAutoFit/>
            </a:bodyPr>
            <a:lstStyle/>
            <a:p>
              <a:pPr>
                <a:defRPr/>
              </a:pPr>
              <a:r>
                <a:rPr lang="en-US" altLang="zh-CN" sz="2000">
                  <a:latin typeface="+mn-lt"/>
                  <a:ea typeface="宋体" charset="-122"/>
                </a:rPr>
                <a:t>Data link</a:t>
              </a:r>
            </a:p>
          </p:txBody>
        </p:sp>
        <p:sp>
          <p:nvSpPr>
            <p:cNvPr id="18" name="Rectangle 16"/>
            <p:cNvSpPr>
              <a:spLocks noChangeArrowheads="1"/>
            </p:cNvSpPr>
            <p:nvPr/>
          </p:nvSpPr>
          <p:spPr bwMode="auto">
            <a:xfrm>
              <a:off x="642910" y="3862439"/>
              <a:ext cx="1703388" cy="381011"/>
            </a:xfrm>
            <a:prstGeom prst="rect">
              <a:avLst/>
            </a:prstGeom>
            <a:gradFill rotWithShape="1">
              <a:gsLst>
                <a:gs pos="0">
                  <a:srgbClr val="8FA4FF"/>
                </a:gs>
                <a:gs pos="35001">
                  <a:srgbClr val="B1BFFF"/>
                </a:gs>
                <a:gs pos="100000">
                  <a:srgbClr val="DFE5FF"/>
                </a:gs>
              </a:gsLst>
              <a:lin ang="16200000" scaled="1"/>
            </a:gradFill>
            <a:ln w="9525">
              <a:solidFill>
                <a:srgbClr val="2D5DD9"/>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19" name="Text Box 17"/>
            <p:cNvSpPr txBox="1">
              <a:spLocks noChangeArrowheads="1"/>
            </p:cNvSpPr>
            <p:nvPr/>
          </p:nvSpPr>
          <p:spPr bwMode="auto">
            <a:xfrm>
              <a:off x="857223" y="3862439"/>
              <a:ext cx="1051891" cy="400121"/>
            </a:xfrm>
            <a:prstGeom prst="rect">
              <a:avLst/>
            </a:prstGeom>
            <a:noFill/>
            <a:ln w="25400">
              <a:noFill/>
              <a:miter lim="800000"/>
              <a:headEnd/>
              <a:tailEnd/>
            </a:ln>
          </p:spPr>
          <p:txBody>
            <a:bodyPr wrap="none">
              <a:spAutoFit/>
            </a:bodyPr>
            <a:lstStyle/>
            <a:p>
              <a:pPr>
                <a:defRPr/>
              </a:pPr>
              <a:r>
                <a:rPr lang="en-US" altLang="zh-CN" sz="2000" dirty="0">
                  <a:latin typeface="+mn-lt"/>
                  <a:ea typeface="宋体" charset="-122"/>
                </a:rPr>
                <a:t>Physical</a:t>
              </a:r>
            </a:p>
          </p:txBody>
        </p:sp>
      </p:grpSp>
      <p:grpSp>
        <p:nvGrpSpPr>
          <p:cNvPr id="165893" name="组合 19"/>
          <p:cNvGrpSpPr>
            <a:grpSpLocks/>
          </p:cNvGrpSpPr>
          <p:nvPr/>
        </p:nvGrpSpPr>
        <p:grpSpPr bwMode="auto">
          <a:xfrm>
            <a:off x="5205413" y="2711920"/>
            <a:ext cx="5105400" cy="2743200"/>
            <a:chOff x="3309910" y="1500174"/>
            <a:chExt cx="5105400" cy="2743200"/>
          </a:xfrm>
        </p:grpSpPr>
        <p:sp>
          <p:nvSpPr>
            <p:cNvPr id="21" name="Rectangle 18"/>
            <p:cNvSpPr>
              <a:spLocks noChangeArrowheads="1"/>
            </p:cNvSpPr>
            <p:nvPr/>
          </p:nvSpPr>
          <p:spPr bwMode="auto">
            <a:xfrm>
              <a:off x="3309910" y="3100374"/>
              <a:ext cx="1703387" cy="381000"/>
            </a:xfrm>
            <a:prstGeom prst="rect">
              <a:avLst/>
            </a:prstGeom>
            <a:gradFill rotWithShape="1">
              <a:gsLst>
                <a:gs pos="0">
                  <a:srgbClr val="8FA4FF"/>
                </a:gs>
                <a:gs pos="35001">
                  <a:srgbClr val="B1BFFF"/>
                </a:gs>
                <a:gs pos="100000">
                  <a:srgbClr val="DFE5FF"/>
                </a:gs>
              </a:gsLst>
              <a:lin ang="16200000" scaled="1"/>
            </a:gradFill>
            <a:ln w="9525">
              <a:solidFill>
                <a:srgbClr val="2D5DD9"/>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22" name="Text Box 19"/>
            <p:cNvSpPr txBox="1">
              <a:spLocks noChangeArrowheads="1"/>
            </p:cNvSpPr>
            <p:nvPr/>
          </p:nvSpPr>
          <p:spPr bwMode="auto">
            <a:xfrm>
              <a:off x="3490885" y="3084499"/>
              <a:ext cx="979755" cy="400110"/>
            </a:xfrm>
            <a:prstGeom prst="rect">
              <a:avLst/>
            </a:prstGeom>
            <a:noFill/>
            <a:ln w="25400">
              <a:noFill/>
              <a:miter lim="800000"/>
              <a:headEnd/>
              <a:tailEnd/>
            </a:ln>
          </p:spPr>
          <p:txBody>
            <a:bodyPr wrap="none">
              <a:spAutoFit/>
            </a:bodyPr>
            <a:lstStyle/>
            <a:p>
              <a:pPr>
                <a:defRPr/>
              </a:pPr>
              <a:r>
                <a:rPr lang="en-US" altLang="zh-CN" sz="2000">
                  <a:latin typeface="+mn-lt"/>
                  <a:ea typeface="宋体" charset="-122"/>
                </a:rPr>
                <a:t>Internet</a:t>
              </a:r>
            </a:p>
          </p:txBody>
        </p:sp>
        <p:sp>
          <p:nvSpPr>
            <p:cNvPr id="23" name="Rectangle 20"/>
            <p:cNvSpPr>
              <a:spLocks noChangeArrowheads="1"/>
            </p:cNvSpPr>
            <p:nvPr/>
          </p:nvSpPr>
          <p:spPr bwMode="auto">
            <a:xfrm>
              <a:off x="3309910" y="3481374"/>
              <a:ext cx="1703387" cy="762000"/>
            </a:xfrm>
            <a:prstGeom prst="rect">
              <a:avLst/>
            </a:prstGeom>
            <a:gradFill rotWithShape="1">
              <a:gsLst>
                <a:gs pos="0">
                  <a:srgbClr val="8FA4FF"/>
                </a:gs>
                <a:gs pos="35001">
                  <a:srgbClr val="B1BFFF"/>
                </a:gs>
                <a:gs pos="100000">
                  <a:srgbClr val="DFE5FF"/>
                </a:gs>
              </a:gsLst>
              <a:lin ang="16200000" scaled="1"/>
            </a:gradFill>
            <a:ln w="9525">
              <a:solidFill>
                <a:srgbClr val="2D5DD9"/>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24" name="Text Box 21"/>
            <p:cNvSpPr txBox="1">
              <a:spLocks noChangeArrowheads="1"/>
            </p:cNvSpPr>
            <p:nvPr/>
          </p:nvSpPr>
          <p:spPr bwMode="auto">
            <a:xfrm>
              <a:off x="3565497" y="3465499"/>
              <a:ext cx="1116013" cy="701675"/>
            </a:xfrm>
            <a:prstGeom prst="rect">
              <a:avLst/>
            </a:prstGeom>
            <a:noFill/>
            <a:ln w="25400">
              <a:noFill/>
              <a:miter lim="800000"/>
              <a:headEnd/>
              <a:tailEnd/>
            </a:ln>
          </p:spPr>
          <p:txBody>
            <a:bodyPr wrap="none">
              <a:spAutoFit/>
            </a:bodyPr>
            <a:lstStyle/>
            <a:p>
              <a:pPr>
                <a:defRPr/>
              </a:pPr>
              <a:r>
                <a:rPr lang="en-US" altLang="zh-CN" sz="2000">
                  <a:latin typeface="+mn-lt"/>
                  <a:ea typeface="宋体" charset="-122"/>
                </a:rPr>
                <a:t>Network</a:t>
              </a:r>
            </a:p>
            <a:p>
              <a:pPr>
                <a:defRPr/>
              </a:pPr>
              <a:r>
                <a:rPr lang="en-US" altLang="zh-CN" sz="2000">
                  <a:latin typeface="+mn-lt"/>
                  <a:ea typeface="宋体" charset="-122"/>
                </a:rPr>
                <a:t>Access</a:t>
              </a:r>
            </a:p>
          </p:txBody>
        </p:sp>
        <p:sp>
          <p:nvSpPr>
            <p:cNvPr id="25" name="Rectangle 22"/>
            <p:cNvSpPr>
              <a:spLocks noChangeArrowheads="1"/>
            </p:cNvSpPr>
            <p:nvPr/>
          </p:nvSpPr>
          <p:spPr bwMode="auto">
            <a:xfrm>
              <a:off x="3309910" y="2719374"/>
              <a:ext cx="1703387" cy="381000"/>
            </a:xfrm>
            <a:prstGeom prst="rect">
              <a:avLst/>
            </a:prstGeom>
            <a:gradFill rotWithShape="1">
              <a:gsLst>
                <a:gs pos="0">
                  <a:srgbClr val="FFED78"/>
                </a:gs>
                <a:gs pos="35001">
                  <a:srgbClr val="FFF0A1"/>
                </a:gs>
                <a:gs pos="100000">
                  <a:srgbClr val="FFF9D7"/>
                </a:gs>
              </a:gsLst>
              <a:lin ang="16200000" scaled="1"/>
            </a:gradFill>
            <a:ln w="9525">
              <a:solidFill>
                <a:srgbClr val="FFBF00"/>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26" name="Text Box 23"/>
            <p:cNvSpPr txBox="1">
              <a:spLocks noChangeArrowheads="1"/>
            </p:cNvSpPr>
            <p:nvPr/>
          </p:nvSpPr>
          <p:spPr bwMode="auto">
            <a:xfrm>
              <a:off x="3490885" y="2703499"/>
              <a:ext cx="1182687" cy="400050"/>
            </a:xfrm>
            <a:prstGeom prst="rect">
              <a:avLst/>
            </a:prstGeom>
            <a:noFill/>
            <a:ln w="25400">
              <a:noFill/>
              <a:miter lim="800000"/>
              <a:headEnd/>
              <a:tailEnd/>
            </a:ln>
          </p:spPr>
          <p:txBody>
            <a:bodyPr wrap="none">
              <a:spAutoFit/>
            </a:bodyPr>
            <a:lstStyle/>
            <a:p>
              <a:pPr>
                <a:defRPr/>
              </a:pPr>
              <a:r>
                <a:rPr lang="en-US" altLang="zh-CN" sz="2000">
                  <a:latin typeface="+mn-lt"/>
                  <a:ea typeface="宋体" charset="-122"/>
                </a:rPr>
                <a:t>Transport</a:t>
              </a:r>
            </a:p>
          </p:txBody>
        </p:sp>
        <p:sp>
          <p:nvSpPr>
            <p:cNvPr id="27" name="Rectangle 24"/>
            <p:cNvSpPr>
              <a:spLocks noChangeArrowheads="1"/>
            </p:cNvSpPr>
            <p:nvPr/>
          </p:nvSpPr>
          <p:spPr bwMode="auto">
            <a:xfrm>
              <a:off x="3309910" y="1576374"/>
              <a:ext cx="1703387" cy="381000"/>
            </a:xfrm>
            <a:prstGeom prst="rect">
              <a:avLst/>
            </a:prstGeom>
            <a:gradFill rotWithShape="1">
              <a:gsLst>
                <a:gs pos="0">
                  <a:srgbClr val="FFED78"/>
                </a:gs>
                <a:gs pos="35001">
                  <a:srgbClr val="FFF0A1"/>
                </a:gs>
                <a:gs pos="100000">
                  <a:srgbClr val="FFF9D7"/>
                </a:gs>
              </a:gsLst>
              <a:lin ang="16200000" scaled="1"/>
            </a:gradFill>
            <a:ln w="9525">
              <a:solidFill>
                <a:srgbClr val="FFBF00"/>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28" name="Text Box 25"/>
            <p:cNvSpPr txBox="1">
              <a:spLocks noChangeArrowheads="1"/>
            </p:cNvSpPr>
            <p:nvPr/>
          </p:nvSpPr>
          <p:spPr bwMode="auto">
            <a:xfrm>
              <a:off x="3386110" y="1576374"/>
              <a:ext cx="1393330" cy="400110"/>
            </a:xfrm>
            <a:prstGeom prst="rect">
              <a:avLst/>
            </a:prstGeom>
            <a:noFill/>
            <a:ln w="25400">
              <a:noFill/>
              <a:miter lim="800000"/>
              <a:headEnd/>
              <a:tailEnd/>
            </a:ln>
          </p:spPr>
          <p:txBody>
            <a:bodyPr wrap="none">
              <a:spAutoFit/>
            </a:bodyPr>
            <a:lstStyle/>
            <a:p>
              <a:pPr>
                <a:defRPr/>
              </a:pPr>
              <a:r>
                <a:rPr lang="en-US" altLang="zh-CN" sz="2000" dirty="0">
                  <a:latin typeface="+mn-lt"/>
                  <a:ea typeface="宋体" charset="-122"/>
                </a:rPr>
                <a:t>Application</a:t>
              </a:r>
            </a:p>
          </p:txBody>
        </p:sp>
        <p:sp>
          <p:nvSpPr>
            <p:cNvPr id="29" name="Rectangle 26"/>
            <p:cNvSpPr>
              <a:spLocks noChangeArrowheads="1"/>
            </p:cNvSpPr>
            <p:nvPr/>
          </p:nvSpPr>
          <p:spPr bwMode="auto">
            <a:xfrm>
              <a:off x="3309910" y="1957374"/>
              <a:ext cx="1703387" cy="381000"/>
            </a:xfrm>
            <a:prstGeom prst="rect">
              <a:avLst/>
            </a:prstGeom>
            <a:noFill/>
            <a:ln w="19050">
              <a:solidFill>
                <a:schemeClr val="bg1">
                  <a:lumMod val="50000"/>
                </a:schemeClr>
              </a:solidFill>
              <a:prstDash val="sysDot"/>
              <a:miter lim="800000"/>
              <a:headEnd/>
              <a:tailEnd/>
            </a:ln>
          </p:spPr>
          <p:txBody>
            <a:bodyPr wrap="none" anchor="ctr"/>
            <a:lstStyle/>
            <a:p>
              <a:pPr eaLnBrk="1" hangingPunct="1">
                <a:defRPr/>
              </a:pPr>
              <a:endParaRPr lang="zh-CN" altLang="en-US">
                <a:latin typeface="+mn-lt"/>
                <a:ea typeface="宋体" charset="-122"/>
              </a:endParaRPr>
            </a:p>
          </p:txBody>
        </p:sp>
        <p:sp>
          <p:nvSpPr>
            <p:cNvPr id="30" name="Rectangle 27"/>
            <p:cNvSpPr>
              <a:spLocks noChangeArrowheads="1"/>
            </p:cNvSpPr>
            <p:nvPr/>
          </p:nvSpPr>
          <p:spPr bwMode="auto">
            <a:xfrm>
              <a:off x="3309910" y="2338374"/>
              <a:ext cx="1703387" cy="381000"/>
            </a:xfrm>
            <a:prstGeom prst="rect">
              <a:avLst/>
            </a:prstGeom>
            <a:noFill/>
            <a:ln w="19050">
              <a:solidFill>
                <a:schemeClr val="bg1">
                  <a:lumMod val="50000"/>
                </a:schemeClr>
              </a:solidFill>
              <a:prstDash val="sysDot"/>
              <a:miter lim="800000"/>
              <a:headEnd/>
              <a:tailEnd/>
            </a:ln>
          </p:spPr>
          <p:txBody>
            <a:bodyPr wrap="none" anchor="ctr"/>
            <a:lstStyle/>
            <a:p>
              <a:pPr eaLnBrk="1" hangingPunct="1">
                <a:defRPr/>
              </a:pPr>
              <a:endParaRPr lang="zh-CN" altLang="en-US">
                <a:latin typeface="+mn-lt"/>
                <a:ea typeface="宋体" charset="-122"/>
              </a:endParaRPr>
            </a:p>
          </p:txBody>
        </p:sp>
        <p:sp>
          <p:nvSpPr>
            <p:cNvPr id="31" name="Rectangle 28"/>
            <p:cNvSpPr>
              <a:spLocks noChangeArrowheads="1"/>
            </p:cNvSpPr>
            <p:nvPr/>
          </p:nvSpPr>
          <p:spPr bwMode="auto">
            <a:xfrm>
              <a:off x="5748310" y="2947974"/>
              <a:ext cx="2667000" cy="533400"/>
            </a:xfrm>
            <a:prstGeom prst="rect">
              <a:avLst/>
            </a:prstGeom>
            <a:gradFill rotWithShape="1">
              <a:gsLst>
                <a:gs pos="0">
                  <a:srgbClr val="8FA4FF"/>
                </a:gs>
                <a:gs pos="35001">
                  <a:srgbClr val="B1BFFF"/>
                </a:gs>
                <a:gs pos="100000">
                  <a:srgbClr val="DFE5FF"/>
                </a:gs>
              </a:gsLst>
              <a:lin ang="16200000" scaled="1"/>
            </a:gradFill>
            <a:ln w="9525">
              <a:solidFill>
                <a:srgbClr val="2D5DD9"/>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32" name="Rectangle 29"/>
            <p:cNvSpPr>
              <a:spLocks noChangeArrowheads="1"/>
            </p:cNvSpPr>
            <p:nvPr/>
          </p:nvSpPr>
          <p:spPr bwMode="auto">
            <a:xfrm>
              <a:off x="6815110" y="3024174"/>
              <a:ext cx="685800" cy="381000"/>
            </a:xfrm>
            <a:prstGeom prst="rect">
              <a:avLst/>
            </a:prstGeom>
            <a:gradFill rotWithShape="1">
              <a:gsLst>
                <a:gs pos="0">
                  <a:srgbClr val="FF9595"/>
                </a:gs>
                <a:gs pos="35001">
                  <a:srgbClr val="FFB5B5"/>
                </a:gs>
                <a:gs pos="100000">
                  <a:srgbClr val="FFE2E2"/>
                </a:gs>
              </a:gsLst>
              <a:lin ang="16200000" scaled="1"/>
            </a:gradFill>
            <a:ln w="9525">
              <a:solidFill>
                <a:srgbClr val="C00000"/>
              </a:solidFill>
              <a:miter lim="800000"/>
              <a:headEnd/>
              <a:tailEnd/>
            </a:ln>
            <a:effectLst>
              <a:outerShdw blurRad="63500" dist="20000" dir="5400000" rotWithShape="0">
                <a:srgbClr val="000000">
                  <a:alpha val="37999"/>
                </a:srgbClr>
              </a:outerShdw>
            </a:effectLst>
          </p:spPr>
          <p:txBody>
            <a:bodyPr wrap="none" anchor="ctr"/>
            <a:lstStyle/>
            <a:p>
              <a:pPr algn="ctr">
                <a:defRPr/>
              </a:pPr>
              <a:r>
                <a:rPr lang="en-US" altLang="zh-CN" sz="2000" dirty="0">
                  <a:solidFill>
                    <a:schemeClr val="dk1"/>
                  </a:solidFill>
                  <a:latin typeface="+mn-lt"/>
                  <a:ea typeface="+mn-ea"/>
                </a:rPr>
                <a:t>IP</a:t>
              </a:r>
            </a:p>
          </p:txBody>
        </p:sp>
        <p:sp>
          <p:nvSpPr>
            <p:cNvPr id="33" name="Rectangle 30"/>
            <p:cNvSpPr>
              <a:spLocks noChangeArrowheads="1"/>
            </p:cNvSpPr>
            <p:nvPr/>
          </p:nvSpPr>
          <p:spPr bwMode="auto">
            <a:xfrm>
              <a:off x="5748310" y="3481374"/>
              <a:ext cx="2667000" cy="762000"/>
            </a:xfrm>
            <a:prstGeom prst="rect">
              <a:avLst/>
            </a:prstGeom>
            <a:gradFill rotWithShape="1">
              <a:gsLst>
                <a:gs pos="0">
                  <a:srgbClr val="8FA4FF"/>
                </a:gs>
                <a:gs pos="35001">
                  <a:srgbClr val="B1BFFF"/>
                </a:gs>
                <a:gs pos="100000">
                  <a:srgbClr val="DFE5FF"/>
                </a:gs>
              </a:gsLst>
              <a:lin ang="16200000" scaled="1"/>
            </a:gradFill>
            <a:ln w="9525">
              <a:solidFill>
                <a:srgbClr val="2D5DD9"/>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34" name="Rectangle 31"/>
            <p:cNvSpPr>
              <a:spLocks noChangeArrowheads="1"/>
            </p:cNvSpPr>
            <p:nvPr/>
          </p:nvSpPr>
          <p:spPr bwMode="auto">
            <a:xfrm>
              <a:off x="5976910" y="3633774"/>
              <a:ext cx="685800" cy="381000"/>
            </a:xfrm>
            <a:prstGeom prst="rect">
              <a:avLst/>
            </a:prstGeom>
            <a:gradFill rotWithShape="1">
              <a:gsLst>
                <a:gs pos="0">
                  <a:srgbClr val="C5A5EF"/>
                </a:gs>
                <a:gs pos="35001">
                  <a:srgbClr val="D6C1F2"/>
                </a:gs>
                <a:gs pos="100000">
                  <a:srgbClr val="EFE7FB"/>
                </a:gs>
              </a:gsLst>
              <a:lin ang="16200000" scaled="1"/>
            </a:gradFill>
            <a:ln w="9525">
              <a:solidFill>
                <a:srgbClr val="6E2C9F"/>
              </a:solidFill>
              <a:miter lim="800000"/>
              <a:headEnd/>
              <a:tailEnd/>
            </a:ln>
            <a:effectLst>
              <a:outerShdw blurRad="63500" dist="20000" dir="5400000" rotWithShape="0">
                <a:srgbClr val="000000">
                  <a:alpha val="37999"/>
                </a:srgbClr>
              </a:outerShdw>
            </a:effectLst>
          </p:spPr>
          <p:txBody>
            <a:bodyPr wrap="none" anchor="ctr"/>
            <a:lstStyle/>
            <a:p>
              <a:pPr algn="ctr">
                <a:defRPr/>
              </a:pPr>
              <a:r>
                <a:rPr lang="en-US" altLang="zh-CN" sz="2000" dirty="0">
                  <a:solidFill>
                    <a:schemeClr val="dk1"/>
                  </a:solidFill>
                  <a:latin typeface="+mn-lt"/>
                  <a:ea typeface="+mn-ea"/>
                </a:rPr>
                <a:t>LAN</a:t>
              </a:r>
            </a:p>
          </p:txBody>
        </p:sp>
        <p:sp>
          <p:nvSpPr>
            <p:cNvPr id="35" name="Rectangle 32"/>
            <p:cNvSpPr>
              <a:spLocks noChangeArrowheads="1"/>
            </p:cNvSpPr>
            <p:nvPr/>
          </p:nvSpPr>
          <p:spPr bwMode="auto">
            <a:xfrm>
              <a:off x="6891310" y="3557574"/>
              <a:ext cx="1295400" cy="609600"/>
            </a:xfrm>
            <a:prstGeom prst="rect">
              <a:avLst/>
            </a:prstGeom>
            <a:gradFill rotWithShape="1">
              <a:gsLst>
                <a:gs pos="0">
                  <a:srgbClr val="C5A5EF"/>
                </a:gs>
                <a:gs pos="35001">
                  <a:srgbClr val="D6C1F2"/>
                </a:gs>
                <a:gs pos="100000">
                  <a:srgbClr val="EFE7FB"/>
                </a:gs>
              </a:gsLst>
              <a:lin ang="16200000" scaled="1"/>
            </a:gradFill>
            <a:ln w="9525">
              <a:solidFill>
                <a:srgbClr val="6E2C9F"/>
              </a:solidFill>
              <a:miter lim="800000"/>
              <a:headEnd/>
              <a:tailEnd/>
            </a:ln>
            <a:effectLst>
              <a:outerShdw blurRad="63500" dist="20000" dir="5400000" rotWithShape="0">
                <a:srgbClr val="000000">
                  <a:alpha val="37999"/>
                </a:srgbClr>
              </a:outerShdw>
            </a:effectLst>
          </p:spPr>
          <p:txBody>
            <a:bodyPr wrap="none" anchor="ctr"/>
            <a:lstStyle/>
            <a:p>
              <a:pPr algn="ctr">
                <a:defRPr/>
              </a:pPr>
              <a:r>
                <a:rPr lang="en-US" altLang="zh-CN" sz="2000">
                  <a:solidFill>
                    <a:schemeClr val="dk1"/>
                  </a:solidFill>
                  <a:latin typeface="+mn-lt"/>
                  <a:ea typeface="+mn-ea"/>
                </a:rPr>
                <a:t>Packet</a:t>
              </a:r>
            </a:p>
            <a:p>
              <a:pPr algn="ctr">
                <a:defRPr/>
              </a:pPr>
              <a:r>
                <a:rPr lang="en-US" altLang="zh-CN" sz="2000">
                  <a:solidFill>
                    <a:schemeClr val="dk1"/>
                  </a:solidFill>
                  <a:latin typeface="+mn-lt"/>
                  <a:ea typeface="+mn-ea"/>
                </a:rPr>
                <a:t>radio</a:t>
              </a:r>
            </a:p>
          </p:txBody>
        </p:sp>
        <p:sp>
          <p:nvSpPr>
            <p:cNvPr id="36" name="Rectangle 33"/>
            <p:cNvSpPr>
              <a:spLocks noChangeArrowheads="1"/>
            </p:cNvSpPr>
            <p:nvPr/>
          </p:nvSpPr>
          <p:spPr bwMode="auto">
            <a:xfrm>
              <a:off x="5748310" y="2414574"/>
              <a:ext cx="2667000" cy="533400"/>
            </a:xfrm>
            <a:prstGeom prst="rect">
              <a:avLst/>
            </a:prstGeom>
            <a:gradFill rotWithShape="1">
              <a:gsLst>
                <a:gs pos="0">
                  <a:srgbClr val="FFED78"/>
                </a:gs>
                <a:gs pos="35001">
                  <a:srgbClr val="FFF0A1"/>
                </a:gs>
                <a:gs pos="100000">
                  <a:srgbClr val="FFF9D7"/>
                </a:gs>
              </a:gsLst>
              <a:lin ang="16200000" scaled="1"/>
            </a:gradFill>
            <a:ln w="9525">
              <a:solidFill>
                <a:srgbClr val="FFBF00"/>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37" name="Rectangle 34"/>
            <p:cNvSpPr>
              <a:spLocks noChangeArrowheads="1"/>
            </p:cNvSpPr>
            <p:nvPr/>
          </p:nvSpPr>
          <p:spPr bwMode="auto">
            <a:xfrm>
              <a:off x="6053110" y="2490774"/>
              <a:ext cx="685800" cy="381000"/>
            </a:xfrm>
            <a:prstGeom prst="rect">
              <a:avLst/>
            </a:prstGeom>
            <a:gradFill rotWithShape="1">
              <a:gsLst>
                <a:gs pos="0">
                  <a:srgbClr val="FF9595"/>
                </a:gs>
                <a:gs pos="35001">
                  <a:srgbClr val="FFB5B5"/>
                </a:gs>
                <a:gs pos="100000">
                  <a:srgbClr val="FFE2E2"/>
                </a:gs>
              </a:gsLst>
              <a:lin ang="16200000" scaled="1"/>
            </a:gradFill>
            <a:ln w="9525">
              <a:solidFill>
                <a:srgbClr val="C00000"/>
              </a:solidFill>
              <a:miter lim="800000"/>
              <a:headEnd/>
              <a:tailEnd/>
            </a:ln>
            <a:effectLst>
              <a:outerShdw blurRad="63500" dist="20000" dir="5400000" rotWithShape="0">
                <a:srgbClr val="000000">
                  <a:alpha val="37999"/>
                </a:srgbClr>
              </a:outerShdw>
            </a:effectLst>
          </p:spPr>
          <p:txBody>
            <a:bodyPr wrap="none" anchor="ctr"/>
            <a:lstStyle/>
            <a:p>
              <a:pPr algn="ctr">
                <a:defRPr/>
              </a:pPr>
              <a:r>
                <a:rPr lang="en-US" altLang="zh-CN" sz="2000">
                  <a:solidFill>
                    <a:schemeClr val="dk1"/>
                  </a:solidFill>
                  <a:latin typeface="+mn-lt"/>
                  <a:ea typeface="+mn-ea"/>
                </a:rPr>
                <a:t>TCP</a:t>
              </a:r>
            </a:p>
          </p:txBody>
        </p:sp>
        <p:sp>
          <p:nvSpPr>
            <p:cNvPr id="38" name="Rectangle 35"/>
            <p:cNvSpPr>
              <a:spLocks noChangeArrowheads="1"/>
            </p:cNvSpPr>
            <p:nvPr/>
          </p:nvSpPr>
          <p:spPr bwMode="auto">
            <a:xfrm>
              <a:off x="7424710" y="2490774"/>
              <a:ext cx="685800" cy="381000"/>
            </a:xfrm>
            <a:prstGeom prst="rect">
              <a:avLst/>
            </a:prstGeom>
            <a:gradFill rotWithShape="1">
              <a:gsLst>
                <a:gs pos="0">
                  <a:srgbClr val="FF9595"/>
                </a:gs>
                <a:gs pos="35001">
                  <a:srgbClr val="FFB5B5"/>
                </a:gs>
                <a:gs pos="100000">
                  <a:srgbClr val="FFE2E2"/>
                </a:gs>
              </a:gsLst>
              <a:lin ang="16200000" scaled="1"/>
            </a:gradFill>
            <a:ln w="9525">
              <a:solidFill>
                <a:srgbClr val="C00000"/>
              </a:solidFill>
              <a:miter lim="800000"/>
              <a:headEnd/>
              <a:tailEnd/>
            </a:ln>
            <a:effectLst>
              <a:outerShdw blurRad="63500" dist="20000" dir="5400000" rotWithShape="0">
                <a:srgbClr val="000000">
                  <a:alpha val="37999"/>
                </a:srgbClr>
              </a:outerShdw>
            </a:effectLst>
          </p:spPr>
          <p:txBody>
            <a:bodyPr wrap="none" anchor="ctr"/>
            <a:lstStyle/>
            <a:p>
              <a:pPr algn="ctr">
                <a:defRPr/>
              </a:pPr>
              <a:r>
                <a:rPr lang="en-US" altLang="zh-CN" sz="2000">
                  <a:solidFill>
                    <a:schemeClr val="dk1"/>
                  </a:solidFill>
                  <a:latin typeface="+mn-lt"/>
                  <a:ea typeface="+mn-ea"/>
                </a:rPr>
                <a:t>UDP</a:t>
              </a:r>
            </a:p>
          </p:txBody>
        </p:sp>
        <p:sp>
          <p:nvSpPr>
            <p:cNvPr id="39" name="Rectangle 36"/>
            <p:cNvSpPr>
              <a:spLocks noChangeArrowheads="1"/>
            </p:cNvSpPr>
            <p:nvPr/>
          </p:nvSpPr>
          <p:spPr bwMode="auto">
            <a:xfrm>
              <a:off x="5748310" y="1500174"/>
              <a:ext cx="2667000" cy="533400"/>
            </a:xfrm>
            <a:prstGeom prst="rect">
              <a:avLst/>
            </a:prstGeom>
            <a:gradFill rotWithShape="1">
              <a:gsLst>
                <a:gs pos="0">
                  <a:srgbClr val="FFED78"/>
                </a:gs>
                <a:gs pos="35001">
                  <a:srgbClr val="FFF0A1"/>
                </a:gs>
                <a:gs pos="100000">
                  <a:srgbClr val="FFF9D7"/>
                </a:gs>
              </a:gsLst>
              <a:lin ang="16200000" scaled="1"/>
            </a:gradFill>
            <a:ln w="9525">
              <a:solidFill>
                <a:srgbClr val="FFBF00"/>
              </a:solidFill>
              <a:miter lim="800000"/>
              <a:headEnd/>
              <a:tailEnd/>
            </a:ln>
            <a:effectLst>
              <a:outerShdw blurRad="63500" dist="20000" dir="5400000" rotWithShape="0">
                <a:srgbClr val="000000">
                  <a:alpha val="37999"/>
                </a:srgbClr>
              </a:outerShdw>
            </a:effectLst>
          </p:spPr>
          <p:txBody>
            <a:bodyPr wrap="none" anchor="ctr"/>
            <a:lstStyle/>
            <a:p>
              <a:pPr eaLnBrk="1" hangingPunct="1">
                <a:defRPr/>
              </a:pPr>
              <a:endParaRPr lang="zh-CN" altLang="en-US">
                <a:solidFill>
                  <a:schemeClr val="dk1"/>
                </a:solidFill>
                <a:latin typeface="+mn-lt"/>
                <a:ea typeface="+mn-ea"/>
              </a:endParaRPr>
            </a:p>
          </p:txBody>
        </p:sp>
        <p:sp>
          <p:nvSpPr>
            <p:cNvPr id="40" name="Rectangle 37"/>
            <p:cNvSpPr>
              <a:spLocks noChangeArrowheads="1"/>
            </p:cNvSpPr>
            <p:nvPr/>
          </p:nvSpPr>
          <p:spPr bwMode="auto">
            <a:xfrm>
              <a:off x="5824510" y="1576374"/>
              <a:ext cx="838200" cy="381000"/>
            </a:xfrm>
            <a:prstGeom prst="rect">
              <a:avLst/>
            </a:prstGeom>
            <a:gradFill rotWithShape="1">
              <a:gsLst>
                <a:gs pos="0">
                  <a:srgbClr val="FF9595"/>
                </a:gs>
                <a:gs pos="35001">
                  <a:srgbClr val="FFB5B5"/>
                </a:gs>
                <a:gs pos="100000">
                  <a:srgbClr val="FFE2E2"/>
                </a:gs>
              </a:gsLst>
              <a:lin ang="16200000" scaled="1"/>
            </a:gradFill>
            <a:ln w="9525">
              <a:solidFill>
                <a:srgbClr val="C00000"/>
              </a:solidFill>
              <a:miter lim="800000"/>
              <a:headEnd/>
              <a:tailEnd/>
            </a:ln>
            <a:effectLst>
              <a:outerShdw blurRad="63500" dist="20000" dir="5400000" rotWithShape="0">
                <a:srgbClr val="000000">
                  <a:alpha val="37999"/>
                </a:srgbClr>
              </a:outerShdw>
            </a:effectLst>
          </p:spPr>
          <p:txBody>
            <a:bodyPr wrap="none" anchor="ctr"/>
            <a:lstStyle/>
            <a:p>
              <a:pPr algn="ctr">
                <a:defRPr/>
              </a:pPr>
              <a:r>
                <a:rPr lang="en-US" altLang="zh-CN" sz="2000" dirty="0">
                  <a:solidFill>
                    <a:schemeClr val="dk1"/>
                  </a:solidFill>
                  <a:latin typeface="+mn-lt"/>
                  <a:ea typeface="+mn-ea"/>
                </a:rPr>
                <a:t>Telnet</a:t>
              </a:r>
            </a:p>
          </p:txBody>
        </p:sp>
        <p:sp>
          <p:nvSpPr>
            <p:cNvPr id="41" name="Rectangle 38"/>
            <p:cNvSpPr>
              <a:spLocks noChangeArrowheads="1"/>
            </p:cNvSpPr>
            <p:nvPr/>
          </p:nvSpPr>
          <p:spPr bwMode="auto">
            <a:xfrm>
              <a:off x="6815110" y="1576374"/>
              <a:ext cx="685800" cy="381000"/>
            </a:xfrm>
            <a:prstGeom prst="rect">
              <a:avLst/>
            </a:prstGeom>
            <a:gradFill rotWithShape="1">
              <a:gsLst>
                <a:gs pos="0">
                  <a:srgbClr val="FF9595"/>
                </a:gs>
                <a:gs pos="35001">
                  <a:srgbClr val="FFB5B5"/>
                </a:gs>
                <a:gs pos="100000">
                  <a:srgbClr val="FFE2E2"/>
                </a:gs>
              </a:gsLst>
              <a:lin ang="16200000" scaled="1"/>
            </a:gradFill>
            <a:ln w="9525">
              <a:solidFill>
                <a:srgbClr val="C00000"/>
              </a:solidFill>
              <a:miter lim="800000"/>
              <a:headEnd/>
              <a:tailEnd/>
            </a:ln>
            <a:effectLst>
              <a:outerShdw blurRad="63500" dist="20000" dir="5400000" rotWithShape="0">
                <a:srgbClr val="000000">
                  <a:alpha val="37999"/>
                </a:srgbClr>
              </a:outerShdw>
            </a:effectLst>
          </p:spPr>
          <p:txBody>
            <a:bodyPr wrap="none" anchor="ctr"/>
            <a:lstStyle/>
            <a:p>
              <a:pPr algn="ctr">
                <a:defRPr/>
              </a:pPr>
              <a:r>
                <a:rPr lang="en-US" altLang="zh-CN" sz="2000">
                  <a:solidFill>
                    <a:schemeClr val="dk1"/>
                  </a:solidFill>
                  <a:latin typeface="+mn-lt"/>
                  <a:ea typeface="+mn-ea"/>
                </a:rPr>
                <a:t>FTP</a:t>
              </a:r>
            </a:p>
          </p:txBody>
        </p:sp>
        <p:sp>
          <p:nvSpPr>
            <p:cNvPr id="42" name="Rectangle 39"/>
            <p:cNvSpPr>
              <a:spLocks noChangeArrowheads="1"/>
            </p:cNvSpPr>
            <p:nvPr/>
          </p:nvSpPr>
          <p:spPr bwMode="auto">
            <a:xfrm>
              <a:off x="7577110" y="1576374"/>
              <a:ext cx="685800" cy="381000"/>
            </a:xfrm>
            <a:prstGeom prst="rect">
              <a:avLst/>
            </a:prstGeom>
            <a:gradFill rotWithShape="1">
              <a:gsLst>
                <a:gs pos="0">
                  <a:srgbClr val="FF9595"/>
                </a:gs>
                <a:gs pos="35001">
                  <a:srgbClr val="FFB5B5"/>
                </a:gs>
                <a:gs pos="100000">
                  <a:srgbClr val="FFE2E2"/>
                </a:gs>
              </a:gsLst>
              <a:lin ang="16200000" scaled="1"/>
            </a:gradFill>
            <a:ln w="9525">
              <a:solidFill>
                <a:srgbClr val="C00000"/>
              </a:solidFill>
              <a:miter lim="800000"/>
              <a:headEnd/>
              <a:tailEnd/>
            </a:ln>
            <a:effectLst>
              <a:outerShdw blurRad="63500" dist="20000" dir="5400000" rotWithShape="0">
                <a:srgbClr val="000000">
                  <a:alpha val="37999"/>
                </a:srgbClr>
              </a:outerShdw>
            </a:effectLst>
          </p:spPr>
          <p:txBody>
            <a:bodyPr wrap="none" anchor="ctr"/>
            <a:lstStyle/>
            <a:p>
              <a:pPr algn="ctr">
                <a:defRPr/>
              </a:pPr>
              <a:r>
                <a:rPr lang="en-US" altLang="zh-CN" sz="2000">
                  <a:solidFill>
                    <a:schemeClr val="dk1"/>
                  </a:solidFill>
                  <a:latin typeface="+mn-lt"/>
                  <a:ea typeface="+mn-ea"/>
                </a:rPr>
                <a:t>DNS</a:t>
              </a:r>
            </a:p>
          </p:txBody>
        </p:sp>
        <p:sp>
          <p:nvSpPr>
            <p:cNvPr id="43" name="Line 40"/>
            <p:cNvSpPr>
              <a:spLocks noChangeShapeType="1"/>
            </p:cNvSpPr>
            <p:nvPr/>
          </p:nvSpPr>
          <p:spPr bwMode="auto">
            <a:xfrm flipV="1">
              <a:off x="4986310" y="1500174"/>
              <a:ext cx="762000" cy="7620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mn-lt"/>
                <a:ea typeface="宋体" charset="-122"/>
              </a:endParaRPr>
            </a:p>
          </p:txBody>
        </p:sp>
        <p:sp>
          <p:nvSpPr>
            <p:cNvPr id="44" name="Line 41"/>
            <p:cNvSpPr>
              <a:spLocks noChangeShapeType="1"/>
            </p:cNvSpPr>
            <p:nvPr/>
          </p:nvSpPr>
          <p:spPr bwMode="auto">
            <a:xfrm>
              <a:off x="4986310" y="1957374"/>
              <a:ext cx="762000" cy="7620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mn-lt"/>
                <a:ea typeface="宋体" charset="-122"/>
              </a:endParaRPr>
            </a:p>
          </p:txBody>
        </p:sp>
        <p:sp>
          <p:nvSpPr>
            <p:cNvPr id="45" name="Line 42"/>
            <p:cNvSpPr>
              <a:spLocks noChangeShapeType="1"/>
            </p:cNvSpPr>
            <p:nvPr/>
          </p:nvSpPr>
          <p:spPr bwMode="auto">
            <a:xfrm flipV="1">
              <a:off x="4986310" y="2414574"/>
              <a:ext cx="762000" cy="30480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mn-lt"/>
                <a:ea typeface="宋体" charset="-122"/>
              </a:endParaRPr>
            </a:p>
          </p:txBody>
        </p:sp>
        <p:sp>
          <p:nvSpPr>
            <p:cNvPr id="46" name="Line 43"/>
            <p:cNvSpPr>
              <a:spLocks noChangeShapeType="1"/>
            </p:cNvSpPr>
            <p:nvPr/>
          </p:nvSpPr>
          <p:spPr bwMode="auto">
            <a:xfrm flipV="1">
              <a:off x="4986310" y="2947974"/>
              <a:ext cx="762000" cy="15240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mn-lt"/>
                <a:ea typeface="宋体" charset="-122"/>
              </a:endParaRPr>
            </a:p>
          </p:txBody>
        </p:sp>
        <p:sp>
          <p:nvSpPr>
            <p:cNvPr id="47" name="Line 44"/>
            <p:cNvSpPr>
              <a:spLocks noChangeShapeType="1"/>
            </p:cNvSpPr>
            <p:nvPr/>
          </p:nvSpPr>
          <p:spPr bwMode="auto">
            <a:xfrm>
              <a:off x="4986310" y="3481374"/>
              <a:ext cx="762000" cy="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mn-lt"/>
                <a:ea typeface="宋体" charset="-122"/>
              </a:endParaRPr>
            </a:p>
          </p:txBody>
        </p:sp>
        <p:sp>
          <p:nvSpPr>
            <p:cNvPr id="48" name="Line 45"/>
            <p:cNvSpPr>
              <a:spLocks noChangeShapeType="1"/>
            </p:cNvSpPr>
            <p:nvPr/>
          </p:nvSpPr>
          <p:spPr bwMode="auto">
            <a:xfrm>
              <a:off x="4986310" y="4243374"/>
              <a:ext cx="762000" cy="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mn-lt"/>
                <a:ea typeface="宋体" charset="-122"/>
              </a:endParaRPr>
            </a:p>
          </p:txBody>
        </p:sp>
      </p:grpSp>
      <p:sp>
        <p:nvSpPr>
          <p:cNvPr id="165894" name="矩形 55"/>
          <p:cNvSpPr>
            <a:spLocks noChangeArrowheads="1"/>
          </p:cNvSpPr>
          <p:nvPr/>
        </p:nvSpPr>
        <p:spPr bwMode="auto">
          <a:xfrm>
            <a:off x="1738314" y="5569421"/>
            <a:ext cx="3000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ISO OSI network architecture </a:t>
            </a:r>
          </a:p>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(7-layer Reference model)</a:t>
            </a:r>
            <a:endParaRPr kumimoji="0" lang="zh-CN" altLang="en-US" sz="1400">
              <a:latin typeface="Arial" panose="020B0604020202020204" pitchFamily="34" charset="0"/>
              <a:ea typeface="宋体" panose="02010600030101010101" pitchFamily="2" charset="-122"/>
            </a:endParaRPr>
          </a:p>
        </p:txBody>
      </p:sp>
      <p:sp>
        <p:nvSpPr>
          <p:cNvPr id="165895" name="矩形 56"/>
          <p:cNvSpPr>
            <a:spLocks noChangeArrowheads="1"/>
          </p:cNvSpPr>
          <p:nvPr/>
        </p:nvSpPr>
        <p:spPr bwMode="auto">
          <a:xfrm>
            <a:off x="6238875" y="5569421"/>
            <a:ext cx="3143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Internet  Architecture </a:t>
            </a:r>
          </a:p>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(4-layer TCP/IP protocol stacks)</a:t>
            </a:r>
            <a:endParaRPr kumimoji="0" lang="zh-CN" altLang="en-US" sz="1400">
              <a:latin typeface="Arial" panose="020B0604020202020204" pitchFamily="34" charset="0"/>
              <a:ea typeface="宋体" panose="02010600030101010101" pitchFamily="2" charset="-122"/>
            </a:endParaRPr>
          </a:p>
        </p:txBody>
      </p:sp>
      <p:sp>
        <p:nvSpPr>
          <p:cNvPr id="165896" name="内容占位符 4"/>
          <p:cNvSpPr txBox="1">
            <a:spLocks/>
          </p:cNvSpPr>
          <p:nvPr/>
        </p:nvSpPr>
        <p:spPr bwMode="auto">
          <a:xfrm>
            <a:off x="1919288" y="1345083"/>
            <a:ext cx="403860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692150" indent="-34766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r>
              <a:rPr kumimoji="0" lang="en-US" altLang="zh-CN" sz="2800"/>
              <a:t>ISO-OSI model</a:t>
            </a:r>
          </a:p>
          <a:p>
            <a:pPr lvl="1"/>
            <a:r>
              <a:rPr kumimoji="0" lang="zh-CN" altLang="en-US" sz="2400"/>
              <a:t>网络互联的理论模型</a:t>
            </a:r>
            <a:endParaRPr kumimoji="0" lang="zh-CN" altLang="en-US" sz="2800"/>
          </a:p>
        </p:txBody>
      </p:sp>
      <p:sp>
        <p:nvSpPr>
          <p:cNvPr id="165897" name="内容占位符 5"/>
          <p:cNvSpPr txBox="1">
            <a:spLocks/>
          </p:cNvSpPr>
          <p:nvPr/>
        </p:nvSpPr>
        <p:spPr bwMode="auto">
          <a:xfrm>
            <a:off x="6110288" y="1345083"/>
            <a:ext cx="403860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692150" indent="-34766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r>
              <a:rPr kumimoji="0" lang="en-US" altLang="zh-CN" sz="2800"/>
              <a:t>TCP/IP model</a:t>
            </a:r>
          </a:p>
          <a:p>
            <a:pPr lvl="1"/>
            <a:r>
              <a:rPr kumimoji="0" lang="zh-CN" altLang="en-US" sz="2400"/>
              <a:t>事实的工业标准</a:t>
            </a:r>
          </a:p>
        </p:txBody>
      </p:sp>
      <p:sp>
        <p:nvSpPr>
          <p:cNvPr id="2" name="文本框 1"/>
          <p:cNvSpPr txBox="1">
            <a:spLocks noChangeArrowheads="1"/>
          </p:cNvSpPr>
          <p:nvPr/>
        </p:nvSpPr>
        <p:spPr bwMode="auto">
          <a:xfrm>
            <a:off x="2279650" y="6237288"/>
            <a:ext cx="7265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solidFill>
                  <a:srgbClr val="FF0000"/>
                </a:solidFill>
              </a:rPr>
              <a:t>比较</a:t>
            </a:r>
            <a:r>
              <a:rPr lang="en-US" altLang="zh-CN" sz="2000">
                <a:solidFill>
                  <a:srgbClr val="FF0000"/>
                </a:solidFill>
              </a:rPr>
              <a:t>:</a:t>
            </a:r>
            <a:r>
              <a:rPr lang="zh-CN" altLang="en-US" sz="2000">
                <a:solidFill>
                  <a:srgbClr val="FF0000"/>
                </a:solidFill>
                <a:sym typeface="Wingdings" panose="05000000000000000000" pitchFamily="2" charset="2"/>
              </a:rPr>
              <a:t> </a:t>
            </a:r>
            <a:r>
              <a:rPr lang="en-US" altLang="zh-CN" sz="2000">
                <a:solidFill>
                  <a:srgbClr val="FF0000"/>
                </a:solidFill>
                <a:sym typeface="Wingdings" panose="05000000000000000000" pitchFamily="2" charset="2"/>
              </a:rPr>
              <a:t>(1) </a:t>
            </a:r>
            <a:r>
              <a:rPr lang="zh-CN" altLang="en-US" sz="2000">
                <a:solidFill>
                  <a:srgbClr val="FF0000"/>
                </a:solidFill>
              </a:rPr>
              <a:t>设计动机；</a:t>
            </a:r>
            <a:r>
              <a:rPr lang="en-US" altLang="zh-CN" sz="2000">
                <a:solidFill>
                  <a:srgbClr val="FF0000"/>
                </a:solidFill>
                <a:sym typeface="Wingdings" panose="05000000000000000000" pitchFamily="2" charset="2"/>
              </a:rPr>
              <a:t> (2)</a:t>
            </a:r>
            <a:r>
              <a:rPr lang="zh-CN" altLang="en-US" sz="2000">
                <a:solidFill>
                  <a:srgbClr val="FF0000"/>
                </a:solidFill>
              </a:rPr>
              <a:t>分层结构；</a:t>
            </a:r>
            <a:r>
              <a:rPr lang="en-US" altLang="zh-CN" sz="2000">
                <a:solidFill>
                  <a:srgbClr val="FF0000"/>
                </a:solidFill>
                <a:sym typeface="Wingdings" panose="05000000000000000000" pitchFamily="2" charset="2"/>
              </a:rPr>
              <a:t> (3)</a:t>
            </a:r>
            <a:r>
              <a:rPr lang="zh-CN" altLang="en-US" sz="2000">
                <a:solidFill>
                  <a:srgbClr val="FF0000"/>
                </a:solidFill>
                <a:sym typeface="Wingdings" panose="05000000000000000000" pitchFamily="2" charset="2"/>
              </a:rPr>
              <a:t>协议实现</a:t>
            </a:r>
            <a:r>
              <a:rPr lang="en-US" altLang="zh-CN" sz="2000">
                <a:solidFill>
                  <a:srgbClr val="FF0000"/>
                </a:solidFill>
                <a:sym typeface="Wingdings" panose="05000000000000000000" pitchFamily="2" charset="2"/>
              </a:rPr>
              <a:t> (4) </a:t>
            </a:r>
            <a:r>
              <a:rPr lang="zh-CN" altLang="en-US" sz="2000">
                <a:solidFill>
                  <a:srgbClr val="FF0000"/>
                </a:solidFill>
                <a:sym typeface="Wingdings" panose="05000000000000000000" pitchFamily="2" charset="2"/>
              </a:rPr>
              <a:t>概念定义</a:t>
            </a:r>
            <a:r>
              <a:rPr lang="en-US" altLang="zh-CN" sz="2000">
                <a:solidFill>
                  <a:srgbClr val="FF0000"/>
                </a:solidFill>
                <a:sym typeface="Wingdings" panose="05000000000000000000" pitchFamily="2" charset="2"/>
              </a:rPr>
              <a:t> </a:t>
            </a:r>
            <a:endParaRPr lang="en-US" altLang="zh-CN" sz="2000">
              <a:solidFill>
                <a:srgbClr val="FF0000"/>
              </a:solidFill>
            </a:endParaRPr>
          </a:p>
        </p:txBody>
      </p:sp>
    </p:spTree>
    <p:extLst>
      <p:ext uri="{BB962C8B-B14F-4D97-AF65-F5344CB8AC3E}">
        <p14:creationId xmlns:p14="http://schemas.microsoft.com/office/powerpoint/2010/main" val="3836168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E7F44EFB-07FB-4F38-BD49-470FBD3E921D}"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128</a:t>
            </a:fld>
            <a:r>
              <a:rPr kumimoji="0" lang="en-US" altLang="zh-CN" sz="1000">
                <a:latin typeface="Arial" panose="020B0604020202020204" pitchFamily="34" charset="0"/>
                <a:ea typeface="宋体" panose="02010600030101010101" pitchFamily="2" charset="-122"/>
              </a:rPr>
              <a:t>-</a:t>
            </a:r>
          </a:p>
        </p:txBody>
      </p:sp>
      <p:sp>
        <p:nvSpPr>
          <p:cNvPr id="167939" name="Rectangle 2"/>
          <p:cNvSpPr>
            <a:spLocks noGrp="1" noChangeArrowheads="1"/>
          </p:cNvSpPr>
          <p:nvPr>
            <p:ph type="title" idx="4294967295"/>
          </p:nvPr>
        </p:nvSpPr>
        <p:spPr/>
        <p:txBody>
          <a:bodyPr/>
          <a:lstStyle/>
          <a:p>
            <a:pPr eaLnBrk="1" hangingPunct="1"/>
            <a:r>
              <a:rPr lang="zh-CN" altLang="en-US" sz="3200"/>
              <a:t>小结</a:t>
            </a:r>
            <a:r>
              <a:rPr lang="en-US" altLang="zh-CN" sz="3200"/>
              <a:t>: </a:t>
            </a:r>
            <a:r>
              <a:rPr lang="zh-CN" altLang="en-US" sz="3200"/>
              <a:t>互联网设计原则 </a:t>
            </a:r>
            <a:r>
              <a:rPr lang="en-US" altLang="zh-CN" sz="3200"/>
              <a:t>(I)</a:t>
            </a:r>
          </a:p>
        </p:txBody>
      </p:sp>
      <p:sp>
        <p:nvSpPr>
          <p:cNvPr id="167940" name="Rectangle 3"/>
          <p:cNvSpPr>
            <a:spLocks noGrp="1" noChangeArrowheads="1"/>
          </p:cNvSpPr>
          <p:nvPr>
            <p:ph type="body" idx="4294967295"/>
          </p:nvPr>
        </p:nvSpPr>
        <p:spPr/>
        <p:txBody>
          <a:bodyPr/>
          <a:lstStyle/>
          <a:p>
            <a:pPr eaLnBrk="1" hangingPunct="1"/>
            <a:endParaRPr lang="en-US" altLang="zh-CN" sz="2800"/>
          </a:p>
          <a:p>
            <a:pPr eaLnBrk="1" hangingPunct="1"/>
            <a:endParaRPr lang="en-US" altLang="zh-CN"/>
          </a:p>
        </p:txBody>
      </p:sp>
      <p:grpSp>
        <p:nvGrpSpPr>
          <p:cNvPr id="167941" name="Group 4"/>
          <p:cNvGrpSpPr>
            <a:grpSpLocks/>
          </p:cNvGrpSpPr>
          <p:nvPr/>
        </p:nvGrpSpPr>
        <p:grpSpPr bwMode="auto">
          <a:xfrm>
            <a:off x="2135188" y="1700214"/>
            <a:ext cx="3167062" cy="4321175"/>
            <a:chOff x="295" y="1116"/>
            <a:chExt cx="1995" cy="2722"/>
          </a:xfrm>
        </p:grpSpPr>
        <p:grpSp>
          <p:nvGrpSpPr>
            <p:cNvPr id="167944" name="Group 5"/>
            <p:cNvGrpSpPr>
              <a:grpSpLocks/>
            </p:cNvGrpSpPr>
            <p:nvPr/>
          </p:nvGrpSpPr>
          <p:grpSpPr bwMode="auto">
            <a:xfrm>
              <a:off x="340" y="1116"/>
              <a:ext cx="1905" cy="2722"/>
              <a:chOff x="1519" y="890"/>
              <a:chExt cx="2015" cy="3244"/>
            </a:xfrm>
          </p:grpSpPr>
          <p:grpSp>
            <p:nvGrpSpPr>
              <p:cNvPr id="167952" name="Group 6"/>
              <p:cNvGrpSpPr>
                <a:grpSpLocks/>
              </p:cNvGrpSpPr>
              <p:nvPr/>
            </p:nvGrpSpPr>
            <p:grpSpPr bwMode="auto">
              <a:xfrm>
                <a:off x="1615" y="1082"/>
                <a:ext cx="1824" cy="2880"/>
                <a:chOff x="1968" y="720"/>
                <a:chExt cx="1824" cy="2880"/>
              </a:xfrm>
            </p:grpSpPr>
            <p:sp>
              <p:nvSpPr>
                <p:cNvPr id="167963" name="Rectangle 7"/>
                <p:cNvSpPr>
                  <a:spLocks noChangeArrowheads="1"/>
                </p:cNvSpPr>
                <p:nvPr/>
              </p:nvSpPr>
              <p:spPr bwMode="auto">
                <a:xfrm>
                  <a:off x="1968" y="2496"/>
                  <a:ext cx="1824" cy="336"/>
                </a:xfrm>
                <a:prstGeom prst="rect">
                  <a:avLst/>
                </a:prstGeom>
                <a:solidFill>
                  <a:srgbClr val="66FF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7964" name="Rectangle 8"/>
                <p:cNvSpPr>
                  <a:spLocks noChangeArrowheads="1"/>
                </p:cNvSpPr>
                <p:nvPr/>
              </p:nvSpPr>
              <p:spPr bwMode="auto">
                <a:xfrm>
                  <a:off x="1968" y="2832"/>
                  <a:ext cx="1824" cy="336"/>
                </a:xfrm>
                <a:prstGeom prst="rect">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7965" name="Rectangle 9"/>
                <p:cNvSpPr>
                  <a:spLocks noChangeArrowheads="1"/>
                </p:cNvSpPr>
                <p:nvPr/>
              </p:nvSpPr>
              <p:spPr bwMode="auto">
                <a:xfrm>
                  <a:off x="1968" y="3168"/>
                  <a:ext cx="1824" cy="432"/>
                </a:xfrm>
                <a:prstGeom prst="rect">
                  <a:avLst/>
                </a:prstGeom>
                <a:solidFill>
                  <a:srgbClr val="FFFF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7966" name="Rectangle 10"/>
                <p:cNvSpPr>
                  <a:spLocks noChangeArrowheads="1"/>
                </p:cNvSpPr>
                <p:nvPr/>
              </p:nvSpPr>
              <p:spPr bwMode="auto">
                <a:xfrm>
                  <a:off x="1968" y="720"/>
                  <a:ext cx="1824" cy="384"/>
                </a:xfrm>
                <a:prstGeom prst="rect">
                  <a:avLst/>
                </a:prstGeom>
                <a:solidFill>
                  <a:srgbClr val="FFFF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7967" name="Rectangle 11"/>
                <p:cNvSpPr>
                  <a:spLocks noChangeArrowheads="1"/>
                </p:cNvSpPr>
                <p:nvPr/>
              </p:nvSpPr>
              <p:spPr bwMode="auto">
                <a:xfrm>
                  <a:off x="1968" y="1488"/>
                  <a:ext cx="1824" cy="336"/>
                </a:xfrm>
                <a:prstGeom prst="rect">
                  <a:avLst/>
                </a:prstGeom>
                <a:solidFill>
                  <a:srgbClr val="66FF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7968" name="Rectangle 12"/>
                <p:cNvSpPr>
                  <a:spLocks noChangeArrowheads="1"/>
                </p:cNvSpPr>
                <p:nvPr/>
              </p:nvSpPr>
              <p:spPr bwMode="auto">
                <a:xfrm>
                  <a:off x="1968" y="1824"/>
                  <a:ext cx="1824" cy="67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7969" name="Rectangle 13"/>
                <p:cNvSpPr>
                  <a:spLocks noChangeArrowheads="1"/>
                </p:cNvSpPr>
                <p:nvPr/>
              </p:nvSpPr>
              <p:spPr bwMode="auto">
                <a:xfrm>
                  <a:off x="1968" y="1104"/>
                  <a:ext cx="1824" cy="384"/>
                </a:xfrm>
                <a:prstGeom prst="rect">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67953" name="Freeform 14"/>
              <p:cNvSpPr>
                <a:spLocks noChangeAspect="1"/>
              </p:cNvSpPr>
              <p:nvPr/>
            </p:nvSpPr>
            <p:spPr bwMode="auto">
              <a:xfrm>
                <a:off x="1614" y="1071"/>
                <a:ext cx="799" cy="1440"/>
              </a:xfrm>
              <a:custGeom>
                <a:avLst/>
                <a:gdLst>
                  <a:gd name="T0" fmla="*/ 107 w 799"/>
                  <a:gd name="T1" fmla="*/ 0 h 1440"/>
                  <a:gd name="T2" fmla="*/ 107 w 799"/>
                  <a:gd name="T3" fmla="*/ 767 h 1440"/>
                  <a:gd name="T4" fmla="*/ 725 w 799"/>
                  <a:gd name="T5" fmla="*/ 1247 h 1440"/>
                  <a:gd name="T6" fmla="*/ 779 w 799"/>
                  <a:gd name="T7" fmla="*/ 1439 h 1440"/>
                  <a:gd name="T8" fmla="*/ 0 w 799"/>
                  <a:gd name="T9" fmla="*/ 1440 h 1440"/>
                  <a:gd name="T10" fmla="*/ 0 w 799"/>
                  <a:gd name="T11" fmla="*/ 0 h 1440"/>
                  <a:gd name="T12" fmla="*/ 107 w 799"/>
                  <a:gd name="T13" fmla="*/ 0 h 1440"/>
                  <a:gd name="T14" fmla="*/ 0 60000 65536"/>
                  <a:gd name="T15" fmla="*/ 0 60000 65536"/>
                  <a:gd name="T16" fmla="*/ 0 60000 65536"/>
                  <a:gd name="T17" fmla="*/ 0 60000 65536"/>
                  <a:gd name="T18" fmla="*/ 0 60000 65536"/>
                  <a:gd name="T19" fmla="*/ 0 60000 65536"/>
                  <a:gd name="T20" fmla="*/ 0 60000 65536"/>
                  <a:gd name="T21" fmla="*/ 0 w 799"/>
                  <a:gd name="T22" fmla="*/ 0 h 1440"/>
                  <a:gd name="T23" fmla="*/ 799 w 799"/>
                  <a:gd name="T24" fmla="*/ 1440 h 14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1440">
                    <a:moveTo>
                      <a:pt x="107" y="0"/>
                    </a:moveTo>
                    <a:cubicBezTo>
                      <a:pt x="76" y="65"/>
                      <a:pt x="3" y="560"/>
                      <a:pt x="107" y="767"/>
                    </a:cubicBezTo>
                    <a:cubicBezTo>
                      <a:pt x="217" y="973"/>
                      <a:pt x="651" y="1145"/>
                      <a:pt x="725" y="1247"/>
                    </a:cubicBezTo>
                    <a:cubicBezTo>
                      <a:pt x="799" y="1349"/>
                      <a:pt x="779" y="1399"/>
                      <a:pt x="779" y="1439"/>
                    </a:cubicBezTo>
                    <a:lnTo>
                      <a:pt x="0" y="1440"/>
                    </a:lnTo>
                    <a:lnTo>
                      <a:pt x="0" y="0"/>
                    </a:lnTo>
                    <a:lnTo>
                      <a:pt x="107" y="0"/>
                    </a:lnTo>
                    <a:close/>
                  </a:path>
                </a:pathLst>
              </a:custGeom>
              <a:solidFill>
                <a:schemeClr val="bg1"/>
              </a:solidFill>
              <a:ln w="28575">
                <a:solidFill>
                  <a:schemeClr val="tx1"/>
                </a:solidFill>
                <a:round/>
                <a:headEnd/>
                <a:tailEnd/>
              </a:ln>
            </p:spPr>
            <p:txBody>
              <a:bodyPr wrap="none" anchor="ctr"/>
              <a:lstStyle/>
              <a:p>
                <a:endParaRPr lang="zh-CN" altLang="en-US"/>
              </a:p>
            </p:txBody>
          </p:sp>
          <p:sp>
            <p:nvSpPr>
              <p:cNvPr id="167954" name="Freeform 15"/>
              <p:cNvSpPr>
                <a:spLocks noChangeAspect="1"/>
              </p:cNvSpPr>
              <p:nvPr/>
            </p:nvSpPr>
            <p:spPr bwMode="auto">
              <a:xfrm flipV="1">
                <a:off x="1614" y="2511"/>
                <a:ext cx="799" cy="1440"/>
              </a:xfrm>
              <a:custGeom>
                <a:avLst/>
                <a:gdLst>
                  <a:gd name="T0" fmla="*/ 107 w 799"/>
                  <a:gd name="T1" fmla="*/ 0 h 1440"/>
                  <a:gd name="T2" fmla="*/ 107 w 799"/>
                  <a:gd name="T3" fmla="*/ 767 h 1440"/>
                  <a:gd name="T4" fmla="*/ 725 w 799"/>
                  <a:gd name="T5" fmla="*/ 1247 h 1440"/>
                  <a:gd name="T6" fmla="*/ 779 w 799"/>
                  <a:gd name="T7" fmla="*/ 1439 h 1440"/>
                  <a:gd name="T8" fmla="*/ 0 w 799"/>
                  <a:gd name="T9" fmla="*/ 1440 h 1440"/>
                  <a:gd name="T10" fmla="*/ 0 w 799"/>
                  <a:gd name="T11" fmla="*/ 0 h 1440"/>
                  <a:gd name="T12" fmla="*/ 107 w 799"/>
                  <a:gd name="T13" fmla="*/ 0 h 1440"/>
                  <a:gd name="T14" fmla="*/ 0 60000 65536"/>
                  <a:gd name="T15" fmla="*/ 0 60000 65536"/>
                  <a:gd name="T16" fmla="*/ 0 60000 65536"/>
                  <a:gd name="T17" fmla="*/ 0 60000 65536"/>
                  <a:gd name="T18" fmla="*/ 0 60000 65536"/>
                  <a:gd name="T19" fmla="*/ 0 60000 65536"/>
                  <a:gd name="T20" fmla="*/ 0 60000 65536"/>
                  <a:gd name="T21" fmla="*/ 0 w 799"/>
                  <a:gd name="T22" fmla="*/ 0 h 1440"/>
                  <a:gd name="T23" fmla="*/ 799 w 799"/>
                  <a:gd name="T24" fmla="*/ 1440 h 14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1440">
                    <a:moveTo>
                      <a:pt x="107" y="0"/>
                    </a:moveTo>
                    <a:cubicBezTo>
                      <a:pt x="76" y="65"/>
                      <a:pt x="3" y="560"/>
                      <a:pt x="107" y="767"/>
                    </a:cubicBezTo>
                    <a:cubicBezTo>
                      <a:pt x="217" y="973"/>
                      <a:pt x="651" y="1145"/>
                      <a:pt x="725" y="1247"/>
                    </a:cubicBezTo>
                    <a:cubicBezTo>
                      <a:pt x="799" y="1349"/>
                      <a:pt x="779" y="1399"/>
                      <a:pt x="779" y="1439"/>
                    </a:cubicBezTo>
                    <a:lnTo>
                      <a:pt x="0" y="1440"/>
                    </a:lnTo>
                    <a:lnTo>
                      <a:pt x="0" y="0"/>
                    </a:lnTo>
                    <a:lnTo>
                      <a:pt x="107" y="0"/>
                    </a:lnTo>
                    <a:close/>
                  </a:path>
                </a:pathLst>
              </a:custGeom>
              <a:solidFill>
                <a:schemeClr val="bg1"/>
              </a:solidFill>
              <a:ln w="28575">
                <a:solidFill>
                  <a:schemeClr val="tx1"/>
                </a:solidFill>
                <a:round/>
                <a:headEnd/>
                <a:tailEnd/>
              </a:ln>
            </p:spPr>
            <p:txBody>
              <a:bodyPr wrap="none" anchor="ctr"/>
              <a:lstStyle/>
              <a:p>
                <a:endParaRPr lang="zh-CN" altLang="en-US"/>
              </a:p>
            </p:txBody>
          </p:sp>
          <p:sp>
            <p:nvSpPr>
              <p:cNvPr id="167955" name="Freeform 16"/>
              <p:cNvSpPr>
                <a:spLocks noChangeAspect="1"/>
              </p:cNvSpPr>
              <p:nvPr/>
            </p:nvSpPr>
            <p:spPr bwMode="auto">
              <a:xfrm flipH="1">
                <a:off x="2640" y="1071"/>
                <a:ext cx="799" cy="1440"/>
              </a:xfrm>
              <a:custGeom>
                <a:avLst/>
                <a:gdLst>
                  <a:gd name="T0" fmla="*/ 107 w 799"/>
                  <a:gd name="T1" fmla="*/ 0 h 1440"/>
                  <a:gd name="T2" fmla="*/ 107 w 799"/>
                  <a:gd name="T3" fmla="*/ 767 h 1440"/>
                  <a:gd name="T4" fmla="*/ 725 w 799"/>
                  <a:gd name="T5" fmla="*/ 1247 h 1440"/>
                  <a:gd name="T6" fmla="*/ 779 w 799"/>
                  <a:gd name="T7" fmla="*/ 1439 h 1440"/>
                  <a:gd name="T8" fmla="*/ 0 w 799"/>
                  <a:gd name="T9" fmla="*/ 1440 h 1440"/>
                  <a:gd name="T10" fmla="*/ 0 w 799"/>
                  <a:gd name="T11" fmla="*/ 0 h 1440"/>
                  <a:gd name="T12" fmla="*/ 107 w 799"/>
                  <a:gd name="T13" fmla="*/ 0 h 1440"/>
                  <a:gd name="T14" fmla="*/ 0 60000 65536"/>
                  <a:gd name="T15" fmla="*/ 0 60000 65536"/>
                  <a:gd name="T16" fmla="*/ 0 60000 65536"/>
                  <a:gd name="T17" fmla="*/ 0 60000 65536"/>
                  <a:gd name="T18" fmla="*/ 0 60000 65536"/>
                  <a:gd name="T19" fmla="*/ 0 60000 65536"/>
                  <a:gd name="T20" fmla="*/ 0 60000 65536"/>
                  <a:gd name="T21" fmla="*/ 0 w 799"/>
                  <a:gd name="T22" fmla="*/ 0 h 1440"/>
                  <a:gd name="T23" fmla="*/ 799 w 799"/>
                  <a:gd name="T24" fmla="*/ 1440 h 14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1440">
                    <a:moveTo>
                      <a:pt x="107" y="0"/>
                    </a:moveTo>
                    <a:cubicBezTo>
                      <a:pt x="76" y="65"/>
                      <a:pt x="3" y="560"/>
                      <a:pt x="107" y="767"/>
                    </a:cubicBezTo>
                    <a:cubicBezTo>
                      <a:pt x="217" y="973"/>
                      <a:pt x="651" y="1145"/>
                      <a:pt x="725" y="1247"/>
                    </a:cubicBezTo>
                    <a:cubicBezTo>
                      <a:pt x="799" y="1349"/>
                      <a:pt x="779" y="1399"/>
                      <a:pt x="779" y="1439"/>
                    </a:cubicBezTo>
                    <a:lnTo>
                      <a:pt x="0" y="1440"/>
                    </a:lnTo>
                    <a:lnTo>
                      <a:pt x="0" y="0"/>
                    </a:lnTo>
                    <a:lnTo>
                      <a:pt x="107" y="0"/>
                    </a:lnTo>
                    <a:close/>
                  </a:path>
                </a:pathLst>
              </a:custGeom>
              <a:solidFill>
                <a:schemeClr val="bg1"/>
              </a:solidFill>
              <a:ln w="28575">
                <a:solidFill>
                  <a:schemeClr val="tx1"/>
                </a:solidFill>
                <a:round/>
                <a:headEnd/>
                <a:tailEnd/>
              </a:ln>
            </p:spPr>
            <p:txBody>
              <a:bodyPr wrap="none" anchor="ctr"/>
              <a:lstStyle/>
              <a:p>
                <a:endParaRPr lang="zh-CN" altLang="en-US"/>
              </a:p>
            </p:txBody>
          </p:sp>
          <p:sp>
            <p:nvSpPr>
              <p:cNvPr id="167956" name="Freeform 17"/>
              <p:cNvSpPr>
                <a:spLocks noChangeAspect="1"/>
              </p:cNvSpPr>
              <p:nvPr/>
            </p:nvSpPr>
            <p:spPr bwMode="auto">
              <a:xfrm flipH="1" flipV="1">
                <a:off x="2640" y="2511"/>
                <a:ext cx="799" cy="1440"/>
              </a:xfrm>
              <a:custGeom>
                <a:avLst/>
                <a:gdLst>
                  <a:gd name="T0" fmla="*/ 107 w 799"/>
                  <a:gd name="T1" fmla="*/ 0 h 1440"/>
                  <a:gd name="T2" fmla="*/ 107 w 799"/>
                  <a:gd name="T3" fmla="*/ 767 h 1440"/>
                  <a:gd name="T4" fmla="*/ 725 w 799"/>
                  <a:gd name="T5" fmla="*/ 1247 h 1440"/>
                  <a:gd name="T6" fmla="*/ 779 w 799"/>
                  <a:gd name="T7" fmla="*/ 1439 h 1440"/>
                  <a:gd name="T8" fmla="*/ 0 w 799"/>
                  <a:gd name="T9" fmla="*/ 1440 h 1440"/>
                  <a:gd name="T10" fmla="*/ 0 w 799"/>
                  <a:gd name="T11" fmla="*/ 0 h 1440"/>
                  <a:gd name="T12" fmla="*/ 107 w 799"/>
                  <a:gd name="T13" fmla="*/ 0 h 1440"/>
                  <a:gd name="T14" fmla="*/ 0 60000 65536"/>
                  <a:gd name="T15" fmla="*/ 0 60000 65536"/>
                  <a:gd name="T16" fmla="*/ 0 60000 65536"/>
                  <a:gd name="T17" fmla="*/ 0 60000 65536"/>
                  <a:gd name="T18" fmla="*/ 0 60000 65536"/>
                  <a:gd name="T19" fmla="*/ 0 60000 65536"/>
                  <a:gd name="T20" fmla="*/ 0 60000 65536"/>
                  <a:gd name="T21" fmla="*/ 0 w 799"/>
                  <a:gd name="T22" fmla="*/ 0 h 1440"/>
                  <a:gd name="T23" fmla="*/ 799 w 799"/>
                  <a:gd name="T24" fmla="*/ 1440 h 14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1440">
                    <a:moveTo>
                      <a:pt x="107" y="0"/>
                    </a:moveTo>
                    <a:cubicBezTo>
                      <a:pt x="76" y="65"/>
                      <a:pt x="3" y="560"/>
                      <a:pt x="107" y="767"/>
                    </a:cubicBezTo>
                    <a:cubicBezTo>
                      <a:pt x="217" y="973"/>
                      <a:pt x="651" y="1145"/>
                      <a:pt x="725" y="1247"/>
                    </a:cubicBezTo>
                    <a:cubicBezTo>
                      <a:pt x="799" y="1349"/>
                      <a:pt x="779" y="1399"/>
                      <a:pt x="779" y="1439"/>
                    </a:cubicBezTo>
                    <a:lnTo>
                      <a:pt x="0" y="1440"/>
                    </a:lnTo>
                    <a:lnTo>
                      <a:pt x="0" y="0"/>
                    </a:lnTo>
                    <a:lnTo>
                      <a:pt x="107" y="0"/>
                    </a:lnTo>
                    <a:close/>
                  </a:path>
                </a:pathLst>
              </a:custGeom>
              <a:solidFill>
                <a:schemeClr val="bg1"/>
              </a:solidFill>
              <a:ln w="28575">
                <a:solidFill>
                  <a:schemeClr val="tx1"/>
                </a:solidFill>
                <a:round/>
                <a:headEnd/>
                <a:tailEnd/>
              </a:ln>
            </p:spPr>
            <p:txBody>
              <a:bodyPr wrap="none" anchor="ctr"/>
              <a:lstStyle/>
              <a:p>
                <a:endParaRPr lang="zh-CN" altLang="en-US"/>
              </a:p>
            </p:txBody>
          </p:sp>
          <p:sp>
            <p:nvSpPr>
              <p:cNvPr id="167957" name="Rectangle 18"/>
              <p:cNvSpPr>
                <a:spLocks noChangeArrowheads="1"/>
              </p:cNvSpPr>
              <p:nvPr/>
            </p:nvSpPr>
            <p:spPr bwMode="auto">
              <a:xfrm>
                <a:off x="1580" y="1023"/>
                <a:ext cx="48" cy="29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7958" name="Rectangle 19"/>
              <p:cNvSpPr>
                <a:spLocks noChangeArrowheads="1"/>
              </p:cNvSpPr>
              <p:nvPr/>
            </p:nvSpPr>
            <p:spPr bwMode="auto">
              <a:xfrm>
                <a:off x="3411" y="1023"/>
                <a:ext cx="48" cy="29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7959" name="AutoShape 20" descr="Oak"/>
              <p:cNvSpPr>
                <a:spLocks noChangeAspect="1" noChangeArrowheads="1"/>
              </p:cNvSpPr>
              <p:nvPr/>
            </p:nvSpPr>
            <p:spPr bwMode="auto">
              <a:xfrm>
                <a:off x="1519" y="890"/>
                <a:ext cx="2015" cy="192"/>
              </a:xfrm>
              <a:prstGeom prst="roundRect">
                <a:avLst>
                  <a:gd name="adj" fmla="val 50000"/>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7960" name="AutoShape 21" descr="Oak"/>
              <p:cNvSpPr>
                <a:spLocks noChangeAspect="1" noChangeArrowheads="1"/>
              </p:cNvSpPr>
              <p:nvPr/>
            </p:nvSpPr>
            <p:spPr bwMode="auto">
              <a:xfrm>
                <a:off x="1519" y="3942"/>
                <a:ext cx="2015" cy="192"/>
              </a:xfrm>
              <a:prstGeom prst="roundRect">
                <a:avLst>
                  <a:gd name="adj" fmla="val 50000"/>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7961" name="Rectangle 22"/>
              <p:cNvSpPr>
                <a:spLocks noChangeArrowheads="1"/>
              </p:cNvSpPr>
              <p:nvPr/>
            </p:nvSpPr>
            <p:spPr bwMode="auto">
              <a:xfrm>
                <a:off x="1570" y="2463"/>
                <a:ext cx="816"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7962" name="Rectangle 23"/>
              <p:cNvSpPr>
                <a:spLocks noChangeArrowheads="1"/>
              </p:cNvSpPr>
              <p:nvPr/>
            </p:nvSpPr>
            <p:spPr bwMode="auto">
              <a:xfrm>
                <a:off x="2671" y="2463"/>
                <a:ext cx="816"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67945" name="Text Box 24"/>
            <p:cNvSpPr txBox="1">
              <a:spLocks noChangeArrowheads="1"/>
            </p:cNvSpPr>
            <p:nvPr/>
          </p:nvSpPr>
          <p:spPr bwMode="auto">
            <a:xfrm>
              <a:off x="340" y="1298"/>
              <a:ext cx="186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a:latin typeface="Arial" panose="020B0604020202020204" pitchFamily="34" charset="0"/>
                  <a:ea typeface="Osaka" charset="-128"/>
                </a:rPr>
                <a:t> email  WWW  phone...</a:t>
              </a:r>
            </a:p>
          </p:txBody>
        </p:sp>
        <p:sp>
          <p:nvSpPr>
            <p:cNvPr id="167946" name="Text Box 25"/>
            <p:cNvSpPr txBox="1">
              <a:spLocks noChangeArrowheads="1"/>
            </p:cNvSpPr>
            <p:nvPr/>
          </p:nvSpPr>
          <p:spPr bwMode="auto">
            <a:xfrm>
              <a:off x="340" y="3385"/>
              <a:ext cx="192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a:latin typeface="Arial" panose="020B0604020202020204" pitchFamily="34" charset="0"/>
                  <a:ea typeface="Osaka" charset="-128"/>
                </a:rPr>
                <a:t>copper  fiber  radio...</a:t>
              </a:r>
            </a:p>
          </p:txBody>
        </p:sp>
        <p:sp>
          <p:nvSpPr>
            <p:cNvPr id="167947" name="Text Box 26"/>
            <p:cNvSpPr txBox="1">
              <a:spLocks noChangeArrowheads="1"/>
            </p:cNvSpPr>
            <p:nvPr/>
          </p:nvSpPr>
          <p:spPr bwMode="auto">
            <a:xfrm>
              <a:off x="295" y="1616"/>
              <a:ext cx="192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a:solidFill>
                    <a:schemeClr val="accent2"/>
                  </a:solidFill>
                  <a:latin typeface="Arial" panose="020B0604020202020204" pitchFamily="34" charset="0"/>
                  <a:ea typeface="Osaka" charset="-128"/>
                </a:rPr>
                <a:t>SMTP  HTTP  RTP...</a:t>
              </a:r>
            </a:p>
          </p:txBody>
        </p:sp>
        <p:sp>
          <p:nvSpPr>
            <p:cNvPr id="167948" name="Text Box 27"/>
            <p:cNvSpPr txBox="1">
              <a:spLocks noChangeArrowheads="1"/>
            </p:cNvSpPr>
            <p:nvPr/>
          </p:nvSpPr>
          <p:spPr bwMode="auto">
            <a:xfrm>
              <a:off x="325" y="1931"/>
              <a:ext cx="192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a:latin typeface="Arial" panose="020B0604020202020204" pitchFamily="34" charset="0"/>
                  <a:ea typeface="Osaka" charset="-128"/>
                </a:rPr>
                <a:t>TCP  UDP…</a:t>
              </a:r>
            </a:p>
          </p:txBody>
        </p:sp>
        <p:sp>
          <p:nvSpPr>
            <p:cNvPr id="167949" name="Text Box 28"/>
            <p:cNvSpPr txBox="1">
              <a:spLocks noChangeArrowheads="1"/>
            </p:cNvSpPr>
            <p:nvPr/>
          </p:nvSpPr>
          <p:spPr bwMode="auto">
            <a:xfrm>
              <a:off x="340" y="2340"/>
              <a:ext cx="192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b="1">
                  <a:latin typeface="Arial" panose="020B0604020202020204" pitchFamily="34" charset="0"/>
                  <a:ea typeface="Osaka" charset="-128"/>
                </a:rPr>
                <a:t>IP</a:t>
              </a:r>
              <a:endParaRPr kumimoji="0" lang="en-US" altLang="zh-CN" sz="1800" b="1">
                <a:latin typeface="Arial" panose="020B0604020202020204" pitchFamily="34" charset="0"/>
                <a:ea typeface="Osaka" charset="-128"/>
              </a:endParaRPr>
            </a:p>
          </p:txBody>
        </p:sp>
        <p:sp>
          <p:nvSpPr>
            <p:cNvPr id="167950" name="Text Box 29"/>
            <p:cNvSpPr txBox="1">
              <a:spLocks noChangeArrowheads="1"/>
            </p:cNvSpPr>
            <p:nvPr/>
          </p:nvSpPr>
          <p:spPr bwMode="auto">
            <a:xfrm>
              <a:off x="370" y="2750"/>
              <a:ext cx="1920"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zh-CN" sz="1800">
                  <a:latin typeface="Arial" panose="020B0604020202020204" pitchFamily="34" charset="0"/>
                  <a:ea typeface="Osaka" charset="-128"/>
                </a:rPr>
                <a:t>E</a:t>
              </a:r>
              <a:r>
                <a:rPr kumimoji="0" lang="en-US" altLang="en-US" sz="1800">
                  <a:latin typeface="Arial" panose="020B0604020202020204" pitchFamily="34" charset="0"/>
                  <a:ea typeface="Osaka" charset="-128"/>
                </a:rPr>
                <a:t>thernet   PPP…</a:t>
              </a:r>
            </a:p>
          </p:txBody>
        </p:sp>
        <p:sp>
          <p:nvSpPr>
            <p:cNvPr id="167951" name="Text Box 30"/>
            <p:cNvSpPr txBox="1">
              <a:spLocks noChangeArrowheads="1"/>
            </p:cNvSpPr>
            <p:nvPr/>
          </p:nvSpPr>
          <p:spPr bwMode="auto">
            <a:xfrm>
              <a:off x="340" y="3065"/>
              <a:ext cx="192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125000"/>
                </a:lnSpc>
                <a:spcBef>
                  <a:spcPct val="50000"/>
                </a:spcBef>
                <a:buClrTx/>
                <a:buSzTx/>
                <a:buFontTx/>
                <a:buNone/>
              </a:pPr>
              <a:r>
                <a:rPr kumimoji="0" lang="en-US" altLang="en-US" sz="1800">
                  <a:solidFill>
                    <a:schemeClr val="accent2"/>
                  </a:solidFill>
                  <a:latin typeface="Arial" panose="020B0604020202020204" pitchFamily="34" charset="0"/>
                  <a:ea typeface="Osaka" charset="-128"/>
                </a:rPr>
                <a:t>CSMA  </a:t>
              </a:r>
              <a:r>
                <a:rPr kumimoji="0" lang="en-US" altLang="zh-CN" sz="1800">
                  <a:solidFill>
                    <a:schemeClr val="accent2"/>
                  </a:solidFill>
                  <a:latin typeface="Arial" panose="020B0604020202020204" pitchFamily="34" charset="0"/>
                  <a:ea typeface="Osaka" charset="-128"/>
                </a:rPr>
                <a:t>a</a:t>
              </a:r>
              <a:r>
                <a:rPr kumimoji="0" lang="en-US" altLang="en-US" sz="1800">
                  <a:solidFill>
                    <a:schemeClr val="accent2"/>
                  </a:solidFill>
                  <a:latin typeface="Arial" panose="020B0604020202020204" pitchFamily="34" charset="0"/>
                  <a:ea typeface="Osaka" charset="-128"/>
                </a:rPr>
                <a:t>sync  </a:t>
              </a:r>
              <a:r>
                <a:rPr kumimoji="0" lang="en-US" altLang="zh-CN" sz="1800">
                  <a:solidFill>
                    <a:schemeClr val="accent2"/>
                  </a:solidFill>
                  <a:latin typeface="Arial" panose="020B0604020202020204" pitchFamily="34" charset="0"/>
                  <a:ea typeface="Osaka" charset="-128"/>
                </a:rPr>
                <a:t>SDH</a:t>
              </a:r>
              <a:r>
                <a:rPr kumimoji="0" lang="en-US" altLang="en-US" sz="1800">
                  <a:solidFill>
                    <a:schemeClr val="accent2"/>
                  </a:solidFill>
                  <a:latin typeface="Arial" panose="020B0604020202020204" pitchFamily="34" charset="0"/>
                  <a:ea typeface="Osaka" charset="-128"/>
                </a:rPr>
                <a:t>...</a:t>
              </a:r>
            </a:p>
          </p:txBody>
        </p:sp>
      </p:grpSp>
      <p:sp>
        <p:nvSpPr>
          <p:cNvPr id="167942" name="Text Box 31"/>
          <p:cNvSpPr txBox="1">
            <a:spLocks noChangeArrowheads="1"/>
          </p:cNvSpPr>
          <p:nvPr/>
        </p:nvSpPr>
        <p:spPr bwMode="auto">
          <a:xfrm>
            <a:off x="5462588" y="2924176"/>
            <a:ext cx="5205412"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i="1">
                <a:latin typeface="Arial" panose="020B0604020202020204" pitchFamily="34" charset="0"/>
                <a:ea typeface="宋体" panose="02010600030101010101" pitchFamily="2" charset="-122"/>
              </a:rPr>
              <a:t>沙漏的细腰代表最小的、经过精心挑选的通用功能集合</a:t>
            </a:r>
            <a:r>
              <a:rPr kumimoji="0" lang="en-US" altLang="zh-CN" sz="2000" i="1">
                <a:latin typeface="Arial" panose="020B0604020202020204" pitchFamily="34" charset="0"/>
                <a:ea typeface="宋体" panose="02010600030101010101" pitchFamily="2" charset="-122"/>
              </a:rPr>
              <a:t>, </a:t>
            </a:r>
            <a:r>
              <a:rPr kumimoji="0" lang="zh-CN" altLang="en-US" sz="2000" i="1">
                <a:latin typeface="Arial" panose="020B0604020202020204" pitchFamily="34" charset="0"/>
                <a:ea typeface="宋体" panose="02010600030101010101" pitchFamily="2" charset="-122"/>
              </a:rPr>
              <a:t>它允许高层应用和底层通信技术并存</a:t>
            </a:r>
            <a:r>
              <a:rPr kumimoji="0" lang="en-US" altLang="zh-CN" sz="2000" i="1">
                <a:latin typeface="Arial" panose="020B0604020202020204" pitchFamily="34" charset="0"/>
                <a:ea typeface="宋体" panose="02010600030101010101" pitchFamily="2" charset="-122"/>
              </a:rPr>
              <a:t>, </a:t>
            </a:r>
            <a:r>
              <a:rPr kumimoji="0" lang="zh-CN" altLang="en-US" sz="2000" i="1">
                <a:latin typeface="Arial" panose="020B0604020202020204" pitchFamily="34" charset="0"/>
                <a:ea typeface="宋体" panose="02010600030101010101" pitchFamily="2" charset="-122"/>
              </a:rPr>
              <a:t>共享各种功能</a:t>
            </a:r>
            <a:r>
              <a:rPr kumimoji="0" lang="en-US" altLang="zh-CN" sz="2000" i="1">
                <a:latin typeface="Arial" panose="020B0604020202020204" pitchFamily="34" charset="0"/>
                <a:ea typeface="宋体" panose="02010600030101010101" pitchFamily="2" charset="-122"/>
              </a:rPr>
              <a:t>, </a:t>
            </a:r>
            <a:r>
              <a:rPr kumimoji="0" lang="zh-CN" altLang="en-US" sz="2000" i="1">
                <a:latin typeface="Arial" panose="020B0604020202020204" pitchFamily="34" charset="0"/>
                <a:ea typeface="宋体" panose="02010600030101010101" pitchFamily="2" charset="-122"/>
              </a:rPr>
              <a:t>并快速发展</a:t>
            </a:r>
            <a:r>
              <a:rPr kumimoji="0" lang="en-US" altLang="zh-CN" sz="2000" i="1">
                <a:latin typeface="Arial" panose="020B0604020202020204" pitchFamily="34" charset="0"/>
                <a:ea typeface="宋体" panose="02010600030101010101" pitchFamily="2" charset="-122"/>
              </a:rPr>
              <a:t>. </a:t>
            </a:r>
          </a:p>
          <a:p>
            <a:pPr eaLnBrk="1" hangingPunct="1">
              <a:spcBef>
                <a:spcPct val="0"/>
              </a:spcBef>
              <a:buClrTx/>
              <a:buSzTx/>
              <a:buFontTx/>
              <a:buNone/>
            </a:pPr>
            <a:endParaRPr kumimoji="0" lang="en-US" altLang="zh-CN" sz="2000" i="1">
              <a:latin typeface="Arial" panose="020B0604020202020204" pitchFamily="34" charset="0"/>
              <a:ea typeface="宋体" panose="02010600030101010101" pitchFamily="2" charset="-122"/>
            </a:endParaRPr>
          </a:p>
          <a:p>
            <a:pPr eaLnBrk="1" hangingPunct="1">
              <a:spcBef>
                <a:spcPct val="0"/>
              </a:spcBef>
              <a:buClrTx/>
              <a:buSzTx/>
              <a:buFontTx/>
              <a:buNone/>
            </a:pPr>
            <a:r>
              <a:rPr kumimoji="0" lang="zh-CN" altLang="en-US" sz="2000" i="1">
                <a:latin typeface="Arial" panose="020B0604020202020204" pitchFamily="34" charset="0"/>
                <a:ea typeface="宋体" panose="02010600030101010101" pitchFamily="2" charset="-122"/>
              </a:rPr>
              <a:t>沙漏模型是</a:t>
            </a:r>
            <a:r>
              <a:rPr kumimoji="0" lang="en-US" altLang="zh-CN" sz="2000" i="1">
                <a:latin typeface="Arial" panose="020B0604020202020204" pitchFamily="34" charset="0"/>
                <a:ea typeface="宋体" panose="02010600030101010101" pitchFamily="2" charset="-122"/>
              </a:rPr>
              <a:t>Internet</a:t>
            </a:r>
            <a:r>
              <a:rPr kumimoji="0" lang="zh-CN" altLang="en-US" sz="2000" i="1">
                <a:latin typeface="Arial" panose="020B0604020202020204" pitchFamily="34" charset="0"/>
                <a:ea typeface="宋体" panose="02010600030101010101" pitchFamily="2" charset="-122"/>
              </a:rPr>
              <a:t>能够快速适应用户新应用需求和网络技术更新的关键</a:t>
            </a:r>
            <a:r>
              <a:rPr kumimoji="0" lang="en-US" altLang="zh-CN" sz="2000" i="1">
                <a:latin typeface="Arial" panose="020B0604020202020204" pitchFamily="34" charset="0"/>
                <a:ea typeface="宋体" panose="02010600030101010101" pitchFamily="2" charset="-122"/>
              </a:rPr>
              <a:t>.</a:t>
            </a:r>
          </a:p>
        </p:txBody>
      </p:sp>
      <p:sp>
        <p:nvSpPr>
          <p:cNvPr id="167943" name="Text Box 32"/>
          <p:cNvSpPr txBox="1">
            <a:spLocks noChangeArrowheads="1"/>
          </p:cNvSpPr>
          <p:nvPr/>
        </p:nvSpPr>
        <p:spPr bwMode="auto">
          <a:xfrm>
            <a:off x="2927350" y="6237288"/>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沙漏设计原则</a:t>
            </a:r>
          </a:p>
        </p:txBody>
      </p:sp>
    </p:spTree>
    <p:extLst>
      <p:ext uri="{BB962C8B-B14F-4D97-AF65-F5344CB8AC3E}">
        <p14:creationId xmlns:p14="http://schemas.microsoft.com/office/powerpoint/2010/main" val="14097989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48AE2D14-1D9B-43AD-8AC9-9EC2D11C8E34}"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129</a:t>
            </a:fld>
            <a:r>
              <a:rPr kumimoji="0" lang="en-US" altLang="zh-CN" sz="1000">
                <a:latin typeface="Arial" panose="020B0604020202020204" pitchFamily="34" charset="0"/>
                <a:ea typeface="宋体" panose="02010600030101010101" pitchFamily="2" charset="-122"/>
              </a:rPr>
              <a:t>-</a:t>
            </a:r>
          </a:p>
        </p:txBody>
      </p:sp>
      <p:sp>
        <p:nvSpPr>
          <p:cNvPr id="168963" name="Rectangle 2"/>
          <p:cNvSpPr>
            <a:spLocks noGrp="1" noChangeArrowheads="1"/>
          </p:cNvSpPr>
          <p:nvPr>
            <p:ph type="title" idx="4294967295"/>
          </p:nvPr>
        </p:nvSpPr>
        <p:spPr/>
        <p:txBody>
          <a:bodyPr/>
          <a:lstStyle/>
          <a:p>
            <a:pPr eaLnBrk="1" hangingPunct="1"/>
            <a:r>
              <a:rPr lang="zh-CN" altLang="en-US" sz="3200"/>
              <a:t>小结</a:t>
            </a:r>
            <a:r>
              <a:rPr lang="en-US" altLang="zh-CN" sz="3200"/>
              <a:t>: </a:t>
            </a:r>
            <a:r>
              <a:rPr lang="zh-CN" altLang="en-US" sz="3200"/>
              <a:t>互联网设计原则 </a:t>
            </a:r>
            <a:r>
              <a:rPr lang="en-US" altLang="zh-CN" sz="3200"/>
              <a:t>(II)</a:t>
            </a:r>
          </a:p>
        </p:txBody>
      </p:sp>
      <p:pic>
        <p:nvPicPr>
          <p:cNvPr id="16896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3" y="1700213"/>
            <a:ext cx="76835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5" name="Text Box 4"/>
          <p:cNvSpPr txBox="1">
            <a:spLocks noChangeArrowheads="1"/>
          </p:cNvSpPr>
          <p:nvPr/>
        </p:nvSpPr>
        <p:spPr bwMode="auto">
          <a:xfrm>
            <a:off x="3648075" y="5300663"/>
            <a:ext cx="481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``Simple Core and Complex Host’’ Philosophy</a:t>
            </a:r>
          </a:p>
        </p:txBody>
      </p:sp>
    </p:spTree>
    <p:extLst>
      <p:ext uri="{BB962C8B-B14F-4D97-AF65-F5344CB8AC3E}">
        <p14:creationId xmlns:p14="http://schemas.microsoft.com/office/powerpoint/2010/main" val="4112373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BBEC4E1C-61C5-4BFB-BC89-2F56C4F6E813}" type="slidenum">
              <a:rPr kumimoji="0" lang="en-US" altLang="zh-CN" sz="1000">
                <a:latin typeface="Arial" panose="020B0604020202020204" pitchFamily="34" charset="0"/>
                <a:ea typeface="宋体" panose="02010600030101010101" pitchFamily="2" charset="-122"/>
                <a:cs typeface="Arial" panose="020B0604020202020204" pitchFamily="34" charset="0"/>
              </a:rPr>
              <a:pPr>
                <a:spcBef>
                  <a:spcPct val="0"/>
                </a:spcBef>
                <a:buClrTx/>
                <a:buSzTx/>
                <a:buFontTx/>
                <a:buNone/>
              </a:pPr>
              <a:t>13</a:t>
            </a:fld>
            <a:endParaRPr kumimoji="0" lang="en-US" altLang="zh-CN" sz="1000">
              <a:latin typeface="Arial" panose="020B0604020202020204" pitchFamily="34" charset="0"/>
              <a:ea typeface="宋体" panose="02010600030101010101" pitchFamily="2" charset="-122"/>
              <a:cs typeface="Arial" panose="020B0604020202020204" pitchFamily="34" charset="0"/>
            </a:endParaRPr>
          </a:p>
        </p:txBody>
      </p:sp>
      <p:sp>
        <p:nvSpPr>
          <p:cNvPr id="28675" name="Rectangle 4"/>
          <p:cNvSpPr>
            <a:spLocks noGrp="1" noChangeArrowheads="1"/>
          </p:cNvSpPr>
          <p:nvPr>
            <p:ph type="title"/>
          </p:nvPr>
        </p:nvSpPr>
        <p:spPr>
          <a:xfrm>
            <a:off x="1191876" y="476437"/>
            <a:ext cx="7772400" cy="1143001"/>
          </a:xfrm>
        </p:spPr>
        <p:txBody>
          <a:bodyPr/>
          <a:lstStyle/>
          <a:p>
            <a:r>
              <a:rPr lang="en-US" altLang="zh-CN" dirty="0">
                <a:ea typeface="宋体" panose="02010600030101010101" pitchFamily="2" charset="-122"/>
              </a:rPr>
              <a:t>P2P</a:t>
            </a:r>
            <a:r>
              <a:rPr lang="zh-CN" altLang="en-US" dirty="0">
                <a:ea typeface="宋体" panose="02010600030101010101" pitchFamily="2" charset="-122"/>
              </a:rPr>
              <a:t>服务模式</a:t>
            </a:r>
            <a:endParaRPr lang="en-US" altLang="zh-CN" dirty="0">
              <a:ea typeface="宋体" panose="02010600030101010101" pitchFamily="2" charset="-122"/>
            </a:endParaRPr>
          </a:p>
        </p:txBody>
      </p:sp>
      <p:sp>
        <p:nvSpPr>
          <p:cNvPr id="28676" name="Rectangle 5"/>
          <p:cNvSpPr>
            <a:spLocks noGrp="1" noChangeArrowheads="1"/>
          </p:cNvSpPr>
          <p:nvPr>
            <p:ph type="body" sz="half" idx="1"/>
          </p:nvPr>
        </p:nvSpPr>
        <p:spPr>
          <a:xfrm>
            <a:off x="1244537" y="1754014"/>
            <a:ext cx="4691634" cy="4648200"/>
          </a:xfrm>
        </p:spPr>
        <p:txBody>
          <a:bodyPr/>
          <a:lstStyle/>
          <a:p>
            <a:r>
              <a:rPr lang="zh-CN" altLang="en-US" sz="2400" i="1" dirty="0">
                <a:ea typeface="宋体" panose="02010600030101010101" pitchFamily="2" charset="-122"/>
              </a:rPr>
              <a:t>没有</a:t>
            </a:r>
            <a:r>
              <a:rPr lang="zh-CN" altLang="en-US" sz="2400" dirty="0">
                <a:ea typeface="宋体" panose="02010600030101010101" pitchFamily="2" charset="-122"/>
              </a:rPr>
              <a:t>一直在线的服务器</a:t>
            </a:r>
            <a:endParaRPr lang="en-US" altLang="zh-CN" sz="2400" dirty="0">
              <a:ea typeface="宋体" panose="02010600030101010101" pitchFamily="2" charset="-122"/>
            </a:endParaRPr>
          </a:p>
          <a:p>
            <a:r>
              <a:rPr lang="zh-CN" altLang="en-US" sz="2400" dirty="0">
                <a:ea typeface="宋体" panose="02010600030101010101" pitchFamily="2" charset="-122"/>
              </a:rPr>
              <a:t>任意的端节点之间直接的通信</a:t>
            </a:r>
            <a:endParaRPr lang="en-US" altLang="zh-CN" sz="2400" dirty="0">
              <a:ea typeface="宋体" panose="02010600030101010101" pitchFamily="2" charset="-122"/>
            </a:endParaRPr>
          </a:p>
          <a:p>
            <a:r>
              <a:rPr lang="zh-CN" altLang="en-US" sz="2400" dirty="0">
                <a:ea typeface="宋体" panose="02010600030101010101" pitchFamily="2" charset="-122"/>
              </a:rPr>
              <a:t>节点之间间歇性的互相连接，交换</a:t>
            </a:r>
            <a:r>
              <a:rPr lang="en-US" altLang="zh-CN" sz="2400" dirty="0">
                <a:ea typeface="宋体" panose="02010600030101010101" pitchFamily="2" charset="-122"/>
              </a:rPr>
              <a:t>IP</a:t>
            </a:r>
            <a:r>
              <a:rPr lang="zh-CN" altLang="en-US" sz="2400" dirty="0">
                <a:ea typeface="宋体" panose="02010600030101010101" pitchFamily="2" charset="-122"/>
              </a:rPr>
              <a:t>地址信息</a:t>
            </a:r>
            <a:endParaRPr lang="en-US" altLang="zh-CN" sz="2400" dirty="0">
              <a:ea typeface="宋体" panose="02010600030101010101" pitchFamily="2" charset="-122"/>
            </a:endParaRPr>
          </a:p>
          <a:p>
            <a:pPr>
              <a:buFont typeface="ZapfDingbats" pitchFamily="82" charset="2"/>
              <a:buNone/>
            </a:pPr>
            <a:endParaRPr lang="en-US" altLang="zh-CN" sz="2400" dirty="0">
              <a:ea typeface="宋体" panose="02010600030101010101" pitchFamily="2" charset="-122"/>
            </a:endParaRPr>
          </a:p>
          <a:p>
            <a:endParaRPr lang="en-US" altLang="zh-CN" sz="2400" dirty="0">
              <a:ea typeface="宋体" panose="02010600030101010101" pitchFamily="2" charset="-122"/>
            </a:endParaRPr>
          </a:p>
          <a:p>
            <a:pPr>
              <a:buFont typeface="ZapfDingbats" pitchFamily="82" charset="2"/>
              <a:buNone/>
            </a:pPr>
            <a:r>
              <a:rPr lang="zh-CN" altLang="en-US" sz="2400" dirty="0">
                <a:solidFill>
                  <a:srgbClr val="FF0000"/>
                </a:solidFill>
                <a:ea typeface="宋体" panose="02010600030101010101" pitchFamily="2" charset="-122"/>
              </a:rPr>
              <a:t>网络规模的扩展性很强，但是很难管理</a:t>
            </a:r>
            <a:endParaRPr lang="en-US" altLang="zh-CN" sz="2400" dirty="0">
              <a:solidFill>
                <a:srgbClr val="FF0000"/>
              </a:solidFill>
              <a:ea typeface="宋体" panose="02010600030101010101" pitchFamily="2" charset="-122"/>
            </a:endParaRPr>
          </a:p>
          <a:p>
            <a:endParaRPr lang="en-US" altLang="zh-CN" sz="2400" dirty="0">
              <a:ea typeface="宋体" panose="02010600030101010101" pitchFamily="2" charset="-122"/>
            </a:endParaRPr>
          </a:p>
        </p:txBody>
      </p:sp>
      <p:sp>
        <p:nvSpPr>
          <p:cNvPr id="28677" name="Freeform 691"/>
          <p:cNvSpPr>
            <a:spLocks/>
          </p:cNvSpPr>
          <p:nvPr/>
        </p:nvSpPr>
        <p:spPr bwMode="auto">
          <a:xfrm>
            <a:off x="8234363" y="4022551"/>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678" name="Freeform 692"/>
          <p:cNvSpPr>
            <a:spLocks/>
          </p:cNvSpPr>
          <p:nvPr/>
        </p:nvSpPr>
        <p:spPr bwMode="auto">
          <a:xfrm>
            <a:off x="8253414" y="2496965"/>
            <a:ext cx="1730375" cy="1044575"/>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679" name="Freeform 693"/>
          <p:cNvSpPr>
            <a:spLocks/>
          </p:cNvSpPr>
          <p:nvPr/>
        </p:nvSpPr>
        <p:spPr bwMode="auto">
          <a:xfrm>
            <a:off x="6513513" y="2204864"/>
            <a:ext cx="1644650" cy="1071562"/>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8680" name="Group 694"/>
          <p:cNvGrpSpPr>
            <a:grpSpLocks/>
          </p:cNvGrpSpPr>
          <p:nvPr/>
        </p:nvGrpSpPr>
        <p:grpSpPr bwMode="auto">
          <a:xfrm>
            <a:off x="6600826" y="3539951"/>
            <a:ext cx="1458913" cy="933450"/>
            <a:chOff x="2889" y="1631"/>
            <a:chExt cx="980" cy="743"/>
          </a:xfrm>
        </p:grpSpPr>
        <p:sp>
          <p:nvSpPr>
            <p:cNvPr id="29017" name="Rectangle 695"/>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9018" name="AutoShape 696"/>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00CCFF"/>
                </a:solidFill>
                <a:latin typeface="Times New Roman" panose="02020603050405020304" pitchFamily="18" charset="0"/>
                <a:ea typeface="宋体" panose="02010600030101010101" pitchFamily="2" charset="-122"/>
              </a:endParaRPr>
            </a:p>
          </p:txBody>
        </p:sp>
      </p:grpSp>
      <p:grpSp>
        <p:nvGrpSpPr>
          <p:cNvPr id="28681" name="Group 697"/>
          <p:cNvGrpSpPr>
            <a:grpSpLocks/>
          </p:cNvGrpSpPr>
          <p:nvPr/>
        </p:nvGrpSpPr>
        <p:grpSpPr bwMode="auto">
          <a:xfrm>
            <a:off x="7302500" y="2396952"/>
            <a:ext cx="336550" cy="531813"/>
            <a:chOff x="3796" y="1043"/>
            <a:chExt cx="865" cy="1237"/>
          </a:xfrm>
        </p:grpSpPr>
        <p:sp>
          <p:nvSpPr>
            <p:cNvPr id="28987" name="Line 698"/>
            <p:cNvSpPr>
              <a:spLocks noChangeShapeType="1"/>
            </p:cNvSpPr>
            <p:nvPr/>
          </p:nvSpPr>
          <p:spPr bwMode="auto">
            <a:xfrm flipH="1">
              <a:off x="3992" y="1481"/>
              <a:ext cx="235" cy="72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88" name="Line 699"/>
            <p:cNvSpPr>
              <a:spLocks noChangeShapeType="1"/>
            </p:cNvSpPr>
            <p:nvPr/>
          </p:nvSpPr>
          <p:spPr bwMode="auto">
            <a:xfrm>
              <a:off x="4227" y="1481"/>
              <a:ext cx="236" cy="72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89" name="Line 700"/>
            <p:cNvSpPr>
              <a:spLocks noChangeShapeType="1"/>
            </p:cNvSpPr>
            <p:nvPr/>
          </p:nvSpPr>
          <p:spPr bwMode="auto">
            <a:xfrm>
              <a:off x="3992" y="2201"/>
              <a:ext cx="235" cy="7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90" name="Line 701"/>
            <p:cNvSpPr>
              <a:spLocks noChangeShapeType="1"/>
            </p:cNvSpPr>
            <p:nvPr/>
          </p:nvSpPr>
          <p:spPr bwMode="auto">
            <a:xfrm flipH="1">
              <a:off x="4227" y="2201"/>
              <a:ext cx="236" cy="7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91" name="Line 702"/>
            <p:cNvSpPr>
              <a:spLocks noChangeShapeType="1"/>
            </p:cNvSpPr>
            <p:nvPr/>
          </p:nvSpPr>
          <p:spPr bwMode="auto">
            <a:xfrm>
              <a:off x="4227" y="1497"/>
              <a:ext cx="0" cy="78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92" name="Line 703"/>
            <p:cNvSpPr>
              <a:spLocks noChangeShapeType="1"/>
            </p:cNvSpPr>
            <p:nvPr/>
          </p:nvSpPr>
          <p:spPr bwMode="auto">
            <a:xfrm flipV="1">
              <a:off x="3992" y="2127"/>
              <a:ext cx="235" cy="7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93" name="Line 704"/>
            <p:cNvSpPr>
              <a:spLocks noChangeShapeType="1"/>
            </p:cNvSpPr>
            <p:nvPr/>
          </p:nvSpPr>
          <p:spPr bwMode="auto">
            <a:xfrm flipH="1" flipV="1">
              <a:off x="4227" y="2127"/>
              <a:ext cx="236" cy="7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94" name="Line 705"/>
            <p:cNvSpPr>
              <a:spLocks noChangeShapeType="1"/>
            </p:cNvSpPr>
            <p:nvPr/>
          </p:nvSpPr>
          <p:spPr bwMode="auto">
            <a:xfrm>
              <a:off x="4092" y="1890"/>
              <a:ext cx="135"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95" name="Line 706"/>
            <p:cNvSpPr>
              <a:spLocks noChangeShapeType="1"/>
            </p:cNvSpPr>
            <p:nvPr/>
          </p:nvSpPr>
          <p:spPr bwMode="auto">
            <a:xfrm flipV="1">
              <a:off x="4227" y="1890"/>
              <a:ext cx="143"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96" name="Line 707"/>
            <p:cNvSpPr>
              <a:spLocks noChangeShapeType="1"/>
            </p:cNvSpPr>
            <p:nvPr/>
          </p:nvSpPr>
          <p:spPr bwMode="auto">
            <a:xfrm>
              <a:off x="4047" y="1996"/>
              <a:ext cx="175" cy="8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97" name="Line 708"/>
            <p:cNvSpPr>
              <a:spLocks noChangeShapeType="1"/>
            </p:cNvSpPr>
            <p:nvPr/>
          </p:nvSpPr>
          <p:spPr bwMode="auto">
            <a:xfrm flipV="1">
              <a:off x="4227" y="2012"/>
              <a:ext cx="176" cy="7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98" name="Line 709"/>
            <p:cNvSpPr>
              <a:spLocks noChangeShapeType="1"/>
            </p:cNvSpPr>
            <p:nvPr/>
          </p:nvSpPr>
          <p:spPr bwMode="auto">
            <a:xfrm flipV="1">
              <a:off x="4227" y="1782"/>
              <a:ext cx="90" cy="2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999" name="Line 710"/>
            <p:cNvSpPr>
              <a:spLocks noChangeShapeType="1"/>
            </p:cNvSpPr>
            <p:nvPr/>
          </p:nvSpPr>
          <p:spPr bwMode="auto">
            <a:xfrm flipV="1">
              <a:off x="4227" y="1632"/>
              <a:ext cx="57" cy="2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00" name="Line 711"/>
            <p:cNvSpPr>
              <a:spLocks noChangeShapeType="1"/>
            </p:cNvSpPr>
            <p:nvPr/>
          </p:nvSpPr>
          <p:spPr bwMode="auto">
            <a:xfrm>
              <a:off x="4126" y="1772"/>
              <a:ext cx="109" cy="3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01" name="Line 712"/>
            <p:cNvSpPr>
              <a:spLocks noChangeShapeType="1"/>
            </p:cNvSpPr>
            <p:nvPr/>
          </p:nvSpPr>
          <p:spPr bwMode="auto">
            <a:xfrm>
              <a:off x="4175" y="1625"/>
              <a:ext cx="63" cy="3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9002" name="Group 713"/>
            <p:cNvGrpSpPr>
              <a:grpSpLocks/>
            </p:cNvGrpSpPr>
            <p:nvPr/>
          </p:nvGrpSpPr>
          <p:grpSpPr bwMode="auto">
            <a:xfrm>
              <a:off x="4269" y="1415"/>
              <a:ext cx="392" cy="137"/>
              <a:chOff x="4227" y="1360"/>
              <a:chExt cx="863" cy="270"/>
            </a:xfrm>
          </p:grpSpPr>
          <p:sp>
            <p:nvSpPr>
              <p:cNvPr id="29013" name="Line 714"/>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14" name="Line 715"/>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15" name="Line 716"/>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16" name="Line 717"/>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9003" name="Group 718"/>
            <p:cNvGrpSpPr>
              <a:grpSpLocks/>
            </p:cNvGrpSpPr>
            <p:nvPr/>
          </p:nvGrpSpPr>
          <p:grpSpPr bwMode="auto">
            <a:xfrm rot="5700496">
              <a:off x="4053" y="1170"/>
              <a:ext cx="392" cy="137"/>
              <a:chOff x="4227" y="1360"/>
              <a:chExt cx="863" cy="270"/>
            </a:xfrm>
          </p:grpSpPr>
          <p:sp>
            <p:nvSpPr>
              <p:cNvPr id="29009" name="Line 719"/>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10" name="Line 720"/>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11" name="Line 721"/>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12" name="Line 722"/>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9004" name="Group 723"/>
            <p:cNvGrpSpPr>
              <a:grpSpLocks/>
            </p:cNvGrpSpPr>
            <p:nvPr/>
          </p:nvGrpSpPr>
          <p:grpSpPr bwMode="auto">
            <a:xfrm rot="10800000">
              <a:off x="3796" y="1402"/>
              <a:ext cx="392" cy="137"/>
              <a:chOff x="4227" y="1360"/>
              <a:chExt cx="863" cy="270"/>
            </a:xfrm>
          </p:grpSpPr>
          <p:sp>
            <p:nvSpPr>
              <p:cNvPr id="29005" name="Line 724"/>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06" name="Line 725"/>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07" name="Line 726"/>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08" name="Line 727"/>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28682" name="Oval 728"/>
          <p:cNvSpPr>
            <a:spLocks noChangeArrowheads="1"/>
          </p:cNvSpPr>
          <p:nvPr/>
        </p:nvSpPr>
        <p:spPr bwMode="auto">
          <a:xfrm>
            <a:off x="8359776" y="4217814"/>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683" name="Line 729"/>
          <p:cNvSpPr>
            <a:spLocks noChangeShapeType="1"/>
          </p:cNvSpPr>
          <p:nvPr/>
        </p:nvSpPr>
        <p:spPr bwMode="auto">
          <a:xfrm>
            <a:off x="8359775" y="4209876"/>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4" name="Line 730"/>
          <p:cNvSpPr>
            <a:spLocks noChangeShapeType="1"/>
          </p:cNvSpPr>
          <p:nvPr/>
        </p:nvSpPr>
        <p:spPr bwMode="auto">
          <a:xfrm>
            <a:off x="8718550" y="4209876"/>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5" name="Rectangle 731"/>
          <p:cNvSpPr>
            <a:spLocks noChangeArrowheads="1"/>
          </p:cNvSpPr>
          <p:nvPr/>
        </p:nvSpPr>
        <p:spPr bwMode="auto">
          <a:xfrm>
            <a:off x="8359775" y="4209876"/>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686" name="Oval 732"/>
          <p:cNvSpPr>
            <a:spLocks noChangeArrowheads="1"/>
          </p:cNvSpPr>
          <p:nvPr/>
        </p:nvSpPr>
        <p:spPr bwMode="auto">
          <a:xfrm>
            <a:off x="8356601" y="4141615"/>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687" name="Group 733"/>
          <p:cNvGrpSpPr>
            <a:grpSpLocks/>
          </p:cNvGrpSpPr>
          <p:nvPr/>
        </p:nvGrpSpPr>
        <p:grpSpPr bwMode="auto">
          <a:xfrm>
            <a:off x="8442325" y="4165426"/>
            <a:ext cx="179388" cy="65088"/>
            <a:chOff x="2848" y="848"/>
            <a:chExt cx="140" cy="98"/>
          </a:xfrm>
        </p:grpSpPr>
        <p:sp>
          <p:nvSpPr>
            <p:cNvPr id="28984" name="Line 73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85" name="Line 73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86" name="Line 73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688" name="Group 737"/>
          <p:cNvGrpSpPr>
            <a:grpSpLocks/>
          </p:cNvGrpSpPr>
          <p:nvPr/>
        </p:nvGrpSpPr>
        <p:grpSpPr bwMode="auto">
          <a:xfrm flipV="1">
            <a:off x="8442325" y="4165426"/>
            <a:ext cx="179388" cy="65088"/>
            <a:chOff x="2848" y="848"/>
            <a:chExt cx="140" cy="98"/>
          </a:xfrm>
        </p:grpSpPr>
        <p:sp>
          <p:nvSpPr>
            <p:cNvPr id="28981" name="Line 73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82" name="Line 73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83" name="Line 74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689" name="Oval 741"/>
          <p:cNvSpPr>
            <a:spLocks noChangeArrowheads="1"/>
          </p:cNvSpPr>
          <p:nvPr/>
        </p:nvSpPr>
        <p:spPr bwMode="auto">
          <a:xfrm>
            <a:off x="8715376" y="4497214"/>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690" name="Line 742"/>
          <p:cNvSpPr>
            <a:spLocks noChangeShapeType="1"/>
          </p:cNvSpPr>
          <p:nvPr/>
        </p:nvSpPr>
        <p:spPr bwMode="auto">
          <a:xfrm>
            <a:off x="8715375" y="4489276"/>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1" name="Line 743"/>
          <p:cNvSpPr>
            <a:spLocks noChangeShapeType="1"/>
          </p:cNvSpPr>
          <p:nvPr/>
        </p:nvSpPr>
        <p:spPr bwMode="auto">
          <a:xfrm>
            <a:off x="9074150" y="4489276"/>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2" name="Rectangle 744"/>
          <p:cNvSpPr>
            <a:spLocks noChangeArrowheads="1"/>
          </p:cNvSpPr>
          <p:nvPr/>
        </p:nvSpPr>
        <p:spPr bwMode="auto">
          <a:xfrm>
            <a:off x="8715375" y="4489276"/>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693" name="Oval 745"/>
          <p:cNvSpPr>
            <a:spLocks noChangeArrowheads="1"/>
          </p:cNvSpPr>
          <p:nvPr/>
        </p:nvSpPr>
        <p:spPr bwMode="auto">
          <a:xfrm>
            <a:off x="8712201" y="4421015"/>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694" name="Group 746"/>
          <p:cNvGrpSpPr>
            <a:grpSpLocks/>
          </p:cNvGrpSpPr>
          <p:nvPr/>
        </p:nvGrpSpPr>
        <p:grpSpPr bwMode="auto">
          <a:xfrm>
            <a:off x="8797925" y="4444826"/>
            <a:ext cx="179388" cy="65088"/>
            <a:chOff x="2848" y="848"/>
            <a:chExt cx="140" cy="98"/>
          </a:xfrm>
        </p:grpSpPr>
        <p:sp>
          <p:nvSpPr>
            <p:cNvPr id="28978" name="Line 74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79" name="Line 74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80" name="Line 74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695" name="Group 750"/>
          <p:cNvGrpSpPr>
            <a:grpSpLocks/>
          </p:cNvGrpSpPr>
          <p:nvPr/>
        </p:nvGrpSpPr>
        <p:grpSpPr bwMode="auto">
          <a:xfrm flipV="1">
            <a:off x="8797925" y="4444826"/>
            <a:ext cx="179388" cy="65088"/>
            <a:chOff x="2848" y="848"/>
            <a:chExt cx="140" cy="98"/>
          </a:xfrm>
        </p:grpSpPr>
        <p:sp>
          <p:nvSpPr>
            <p:cNvPr id="28975" name="Line 75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76" name="Line 75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77" name="Line 75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696" name="Oval 754"/>
          <p:cNvSpPr>
            <a:spLocks noChangeArrowheads="1"/>
          </p:cNvSpPr>
          <p:nvPr/>
        </p:nvSpPr>
        <p:spPr bwMode="auto">
          <a:xfrm>
            <a:off x="8994776" y="4230514"/>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697" name="Line 755"/>
          <p:cNvSpPr>
            <a:spLocks noChangeShapeType="1"/>
          </p:cNvSpPr>
          <p:nvPr/>
        </p:nvSpPr>
        <p:spPr bwMode="auto">
          <a:xfrm>
            <a:off x="8994775" y="4222576"/>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8" name="Line 756"/>
          <p:cNvSpPr>
            <a:spLocks noChangeShapeType="1"/>
          </p:cNvSpPr>
          <p:nvPr/>
        </p:nvSpPr>
        <p:spPr bwMode="auto">
          <a:xfrm>
            <a:off x="9353550" y="4222576"/>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9" name="Rectangle 757"/>
          <p:cNvSpPr>
            <a:spLocks noChangeArrowheads="1"/>
          </p:cNvSpPr>
          <p:nvPr/>
        </p:nvSpPr>
        <p:spPr bwMode="auto">
          <a:xfrm>
            <a:off x="8994775" y="4222576"/>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700" name="Oval 758"/>
          <p:cNvSpPr>
            <a:spLocks noChangeArrowheads="1"/>
          </p:cNvSpPr>
          <p:nvPr/>
        </p:nvSpPr>
        <p:spPr bwMode="auto">
          <a:xfrm>
            <a:off x="8991601" y="4154315"/>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701" name="Group 759"/>
          <p:cNvGrpSpPr>
            <a:grpSpLocks/>
          </p:cNvGrpSpPr>
          <p:nvPr/>
        </p:nvGrpSpPr>
        <p:grpSpPr bwMode="auto">
          <a:xfrm>
            <a:off x="9077325" y="4178126"/>
            <a:ext cx="179388" cy="65088"/>
            <a:chOff x="2848" y="848"/>
            <a:chExt cx="140" cy="98"/>
          </a:xfrm>
        </p:grpSpPr>
        <p:sp>
          <p:nvSpPr>
            <p:cNvPr id="28972" name="Line 76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73" name="Line 76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74" name="Line 76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02" name="Group 763"/>
          <p:cNvGrpSpPr>
            <a:grpSpLocks/>
          </p:cNvGrpSpPr>
          <p:nvPr/>
        </p:nvGrpSpPr>
        <p:grpSpPr bwMode="auto">
          <a:xfrm flipV="1">
            <a:off x="9077325" y="4178126"/>
            <a:ext cx="179388" cy="65088"/>
            <a:chOff x="2848" y="848"/>
            <a:chExt cx="140" cy="98"/>
          </a:xfrm>
        </p:grpSpPr>
        <p:sp>
          <p:nvSpPr>
            <p:cNvPr id="28969" name="Line 76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70" name="Line 76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71" name="Line 76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703" name="Oval 767"/>
          <p:cNvSpPr>
            <a:spLocks noChangeArrowheads="1"/>
          </p:cNvSpPr>
          <p:nvPr/>
        </p:nvSpPr>
        <p:spPr bwMode="auto">
          <a:xfrm>
            <a:off x="8459788" y="3068464"/>
            <a:ext cx="347662" cy="8890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704" name="Line 768"/>
          <p:cNvSpPr>
            <a:spLocks noChangeShapeType="1"/>
          </p:cNvSpPr>
          <p:nvPr/>
        </p:nvSpPr>
        <p:spPr bwMode="auto">
          <a:xfrm>
            <a:off x="8459788" y="3060527"/>
            <a:ext cx="0" cy="55563"/>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5" name="Line 769"/>
          <p:cNvSpPr>
            <a:spLocks noChangeShapeType="1"/>
          </p:cNvSpPr>
          <p:nvPr/>
        </p:nvSpPr>
        <p:spPr bwMode="auto">
          <a:xfrm>
            <a:off x="8807450" y="3060527"/>
            <a:ext cx="0" cy="55563"/>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6" name="Rectangle 770"/>
          <p:cNvSpPr>
            <a:spLocks noChangeArrowheads="1"/>
          </p:cNvSpPr>
          <p:nvPr/>
        </p:nvSpPr>
        <p:spPr bwMode="auto">
          <a:xfrm>
            <a:off x="8459789" y="3060527"/>
            <a:ext cx="344487"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707" name="Oval 771"/>
          <p:cNvSpPr>
            <a:spLocks noChangeArrowheads="1"/>
          </p:cNvSpPr>
          <p:nvPr/>
        </p:nvSpPr>
        <p:spPr bwMode="auto">
          <a:xfrm>
            <a:off x="8456613" y="2997026"/>
            <a:ext cx="347662" cy="103188"/>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708" name="Group 772"/>
          <p:cNvGrpSpPr>
            <a:grpSpLocks/>
          </p:cNvGrpSpPr>
          <p:nvPr/>
        </p:nvGrpSpPr>
        <p:grpSpPr bwMode="auto">
          <a:xfrm>
            <a:off x="8540750" y="3019252"/>
            <a:ext cx="171450" cy="61913"/>
            <a:chOff x="2848" y="848"/>
            <a:chExt cx="140" cy="98"/>
          </a:xfrm>
        </p:grpSpPr>
        <p:sp>
          <p:nvSpPr>
            <p:cNvPr id="28966" name="Line 77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67" name="Line 77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68" name="Line 77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09" name="Group 776"/>
          <p:cNvGrpSpPr>
            <a:grpSpLocks/>
          </p:cNvGrpSpPr>
          <p:nvPr/>
        </p:nvGrpSpPr>
        <p:grpSpPr bwMode="auto">
          <a:xfrm flipV="1">
            <a:off x="8540750" y="3019252"/>
            <a:ext cx="171450" cy="60325"/>
            <a:chOff x="2848" y="848"/>
            <a:chExt cx="140" cy="98"/>
          </a:xfrm>
        </p:grpSpPr>
        <p:sp>
          <p:nvSpPr>
            <p:cNvPr id="28963" name="Line 77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64" name="Line 77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65" name="Line 77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710" name="Oval 780"/>
          <p:cNvSpPr>
            <a:spLocks noChangeArrowheads="1"/>
          </p:cNvSpPr>
          <p:nvPr/>
        </p:nvSpPr>
        <p:spPr bwMode="auto">
          <a:xfrm>
            <a:off x="8458201" y="3328814"/>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711" name="Line 781"/>
          <p:cNvSpPr>
            <a:spLocks noChangeShapeType="1"/>
          </p:cNvSpPr>
          <p:nvPr/>
        </p:nvSpPr>
        <p:spPr bwMode="auto">
          <a:xfrm>
            <a:off x="8458200" y="3320876"/>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2" name="Line 782"/>
          <p:cNvSpPr>
            <a:spLocks noChangeShapeType="1"/>
          </p:cNvSpPr>
          <p:nvPr/>
        </p:nvSpPr>
        <p:spPr bwMode="auto">
          <a:xfrm>
            <a:off x="8816975" y="3320876"/>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3" name="Rectangle 783"/>
          <p:cNvSpPr>
            <a:spLocks noChangeArrowheads="1"/>
          </p:cNvSpPr>
          <p:nvPr/>
        </p:nvSpPr>
        <p:spPr bwMode="auto">
          <a:xfrm>
            <a:off x="8458200" y="3320876"/>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714" name="Oval 784"/>
          <p:cNvSpPr>
            <a:spLocks noChangeArrowheads="1"/>
          </p:cNvSpPr>
          <p:nvPr/>
        </p:nvSpPr>
        <p:spPr bwMode="auto">
          <a:xfrm>
            <a:off x="8455026" y="3252615"/>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715" name="Group 785"/>
          <p:cNvGrpSpPr>
            <a:grpSpLocks/>
          </p:cNvGrpSpPr>
          <p:nvPr/>
        </p:nvGrpSpPr>
        <p:grpSpPr bwMode="auto">
          <a:xfrm>
            <a:off x="8540750" y="3276426"/>
            <a:ext cx="179388" cy="65088"/>
            <a:chOff x="2848" y="848"/>
            <a:chExt cx="140" cy="98"/>
          </a:xfrm>
        </p:grpSpPr>
        <p:sp>
          <p:nvSpPr>
            <p:cNvPr id="28960" name="Line 78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61" name="Line 78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62" name="Line 78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16" name="Group 789"/>
          <p:cNvGrpSpPr>
            <a:grpSpLocks/>
          </p:cNvGrpSpPr>
          <p:nvPr/>
        </p:nvGrpSpPr>
        <p:grpSpPr bwMode="auto">
          <a:xfrm flipV="1">
            <a:off x="8540750" y="3276426"/>
            <a:ext cx="179388" cy="65088"/>
            <a:chOff x="2848" y="848"/>
            <a:chExt cx="140" cy="98"/>
          </a:xfrm>
        </p:grpSpPr>
        <p:sp>
          <p:nvSpPr>
            <p:cNvPr id="28957" name="Line 79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58" name="Line 79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59" name="Line 79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717" name="Oval 793"/>
          <p:cNvSpPr>
            <a:spLocks noChangeArrowheads="1"/>
          </p:cNvSpPr>
          <p:nvPr/>
        </p:nvSpPr>
        <p:spPr bwMode="auto">
          <a:xfrm>
            <a:off x="8934450" y="2970040"/>
            <a:ext cx="330200" cy="857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718" name="Line 794"/>
          <p:cNvSpPr>
            <a:spLocks noChangeShapeType="1"/>
          </p:cNvSpPr>
          <p:nvPr/>
        </p:nvSpPr>
        <p:spPr bwMode="auto">
          <a:xfrm>
            <a:off x="8934450" y="2963690"/>
            <a:ext cx="0" cy="5238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9" name="Line 795"/>
          <p:cNvSpPr>
            <a:spLocks noChangeShapeType="1"/>
          </p:cNvSpPr>
          <p:nvPr/>
        </p:nvSpPr>
        <p:spPr bwMode="auto">
          <a:xfrm>
            <a:off x="9264650" y="2963690"/>
            <a:ext cx="0" cy="5238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0" name="Rectangle 796"/>
          <p:cNvSpPr>
            <a:spLocks noChangeArrowheads="1"/>
          </p:cNvSpPr>
          <p:nvPr/>
        </p:nvSpPr>
        <p:spPr bwMode="auto">
          <a:xfrm>
            <a:off x="8934451" y="2963690"/>
            <a:ext cx="327025" cy="5238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chemeClr val="bg2"/>
              </a:solidFill>
              <a:latin typeface="Times New Roman" panose="02020603050405020304" pitchFamily="18" charset="0"/>
              <a:ea typeface="宋体" panose="02010600030101010101" pitchFamily="2" charset="-122"/>
            </a:endParaRPr>
          </a:p>
        </p:txBody>
      </p:sp>
      <p:sp>
        <p:nvSpPr>
          <p:cNvPr id="28721" name="Oval 797"/>
          <p:cNvSpPr>
            <a:spLocks noChangeArrowheads="1"/>
          </p:cNvSpPr>
          <p:nvPr/>
        </p:nvSpPr>
        <p:spPr bwMode="auto">
          <a:xfrm>
            <a:off x="8931275" y="2901777"/>
            <a:ext cx="330200" cy="100013"/>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722" name="Group 798"/>
          <p:cNvGrpSpPr>
            <a:grpSpLocks/>
          </p:cNvGrpSpPr>
          <p:nvPr/>
        </p:nvGrpSpPr>
        <p:grpSpPr bwMode="auto">
          <a:xfrm>
            <a:off x="9010651" y="2924001"/>
            <a:ext cx="163513" cy="57150"/>
            <a:chOff x="2848" y="848"/>
            <a:chExt cx="140" cy="98"/>
          </a:xfrm>
        </p:grpSpPr>
        <p:sp>
          <p:nvSpPr>
            <p:cNvPr id="28954" name="Line 79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55" name="Line 80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56" name="Line 80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23" name="Group 802"/>
          <p:cNvGrpSpPr>
            <a:grpSpLocks/>
          </p:cNvGrpSpPr>
          <p:nvPr/>
        </p:nvGrpSpPr>
        <p:grpSpPr bwMode="auto">
          <a:xfrm flipV="1">
            <a:off x="9010651" y="2922415"/>
            <a:ext cx="163513" cy="58737"/>
            <a:chOff x="2848" y="848"/>
            <a:chExt cx="140" cy="98"/>
          </a:xfrm>
        </p:grpSpPr>
        <p:sp>
          <p:nvSpPr>
            <p:cNvPr id="28951" name="Line 80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52" name="Line 80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53" name="Line 80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724" name="Oval 806"/>
          <p:cNvSpPr>
            <a:spLocks noChangeArrowheads="1"/>
          </p:cNvSpPr>
          <p:nvPr/>
        </p:nvSpPr>
        <p:spPr bwMode="auto">
          <a:xfrm>
            <a:off x="9020176" y="3328814"/>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725" name="Line 807"/>
          <p:cNvSpPr>
            <a:spLocks noChangeShapeType="1"/>
          </p:cNvSpPr>
          <p:nvPr/>
        </p:nvSpPr>
        <p:spPr bwMode="auto">
          <a:xfrm>
            <a:off x="9020175" y="3320876"/>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6" name="Line 808"/>
          <p:cNvSpPr>
            <a:spLocks noChangeShapeType="1"/>
          </p:cNvSpPr>
          <p:nvPr/>
        </p:nvSpPr>
        <p:spPr bwMode="auto">
          <a:xfrm>
            <a:off x="9378950" y="3320876"/>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7" name="Rectangle 809"/>
          <p:cNvSpPr>
            <a:spLocks noChangeArrowheads="1"/>
          </p:cNvSpPr>
          <p:nvPr/>
        </p:nvSpPr>
        <p:spPr bwMode="auto">
          <a:xfrm>
            <a:off x="9020175" y="3320876"/>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728" name="Oval 810"/>
          <p:cNvSpPr>
            <a:spLocks noChangeArrowheads="1"/>
          </p:cNvSpPr>
          <p:nvPr/>
        </p:nvSpPr>
        <p:spPr bwMode="auto">
          <a:xfrm>
            <a:off x="9017001" y="3252615"/>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729" name="Group 811"/>
          <p:cNvGrpSpPr>
            <a:grpSpLocks/>
          </p:cNvGrpSpPr>
          <p:nvPr/>
        </p:nvGrpSpPr>
        <p:grpSpPr bwMode="auto">
          <a:xfrm>
            <a:off x="9102725" y="3276426"/>
            <a:ext cx="179388" cy="65088"/>
            <a:chOff x="2848" y="848"/>
            <a:chExt cx="140" cy="98"/>
          </a:xfrm>
        </p:grpSpPr>
        <p:sp>
          <p:nvSpPr>
            <p:cNvPr id="28948" name="Line 812"/>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49" name="Line 813"/>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50" name="Line 814"/>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30" name="Group 815"/>
          <p:cNvGrpSpPr>
            <a:grpSpLocks/>
          </p:cNvGrpSpPr>
          <p:nvPr/>
        </p:nvGrpSpPr>
        <p:grpSpPr bwMode="auto">
          <a:xfrm flipV="1">
            <a:off x="9102725" y="3276426"/>
            <a:ext cx="179388" cy="65088"/>
            <a:chOff x="2848" y="848"/>
            <a:chExt cx="140" cy="98"/>
          </a:xfrm>
        </p:grpSpPr>
        <p:sp>
          <p:nvSpPr>
            <p:cNvPr id="28945" name="Line 81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46" name="Line 81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47" name="Line 81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731" name="Oval 819"/>
          <p:cNvSpPr>
            <a:spLocks noChangeArrowheads="1"/>
          </p:cNvSpPr>
          <p:nvPr/>
        </p:nvSpPr>
        <p:spPr bwMode="auto">
          <a:xfrm>
            <a:off x="7610476" y="3063702"/>
            <a:ext cx="346075" cy="87313"/>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732" name="Line 820"/>
          <p:cNvSpPr>
            <a:spLocks noChangeShapeType="1"/>
          </p:cNvSpPr>
          <p:nvPr/>
        </p:nvSpPr>
        <p:spPr bwMode="auto">
          <a:xfrm>
            <a:off x="7610475" y="3055765"/>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3" name="Line 821"/>
          <p:cNvSpPr>
            <a:spLocks noChangeShapeType="1"/>
          </p:cNvSpPr>
          <p:nvPr/>
        </p:nvSpPr>
        <p:spPr bwMode="auto">
          <a:xfrm>
            <a:off x="7956550" y="3055765"/>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4" name="Rectangle 822"/>
          <p:cNvSpPr>
            <a:spLocks noChangeArrowheads="1"/>
          </p:cNvSpPr>
          <p:nvPr/>
        </p:nvSpPr>
        <p:spPr bwMode="auto">
          <a:xfrm>
            <a:off x="7610475" y="3055765"/>
            <a:ext cx="342900"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735" name="Oval 823"/>
          <p:cNvSpPr>
            <a:spLocks noChangeArrowheads="1"/>
          </p:cNvSpPr>
          <p:nvPr/>
        </p:nvSpPr>
        <p:spPr bwMode="auto">
          <a:xfrm>
            <a:off x="7607301" y="2992265"/>
            <a:ext cx="346075" cy="103187"/>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736" name="Group 824"/>
          <p:cNvGrpSpPr>
            <a:grpSpLocks/>
          </p:cNvGrpSpPr>
          <p:nvPr/>
        </p:nvGrpSpPr>
        <p:grpSpPr bwMode="auto">
          <a:xfrm>
            <a:off x="7691438" y="3014490"/>
            <a:ext cx="171450" cy="60325"/>
            <a:chOff x="2848" y="848"/>
            <a:chExt cx="140" cy="98"/>
          </a:xfrm>
        </p:grpSpPr>
        <p:sp>
          <p:nvSpPr>
            <p:cNvPr id="28942" name="Line 82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43" name="Line 82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44" name="Line 82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37" name="Group 828"/>
          <p:cNvGrpSpPr>
            <a:grpSpLocks/>
          </p:cNvGrpSpPr>
          <p:nvPr/>
        </p:nvGrpSpPr>
        <p:grpSpPr bwMode="auto">
          <a:xfrm flipV="1">
            <a:off x="7691438" y="3014490"/>
            <a:ext cx="171450" cy="58737"/>
            <a:chOff x="2848" y="848"/>
            <a:chExt cx="140" cy="98"/>
          </a:xfrm>
        </p:grpSpPr>
        <p:sp>
          <p:nvSpPr>
            <p:cNvPr id="28939" name="Line 82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40" name="Line 83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41" name="Line 83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738" name="Oval 832"/>
          <p:cNvSpPr>
            <a:spLocks noChangeArrowheads="1"/>
          </p:cNvSpPr>
          <p:nvPr/>
        </p:nvSpPr>
        <p:spPr bwMode="auto">
          <a:xfrm>
            <a:off x="7304089" y="4213052"/>
            <a:ext cx="346075" cy="87313"/>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739" name="Line 833"/>
          <p:cNvSpPr>
            <a:spLocks noChangeShapeType="1"/>
          </p:cNvSpPr>
          <p:nvPr/>
        </p:nvSpPr>
        <p:spPr bwMode="auto">
          <a:xfrm>
            <a:off x="7304088" y="4205115"/>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40" name="Line 834"/>
          <p:cNvSpPr>
            <a:spLocks noChangeShapeType="1"/>
          </p:cNvSpPr>
          <p:nvPr/>
        </p:nvSpPr>
        <p:spPr bwMode="auto">
          <a:xfrm>
            <a:off x="7650163" y="4205115"/>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41" name="Rectangle 835"/>
          <p:cNvSpPr>
            <a:spLocks noChangeArrowheads="1"/>
          </p:cNvSpPr>
          <p:nvPr/>
        </p:nvSpPr>
        <p:spPr bwMode="auto">
          <a:xfrm>
            <a:off x="7304088" y="4205115"/>
            <a:ext cx="342900"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742" name="Oval 836"/>
          <p:cNvSpPr>
            <a:spLocks noChangeArrowheads="1"/>
          </p:cNvSpPr>
          <p:nvPr/>
        </p:nvSpPr>
        <p:spPr bwMode="auto">
          <a:xfrm>
            <a:off x="7300914" y="4141615"/>
            <a:ext cx="346075" cy="103187"/>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743" name="Group 837"/>
          <p:cNvGrpSpPr>
            <a:grpSpLocks/>
          </p:cNvGrpSpPr>
          <p:nvPr/>
        </p:nvGrpSpPr>
        <p:grpSpPr bwMode="auto">
          <a:xfrm>
            <a:off x="7385050" y="4163840"/>
            <a:ext cx="171450" cy="60325"/>
            <a:chOff x="2848" y="848"/>
            <a:chExt cx="140" cy="98"/>
          </a:xfrm>
        </p:grpSpPr>
        <p:sp>
          <p:nvSpPr>
            <p:cNvPr id="28936" name="Line 83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37" name="Line 83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38" name="Line 84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44" name="Group 841"/>
          <p:cNvGrpSpPr>
            <a:grpSpLocks/>
          </p:cNvGrpSpPr>
          <p:nvPr/>
        </p:nvGrpSpPr>
        <p:grpSpPr bwMode="auto">
          <a:xfrm flipV="1">
            <a:off x="7385050" y="4163840"/>
            <a:ext cx="171450" cy="58737"/>
            <a:chOff x="2848" y="848"/>
            <a:chExt cx="140" cy="98"/>
          </a:xfrm>
        </p:grpSpPr>
        <p:sp>
          <p:nvSpPr>
            <p:cNvPr id="28933" name="Line 842"/>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34" name="Line 843"/>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35" name="Line 844"/>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745" name="Line 845"/>
          <p:cNvSpPr>
            <a:spLocks noChangeShapeType="1"/>
          </p:cNvSpPr>
          <p:nvPr/>
        </p:nvSpPr>
        <p:spPr bwMode="auto">
          <a:xfrm flipV="1">
            <a:off x="8502651" y="4570239"/>
            <a:ext cx="227013"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46" name="Line 846"/>
          <p:cNvSpPr>
            <a:spLocks noChangeShapeType="1"/>
          </p:cNvSpPr>
          <p:nvPr/>
        </p:nvSpPr>
        <p:spPr bwMode="auto">
          <a:xfrm>
            <a:off x="8626476" y="4308301"/>
            <a:ext cx="163513"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47" name="Line 847"/>
          <p:cNvSpPr>
            <a:spLocks noChangeShapeType="1"/>
          </p:cNvSpPr>
          <p:nvPr/>
        </p:nvSpPr>
        <p:spPr bwMode="auto">
          <a:xfrm>
            <a:off x="8723313" y="4228926"/>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48" name="Line 848"/>
          <p:cNvSpPr>
            <a:spLocks noChangeShapeType="1"/>
          </p:cNvSpPr>
          <p:nvPr/>
        </p:nvSpPr>
        <p:spPr bwMode="auto">
          <a:xfrm flipV="1">
            <a:off x="8959850" y="4314652"/>
            <a:ext cx="134938"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49" name="Line 849"/>
          <p:cNvSpPr>
            <a:spLocks noChangeShapeType="1"/>
          </p:cNvSpPr>
          <p:nvPr/>
        </p:nvSpPr>
        <p:spPr bwMode="auto">
          <a:xfrm>
            <a:off x="7658100" y="4235276"/>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50" name="Line 850"/>
          <p:cNvSpPr>
            <a:spLocks noChangeShapeType="1"/>
          </p:cNvSpPr>
          <p:nvPr/>
        </p:nvSpPr>
        <p:spPr bwMode="auto">
          <a:xfrm>
            <a:off x="7953375" y="3082752"/>
            <a:ext cx="509588"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51" name="Line 851"/>
          <p:cNvSpPr>
            <a:spLocks noChangeShapeType="1"/>
          </p:cNvSpPr>
          <p:nvPr/>
        </p:nvSpPr>
        <p:spPr bwMode="auto">
          <a:xfrm>
            <a:off x="7519988" y="2911301"/>
            <a:ext cx="152400"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52" name="Freeform 852"/>
          <p:cNvSpPr>
            <a:spLocks/>
          </p:cNvSpPr>
          <p:nvPr/>
        </p:nvSpPr>
        <p:spPr bwMode="auto">
          <a:xfrm>
            <a:off x="6840539" y="4917901"/>
            <a:ext cx="2979737" cy="1455738"/>
          </a:xfrm>
          <a:custGeom>
            <a:avLst/>
            <a:gdLst>
              <a:gd name="T0" fmla="*/ 2147483646 w 1877"/>
              <a:gd name="T1" fmla="*/ 2147483646 h 917"/>
              <a:gd name="T2" fmla="*/ 2147483646 w 1877"/>
              <a:gd name="T3" fmla="*/ 2147483646 h 917"/>
              <a:gd name="T4" fmla="*/ 2147483646 w 1877"/>
              <a:gd name="T5" fmla="*/ 2147483646 h 917"/>
              <a:gd name="T6" fmla="*/ 2147483646 w 1877"/>
              <a:gd name="T7" fmla="*/ 2147483646 h 917"/>
              <a:gd name="T8" fmla="*/ 2147483646 w 1877"/>
              <a:gd name="T9" fmla="*/ 2147483646 h 917"/>
              <a:gd name="T10" fmla="*/ 2147483646 w 1877"/>
              <a:gd name="T11" fmla="*/ 2147483646 h 917"/>
              <a:gd name="T12" fmla="*/ 2147483646 w 1877"/>
              <a:gd name="T13" fmla="*/ 2147483646 h 917"/>
              <a:gd name="T14" fmla="*/ 2147483646 w 1877"/>
              <a:gd name="T15" fmla="*/ 2147483646 h 917"/>
              <a:gd name="T16" fmla="*/ 2147483646 w 1877"/>
              <a:gd name="T17" fmla="*/ 2147483646 h 917"/>
              <a:gd name="T18" fmla="*/ 2147483646 w 1877"/>
              <a:gd name="T19" fmla="*/ 2147483646 h 917"/>
              <a:gd name="T20" fmla="*/ 2147483646 w 1877"/>
              <a:gd name="T21" fmla="*/ 2147483646 h 917"/>
              <a:gd name="T22" fmla="*/ 2147483646 w 1877"/>
              <a:gd name="T23" fmla="*/ 2147483646 h 917"/>
              <a:gd name="T24" fmla="*/ 2147483646 w 1877"/>
              <a:gd name="T25" fmla="*/ 2147483646 h 917"/>
              <a:gd name="T26" fmla="*/ 2147483646 w 1877"/>
              <a:gd name="T27" fmla="*/ 2147483646 h 917"/>
              <a:gd name="T28" fmla="*/ 2147483646 w 1877"/>
              <a:gd name="T29" fmla="*/ 2147483646 h 917"/>
              <a:gd name="T30" fmla="*/ 2147483646 w 1877"/>
              <a:gd name="T31" fmla="*/ 2147483646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53" name="Line 853"/>
          <p:cNvSpPr>
            <a:spLocks noChangeShapeType="1"/>
          </p:cNvSpPr>
          <p:nvPr/>
        </p:nvSpPr>
        <p:spPr bwMode="auto">
          <a:xfrm rot="16200000">
            <a:off x="9075738" y="5654502"/>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4" name="Line 854"/>
          <p:cNvSpPr>
            <a:spLocks noChangeShapeType="1"/>
          </p:cNvSpPr>
          <p:nvPr/>
        </p:nvSpPr>
        <p:spPr bwMode="auto">
          <a:xfrm rot="5400000" flipV="1">
            <a:off x="9221789" y="5935490"/>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5" name="Line 855"/>
          <p:cNvSpPr>
            <a:spLocks noChangeShapeType="1"/>
          </p:cNvSpPr>
          <p:nvPr/>
        </p:nvSpPr>
        <p:spPr bwMode="auto">
          <a:xfrm rot="16200000">
            <a:off x="9407525" y="5611639"/>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8756" name="Group 856"/>
          <p:cNvGrpSpPr>
            <a:grpSpLocks/>
          </p:cNvGrpSpPr>
          <p:nvPr/>
        </p:nvGrpSpPr>
        <p:grpSpPr bwMode="auto">
          <a:xfrm>
            <a:off x="8986838" y="5321126"/>
            <a:ext cx="501650" cy="234950"/>
            <a:chOff x="4701" y="2996"/>
            <a:chExt cx="316" cy="148"/>
          </a:xfrm>
        </p:grpSpPr>
        <p:sp>
          <p:nvSpPr>
            <p:cNvPr id="28920" name="Oval 857"/>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921" name="Line 858"/>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22" name="Line 859"/>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23" name="Rectangle 860"/>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924" name="Oval 861"/>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925" name="Group 862"/>
            <p:cNvGrpSpPr>
              <a:grpSpLocks/>
            </p:cNvGrpSpPr>
            <p:nvPr/>
          </p:nvGrpSpPr>
          <p:grpSpPr bwMode="auto">
            <a:xfrm>
              <a:off x="4776" y="3017"/>
              <a:ext cx="156" cy="56"/>
              <a:chOff x="2848" y="848"/>
              <a:chExt cx="140" cy="98"/>
            </a:xfrm>
          </p:grpSpPr>
          <p:sp>
            <p:nvSpPr>
              <p:cNvPr id="28930" name="Line 86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31" name="Line 86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32" name="Line 86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926" name="Group 866"/>
            <p:cNvGrpSpPr>
              <a:grpSpLocks/>
            </p:cNvGrpSpPr>
            <p:nvPr/>
          </p:nvGrpSpPr>
          <p:grpSpPr bwMode="auto">
            <a:xfrm flipV="1">
              <a:off x="4776" y="3016"/>
              <a:ext cx="156" cy="56"/>
              <a:chOff x="2848" y="848"/>
              <a:chExt cx="140" cy="98"/>
            </a:xfrm>
          </p:grpSpPr>
          <p:sp>
            <p:nvSpPr>
              <p:cNvPr id="28927" name="Line 86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28" name="Line 86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29" name="Line 86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8757" name="Group 870"/>
          <p:cNvGrpSpPr>
            <a:grpSpLocks/>
          </p:cNvGrpSpPr>
          <p:nvPr/>
        </p:nvGrpSpPr>
        <p:grpSpPr bwMode="auto">
          <a:xfrm>
            <a:off x="8170863" y="5044901"/>
            <a:ext cx="501650" cy="234950"/>
            <a:chOff x="3600" y="219"/>
            <a:chExt cx="360" cy="175"/>
          </a:xfrm>
        </p:grpSpPr>
        <p:sp>
          <p:nvSpPr>
            <p:cNvPr id="28907" name="Oval 871"/>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908" name="Line 87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09" name="Line 87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10" name="Rectangle 874"/>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911" name="Oval 875"/>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912" name="Group 876"/>
            <p:cNvGrpSpPr>
              <a:grpSpLocks/>
            </p:cNvGrpSpPr>
            <p:nvPr/>
          </p:nvGrpSpPr>
          <p:grpSpPr bwMode="auto">
            <a:xfrm>
              <a:off x="3686" y="244"/>
              <a:ext cx="177" cy="66"/>
              <a:chOff x="2848" y="848"/>
              <a:chExt cx="140" cy="98"/>
            </a:xfrm>
          </p:grpSpPr>
          <p:sp>
            <p:nvSpPr>
              <p:cNvPr id="28917" name="Line 87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18" name="Line 87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19" name="Line 87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913" name="Group 880"/>
            <p:cNvGrpSpPr>
              <a:grpSpLocks/>
            </p:cNvGrpSpPr>
            <p:nvPr/>
          </p:nvGrpSpPr>
          <p:grpSpPr bwMode="auto">
            <a:xfrm flipV="1">
              <a:off x="3686" y="243"/>
              <a:ext cx="177" cy="66"/>
              <a:chOff x="2848" y="848"/>
              <a:chExt cx="140" cy="98"/>
            </a:xfrm>
          </p:grpSpPr>
          <p:sp>
            <p:nvSpPr>
              <p:cNvPr id="28914" name="Line 88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15" name="Line 88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16" name="Line 88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8758" name="Group 884"/>
          <p:cNvGrpSpPr>
            <a:grpSpLocks/>
          </p:cNvGrpSpPr>
          <p:nvPr/>
        </p:nvGrpSpPr>
        <p:grpSpPr bwMode="auto">
          <a:xfrm>
            <a:off x="7505700" y="5349701"/>
            <a:ext cx="501650" cy="234950"/>
            <a:chOff x="3600" y="219"/>
            <a:chExt cx="360" cy="175"/>
          </a:xfrm>
        </p:grpSpPr>
        <p:sp>
          <p:nvSpPr>
            <p:cNvPr id="28894" name="Oval 885"/>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95" name="Line 88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96" name="Line 88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97" name="Rectangle 888"/>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898" name="Oval 889"/>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899" name="Group 890"/>
            <p:cNvGrpSpPr>
              <a:grpSpLocks/>
            </p:cNvGrpSpPr>
            <p:nvPr/>
          </p:nvGrpSpPr>
          <p:grpSpPr bwMode="auto">
            <a:xfrm>
              <a:off x="3686" y="244"/>
              <a:ext cx="177" cy="66"/>
              <a:chOff x="2848" y="848"/>
              <a:chExt cx="140" cy="98"/>
            </a:xfrm>
          </p:grpSpPr>
          <p:sp>
            <p:nvSpPr>
              <p:cNvPr id="28904" name="Line 89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05" name="Line 89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06" name="Line 89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900" name="Group 894"/>
            <p:cNvGrpSpPr>
              <a:grpSpLocks/>
            </p:cNvGrpSpPr>
            <p:nvPr/>
          </p:nvGrpSpPr>
          <p:grpSpPr bwMode="auto">
            <a:xfrm flipV="1">
              <a:off x="3686" y="243"/>
              <a:ext cx="177" cy="66"/>
              <a:chOff x="2848" y="848"/>
              <a:chExt cx="140" cy="98"/>
            </a:xfrm>
          </p:grpSpPr>
          <p:sp>
            <p:nvSpPr>
              <p:cNvPr id="28901" name="Line 89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02" name="Line 89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03" name="Line 89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8759" name="Line 898"/>
          <p:cNvSpPr>
            <a:spLocks noChangeShapeType="1"/>
          </p:cNvSpPr>
          <p:nvPr/>
        </p:nvSpPr>
        <p:spPr bwMode="auto">
          <a:xfrm>
            <a:off x="8620126" y="5256039"/>
            <a:ext cx="358775"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0" name="Line 899"/>
          <p:cNvSpPr>
            <a:spLocks noChangeShapeType="1"/>
          </p:cNvSpPr>
          <p:nvPr/>
        </p:nvSpPr>
        <p:spPr bwMode="auto">
          <a:xfrm flipV="1">
            <a:off x="7967663" y="5268740"/>
            <a:ext cx="277812" cy="1095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1" name="Line 900"/>
          <p:cNvSpPr>
            <a:spLocks noChangeShapeType="1"/>
          </p:cNvSpPr>
          <p:nvPr/>
        </p:nvSpPr>
        <p:spPr bwMode="auto">
          <a:xfrm flipV="1">
            <a:off x="8010525" y="5471939"/>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2" name="Line 901"/>
          <p:cNvSpPr>
            <a:spLocks noChangeShapeType="1"/>
          </p:cNvSpPr>
          <p:nvPr/>
        </p:nvSpPr>
        <p:spPr bwMode="auto">
          <a:xfrm flipH="1">
            <a:off x="7305675" y="5217939"/>
            <a:ext cx="254000" cy="4699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3" name="Line 902"/>
          <p:cNvSpPr>
            <a:spLocks noChangeShapeType="1"/>
          </p:cNvSpPr>
          <p:nvPr/>
        </p:nvSpPr>
        <p:spPr bwMode="auto">
          <a:xfrm>
            <a:off x="7331075" y="5268739"/>
            <a:ext cx="1968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4" name="Line 903"/>
          <p:cNvSpPr>
            <a:spLocks noChangeShapeType="1"/>
          </p:cNvSpPr>
          <p:nvPr/>
        </p:nvSpPr>
        <p:spPr bwMode="auto">
          <a:xfrm>
            <a:off x="7191375" y="5605289"/>
            <a:ext cx="15398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5" name="Line 904"/>
          <p:cNvSpPr>
            <a:spLocks noChangeShapeType="1"/>
          </p:cNvSpPr>
          <p:nvPr/>
        </p:nvSpPr>
        <p:spPr bwMode="auto">
          <a:xfrm>
            <a:off x="7443789" y="5684664"/>
            <a:ext cx="490537"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6" name="Line 905"/>
          <p:cNvSpPr>
            <a:spLocks noChangeShapeType="1"/>
          </p:cNvSpPr>
          <p:nvPr/>
        </p:nvSpPr>
        <p:spPr bwMode="auto">
          <a:xfrm flipH="1">
            <a:off x="7683501" y="5592590"/>
            <a:ext cx="53975" cy="857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7" name="Line 906"/>
          <p:cNvSpPr>
            <a:spLocks noChangeShapeType="1"/>
          </p:cNvSpPr>
          <p:nvPr/>
        </p:nvSpPr>
        <p:spPr bwMode="auto">
          <a:xfrm>
            <a:off x="7496175" y="5681489"/>
            <a:ext cx="1588"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8" name="Line 907"/>
          <p:cNvSpPr>
            <a:spLocks noChangeShapeType="1"/>
          </p:cNvSpPr>
          <p:nvPr/>
        </p:nvSpPr>
        <p:spPr bwMode="auto">
          <a:xfrm flipH="1" flipV="1">
            <a:off x="7893050" y="5689426"/>
            <a:ext cx="0" cy="762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9" name="Line 908"/>
          <p:cNvSpPr>
            <a:spLocks noChangeShapeType="1"/>
          </p:cNvSpPr>
          <p:nvPr/>
        </p:nvSpPr>
        <p:spPr bwMode="auto">
          <a:xfrm>
            <a:off x="7974014" y="5548140"/>
            <a:ext cx="503237"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0" name="Line 909"/>
          <p:cNvSpPr>
            <a:spLocks noChangeShapeType="1"/>
          </p:cNvSpPr>
          <p:nvPr/>
        </p:nvSpPr>
        <p:spPr bwMode="auto">
          <a:xfrm>
            <a:off x="7423151" y="5483051"/>
            <a:ext cx="80963"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771" name="Group 910"/>
          <p:cNvGrpSpPr>
            <a:grpSpLocks/>
          </p:cNvGrpSpPr>
          <p:nvPr/>
        </p:nvGrpSpPr>
        <p:grpSpPr bwMode="auto">
          <a:xfrm>
            <a:off x="6608763" y="2242964"/>
            <a:ext cx="3021012" cy="3981450"/>
            <a:chOff x="-1203" y="1352"/>
            <a:chExt cx="1903" cy="2508"/>
          </a:xfrm>
        </p:grpSpPr>
        <p:grpSp>
          <p:nvGrpSpPr>
            <p:cNvPr id="28854" name="Group 911"/>
            <p:cNvGrpSpPr>
              <a:grpSpLocks/>
            </p:cNvGrpSpPr>
            <p:nvPr/>
          </p:nvGrpSpPr>
          <p:grpSpPr bwMode="auto">
            <a:xfrm>
              <a:off x="-1203" y="1647"/>
              <a:ext cx="436" cy="114"/>
              <a:chOff x="3072" y="739"/>
              <a:chExt cx="652" cy="146"/>
            </a:xfrm>
          </p:grpSpPr>
          <p:pic>
            <p:nvPicPr>
              <p:cNvPr id="28891" name="Picture 912" descr="lgv_fqm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92" name="Line 913"/>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93" name="Line 914"/>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28855" name="Picture 915" descr="imgyjav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7" y="1466"/>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856" name="Group 916"/>
            <p:cNvGrpSpPr>
              <a:grpSpLocks/>
            </p:cNvGrpSpPr>
            <p:nvPr/>
          </p:nvGrpSpPr>
          <p:grpSpPr bwMode="auto">
            <a:xfrm>
              <a:off x="-546" y="1352"/>
              <a:ext cx="256" cy="269"/>
              <a:chOff x="2870" y="1518"/>
              <a:chExt cx="292" cy="320"/>
            </a:xfrm>
          </p:grpSpPr>
          <p:graphicFrame>
            <p:nvGraphicFramePr>
              <p:cNvPr id="28889" name="Object 91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391" name="Clip" r:id="rId5" imgW="826829" imgH="840406" progId="MS_ClipArt_Gallery.2">
                      <p:embed/>
                    </p:oleObj>
                  </mc:Choice>
                  <mc:Fallback>
                    <p:oleObj name="Clip" r:id="rId5" imgW="826829" imgH="840406" progId="MS_ClipArt_Gallery.2">
                      <p:embed/>
                      <p:pic>
                        <p:nvPicPr>
                          <p:cNvPr id="28889" name="Object 9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90" name="Object 91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392" name="Clip" r:id="rId7" imgW="1268295" imgH="1199426" progId="MS_ClipArt_Gallery.2">
                      <p:embed/>
                    </p:oleObj>
                  </mc:Choice>
                  <mc:Fallback>
                    <p:oleObj name="Clip" r:id="rId7" imgW="1268295" imgH="1199426" progId="MS_ClipArt_Gallery.2">
                      <p:embed/>
                      <p:pic>
                        <p:nvPicPr>
                          <p:cNvPr id="28890" name="Object 9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8857" name="Group 919"/>
            <p:cNvGrpSpPr>
              <a:grpSpLocks/>
            </p:cNvGrpSpPr>
            <p:nvPr/>
          </p:nvGrpSpPr>
          <p:grpSpPr bwMode="auto">
            <a:xfrm>
              <a:off x="-1002" y="2262"/>
              <a:ext cx="209" cy="224"/>
              <a:chOff x="2870" y="1518"/>
              <a:chExt cx="292" cy="320"/>
            </a:xfrm>
          </p:grpSpPr>
          <p:graphicFrame>
            <p:nvGraphicFramePr>
              <p:cNvPr id="28887" name="Object 92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393" name="Clip" r:id="rId9" imgW="826829" imgH="840406" progId="MS_ClipArt_Gallery.2">
                      <p:embed/>
                    </p:oleObj>
                  </mc:Choice>
                  <mc:Fallback>
                    <p:oleObj name="Clip" r:id="rId9" imgW="826829" imgH="840406" progId="MS_ClipArt_Gallery.2">
                      <p:embed/>
                      <p:pic>
                        <p:nvPicPr>
                          <p:cNvPr id="28887" name="Object 9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88" name="Object 92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394" name="Clip" r:id="rId10" imgW="1268295" imgH="1199426" progId="MS_ClipArt_Gallery.2">
                      <p:embed/>
                    </p:oleObj>
                  </mc:Choice>
                  <mc:Fallback>
                    <p:oleObj name="Clip" r:id="rId10" imgW="1268295" imgH="1199426" progId="MS_ClipArt_Gallery.2">
                      <p:embed/>
                      <p:pic>
                        <p:nvPicPr>
                          <p:cNvPr id="28888" name="Object 9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8858" name="Object 922"/>
            <p:cNvGraphicFramePr>
              <a:graphicFrameLocks noChangeAspect="1"/>
            </p:cNvGraphicFramePr>
            <p:nvPr/>
          </p:nvGraphicFramePr>
          <p:xfrm>
            <a:off x="-732" y="2289"/>
            <a:ext cx="207" cy="173"/>
          </p:xfrm>
          <a:graphic>
            <a:graphicData uri="http://schemas.openxmlformats.org/presentationml/2006/ole">
              <mc:AlternateContent xmlns:mc="http://schemas.openxmlformats.org/markup-compatibility/2006">
                <mc:Choice xmlns:v="urn:schemas-microsoft-com:vml" Requires="v">
                  <p:oleObj spid="_x0000_s7395" name="Clip" r:id="rId11" imgW="1307263" imgH="1084139" progId="MS_ClipArt_Gallery.2">
                    <p:embed/>
                  </p:oleObj>
                </mc:Choice>
                <mc:Fallback>
                  <p:oleObj name="Clip" r:id="rId11" imgW="1307263" imgH="1084139" progId="MS_ClipArt_Gallery.2">
                    <p:embed/>
                    <p:pic>
                      <p:nvPicPr>
                        <p:cNvPr id="28858" name="Object 9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2" y="2289"/>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859" name="Group 923"/>
            <p:cNvGrpSpPr>
              <a:grpSpLocks/>
            </p:cNvGrpSpPr>
            <p:nvPr/>
          </p:nvGrpSpPr>
          <p:grpSpPr bwMode="auto">
            <a:xfrm>
              <a:off x="310" y="3575"/>
              <a:ext cx="125" cy="230"/>
              <a:chOff x="4180" y="783"/>
              <a:chExt cx="150" cy="307"/>
            </a:xfrm>
          </p:grpSpPr>
          <p:sp>
            <p:nvSpPr>
              <p:cNvPr id="28879" name="AutoShape 92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80" name="Rectangle 92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81" name="Rectangle 92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82" name="AutoShape 92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83" name="Line 92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84" name="Line 92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85" name="Rectangle 93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86" name="Rectangle 93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aphicFrame>
          <p:nvGraphicFramePr>
            <p:cNvPr id="28860" name="Object 932"/>
            <p:cNvGraphicFramePr>
              <a:graphicFrameLocks noChangeAspect="1"/>
            </p:cNvGraphicFramePr>
            <p:nvPr/>
          </p:nvGraphicFramePr>
          <p:xfrm>
            <a:off x="-975" y="3384"/>
            <a:ext cx="216" cy="180"/>
          </p:xfrm>
          <a:graphic>
            <a:graphicData uri="http://schemas.openxmlformats.org/presentationml/2006/ole">
              <mc:AlternateContent xmlns:mc="http://schemas.openxmlformats.org/markup-compatibility/2006">
                <mc:Choice xmlns:v="urn:schemas-microsoft-com:vml" Requires="v">
                  <p:oleObj spid="_x0000_s7396" name="Clip" r:id="rId13" imgW="1307263" imgH="1084139" progId="MS_ClipArt_Gallery.2">
                    <p:embed/>
                  </p:oleObj>
                </mc:Choice>
                <mc:Fallback>
                  <p:oleObj name="Clip" r:id="rId13" imgW="1307263" imgH="1084139" progId="MS_ClipArt_Gallery.2">
                    <p:embed/>
                    <p:pic>
                      <p:nvPicPr>
                        <p:cNvPr id="28860" name="Object 9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5" y="338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61" name="Object 933"/>
            <p:cNvGraphicFramePr>
              <a:graphicFrameLocks noChangeAspect="1"/>
            </p:cNvGraphicFramePr>
            <p:nvPr/>
          </p:nvGraphicFramePr>
          <p:xfrm>
            <a:off x="-871" y="3184"/>
            <a:ext cx="216" cy="180"/>
          </p:xfrm>
          <a:graphic>
            <a:graphicData uri="http://schemas.openxmlformats.org/presentationml/2006/ole">
              <mc:AlternateContent xmlns:mc="http://schemas.openxmlformats.org/markup-compatibility/2006">
                <mc:Choice xmlns:v="urn:schemas-microsoft-com:vml" Requires="v">
                  <p:oleObj spid="_x0000_s7397" name="Clip" r:id="rId14" imgW="1307263" imgH="1084139" progId="MS_ClipArt_Gallery.2">
                    <p:embed/>
                  </p:oleObj>
                </mc:Choice>
                <mc:Fallback>
                  <p:oleObj name="Clip" r:id="rId14" imgW="1307263" imgH="1084139" progId="MS_ClipArt_Gallery.2">
                    <p:embed/>
                    <p:pic>
                      <p:nvPicPr>
                        <p:cNvPr id="28861" name="Object 9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1" y="318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62" name="Object 934"/>
            <p:cNvGraphicFramePr>
              <a:graphicFrameLocks noChangeAspect="1"/>
            </p:cNvGraphicFramePr>
            <p:nvPr/>
          </p:nvGraphicFramePr>
          <p:xfrm>
            <a:off x="-703" y="3544"/>
            <a:ext cx="216" cy="180"/>
          </p:xfrm>
          <a:graphic>
            <a:graphicData uri="http://schemas.openxmlformats.org/presentationml/2006/ole">
              <mc:AlternateContent xmlns:mc="http://schemas.openxmlformats.org/markup-compatibility/2006">
                <mc:Choice xmlns:v="urn:schemas-microsoft-com:vml" Requires="v">
                  <p:oleObj spid="_x0000_s7398" name="Clip" r:id="rId15" imgW="1307263" imgH="1084139" progId="MS_ClipArt_Gallery.2">
                    <p:embed/>
                  </p:oleObj>
                </mc:Choice>
                <mc:Fallback>
                  <p:oleObj name="Clip" r:id="rId15" imgW="1307263" imgH="1084139" progId="MS_ClipArt_Gallery.2">
                    <p:embed/>
                    <p:pic>
                      <p:nvPicPr>
                        <p:cNvPr id="28862" name="Object 9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3" y="354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63" name="Object 935"/>
            <p:cNvGraphicFramePr>
              <a:graphicFrameLocks noChangeAspect="1"/>
            </p:cNvGraphicFramePr>
            <p:nvPr/>
          </p:nvGraphicFramePr>
          <p:xfrm>
            <a:off x="-489" y="3546"/>
            <a:ext cx="216" cy="180"/>
          </p:xfrm>
          <a:graphic>
            <a:graphicData uri="http://schemas.openxmlformats.org/presentationml/2006/ole">
              <mc:AlternateContent xmlns:mc="http://schemas.openxmlformats.org/markup-compatibility/2006">
                <mc:Choice xmlns:v="urn:schemas-microsoft-com:vml" Requires="v">
                  <p:oleObj spid="_x0000_s7399" name="Clip" r:id="rId16" imgW="1307263" imgH="1084139" progId="MS_ClipArt_Gallery.2">
                    <p:embed/>
                  </p:oleObj>
                </mc:Choice>
                <mc:Fallback>
                  <p:oleObj name="Clip" r:id="rId16" imgW="1307263" imgH="1084139" progId="MS_ClipArt_Gallery.2">
                    <p:embed/>
                    <p:pic>
                      <p:nvPicPr>
                        <p:cNvPr id="28863" name="Object 9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 y="3546"/>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864" name="Group 936"/>
            <p:cNvGrpSpPr>
              <a:grpSpLocks/>
            </p:cNvGrpSpPr>
            <p:nvPr/>
          </p:nvGrpSpPr>
          <p:grpSpPr bwMode="auto">
            <a:xfrm>
              <a:off x="83" y="3625"/>
              <a:ext cx="172" cy="215"/>
              <a:chOff x="2870" y="1518"/>
              <a:chExt cx="292" cy="320"/>
            </a:xfrm>
          </p:grpSpPr>
          <p:graphicFrame>
            <p:nvGraphicFramePr>
              <p:cNvPr id="28877" name="Object 93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400" name="Clip" r:id="rId17" imgW="826829" imgH="840406" progId="MS_ClipArt_Gallery.2">
                      <p:embed/>
                    </p:oleObj>
                  </mc:Choice>
                  <mc:Fallback>
                    <p:oleObj name="Clip" r:id="rId17" imgW="826829" imgH="840406" progId="MS_ClipArt_Gallery.2">
                      <p:embed/>
                      <p:pic>
                        <p:nvPicPr>
                          <p:cNvPr id="28877" name="Object 9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78" name="Object 93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401" name="Clip" r:id="rId18" imgW="1268295" imgH="1199426" progId="MS_ClipArt_Gallery.2">
                      <p:embed/>
                    </p:oleObj>
                  </mc:Choice>
                  <mc:Fallback>
                    <p:oleObj name="Clip" r:id="rId18" imgW="1268295" imgH="1199426" progId="MS_ClipArt_Gallery.2">
                      <p:embed/>
                      <p:pic>
                        <p:nvPicPr>
                          <p:cNvPr id="28878" name="Object 9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8865" name="Group 939"/>
            <p:cNvGrpSpPr>
              <a:grpSpLocks/>
            </p:cNvGrpSpPr>
            <p:nvPr/>
          </p:nvGrpSpPr>
          <p:grpSpPr bwMode="auto">
            <a:xfrm>
              <a:off x="-201" y="3657"/>
              <a:ext cx="220" cy="203"/>
              <a:chOff x="2870" y="1518"/>
              <a:chExt cx="292" cy="320"/>
            </a:xfrm>
          </p:grpSpPr>
          <p:graphicFrame>
            <p:nvGraphicFramePr>
              <p:cNvPr id="28875" name="Object 94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402" name="Clip" r:id="rId19" imgW="826829" imgH="840406" progId="MS_ClipArt_Gallery.2">
                      <p:embed/>
                    </p:oleObj>
                  </mc:Choice>
                  <mc:Fallback>
                    <p:oleObj name="Clip" r:id="rId19" imgW="826829" imgH="840406" progId="MS_ClipArt_Gallery.2">
                      <p:embed/>
                      <p:pic>
                        <p:nvPicPr>
                          <p:cNvPr id="28875" name="Object 9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76" name="Object 94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403" name="Clip" r:id="rId20" imgW="1268295" imgH="1199426" progId="MS_ClipArt_Gallery.2">
                      <p:embed/>
                    </p:oleObj>
                  </mc:Choice>
                  <mc:Fallback>
                    <p:oleObj name="Clip" r:id="rId20" imgW="1268295" imgH="1199426" progId="MS_ClipArt_Gallery.2">
                      <p:embed/>
                      <p:pic>
                        <p:nvPicPr>
                          <p:cNvPr id="28876" name="Object 9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8866" name="Group 942"/>
            <p:cNvGrpSpPr>
              <a:grpSpLocks/>
            </p:cNvGrpSpPr>
            <p:nvPr/>
          </p:nvGrpSpPr>
          <p:grpSpPr bwMode="auto">
            <a:xfrm>
              <a:off x="569" y="3419"/>
              <a:ext cx="131" cy="258"/>
              <a:chOff x="4180" y="783"/>
              <a:chExt cx="150" cy="307"/>
            </a:xfrm>
          </p:grpSpPr>
          <p:sp>
            <p:nvSpPr>
              <p:cNvPr id="28867" name="AutoShape 943"/>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68" name="Rectangle 944"/>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69" name="Rectangle 94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70" name="AutoShape 94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71" name="Line 947"/>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72" name="Line 948"/>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73" name="Rectangle 94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74" name="Rectangle 950"/>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sp>
        <p:nvSpPr>
          <p:cNvPr id="28772" name="Line 951"/>
          <p:cNvSpPr>
            <a:spLocks noChangeShapeType="1"/>
          </p:cNvSpPr>
          <p:nvPr/>
        </p:nvSpPr>
        <p:spPr bwMode="auto">
          <a:xfrm flipH="1">
            <a:off x="7512051" y="4005089"/>
            <a:ext cx="3175" cy="1444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3" name="Line 952"/>
          <p:cNvSpPr>
            <a:spLocks noChangeShapeType="1"/>
          </p:cNvSpPr>
          <p:nvPr/>
        </p:nvSpPr>
        <p:spPr bwMode="auto">
          <a:xfrm flipV="1">
            <a:off x="8809039" y="2987502"/>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4" name="Line 953"/>
          <p:cNvSpPr>
            <a:spLocks noChangeShapeType="1"/>
          </p:cNvSpPr>
          <p:nvPr/>
        </p:nvSpPr>
        <p:spPr bwMode="auto">
          <a:xfrm>
            <a:off x="8636000" y="3160539"/>
            <a:ext cx="0"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5" name="Line 954"/>
          <p:cNvSpPr>
            <a:spLocks noChangeShapeType="1"/>
          </p:cNvSpPr>
          <p:nvPr/>
        </p:nvSpPr>
        <p:spPr bwMode="auto">
          <a:xfrm flipV="1">
            <a:off x="8820151" y="3057352"/>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6" name="Line 955"/>
          <p:cNvSpPr>
            <a:spLocks noChangeShapeType="1"/>
          </p:cNvSpPr>
          <p:nvPr/>
        </p:nvSpPr>
        <p:spPr bwMode="auto">
          <a:xfrm>
            <a:off x="9172575" y="3055764"/>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7" name="Line 956"/>
          <p:cNvSpPr>
            <a:spLocks noChangeShapeType="1"/>
          </p:cNvSpPr>
          <p:nvPr/>
        </p:nvSpPr>
        <p:spPr bwMode="auto">
          <a:xfrm>
            <a:off x="8826501" y="3362151"/>
            <a:ext cx="188913"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8" name="Line 957"/>
          <p:cNvSpPr>
            <a:spLocks noChangeShapeType="1"/>
          </p:cNvSpPr>
          <p:nvPr/>
        </p:nvSpPr>
        <p:spPr bwMode="auto">
          <a:xfrm flipV="1">
            <a:off x="7121526" y="4228927"/>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9" name="Line 958"/>
          <p:cNvSpPr>
            <a:spLocks noChangeShapeType="1"/>
          </p:cNvSpPr>
          <p:nvPr/>
        </p:nvSpPr>
        <p:spPr bwMode="auto">
          <a:xfrm flipV="1">
            <a:off x="9240839" y="2755727"/>
            <a:ext cx="238125" cy="1682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80" name="Line 959"/>
          <p:cNvSpPr>
            <a:spLocks noChangeShapeType="1"/>
          </p:cNvSpPr>
          <p:nvPr/>
        </p:nvSpPr>
        <p:spPr bwMode="auto">
          <a:xfrm>
            <a:off x="9380538" y="3352626"/>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81" name="Line 960"/>
          <p:cNvSpPr>
            <a:spLocks noChangeShapeType="1"/>
          </p:cNvSpPr>
          <p:nvPr/>
        </p:nvSpPr>
        <p:spPr bwMode="auto">
          <a:xfrm flipH="1">
            <a:off x="8526464" y="3428826"/>
            <a:ext cx="98425" cy="704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82" name="Line 961"/>
          <p:cNvSpPr>
            <a:spLocks noChangeShapeType="1"/>
          </p:cNvSpPr>
          <p:nvPr/>
        </p:nvSpPr>
        <p:spPr bwMode="auto">
          <a:xfrm flipH="1">
            <a:off x="9117014" y="3428827"/>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783" name="Group 962"/>
          <p:cNvGrpSpPr>
            <a:grpSpLocks/>
          </p:cNvGrpSpPr>
          <p:nvPr/>
        </p:nvGrpSpPr>
        <p:grpSpPr bwMode="auto">
          <a:xfrm>
            <a:off x="8169275" y="5046489"/>
            <a:ext cx="501650" cy="234950"/>
            <a:chOff x="4701" y="2996"/>
            <a:chExt cx="316" cy="148"/>
          </a:xfrm>
        </p:grpSpPr>
        <p:sp>
          <p:nvSpPr>
            <p:cNvPr id="28841" name="Oval 963"/>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42" name="Line 964"/>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43" name="Line 965"/>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44" name="Rectangle 966"/>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845" name="Oval 967"/>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846" name="Group 968"/>
            <p:cNvGrpSpPr>
              <a:grpSpLocks/>
            </p:cNvGrpSpPr>
            <p:nvPr/>
          </p:nvGrpSpPr>
          <p:grpSpPr bwMode="auto">
            <a:xfrm>
              <a:off x="4776" y="3017"/>
              <a:ext cx="156" cy="56"/>
              <a:chOff x="2848" y="848"/>
              <a:chExt cx="140" cy="98"/>
            </a:xfrm>
          </p:grpSpPr>
          <p:sp>
            <p:nvSpPr>
              <p:cNvPr id="28851" name="Line 96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52" name="Line 97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53" name="Line 97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847" name="Group 972"/>
            <p:cNvGrpSpPr>
              <a:grpSpLocks/>
            </p:cNvGrpSpPr>
            <p:nvPr/>
          </p:nvGrpSpPr>
          <p:grpSpPr bwMode="auto">
            <a:xfrm flipV="1">
              <a:off x="4776" y="3016"/>
              <a:ext cx="156" cy="56"/>
              <a:chOff x="2848" y="848"/>
              <a:chExt cx="140" cy="98"/>
            </a:xfrm>
          </p:grpSpPr>
          <p:sp>
            <p:nvSpPr>
              <p:cNvPr id="28848" name="Line 97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49" name="Line 97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50" name="Line 97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8784" name="Group 976"/>
          <p:cNvGrpSpPr>
            <a:grpSpLocks/>
          </p:cNvGrpSpPr>
          <p:nvPr/>
        </p:nvGrpSpPr>
        <p:grpSpPr bwMode="auto">
          <a:xfrm>
            <a:off x="7504113" y="5348114"/>
            <a:ext cx="501650" cy="234950"/>
            <a:chOff x="4701" y="2996"/>
            <a:chExt cx="316" cy="148"/>
          </a:xfrm>
        </p:grpSpPr>
        <p:sp>
          <p:nvSpPr>
            <p:cNvPr id="28828" name="Oval 977"/>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8829" name="Line 978"/>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30" name="Line 979"/>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31" name="Rectangle 980"/>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28832" name="Oval 981"/>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28833" name="Group 982"/>
            <p:cNvGrpSpPr>
              <a:grpSpLocks/>
            </p:cNvGrpSpPr>
            <p:nvPr/>
          </p:nvGrpSpPr>
          <p:grpSpPr bwMode="auto">
            <a:xfrm>
              <a:off x="4776" y="3017"/>
              <a:ext cx="156" cy="56"/>
              <a:chOff x="2848" y="848"/>
              <a:chExt cx="140" cy="98"/>
            </a:xfrm>
          </p:grpSpPr>
          <p:sp>
            <p:nvSpPr>
              <p:cNvPr id="28838" name="Line 98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39" name="Line 98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40" name="Line 98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834" name="Group 986"/>
            <p:cNvGrpSpPr>
              <a:grpSpLocks/>
            </p:cNvGrpSpPr>
            <p:nvPr/>
          </p:nvGrpSpPr>
          <p:grpSpPr bwMode="auto">
            <a:xfrm flipV="1">
              <a:off x="4776" y="3016"/>
              <a:ext cx="156" cy="56"/>
              <a:chOff x="2848" y="848"/>
              <a:chExt cx="140" cy="98"/>
            </a:xfrm>
          </p:grpSpPr>
          <p:sp>
            <p:nvSpPr>
              <p:cNvPr id="28835" name="Line 98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36" name="Line 98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37" name="Line 98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8785" name="Group 990"/>
          <p:cNvGrpSpPr>
            <a:grpSpLocks/>
          </p:cNvGrpSpPr>
          <p:nvPr/>
        </p:nvGrpSpPr>
        <p:grpSpPr bwMode="auto">
          <a:xfrm>
            <a:off x="8334376" y="5533852"/>
            <a:ext cx="290513" cy="404813"/>
            <a:chOff x="4290" y="3130"/>
            <a:chExt cx="183" cy="255"/>
          </a:xfrm>
        </p:grpSpPr>
        <p:pic>
          <p:nvPicPr>
            <p:cNvPr id="28810" name="Picture 991" descr="31u_bnrz[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8811" name="Freeform 992"/>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12" name="Freeform 993"/>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13" name="Freeform 994"/>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14" name="Freeform 995"/>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15" name="Freeform 996"/>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16" name="Freeform 997"/>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17" name="Freeform 998"/>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18" name="Freeform 999"/>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19" name="Freeform 1000"/>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20" name="Freeform 1001"/>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21" name="Freeform 1002"/>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28822" name="Freeform 1003"/>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28823" name="Freeform 1004"/>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28824" name="Freeform 1005"/>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28825" name="Freeform 1006"/>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28826" name="Freeform 1007"/>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28827" name="Freeform 1008"/>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28786" name="Group 1009"/>
          <p:cNvGrpSpPr>
            <a:grpSpLocks/>
          </p:cNvGrpSpPr>
          <p:nvPr/>
        </p:nvGrpSpPr>
        <p:grpSpPr bwMode="auto">
          <a:xfrm>
            <a:off x="6891338" y="3995564"/>
            <a:ext cx="290512" cy="404812"/>
            <a:chOff x="4290" y="3130"/>
            <a:chExt cx="183" cy="255"/>
          </a:xfrm>
        </p:grpSpPr>
        <p:pic>
          <p:nvPicPr>
            <p:cNvPr id="28792" name="Picture 1010" descr="31u_bnrz[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8793" name="Freeform 1011"/>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94" name="Freeform 1012"/>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95" name="Freeform 1013"/>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96" name="Freeform 1014"/>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97" name="Freeform 1015"/>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98" name="Freeform 1016"/>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99" name="Freeform 1017"/>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00" name="Freeform 1018"/>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01" name="Freeform 1019"/>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02" name="Freeform 1020"/>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03" name="Freeform 1021"/>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28804" name="Freeform 1022"/>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28805" name="Freeform 1023"/>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28806" name="Freeform 1024"/>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28807" name="Freeform 1025"/>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28808" name="Freeform 1026"/>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28809" name="Freeform 1027"/>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7517" name="Group 1033"/>
          <p:cNvGrpSpPr>
            <a:grpSpLocks/>
          </p:cNvGrpSpPr>
          <p:nvPr/>
        </p:nvGrpSpPr>
        <p:grpSpPr bwMode="auto">
          <a:xfrm>
            <a:off x="5730876" y="2641427"/>
            <a:ext cx="3013075" cy="3355975"/>
            <a:chOff x="2650" y="1308"/>
            <a:chExt cx="1898" cy="2114"/>
          </a:xfrm>
        </p:grpSpPr>
        <p:sp>
          <p:nvSpPr>
            <p:cNvPr id="28788" name="Line 1034"/>
            <p:cNvSpPr>
              <a:spLocks noChangeShapeType="1"/>
            </p:cNvSpPr>
            <p:nvPr/>
          </p:nvSpPr>
          <p:spPr bwMode="auto">
            <a:xfrm flipH="1">
              <a:off x="3800" y="1315"/>
              <a:ext cx="188" cy="671"/>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9" name="Line 1035"/>
            <p:cNvSpPr>
              <a:spLocks noChangeShapeType="1"/>
            </p:cNvSpPr>
            <p:nvPr/>
          </p:nvSpPr>
          <p:spPr bwMode="auto">
            <a:xfrm flipH="1">
              <a:off x="3501" y="1308"/>
              <a:ext cx="15" cy="1831"/>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90" name="Line 1036"/>
            <p:cNvSpPr>
              <a:spLocks noChangeShapeType="1"/>
            </p:cNvSpPr>
            <p:nvPr/>
          </p:nvSpPr>
          <p:spPr bwMode="auto">
            <a:xfrm>
              <a:off x="3740" y="2940"/>
              <a:ext cx="808" cy="482"/>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91" name="Text Box 1037"/>
            <p:cNvSpPr txBox="1">
              <a:spLocks noChangeArrowheads="1"/>
            </p:cNvSpPr>
            <p:nvPr/>
          </p:nvSpPr>
          <p:spPr bwMode="auto">
            <a:xfrm>
              <a:off x="2650" y="1581"/>
              <a:ext cx="81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solidFill>
                    <a:srgbClr val="FF3300"/>
                  </a:solidFill>
                  <a:latin typeface="Arial" panose="020B0604020202020204" pitchFamily="34" charset="0"/>
                  <a:ea typeface="宋体" panose="02010600030101010101" pitchFamily="2" charset="-122"/>
                </a:rPr>
                <a:t>节点</a:t>
              </a:r>
              <a:r>
                <a:rPr kumimoji="0" lang="en-US" altLang="zh-CN" sz="2000">
                  <a:solidFill>
                    <a:srgbClr val="FF3300"/>
                  </a:solidFill>
                  <a:latin typeface="Arial" panose="020B0604020202020204" pitchFamily="34" charset="0"/>
                  <a:ea typeface="宋体" panose="02010600030101010101" pitchFamily="2" charset="-122"/>
                </a:rPr>
                <a:t>-</a:t>
              </a:r>
              <a:r>
                <a:rPr kumimoji="0" lang="zh-CN" altLang="en-US" sz="2000">
                  <a:solidFill>
                    <a:srgbClr val="FF3300"/>
                  </a:solidFill>
                  <a:latin typeface="Arial" panose="020B0604020202020204" pitchFamily="34" charset="0"/>
                  <a:ea typeface="宋体" panose="02010600030101010101" pitchFamily="2" charset="-122"/>
                </a:rPr>
                <a:t>节点</a:t>
              </a:r>
            </a:p>
          </p:txBody>
        </p:sp>
      </p:grpSp>
    </p:spTree>
    <p:extLst>
      <p:ext uri="{BB962C8B-B14F-4D97-AF65-F5344CB8AC3E}">
        <p14:creationId xmlns:p14="http://schemas.microsoft.com/office/powerpoint/2010/main" val="2955446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7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灯片编号占位符 4"/>
          <p:cNvSpPr>
            <a:spLocks noGrp="1"/>
          </p:cNvSpPr>
          <p:nvPr>
            <p:ph type="sldNum" sz="quarter" idx="11"/>
          </p:nvPr>
        </p:nvSpPr>
        <p:spPr>
          <a:xfrm>
            <a:off x="9264352" y="6323013"/>
            <a:ext cx="28448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67245D1B-A91C-4666-BCEB-64C21C3F4433}"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130</a:t>
            </a:fld>
            <a:r>
              <a:rPr kumimoji="0" lang="en-US" altLang="zh-CN" sz="1000">
                <a:latin typeface="Arial" panose="020B0604020202020204" pitchFamily="34" charset="0"/>
                <a:ea typeface="宋体" panose="02010600030101010101" pitchFamily="2" charset="-122"/>
              </a:rPr>
              <a:t>-</a:t>
            </a:r>
          </a:p>
        </p:txBody>
      </p:sp>
      <p:sp>
        <p:nvSpPr>
          <p:cNvPr id="169987" name="Rectangle 2"/>
          <p:cNvSpPr>
            <a:spLocks noGrp="1" noChangeArrowheads="1"/>
          </p:cNvSpPr>
          <p:nvPr>
            <p:ph type="title"/>
          </p:nvPr>
        </p:nvSpPr>
        <p:spPr/>
        <p:txBody>
          <a:bodyPr/>
          <a:lstStyle/>
          <a:p>
            <a:pPr eaLnBrk="1" hangingPunct="1"/>
            <a:r>
              <a:rPr lang="zh-CN" altLang="en-US" sz="3200"/>
              <a:t>提纲</a:t>
            </a:r>
          </a:p>
        </p:txBody>
      </p:sp>
      <p:sp>
        <p:nvSpPr>
          <p:cNvPr id="169988" name="Rectangle 3"/>
          <p:cNvSpPr>
            <a:spLocks noGrp="1" noChangeArrowheads="1"/>
          </p:cNvSpPr>
          <p:nvPr>
            <p:ph type="body" idx="1"/>
          </p:nvPr>
        </p:nvSpPr>
        <p:spPr/>
        <p:txBody>
          <a:bodyPr/>
          <a:lstStyle/>
          <a:p>
            <a:pPr eaLnBrk="1" hangingPunct="1"/>
            <a:r>
              <a:rPr lang="zh-CN" altLang="en-US"/>
              <a:t>背景</a:t>
            </a:r>
            <a:endParaRPr lang="en-US" altLang="zh-CN"/>
          </a:p>
          <a:p>
            <a:pPr lvl="1" eaLnBrk="1" hangingPunct="1"/>
            <a:r>
              <a:rPr lang="zh-CN" altLang="en-US"/>
              <a:t>核心问题</a:t>
            </a:r>
            <a:r>
              <a:rPr lang="en-US" altLang="zh-CN"/>
              <a:t>: </a:t>
            </a:r>
            <a:r>
              <a:rPr lang="zh-CN" altLang="en-US"/>
              <a:t>构造一个网络</a:t>
            </a:r>
          </a:p>
          <a:p>
            <a:pPr eaLnBrk="1" hangingPunct="1"/>
            <a:r>
              <a:rPr lang="zh-CN" altLang="en-US"/>
              <a:t>需求分析</a:t>
            </a:r>
            <a:endParaRPr lang="en-US" altLang="zh-CN"/>
          </a:p>
          <a:p>
            <a:pPr eaLnBrk="1" hangingPunct="1"/>
            <a:r>
              <a:rPr lang="zh-CN" altLang="en-US"/>
              <a:t>网络架构</a:t>
            </a:r>
            <a:endParaRPr lang="en-US" altLang="zh-CN"/>
          </a:p>
          <a:p>
            <a:pPr eaLnBrk="1" hangingPunct="1"/>
            <a:r>
              <a:rPr lang="zh-CN" altLang="en-US"/>
              <a:t>网络性能</a:t>
            </a:r>
            <a:endParaRPr lang="en-US" altLang="zh-CN"/>
          </a:p>
          <a:p>
            <a:pPr eaLnBrk="1" hangingPunct="1"/>
            <a:r>
              <a:rPr lang="zh-CN" altLang="en-US"/>
              <a:t>网络编程</a:t>
            </a:r>
            <a:endParaRPr lang="en-US" altLang="zh-CN"/>
          </a:p>
          <a:p>
            <a:pPr lvl="1" eaLnBrk="1" hangingPunct="1"/>
            <a:r>
              <a:rPr lang="zh-CN" altLang="en-US"/>
              <a:t>基于套接字</a:t>
            </a:r>
          </a:p>
          <a:p>
            <a:pPr eaLnBrk="1" hangingPunct="1"/>
            <a:r>
              <a:rPr lang="zh-CN" altLang="en-US"/>
              <a:t>互联网简史</a:t>
            </a:r>
            <a:endParaRPr lang="en-US" altLang="zh-CN"/>
          </a:p>
          <a:p>
            <a:pPr eaLnBrk="1" hangingPunct="1"/>
            <a:r>
              <a:rPr lang="zh-CN" altLang="en-US"/>
              <a:t>总结</a:t>
            </a:r>
            <a:endParaRPr lang="en-US" altLang="zh-CN"/>
          </a:p>
        </p:txBody>
      </p:sp>
    </p:spTree>
    <p:extLst>
      <p:ext uri="{BB962C8B-B14F-4D97-AF65-F5344CB8AC3E}">
        <p14:creationId xmlns:p14="http://schemas.microsoft.com/office/powerpoint/2010/main" val="33570885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19400097-15E7-49B1-B7F8-CA9A942D0F7A}"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131</a:t>
            </a:fld>
            <a:r>
              <a:rPr kumimoji="0" lang="en-US" altLang="zh-CN" sz="1000">
                <a:latin typeface="Arial" panose="020B0604020202020204" pitchFamily="34" charset="0"/>
                <a:ea typeface="宋体" panose="02010600030101010101" pitchFamily="2" charset="-122"/>
              </a:rPr>
              <a:t>-</a:t>
            </a:r>
          </a:p>
        </p:txBody>
      </p:sp>
      <p:sp>
        <p:nvSpPr>
          <p:cNvPr id="171011" name="Rectangle 2"/>
          <p:cNvSpPr>
            <a:spLocks noGrp="1" noChangeArrowheads="1"/>
          </p:cNvSpPr>
          <p:nvPr>
            <p:ph type="title" idx="4294967295"/>
          </p:nvPr>
        </p:nvSpPr>
        <p:spPr>
          <a:xfrm>
            <a:off x="767408" y="548680"/>
            <a:ext cx="8352367" cy="647700"/>
          </a:xfrm>
        </p:spPr>
        <p:txBody>
          <a:bodyPr/>
          <a:lstStyle/>
          <a:p>
            <a:pPr eaLnBrk="1" hangingPunct="1"/>
            <a:r>
              <a:rPr lang="zh-CN" altLang="en-US" sz="3200" dirty="0"/>
              <a:t>链路带宽</a:t>
            </a:r>
            <a:endParaRPr lang="en-US" altLang="zh-CN" sz="3200" dirty="0"/>
          </a:p>
        </p:txBody>
      </p:sp>
      <p:sp>
        <p:nvSpPr>
          <p:cNvPr id="171012" name="Rectangle 3"/>
          <p:cNvSpPr>
            <a:spLocks noGrp="1" noChangeArrowheads="1"/>
          </p:cNvSpPr>
          <p:nvPr>
            <p:ph type="body" idx="4294967295"/>
          </p:nvPr>
        </p:nvSpPr>
        <p:spPr>
          <a:xfrm>
            <a:off x="882326" y="1215271"/>
            <a:ext cx="10110218" cy="1349634"/>
          </a:xfrm>
        </p:spPr>
        <p:txBody>
          <a:bodyPr/>
          <a:lstStyle/>
          <a:p>
            <a:pPr eaLnBrk="1" hangingPunct="1">
              <a:lnSpc>
                <a:spcPct val="90000"/>
              </a:lnSpc>
            </a:pPr>
            <a:r>
              <a:rPr lang="zh-CN" altLang="en-US" sz="2400" dirty="0"/>
              <a:t>原始定义</a:t>
            </a:r>
            <a:r>
              <a:rPr lang="en-US" altLang="zh-CN" sz="2400" dirty="0"/>
              <a:t>: </a:t>
            </a:r>
            <a:r>
              <a:rPr lang="zh-CN" altLang="en-US" sz="2400" dirty="0"/>
              <a:t>信号的频带宽度</a:t>
            </a:r>
            <a:r>
              <a:rPr lang="en-US" altLang="zh-CN" sz="2400" dirty="0"/>
              <a:t>, </a:t>
            </a:r>
            <a:r>
              <a:rPr lang="zh-CN" altLang="en-US" sz="2400" dirty="0"/>
              <a:t>用 </a:t>
            </a:r>
            <a:r>
              <a:rPr lang="en-US" altLang="zh-CN" sz="2400" dirty="0"/>
              <a:t>Hertz (Hz) </a:t>
            </a:r>
            <a:r>
              <a:rPr lang="zh-CN" altLang="en-US" sz="2400" dirty="0"/>
              <a:t>表示</a:t>
            </a:r>
          </a:p>
          <a:p>
            <a:pPr eaLnBrk="1" hangingPunct="1">
              <a:lnSpc>
                <a:spcPct val="90000"/>
              </a:lnSpc>
            </a:pPr>
            <a:r>
              <a:rPr lang="zh-CN" altLang="en-US" sz="2400" dirty="0"/>
              <a:t>网络定义</a:t>
            </a:r>
            <a:r>
              <a:rPr lang="en-US" altLang="zh-CN" sz="2400" dirty="0"/>
              <a:t>: </a:t>
            </a:r>
            <a:r>
              <a:rPr lang="zh-CN" altLang="en-US" sz="2400" dirty="0"/>
              <a:t>一段特定的时间内网络所能传送的比特数</a:t>
            </a:r>
            <a:r>
              <a:rPr lang="en-US" altLang="zh-CN" sz="2400" dirty="0"/>
              <a:t>, </a:t>
            </a:r>
            <a:r>
              <a:rPr lang="zh-CN" altLang="en-US" sz="2400" dirty="0"/>
              <a:t>用</a:t>
            </a:r>
            <a:r>
              <a:rPr lang="en-US" altLang="zh-CN" sz="2400" dirty="0"/>
              <a:t>bits per second (bps)</a:t>
            </a:r>
            <a:r>
              <a:rPr lang="zh-CN" altLang="en-US" sz="2400" dirty="0"/>
              <a:t>表示</a:t>
            </a:r>
          </a:p>
          <a:p>
            <a:pPr eaLnBrk="1" hangingPunct="1">
              <a:lnSpc>
                <a:spcPct val="90000"/>
              </a:lnSpc>
            </a:pPr>
            <a:endParaRPr lang="en-US" altLang="zh-CN" sz="2400" dirty="0"/>
          </a:p>
          <a:p>
            <a:pPr lvl="1" eaLnBrk="1" hangingPunct="1">
              <a:lnSpc>
                <a:spcPct val="90000"/>
              </a:lnSpc>
            </a:pPr>
            <a:endParaRPr lang="en-US" altLang="zh-CN" sz="2200" dirty="0"/>
          </a:p>
        </p:txBody>
      </p:sp>
      <p:grpSp>
        <p:nvGrpSpPr>
          <p:cNvPr id="171013" name="Group 8"/>
          <p:cNvGrpSpPr>
            <a:grpSpLocks/>
          </p:cNvGrpSpPr>
          <p:nvPr/>
        </p:nvGrpSpPr>
        <p:grpSpPr bwMode="auto">
          <a:xfrm>
            <a:off x="2495600" y="2564905"/>
            <a:ext cx="6344022" cy="4111549"/>
            <a:chOff x="975" y="1661"/>
            <a:chExt cx="3588" cy="2091"/>
          </a:xfrm>
        </p:grpSpPr>
        <p:pic>
          <p:nvPicPr>
            <p:cNvPr id="1710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 y="1661"/>
              <a:ext cx="3446" cy="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5" name="Text Box 6"/>
            <p:cNvSpPr txBox="1">
              <a:spLocks noChangeArrowheads="1"/>
            </p:cNvSpPr>
            <p:nvPr/>
          </p:nvSpPr>
          <p:spPr bwMode="auto">
            <a:xfrm>
              <a:off x="1098" y="2490"/>
              <a:ext cx="3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dirty="0">
                  <a:latin typeface="Arial" panose="020B0604020202020204" pitchFamily="34" charset="0"/>
                  <a:ea typeface="宋体" panose="02010600030101010101" pitchFamily="2" charset="-122"/>
                </a:rPr>
                <a:t>(a) bits transmitted at 1 Mbps (each bit 1 </a:t>
              </a:r>
              <a:r>
                <a:rPr kumimoji="0" lang="en-US" altLang="zh-CN" sz="1800" dirty="0" err="1">
                  <a:latin typeface="Arial" panose="020B0604020202020204" pitchFamily="34" charset="0"/>
                  <a:ea typeface="宋体" panose="02010600030101010101" pitchFamily="2" charset="-122"/>
                </a:rPr>
                <a:t>μs</a:t>
              </a:r>
              <a:r>
                <a:rPr kumimoji="0" lang="en-US" altLang="zh-CN" sz="1800" dirty="0">
                  <a:latin typeface="Arial" panose="020B0604020202020204" pitchFamily="34" charset="0"/>
                  <a:ea typeface="宋体" panose="02010600030101010101" pitchFamily="2" charset="-122"/>
                </a:rPr>
                <a:t> wide)</a:t>
              </a:r>
            </a:p>
          </p:txBody>
        </p:sp>
        <p:sp>
          <p:nvSpPr>
            <p:cNvPr id="171016" name="Text Box 7"/>
            <p:cNvSpPr txBox="1">
              <a:spLocks noChangeArrowheads="1"/>
            </p:cNvSpPr>
            <p:nvPr/>
          </p:nvSpPr>
          <p:spPr bwMode="auto">
            <a:xfrm>
              <a:off x="1111" y="3521"/>
              <a:ext cx="34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(b) bits transmitted at 2 Mbps (each bit 0.5 μs wide)</a:t>
              </a:r>
            </a:p>
          </p:txBody>
        </p:sp>
      </p:grpSp>
    </p:spTree>
    <p:extLst>
      <p:ext uri="{BB962C8B-B14F-4D97-AF65-F5344CB8AC3E}">
        <p14:creationId xmlns:p14="http://schemas.microsoft.com/office/powerpoint/2010/main" val="19100043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23F7DC0B-8EA6-455B-A278-37506299BEDE}"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132</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172035"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172036" name="Rectangle 2"/>
          <p:cNvSpPr>
            <a:spLocks noGrp="1" noChangeArrowheads="1"/>
          </p:cNvSpPr>
          <p:nvPr>
            <p:ph type="title" idx="4294967295"/>
          </p:nvPr>
        </p:nvSpPr>
        <p:spPr>
          <a:xfrm>
            <a:off x="912019" y="411955"/>
            <a:ext cx="7772400" cy="1001713"/>
          </a:xfrm>
        </p:spPr>
        <p:txBody>
          <a:bodyPr/>
          <a:lstStyle/>
          <a:p>
            <a:pPr eaLnBrk="1" hangingPunct="1"/>
            <a:r>
              <a:rPr lang="zh-CN" altLang="en-US" dirty="0">
                <a:ea typeface="宋体" panose="02010600030101010101" pitchFamily="2" charset="-122"/>
              </a:rPr>
              <a:t>丢包和时延是如何发生的</a:t>
            </a:r>
            <a:r>
              <a:rPr lang="en-US" altLang="zh-CN" dirty="0">
                <a:ea typeface="宋体" panose="02010600030101010101" pitchFamily="2" charset="-122"/>
              </a:rPr>
              <a:t>?</a:t>
            </a:r>
          </a:p>
        </p:txBody>
      </p:sp>
      <p:sp>
        <p:nvSpPr>
          <p:cNvPr id="172037" name="Rectangle 3"/>
          <p:cNvSpPr>
            <a:spLocks noGrp="1" noChangeArrowheads="1"/>
          </p:cNvSpPr>
          <p:nvPr>
            <p:ph type="body" sz="half" idx="4294967295"/>
          </p:nvPr>
        </p:nvSpPr>
        <p:spPr>
          <a:xfrm>
            <a:off x="1020763" y="1434305"/>
            <a:ext cx="7878762" cy="1447800"/>
          </a:xfrm>
        </p:spPr>
        <p:txBody>
          <a:bodyPr/>
          <a:lstStyle/>
          <a:p>
            <a:pPr eaLnBrk="1" hangingPunct="1">
              <a:lnSpc>
                <a:spcPct val="90000"/>
              </a:lnSpc>
              <a:buFont typeface="Wingdings" panose="05000000000000000000" pitchFamily="2" charset="2"/>
              <a:buNone/>
            </a:pPr>
            <a:r>
              <a:rPr lang="zh-CN" altLang="en-US" dirty="0">
                <a:ea typeface="宋体" panose="02010600030101010101" pitchFamily="2" charset="-122"/>
              </a:rPr>
              <a:t>数据包在路由器缓冲区中排队</a:t>
            </a:r>
            <a:endParaRPr lang="zh-CN" altLang="en-US" sz="2600" dirty="0">
              <a:ea typeface="宋体" panose="02010600030101010101" pitchFamily="2" charset="-122"/>
            </a:endParaRPr>
          </a:p>
          <a:p>
            <a:pPr eaLnBrk="1" hangingPunct="1">
              <a:lnSpc>
                <a:spcPct val="90000"/>
              </a:lnSpc>
            </a:pPr>
            <a:r>
              <a:rPr lang="zh-CN" altLang="en-US" sz="2600" dirty="0">
                <a:solidFill>
                  <a:srgbClr val="FF0000"/>
                </a:solidFill>
                <a:ea typeface="宋体" panose="02010600030101010101" pitchFamily="2" charset="-122"/>
              </a:rPr>
              <a:t>数据包到达的比率超出了输出链路的容量</a:t>
            </a:r>
          </a:p>
          <a:p>
            <a:pPr eaLnBrk="1" hangingPunct="1">
              <a:lnSpc>
                <a:spcPct val="90000"/>
              </a:lnSpc>
            </a:pPr>
            <a:r>
              <a:rPr lang="zh-CN" altLang="en-US" sz="2600" dirty="0">
                <a:ea typeface="宋体" panose="02010600030101010101" pitchFamily="2" charset="-122"/>
              </a:rPr>
              <a:t>数据包排队</a:t>
            </a:r>
            <a:r>
              <a:rPr lang="en-US" altLang="zh-CN" sz="2600" dirty="0">
                <a:ea typeface="宋体" panose="02010600030101010101" pitchFamily="2" charset="-122"/>
              </a:rPr>
              <a:t>, </a:t>
            </a:r>
            <a:r>
              <a:rPr lang="zh-CN" altLang="en-US" sz="2600" dirty="0">
                <a:ea typeface="宋体" panose="02010600030101010101" pitchFamily="2" charset="-122"/>
              </a:rPr>
              <a:t>等待处理</a:t>
            </a:r>
          </a:p>
        </p:txBody>
      </p:sp>
      <p:graphicFrame>
        <p:nvGraphicFramePr>
          <p:cNvPr id="172038" name="Object 5"/>
          <p:cNvGraphicFramePr>
            <a:graphicFrameLocks noChangeAspect="1"/>
          </p:cNvGraphicFramePr>
          <p:nvPr/>
        </p:nvGraphicFramePr>
        <p:xfrm>
          <a:off x="2822576" y="5016500"/>
          <a:ext cx="646113" cy="533400"/>
        </p:xfrm>
        <a:graphic>
          <a:graphicData uri="http://schemas.openxmlformats.org/presentationml/2006/ole">
            <mc:AlternateContent xmlns:mc="http://schemas.openxmlformats.org/markup-compatibility/2006">
              <mc:Choice xmlns:v="urn:schemas-microsoft-com:vml" Requires="v">
                <p:oleObj spid="_x0000_s14374" name="Clip" r:id="rId4" imgW="1307263" imgH="1084139" progId="MS_ClipArt_Gallery.2">
                  <p:embed/>
                </p:oleObj>
              </mc:Choice>
              <mc:Fallback>
                <p:oleObj name="Clip" r:id="rId4" imgW="1307263" imgH="1084139" progId="MS_ClipArt_Gallery.2">
                  <p:embed/>
                  <p:pic>
                    <p:nvPicPr>
                      <p:cNvPr id="172038"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2576" y="5016500"/>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39" name="Oval 6"/>
          <p:cNvSpPr>
            <a:spLocks noChangeArrowheads="1"/>
          </p:cNvSpPr>
          <p:nvPr/>
        </p:nvSpPr>
        <p:spPr bwMode="auto">
          <a:xfrm>
            <a:off x="3863976" y="4775200"/>
            <a:ext cx="1198563"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2040" name="Rectangle 7"/>
          <p:cNvSpPr>
            <a:spLocks noChangeArrowheads="1"/>
          </p:cNvSpPr>
          <p:nvPr/>
        </p:nvSpPr>
        <p:spPr bwMode="auto">
          <a:xfrm>
            <a:off x="3863976" y="4706939"/>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2041" name="Oval 8"/>
          <p:cNvSpPr>
            <a:spLocks noChangeArrowheads="1"/>
          </p:cNvSpPr>
          <p:nvPr/>
        </p:nvSpPr>
        <p:spPr bwMode="auto">
          <a:xfrm>
            <a:off x="3873501" y="4478338"/>
            <a:ext cx="1198563"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72042" name="Group 9"/>
          <p:cNvGrpSpPr>
            <a:grpSpLocks/>
          </p:cNvGrpSpPr>
          <p:nvPr/>
        </p:nvGrpSpPr>
        <p:grpSpPr bwMode="auto">
          <a:xfrm>
            <a:off x="4219576" y="4508501"/>
            <a:ext cx="498475" cy="119063"/>
            <a:chOff x="2208" y="2184"/>
            <a:chExt cx="176" cy="69"/>
          </a:xfrm>
        </p:grpSpPr>
        <p:grpSp>
          <p:nvGrpSpPr>
            <p:cNvPr id="172085" name="Group 10"/>
            <p:cNvGrpSpPr>
              <a:grpSpLocks/>
            </p:cNvGrpSpPr>
            <p:nvPr/>
          </p:nvGrpSpPr>
          <p:grpSpPr bwMode="auto">
            <a:xfrm>
              <a:off x="2208" y="2185"/>
              <a:ext cx="176" cy="68"/>
              <a:chOff x="2848" y="848"/>
              <a:chExt cx="140" cy="98"/>
            </a:xfrm>
          </p:grpSpPr>
          <p:sp>
            <p:nvSpPr>
              <p:cNvPr id="172090" name="Line 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91" name="Line 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92" name="Line 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2086" name="Group 14"/>
            <p:cNvGrpSpPr>
              <a:grpSpLocks/>
            </p:cNvGrpSpPr>
            <p:nvPr/>
          </p:nvGrpSpPr>
          <p:grpSpPr bwMode="auto">
            <a:xfrm flipV="1">
              <a:off x="2208" y="2184"/>
              <a:ext cx="176" cy="68"/>
              <a:chOff x="2848" y="848"/>
              <a:chExt cx="140" cy="98"/>
            </a:xfrm>
          </p:grpSpPr>
          <p:sp>
            <p:nvSpPr>
              <p:cNvPr id="172087" name="Line 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88" name="Line 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89" name="Line 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72043" name="Oval 18"/>
          <p:cNvSpPr>
            <a:spLocks noChangeArrowheads="1"/>
          </p:cNvSpPr>
          <p:nvPr/>
        </p:nvSpPr>
        <p:spPr bwMode="auto">
          <a:xfrm>
            <a:off x="6959601" y="4794250"/>
            <a:ext cx="1198563"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2044" name="Line 19"/>
          <p:cNvSpPr>
            <a:spLocks noChangeShapeType="1"/>
          </p:cNvSpPr>
          <p:nvPr/>
        </p:nvSpPr>
        <p:spPr bwMode="auto">
          <a:xfrm>
            <a:off x="6969125" y="4773613"/>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45" name="Rectangle 20"/>
          <p:cNvSpPr>
            <a:spLocks noChangeArrowheads="1"/>
          </p:cNvSpPr>
          <p:nvPr/>
        </p:nvSpPr>
        <p:spPr bwMode="auto">
          <a:xfrm>
            <a:off x="6969126" y="4735514"/>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2046" name="Oval 21"/>
          <p:cNvSpPr>
            <a:spLocks noChangeArrowheads="1"/>
          </p:cNvSpPr>
          <p:nvPr/>
        </p:nvSpPr>
        <p:spPr bwMode="auto">
          <a:xfrm>
            <a:off x="6978651" y="4506913"/>
            <a:ext cx="1198563"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aphicFrame>
        <p:nvGraphicFramePr>
          <p:cNvPr id="172047" name="Object 23"/>
          <p:cNvGraphicFramePr>
            <a:graphicFrameLocks noChangeAspect="1"/>
          </p:cNvGraphicFramePr>
          <p:nvPr/>
        </p:nvGraphicFramePr>
        <p:xfrm>
          <a:off x="2508251" y="4006850"/>
          <a:ext cx="646113" cy="533400"/>
        </p:xfrm>
        <a:graphic>
          <a:graphicData uri="http://schemas.openxmlformats.org/presentationml/2006/ole">
            <mc:AlternateContent xmlns:mc="http://schemas.openxmlformats.org/markup-compatibility/2006">
              <mc:Choice xmlns:v="urn:schemas-microsoft-com:vml" Requires="v">
                <p:oleObj spid="_x0000_s14375" name="Clip" r:id="rId6" imgW="1307263" imgH="1084139" progId="MS_ClipArt_Gallery.2">
                  <p:embed/>
                </p:oleObj>
              </mc:Choice>
              <mc:Fallback>
                <p:oleObj name="Clip" r:id="rId6" imgW="1307263" imgH="1084139" progId="MS_ClipArt_Gallery.2">
                  <p:embed/>
                  <p:pic>
                    <p:nvPicPr>
                      <p:cNvPr id="172047"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1" y="4006850"/>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48" name="Line 24"/>
          <p:cNvSpPr>
            <a:spLocks noChangeShapeType="1"/>
          </p:cNvSpPr>
          <p:nvPr/>
        </p:nvSpPr>
        <p:spPr bwMode="auto">
          <a:xfrm>
            <a:off x="3133726" y="4413250"/>
            <a:ext cx="504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49" name="Line 25"/>
          <p:cNvSpPr>
            <a:spLocks noChangeShapeType="1"/>
          </p:cNvSpPr>
          <p:nvPr/>
        </p:nvSpPr>
        <p:spPr bwMode="auto">
          <a:xfrm flipV="1">
            <a:off x="3438526" y="5399088"/>
            <a:ext cx="195263"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50" name="Line 26"/>
          <p:cNvSpPr>
            <a:spLocks noChangeShapeType="1"/>
          </p:cNvSpPr>
          <p:nvPr/>
        </p:nvSpPr>
        <p:spPr bwMode="auto">
          <a:xfrm>
            <a:off x="5057776" y="4832351"/>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51" name="Line 28"/>
          <p:cNvSpPr>
            <a:spLocks noChangeShapeType="1"/>
          </p:cNvSpPr>
          <p:nvPr/>
        </p:nvSpPr>
        <p:spPr bwMode="auto">
          <a:xfrm flipH="1">
            <a:off x="3638550" y="4403726"/>
            <a:ext cx="0" cy="1000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52" name="Line 29"/>
          <p:cNvSpPr>
            <a:spLocks noChangeShapeType="1"/>
          </p:cNvSpPr>
          <p:nvPr/>
        </p:nvSpPr>
        <p:spPr bwMode="auto">
          <a:xfrm>
            <a:off x="3648076" y="4837113"/>
            <a:ext cx="2000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53" name="Rectangle 40"/>
          <p:cNvSpPr>
            <a:spLocks noChangeArrowheads="1"/>
          </p:cNvSpPr>
          <p:nvPr/>
        </p:nvSpPr>
        <p:spPr bwMode="auto">
          <a:xfrm>
            <a:off x="4724400" y="4703764"/>
            <a:ext cx="147638"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2054" name="Rectangle 41"/>
          <p:cNvSpPr>
            <a:spLocks noChangeArrowheads="1"/>
          </p:cNvSpPr>
          <p:nvPr/>
        </p:nvSpPr>
        <p:spPr bwMode="auto">
          <a:xfrm>
            <a:off x="4886325" y="4703764"/>
            <a:ext cx="147638"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2055" name="Rectangle 42"/>
          <p:cNvSpPr>
            <a:spLocks noChangeArrowheads="1"/>
          </p:cNvSpPr>
          <p:nvPr/>
        </p:nvSpPr>
        <p:spPr bwMode="auto">
          <a:xfrm>
            <a:off x="3671889" y="4603751"/>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2056" name="Line 44"/>
          <p:cNvSpPr>
            <a:spLocks noChangeShapeType="1"/>
          </p:cNvSpPr>
          <p:nvPr/>
        </p:nvSpPr>
        <p:spPr bwMode="auto">
          <a:xfrm>
            <a:off x="3848100" y="4708526"/>
            <a:ext cx="242888" cy="4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57" name="Line 45"/>
          <p:cNvSpPr>
            <a:spLocks noChangeShapeType="1"/>
          </p:cNvSpPr>
          <p:nvPr/>
        </p:nvSpPr>
        <p:spPr bwMode="auto">
          <a:xfrm flipV="1">
            <a:off x="3514725" y="4984751"/>
            <a:ext cx="0" cy="176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58" name="Text Box 47"/>
          <p:cNvSpPr txBox="1">
            <a:spLocks noChangeArrowheads="1"/>
          </p:cNvSpPr>
          <p:nvPr/>
        </p:nvSpPr>
        <p:spPr bwMode="auto">
          <a:xfrm>
            <a:off x="2155825" y="4030663"/>
            <a:ext cx="35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CC66"/>
                </a:solidFill>
                <a:latin typeface="Comic Sans MS" panose="030F0702030302020204" pitchFamily="66" charset="0"/>
                <a:ea typeface="宋体" panose="02010600030101010101" pitchFamily="2" charset="-122"/>
              </a:rPr>
              <a:t>A</a:t>
            </a:r>
            <a:endParaRPr kumimoji="0" lang="en-US" altLang="zh-CN" sz="1800">
              <a:solidFill>
                <a:srgbClr val="00CC66"/>
              </a:solidFill>
              <a:latin typeface="Times New Roman" panose="02020603050405020304" pitchFamily="18" charset="0"/>
              <a:ea typeface="宋体" panose="02010600030101010101" pitchFamily="2" charset="-122"/>
            </a:endParaRPr>
          </a:p>
        </p:txBody>
      </p:sp>
      <p:sp>
        <p:nvSpPr>
          <p:cNvPr id="172059" name="Text Box 48"/>
          <p:cNvSpPr txBox="1">
            <a:spLocks noChangeArrowheads="1"/>
          </p:cNvSpPr>
          <p:nvPr/>
        </p:nvSpPr>
        <p:spPr bwMode="auto">
          <a:xfrm>
            <a:off x="2432050" y="5049838"/>
            <a:ext cx="3305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chemeClr val="accent2"/>
                </a:solidFill>
                <a:latin typeface="Comic Sans MS" panose="030F0702030302020204" pitchFamily="66" charset="0"/>
                <a:ea typeface="宋体" panose="02010600030101010101" pitchFamily="2" charset="-122"/>
              </a:rPr>
              <a:t>B</a:t>
            </a:r>
            <a:endParaRPr kumimoji="0" lang="en-US" altLang="zh-CN" sz="1800">
              <a:solidFill>
                <a:schemeClr val="accent1"/>
              </a:solidFill>
              <a:latin typeface="Times New Roman" panose="02020603050405020304" pitchFamily="18" charset="0"/>
              <a:ea typeface="宋体" panose="02010600030101010101" pitchFamily="2" charset="-122"/>
            </a:endParaRPr>
          </a:p>
        </p:txBody>
      </p:sp>
      <p:sp>
        <p:nvSpPr>
          <p:cNvPr id="172060" name="Rectangle 63"/>
          <p:cNvSpPr>
            <a:spLocks noChangeArrowheads="1"/>
          </p:cNvSpPr>
          <p:nvPr/>
        </p:nvSpPr>
        <p:spPr bwMode="auto">
          <a:xfrm>
            <a:off x="5014914" y="4641851"/>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 name="Group 93"/>
          <p:cNvGrpSpPr>
            <a:grpSpLocks/>
          </p:cNvGrpSpPr>
          <p:nvPr/>
        </p:nvGrpSpPr>
        <p:grpSpPr bwMode="auto">
          <a:xfrm>
            <a:off x="5110164" y="3178175"/>
            <a:ext cx="3044825" cy="1454150"/>
            <a:chOff x="2259" y="2090"/>
            <a:chExt cx="1918" cy="916"/>
          </a:xfrm>
        </p:grpSpPr>
        <p:sp>
          <p:nvSpPr>
            <p:cNvPr id="172083" name="Text Box 66"/>
            <p:cNvSpPr txBox="1">
              <a:spLocks noChangeArrowheads="1"/>
            </p:cNvSpPr>
            <p:nvPr/>
          </p:nvSpPr>
          <p:spPr bwMode="auto">
            <a:xfrm>
              <a:off x="2602" y="2090"/>
              <a:ext cx="15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Comic Sans MS" panose="030F0702030302020204" pitchFamily="66" charset="0"/>
                  <a:ea typeface="宋体" panose="02010600030101010101" pitchFamily="2" charset="-122"/>
                </a:rPr>
                <a:t>数据包正在发送 </a:t>
              </a:r>
              <a:r>
                <a:rPr kumimoji="0" lang="en-US" altLang="zh-CN" sz="1800">
                  <a:solidFill>
                    <a:srgbClr val="FF0000"/>
                  </a:solidFill>
                  <a:latin typeface="Comic Sans MS" panose="030F0702030302020204" pitchFamily="66" charset="0"/>
                  <a:ea typeface="宋体" panose="02010600030101010101" pitchFamily="2" charset="-122"/>
                </a:rPr>
                <a:t>(</a:t>
              </a:r>
              <a:r>
                <a:rPr kumimoji="0" lang="zh-CN" altLang="en-US" sz="1800">
                  <a:solidFill>
                    <a:srgbClr val="FF0000"/>
                  </a:solidFill>
                  <a:latin typeface="Comic Sans MS" panose="030F0702030302020204" pitchFamily="66" charset="0"/>
                  <a:ea typeface="宋体" panose="02010600030101010101" pitchFamily="2" charset="-122"/>
                </a:rPr>
                <a:t>时延</a:t>
              </a:r>
              <a:r>
                <a:rPr kumimoji="0" lang="en-US" altLang="zh-CN" sz="1800">
                  <a:solidFill>
                    <a:srgbClr val="FF0000"/>
                  </a:solidFill>
                  <a:latin typeface="Comic Sans MS" panose="030F0702030302020204" pitchFamily="66" charset="0"/>
                  <a:ea typeface="宋体" panose="02010600030101010101" pitchFamily="2" charset="-122"/>
                </a:rPr>
                <a:t>)</a:t>
              </a:r>
            </a:p>
          </p:txBody>
        </p:sp>
        <p:sp>
          <p:nvSpPr>
            <p:cNvPr id="172084" name="Line 67"/>
            <p:cNvSpPr>
              <a:spLocks noChangeShapeType="1"/>
            </p:cNvSpPr>
            <p:nvPr/>
          </p:nvSpPr>
          <p:spPr bwMode="auto">
            <a:xfrm rot="10800000" flipV="1">
              <a:off x="2259" y="2294"/>
              <a:ext cx="1059" cy="7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94"/>
          <p:cNvGrpSpPr>
            <a:grpSpLocks/>
          </p:cNvGrpSpPr>
          <p:nvPr/>
        </p:nvGrpSpPr>
        <p:grpSpPr bwMode="auto">
          <a:xfrm>
            <a:off x="4862513" y="4962525"/>
            <a:ext cx="2717800" cy="808038"/>
            <a:chOff x="2103" y="3214"/>
            <a:chExt cx="1712" cy="509"/>
          </a:xfrm>
        </p:grpSpPr>
        <p:sp>
          <p:nvSpPr>
            <p:cNvPr id="172081" name="Text Box 72"/>
            <p:cNvSpPr txBox="1">
              <a:spLocks noChangeArrowheads="1"/>
            </p:cNvSpPr>
            <p:nvPr/>
          </p:nvSpPr>
          <p:spPr bwMode="auto">
            <a:xfrm>
              <a:off x="2530" y="3490"/>
              <a:ext cx="12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Comic Sans MS" panose="030F0702030302020204" pitchFamily="66" charset="0"/>
                  <a:ea typeface="宋体" panose="02010600030101010101" pitchFamily="2" charset="-122"/>
                </a:rPr>
                <a:t>数据包排队</a:t>
              </a:r>
              <a:r>
                <a:rPr kumimoji="0" lang="zh-CN" altLang="en-US" sz="1800">
                  <a:solidFill>
                    <a:srgbClr val="FF0000"/>
                  </a:solidFill>
                  <a:latin typeface="Comic Sans MS" panose="030F0702030302020204" pitchFamily="66" charset="0"/>
                  <a:ea typeface="宋体" panose="02010600030101010101" pitchFamily="2" charset="-122"/>
                </a:rPr>
                <a:t> </a:t>
              </a:r>
              <a:r>
                <a:rPr kumimoji="0" lang="en-US" altLang="zh-CN" sz="1800">
                  <a:solidFill>
                    <a:srgbClr val="FF0000"/>
                  </a:solidFill>
                  <a:latin typeface="Comic Sans MS" panose="030F0702030302020204" pitchFamily="66" charset="0"/>
                  <a:ea typeface="宋体" panose="02010600030101010101" pitchFamily="2" charset="-122"/>
                </a:rPr>
                <a:t>(</a:t>
              </a:r>
              <a:r>
                <a:rPr kumimoji="0" lang="zh-CN" altLang="en-US" sz="1800">
                  <a:solidFill>
                    <a:srgbClr val="FF0000"/>
                  </a:solidFill>
                  <a:latin typeface="Comic Sans MS" panose="030F0702030302020204" pitchFamily="66" charset="0"/>
                  <a:ea typeface="宋体" panose="02010600030101010101" pitchFamily="2" charset="-122"/>
                </a:rPr>
                <a:t>时延</a:t>
              </a:r>
              <a:r>
                <a:rPr kumimoji="0" lang="en-US" altLang="zh-CN" sz="1800">
                  <a:solidFill>
                    <a:srgbClr val="FF0000"/>
                  </a:solidFill>
                  <a:latin typeface="Comic Sans MS" panose="030F0702030302020204" pitchFamily="66" charset="0"/>
                  <a:ea typeface="宋体" panose="02010600030101010101" pitchFamily="2" charset="-122"/>
                </a:rPr>
                <a:t>)</a:t>
              </a:r>
            </a:p>
          </p:txBody>
        </p:sp>
        <p:sp>
          <p:nvSpPr>
            <p:cNvPr id="172082" name="Line 73"/>
            <p:cNvSpPr>
              <a:spLocks noChangeShapeType="1"/>
            </p:cNvSpPr>
            <p:nvPr/>
          </p:nvSpPr>
          <p:spPr bwMode="auto">
            <a:xfrm rot="10800000">
              <a:off x="2103" y="3214"/>
              <a:ext cx="471" cy="4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2063" name="Group 74"/>
          <p:cNvGrpSpPr>
            <a:grpSpLocks/>
          </p:cNvGrpSpPr>
          <p:nvPr/>
        </p:nvGrpSpPr>
        <p:grpSpPr bwMode="auto">
          <a:xfrm>
            <a:off x="7305676" y="4565651"/>
            <a:ext cx="498475" cy="119063"/>
            <a:chOff x="2208" y="2184"/>
            <a:chExt cx="176" cy="69"/>
          </a:xfrm>
        </p:grpSpPr>
        <p:grpSp>
          <p:nvGrpSpPr>
            <p:cNvPr id="172073" name="Group 75"/>
            <p:cNvGrpSpPr>
              <a:grpSpLocks/>
            </p:cNvGrpSpPr>
            <p:nvPr/>
          </p:nvGrpSpPr>
          <p:grpSpPr bwMode="auto">
            <a:xfrm>
              <a:off x="2208" y="2185"/>
              <a:ext cx="176" cy="68"/>
              <a:chOff x="2848" y="848"/>
              <a:chExt cx="140" cy="98"/>
            </a:xfrm>
          </p:grpSpPr>
          <p:sp>
            <p:nvSpPr>
              <p:cNvPr id="172078" name="Line 7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79" name="Line 7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80" name="Line 7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2074" name="Group 79"/>
            <p:cNvGrpSpPr>
              <a:grpSpLocks/>
            </p:cNvGrpSpPr>
            <p:nvPr/>
          </p:nvGrpSpPr>
          <p:grpSpPr bwMode="auto">
            <a:xfrm flipV="1">
              <a:off x="2208" y="2184"/>
              <a:ext cx="176" cy="68"/>
              <a:chOff x="2848" y="848"/>
              <a:chExt cx="140" cy="98"/>
            </a:xfrm>
          </p:grpSpPr>
          <p:sp>
            <p:nvSpPr>
              <p:cNvPr id="172075" name="Line 8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76" name="Line 8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77" name="Line 8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72064" name="Rectangle 84"/>
          <p:cNvSpPr>
            <a:spLocks noChangeArrowheads="1"/>
          </p:cNvSpPr>
          <p:nvPr/>
        </p:nvSpPr>
        <p:spPr bwMode="auto">
          <a:xfrm>
            <a:off x="3197225" y="4132264"/>
            <a:ext cx="147638"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2065" name="Line 85"/>
          <p:cNvSpPr>
            <a:spLocks noChangeShapeType="1"/>
          </p:cNvSpPr>
          <p:nvPr/>
        </p:nvSpPr>
        <p:spPr bwMode="auto">
          <a:xfrm>
            <a:off x="3327400" y="4238626"/>
            <a:ext cx="242888" cy="4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66" name="Rectangle 86"/>
          <p:cNvSpPr>
            <a:spLocks noChangeArrowheads="1"/>
          </p:cNvSpPr>
          <p:nvPr/>
        </p:nvSpPr>
        <p:spPr bwMode="auto">
          <a:xfrm>
            <a:off x="3468689" y="5162551"/>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2067" name="Rectangle 88"/>
          <p:cNvSpPr>
            <a:spLocks noChangeArrowheads="1"/>
          </p:cNvSpPr>
          <p:nvPr/>
        </p:nvSpPr>
        <p:spPr bwMode="auto">
          <a:xfrm>
            <a:off x="4584700" y="4703764"/>
            <a:ext cx="147638" cy="2000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2068" name="Rectangle 89"/>
          <p:cNvSpPr>
            <a:spLocks noChangeArrowheads="1"/>
          </p:cNvSpPr>
          <p:nvPr/>
        </p:nvSpPr>
        <p:spPr bwMode="auto">
          <a:xfrm>
            <a:off x="4445000" y="4703764"/>
            <a:ext cx="147638" cy="2000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2069" name="Rectangle 90"/>
          <p:cNvSpPr>
            <a:spLocks noChangeArrowheads="1"/>
          </p:cNvSpPr>
          <p:nvPr/>
        </p:nvSpPr>
        <p:spPr bwMode="auto">
          <a:xfrm>
            <a:off x="4305300" y="4703764"/>
            <a:ext cx="147638" cy="2000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0" name="Group 95"/>
          <p:cNvGrpSpPr>
            <a:grpSpLocks/>
          </p:cNvGrpSpPr>
          <p:nvPr/>
        </p:nvGrpSpPr>
        <p:grpSpPr bwMode="auto">
          <a:xfrm>
            <a:off x="4041775" y="5064128"/>
            <a:ext cx="4740276" cy="1516063"/>
            <a:chOff x="1586" y="3190"/>
            <a:chExt cx="2986" cy="955"/>
          </a:xfrm>
        </p:grpSpPr>
        <p:sp>
          <p:nvSpPr>
            <p:cNvPr id="172071" name="Line 91"/>
            <p:cNvSpPr>
              <a:spLocks noChangeShapeType="1"/>
            </p:cNvSpPr>
            <p:nvPr/>
          </p:nvSpPr>
          <p:spPr bwMode="auto">
            <a:xfrm rot="10800000" flipH="1">
              <a:off x="1798" y="3190"/>
              <a:ext cx="105" cy="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72" name="Text Box 92"/>
            <p:cNvSpPr txBox="1">
              <a:spLocks noChangeArrowheads="1"/>
            </p:cNvSpPr>
            <p:nvPr/>
          </p:nvSpPr>
          <p:spPr bwMode="auto">
            <a:xfrm>
              <a:off x="1586" y="3738"/>
              <a:ext cx="298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Comic Sans MS" panose="030F0702030302020204" pitchFamily="66" charset="0"/>
                  <a:ea typeface="宋体" panose="02010600030101010101" pitchFamily="2" charset="-122"/>
                </a:rPr>
                <a:t>空</a:t>
              </a:r>
              <a:r>
                <a:rPr kumimoji="0" lang="en-US" altLang="zh-CN" sz="1800">
                  <a:latin typeface="Comic Sans MS" panose="030F0702030302020204" pitchFamily="66" charset="0"/>
                  <a:ea typeface="宋体" panose="02010600030101010101" pitchFamily="2" charset="-122"/>
                </a:rPr>
                <a:t>(</a:t>
              </a:r>
              <a:r>
                <a:rPr kumimoji="0" lang="zh-CN" altLang="en-US" sz="1800">
                  <a:latin typeface="Comic Sans MS" panose="030F0702030302020204" pitchFamily="66" charset="0"/>
                  <a:ea typeface="宋体" panose="02010600030101010101" pitchFamily="2" charset="-122"/>
                </a:rPr>
                <a:t>可用</a:t>
              </a:r>
              <a:r>
                <a:rPr kumimoji="0" lang="en-US" altLang="zh-CN" sz="1800">
                  <a:latin typeface="Comic Sans MS" panose="030F0702030302020204" pitchFamily="66" charset="0"/>
                  <a:ea typeface="宋体" panose="02010600030101010101" pitchFamily="2" charset="-122"/>
                </a:rPr>
                <a:t>)</a:t>
              </a:r>
              <a:r>
                <a:rPr kumimoji="0" lang="zh-CN" altLang="en-US" sz="1800">
                  <a:latin typeface="Comic Sans MS" panose="030F0702030302020204" pitchFamily="66" charset="0"/>
                  <a:ea typeface="宋体" panose="02010600030101010101" pitchFamily="2" charset="-122"/>
                </a:rPr>
                <a:t>缓冲区：如果没有空缓冲区那么到达</a:t>
              </a:r>
            </a:p>
            <a:p>
              <a:pPr eaLnBrk="1" hangingPunct="1">
                <a:spcBef>
                  <a:spcPct val="0"/>
                </a:spcBef>
                <a:buClrTx/>
                <a:buSzTx/>
                <a:buFontTx/>
                <a:buNone/>
              </a:pPr>
              <a:r>
                <a:rPr kumimoji="0" lang="zh-CN" altLang="en-US" sz="1800">
                  <a:latin typeface="Comic Sans MS" panose="030F0702030302020204" pitchFamily="66" charset="0"/>
                  <a:ea typeface="宋体" panose="02010600030101010101" pitchFamily="2" charset="-122"/>
                </a:rPr>
                <a:t>的数据包将丢弃</a:t>
              </a:r>
              <a:r>
                <a:rPr kumimoji="0" lang="en-US" altLang="zh-CN" sz="1800">
                  <a:latin typeface="Comic Sans MS" panose="030F0702030302020204" pitchFamily="66" charset="0"/>
                  <a:ea typeface="宋体" panose="02010600030101010101" pitchFamily="2" charset="-122"/>
                </a:rPr>
                <a:t>(</a:t>
              </a:r>
              <a:r>
                <a:rPr kumimoji="0" lang="zh-CN" altLang="en-US" sz="1800">
                  <a:latin typeface="Comic Sans MS" panose="030F0702030302020204" pitchFamily="66" charset="0"/>
                  <a:ea typeface="宋体" panose="02010600030101010101" pitchFamily="2" charset="-122"/>
                </a:rPr>
                <a:t>丢包</a:t>
              </a:r>
              <a:r>
                <a:rPr kumimoji="0" lang="en-US" altLang="zh-CN" sz="1800">
                  <a:latin typeface="Comic Sans MS" panose="030F0702030302020204" pitchFamily="66" charset="0"/>
                  <a:ea typeface="宋体" panose="02010600030101010101" pitchFamily="2" charset="-122"/>
                </a:rPr>
                <a:t>)</a:t>
              </a:r>
              <a:endParaRPr kumimoji="0" lang="en-US" altLang="zh-CN" sz="180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13761954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0E99A8C3-A642-4FBF-B6B7-B4327E337F8B}"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133</a:t>
            </a:fld>
            <a:r>
              <a:rPr kumimoji="0" lang="en-US" altLang="zh-CN" sz="1000">
                <a:latin typeface="Arial" panose="020B0604020202020204" pitchFamily="34" charset="0"/>
                <a:ea typeface="宋体" panose="02010600030101010101" pitchFamily="2" charset="-122"/>
              </a:rPr>
              <a:t>-</a:t>
            </a:r>
          </a:p>
        </p:txBody>
      </p:sp>
      <p:sp>
        <p:nvSpPr>
          <p:cNvPr id="174083" name="Rectangle 2"/>
          <p:cNvSpPr>
            <a:spLocks noGrp="1" noChangeArrowheads="1"/>
          </p:cNvSpPr>
          <p:nvPr>
            <p:ph type="title" idx="4294967295"/>
          </p:nvPr>
        </p:nvSpPr>
        <p:spPr/>
        <p:txBody>
          <a:bodyPr/>
          <a:lstStyle/>
          <a:p>
            <a:pPr eaLnBrk="1" hangingPunct="1"/>
            <a:r>
              <a:rPr lang="en-US" altLang="zh-CN" sz="3200"/>
              <a:t>Demo</a:t>
            </a:r>
          </a:p>
        </p:txBody>
      </p:sp>
      <p:sp>
        <p:nvSpPr>
          <p:cNvPr id="174084" name="Rectangle 3"/>
          <p:cNvSpPr>
            <a:spLocks noGrp="1" noChangeArrowheads="1"/>
          </p:cNvSpPr>
          <p:nvPr>
            <p:ph type="body" idx="4294967295"/>
          </p:nvPr>
        </p:nvSpPr>
        <p:spPr/>
        <p:txBody>
          <a:bodyPr/>
          <a:lstStyle/>
          <a:p>
            <a:pPr eaLnBrk="1" hangingPunct="1"/>
            <a:r>
              <a:rPr lang="fr-FR" altLang="zh-CN" sz="2400"/>
              <a:t>Queuing and Loss</a:t>
            </a:r>
          </a:p>
          <a:p>
            <a:pPr eaLnBrk="1" hangingPunct="1"/>
            <a:r>
              <a:rPr lang="fr-FR" altLang="zh-CN" sz="2400"/>
              <a:t>http://media.pearsoncmg.com/aw/aw_kurose_network_2/applets/queuing/queuing.html</a:t>
            </a:r>
            <a:endParaRPr lang="en-US" altLang="zh-CN" sz="2400"/>
          </a:p>
        </p:txBody>
      </p:sp>
    </p:spTree>
    <p:extLst>
      <p:ext uri="{BB962C8B-B14F-4D97-AF65-F5344CB8AC3E}">
        <p14:creationId xmlns:p14="http://schemas.microsoft.com/office/powerpoint/2010/main" val="4757490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BC521FB6-57ED-43ED-9274-8FCAF39A5007}"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134</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175107"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18438" name="Rectangle 2"/>
          <p:cNvSpPr>
            <a:spLocks noGrp="1" noChangeArrowheads="1"/>
          </p:cNvSpPr>
          <p:nvPr>
            <p:ph type="title" idx="4294967295"/>
          </p:nvPr>
        </p:nvSpPr>
        <p:spPr>
          <a:xfrm>
            <a:off x="1020763" y="642514"/>
            <a:ext cx="8147050" cy="525463"/>
          </a:xfrm>
        </p:spPr>
        <p:txBody>
          <a:bodyPr>
            <a:normAutofit fontScale="90000"/>
          </a:bodyPr>
          <a:lstStyle/>
          <a:p>
            <a:pPr eaLnBrk="1" hangingPunct="1">
              <a:defRPr/>
            </a:pPr>
            <a:r>
              <a:rPr lang="zh-CN" altLang="en-US" dirty="0">
                <a:ea typeface="宋体" pitchFamily="2" charset="-122"/>
              </a:rPr>
              <a:t>分组交换网中时延的四个来源</a:t>
            </a:r>
          </a:p>
        </p:txBody>
      </p:sp>
      <p:sp>
        <p:nvSpPr>
          <p:cNvPr id="175109" name="Rectangle 4"/>
          <p:cNvSpPr>
            <a:spLocks noGrp="1" noChangeArrowheads="1"/>
          </p:cNvSpPr>
          <p:nvPr>
            <p:ph type="body" sz="half" idx="4294967295"/>
          </p:nvPr>
        </p:nvSpPr>
        <p:spPr>
          <a:xfrm>
            <a:off x="1298575" y="1620415"/>
            <a:ext cx="3810000" cy="1339850"/>
          </a:xfrm>
        </p:spPr>
        <p:txBody>
          <a:bodyPr/>
          <a:lstStyle/>
          <a:p>
            <a:pPr eaLnBrk="1" hangingPunct="1">
              <a:lnSpc>
                <a:spcPct val="90000"/>
              </a:lnSpc>
            </a:pPr>
            <a:r>
              <a:rPr lang="en-US" altLang="zh-CN" sz="2600" dirty="0">
                <a:solidFill>
                  <a:srgbClr val="FF0000"/>
                </a:solidFill>
                <a:latin typeface="+mn-ea"/>
              </a:rPr>
              <a:t>1. </a:t>
            </a:r>
            <a:r>
              <a:rPr lang="zh-CN" altLang="en-US" sz="2600" dirty="0">
                <a:solidFill>
                  <a:srgbClr val="FF0000"/>
                </a:solidFill>
                <a:latin typeface="+mn-ea"/>
              </a:rPr>
              <a:t>节点处理时延</a:t>
            </a:r>
            <a:r>
              <a:rPr lang="en-US" altLang="zh-CN" sz="2600" dirty="0">
                <a:latin typeface="+mn-ea"/>
              </a:rPr>
              <a:t> </a:t>
            </a:r>
          </a:p>
          <a:p>
            <a:pPr lvl="1" eaLnBrk="1" hangingPunct="1">
              <a:lnSpc>
                <a:spcPct val="90000"/>
              </a:lnSpc>
            </a:pPr>
            <a:r>
              <a:rPr lang="zh-CN" altLang="en-US" sz="2200" dirty="0">
                <a:ea typeface="宋体" panose="02010600030101010101" pitchFamily="2" charset="-122"/>
              </a:rPr>
              <a:t>检查位错误</a:t>
            </a:r>
          </a:p>
          <a:p>
            <a:pPr lvl="1" eaLnBrk="1" hangingPunct="1">
              <a:lnSpc>
                <a:spcPct val="90000"/>
              </a:lnSpc>
            </a:pPr>
            <a:r>
              <a:rPr lang="zh-CN" altLang="en-US" sz="2200" dirty="0">
                <a:ea typeface="宋体" panose="02010600030101010101" pitchFamily="2" charset="-122"/>
              </a:rPr>
              <a:t>确定输出链路</a:t>
            </a:r>
          </a:p>
        </p:txBody>
      </p:sp>
      <p:grpSp>
        <p:nvGrpSpPr>
          <p:cNvPr id="175110" name="Group 5"/>
          <p:cNvGrpSpPr>
            <a:grpSpLocks/>
          </p:cNvGrpSpPr>
          <p:nvPr/>
        </p:nvGrpSpPr>
        <p:grpSpPr bwMode="auto">
          <a:xfrm>
            <a:off x="2378075" y="4184228"/>
            <a:ext cx="6021388" cy="2197100"/>
            <a:chOff x="494" y="2702"/>
            <a:chExt cx="3793" cy="1384"/>
          </a:xfrm>
        </p:grpSpPr>
        <p:graphicFrame>
          <p:nvGraphicFramePr>
            <p:cNvPr id="175113" name="Object 6"/>
            <p:cNvGraphicFramePr>
              <a:graphicFrameLocks noChangeAspect="1"/>
            </p:cNvGraphicFramePr>
            <p:nvPr/>
          </p:nvGraphicFramePr>
          <p:xfrm>
            <a:off x="914" y="3452"/>
            <a:ext cx="407" cy="336"/>
          </p:xfrm>
          <a:graphic>
            <a:graphicData uri="http://schemas.openxmlformats.org/presentationml/2006/ole">
              <mc:AlternateContent xmlns:mc="http://schemas.openxmlformats.org/markup-compatibility/2006">
                <mc:Choice xmlns:v="urn:schemas-microsoft-com:vml" Requires="v">
                  <p:oleObj spid="_x0000_s15398" name="Clip" r:id="rId4" imgW="1307263" imgH="1084139" progId="MS_ClipArt_Gallery.2">
                    <p:embed/>
                  </p:oleObj>
                </mc:Choice>
                <mc:Fallback>
                  <p:oleObj name="Clip" r:id="rId4" imgW="1307263" imgH="1084139" progId="MS_ClipArt_Gallery.2">
                    <p:embed/>
                    <p:pic>
                      <p:nvPicPr>
                        <p:cNvPr id="175113"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 y="3452"/>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5114" name="Oval 7"/>
            <p:cNvSpPr>
              <a:spLocks noChangeArrowheads="1"/>
            </p:cNvSpPr>
            <p:nvPr/>
          </p:nvSpPr>
          <p:spPr bwMode="auto">
            <a:xfrm>
              <a:off x="1570" y="3300"/>
              <a:ext cx="755" cy="23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5115" name="Rectangle 8"/>
            <p:cNvSpPr>
              <a:spLocks noChangeArrowheads="1"/>
            </p:cNvSpPr>
            <p:nvPr/>
          </p:nvSpPr>
          <p:spPr bwMode="auto">
            <a:xfrm>
              <a:off x="1570" y="3257"/>
              <a:ext cx="755" cy="166"/>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5116" name="Oval 9"/>
            <p:cNvSpPr>
              <a:spLocks noChangeArrowheads="1"/>
            </p:cNvSpPr>
            <p:nvPr/>
          </p:nvSpPr>
          <p:spPr bwMode="auto">
            <a:xfrm>
              <a:off x="1576" y="3113"/>
              <a:ext cx="755" cy="271"/>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75117" name="Group 10"/>
            <p:cNvGrpSpPr>
              <a:grpSpLocks/>
            </p:cNvGrpSpPr>
            <p:nvPr/>
          </p:nvGrpSpPr>
          <p:grpSpPr bwMode="auto">
            <a:xfrm>
              <a:off x="1794" y="3132"/>
              <a:ext cx="314" cy="75"/>
              <a:chOff x="2208" y="2184"/>
              <a:chExt cx="176" cy="69"/>
            </a:xfrm>
          </p:grpSpPr>
          <p:grpSp>
            <p:nvGrpSpPr>
              <p:cNvPr id="175156" name="Group 11"/>
              <p:cNvGrpSpPr>
                <a:grpSpLocks/>
              </p:cNvGrpSpPr>
              <p:nvPr/>
            </p:nvGrpSpPr>
            <p:grpSpPr bwMode="auto">
              <a:xfrm>
                <a:off x="2208" y="2185"/>
                <a:ext cx="176" cy="68"/>
                <a:chOff x="2848" y="848"/>
                <a:chExt cx="140" cy="98"/>
              </a:xfrm>
            </p:grpSpPr>
            <p:sp>
              <p:nvSpPr>
                <p:cNvPr id="175161"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62"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63"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5157" name="Group 15"/>
              <p:cNvGrpSpPr>
                <a:grpSpLocks/>
              </p:cNvGrpSpPr>
              <p:nvPr/>
            </p:nvGrpSpPr>
            <p:grpSpPr bwMode="auto">
              <a:xfrm flipV="1">
                <a:off x="2208" y="2184"/>
                <a:ext cx="176" cy="68"/>
                <a:chOff x="2848" y="848"/>
                <a:chExt cx="140" cy="98"/>
              </a:xfrm>
            </p:grpSpPr>
            <p:sp>
              <p:nvSpPr>
                <p:cNvPr id="175158"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59"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60"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75118" name="Oval 19"/>
            <p:cNvSpPr>
              <a:spLocks noChangeArrowheads="1"/>
            </p:cNvSpPr>
            <p:nvPr/>
          </p:nvSpPr>
          <p:spPr bwMode="auto">
            <a:xfrm>
              <a:off x="3520" y="3312"/>
              <a:ext cx="755" cy="23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5119" name="Line 20"/>
            <p:cNvSpPr>
              <a:spLocks noChangeShapeType="1"/>
            </p:cNvSpPr>
            <p:nvPr/>
          </p:nvSpPr>
          <p:spPr bwMode="auto">
            <a:xfrm>
              <a:off x="3526" y="3299"/>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20" name="Rectangle 21"/>
            <p:cNvSpPr>
              <a:spLocks noChangeArrowheads="1"/>
            </p:cNvSpPr>
            <p:nvPr/>
          </p:nvSpPr>
          <p:spPr bwMode="auto">
            <a:xfrm>
              <a:off x="3526" y="3275"/>
              <a:ext cx="755" cy="166"/>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5121" name="Oval 22"/>
            <p:cNvSpPr>
              <a:spLocks noChangeArrowheads="1"/>
            </p:cNvSpPr>
            <p:nvPr/>
          </p:nvSpPr>
          <p:spPr bwMode="auto">
            <a:xfrm>
              <a:off x="3532" y="3131"/>
              <a:ext cx="755" cy="271"/>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aphicFrame>
          <p:nvGraphicFramePr>
            <p:cNvPr id="175122" name="Object 23"/>
            <p:cNvGraphicFramePr>
              <a:graphicFrameLocks noChangeAspect="1"/>
            </p:cNvGraphicFramePr>
            <p:nvPr/>
          </p:nvGraphicFramePr>
          <p:xfrm>
            <a:off x="716" y="2816"/>
            <a:ext cx="407" cy="336"/>
          </p:xfrm>
          <a:graphic>
            <a:graphicData uri="http://schemas.openxmlformats.org/presentationml/2006/ole">
              <mc:AlternateContent xmlns:mc="http://schemas.openxmlformats.org/markup-compatibility/2006">
                <mc:Choice xmlns:v="urn:schemas-microsoft-com:vml" Requires="v">
                  <p:oleObj spid="_x0000_s15399" name="Clip" r:id="rId6" imgW="1307263" imgH="1084139" progId="MS_ClipArt_Gallery.2">
                    <p:embed/>
                  </p:oleObj>
                </mc:Choice>
                <mc:Fallback>
                  <p:oleObj name="Clip" r:id="rId6" imgW="1307263" imgH="1084139" progId="MS_ClipArt_Gallery.2">
                    <p:embed/>
                    <p:pic>
                      <p:nvPicPr>
                        <p:cNvPr id="175122"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 y="2816"/>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5123" name="Line 24"/>
            <p:cNvSpPr>
              <a:spLocks noChangeShapeType="1"/>
            </p:cNvSpPr>
            <p:nvPr/>
          </p:nvSpPr>
          <p:spPr bwMode="auto">
            <a:xfrm>
              <a:off x="1110" y="3072"/>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24" name="Line 25"/>
            <p:cNvSpPr>
              <a:spLocks noChangeShapeType="1"/>
            </p:cNvSpPr>
            <p:nvPr/>
          </p:nvSpPr>
          <p:spPr bwMode="auto">
            <a:xfrm flipV="1">
              <a:off x="1302" y="3693"/>
              <a:ext cx="123"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25" name="Line 26"/>
            <p:cNvSpPr>
              <a:spLocks noChangeShapeType="1"/>
            </p:cNvSpPr>
            <p:nvPr/>
          </p:nvSpPr>
          <p:spPr bwMode="auto">
            <a:xfrm>
              <a:off x="2322" y="3336"/>
              <a:ext cx="1218"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26" name="Line 27"/>
            <p:cNvSpPr>
              <a:spLocks noChangeShapeType="1"/>
            </p:cNvSpPr>
            <p:nvPr/>
          </p:nvSpPr>
          <p:spPr bwMode="auto">
            <a:xfrm flipH="1">
              <a:off x="1428" y="3066"/>
              <a:ext cx="0" cy="6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27" name="Line 28"/>
            <p:cNvSpPr>
              <a:spLocks noChangeShapeType="1"/>
            </p:cNvSpPr>
            <p:nvPr/>
          </p:nvSpPr>
          <p:spPr bwMode="auto">
            <a:xfrm>
              <a:off x="1434" y="3339"/>
              <a:ext cx="1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28" name="Rectangle 29"/>
            <p:cNvSpPr>
              <a:spLocks noChangeArrowheads="1"/>
            </p:cNvSpPr>
            <p:nvPr/>
          </p:nvSpPr>
          <p:spPr bwMode="auto">
            <a:xfrm>
              <a:off x="2901" y="3210"/>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5129" name="Rectangle 30"/>
            <p:cNvSpPr>
              <a:spLocks noChangeArrowheads="1"/>
            </p:cNvSpPr>
            <p:nvPr/>
          </p:nvSpPr>
          <p:spPr bwMode="auto">
            <a:xfrm>
              <a:off x="2112" y="3255"/>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5130" name="Rectangle 31"/>
            <p:cNvSpPr>
              <a:spLocks noChangeArrowheads="1"/>
            </p:cNvSpPr>
            <p:nvPr/>
          </p:nvSpPr>
          <p:spPr bwMode="auto">
            <a:xfrm>
              <a:off x="2214" y="3255"/>
              <a:ext cx="93" cy="12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5131" name="Rectangle 32"/>
            <p:cNvSpPr>
              <a:spLocks noChangeArrowheads="1"/>
            </p:cNvSpPr>
            <p:nvPr/>
          </p:nvSpPr>
          <p:spPr bwMode="auto">
            <a:xfrm>
              <a:off x="1449" y="3192"/>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5132" name="Line 33"/>
            <p:cNvSpPr>
              <a:spLocks noChangeShapeType="1"/>
            </p:cNvSpPr>
            <p:nvPr/>
          </p:nvSpPr>
          <p:spPr bwMode="auto">
            <a:xfrm>
              <a:off x="1560" y="3258"/>
              <a:ext cx="153" cy="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33" name="Line 34"/>
            <p:cNvSpPr>
              <a:spLocks noChangeShapeType="1"/>
            </p:cNvSpPr>
            <p:nvPr/>
          </p:nvSpPr>
          <p:spPr bwMode="auto">
            <a:xfrm flipV="1">
              <a:off x="1350" y="3432"/>
              <a:ext cx="0" cy="1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34" name="Line 35"/>
            <p:cNvSpPr>
              <a:spLocks noChangeShapeType="1"/>
            </p:cNvSpPr>
            <p:nvPr/>
          </p:nvSpPr>
          <p:spPr bwMode="auto">
            <a:xfrm flipV="1">
              <a:off x="3387" y="3084"/>
              <a:ext cx="2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35" name="Text Box 36"/>
            <p:cNvSpPr txBox="1">
              <a:spLocks noChangeArrowheads="1"/>
            </p:cNvSpPr>
            <p:nvPr/>
          </p:nvSpPr>
          <p:spPr bwMode="auto">
            <a:xfrm>
              <a:off x="494" y="2831"/>
              <a:ext cx="22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CC66"/>
                  </a:solidFill>
                  <a:latin typeface="Comic Sans MS" panose="030F0702030302020204" pitchFamily="66" charset="0"/>
                  <a:ea typeface="宋体" panose="02010600030101010101" pitchFamily="2" charset="-122"/>
                </a:rPr>
                <a:t>A</a:t>
              </a:r>
              <a:endParaRPr kumimoji="0" lang="en-US" altLang="zh-CN" sz="1800">
                <a:solidFill>
                  <a:srgbClr val="00CC66"/>
                </a:solidFill>
                <a:latin typeface="Times New Roman" panose="02020603050405020304" pitchFamily="18" charset="0"/>
                <a:ea typeface="宋体" panose="02010600030101010101" pitchFamily="2" charset="-122"/>
              </a:endParaRPr>
            </a:p>
          </p:txBody>
        </p:sp>
        <p:sp>
          <p:nvSpPr>
            <p:cNvPr id="175136" name="Text Box 37"/>
            <p:cNvSpPr txBox="1">
              <a:spLocks noChangeArrowheads="1"/>
            </p:cNvSpPr>
            <p:nvPr/>
          </p:nvSpPr>
          <p:spPr bwMode="auto">
            <a:xfrm>
              <a:off x="668" y="3473"/>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chemeClr val="accent2"/>
                  </a:solidFill>
                  <a:latin typeface="Comic Sans MS" panose="030F0702030302020204" pitchFamily="66" charset="0"/>
                  <a:ea typeface="宋体" panose="02010600030101010101" pitchFamily="2" charset="-122"/>
                </a:rPr>
                <a:t>B</a:t>
              </a:r>
              <a:endParaRPr kumimoji="0" lang="en-US" altLang="zh-CN" sz="1800">
                <a:solidFill>
                  <a:schemeClr val="accent1"/>
                </a:solidFill>
                <a:latin typeface="Times New Roman" panose="02020603050405020304" pitchFamily="18" charset="0"/>
                <a:ea typeface="宋体" panose="02010600030101010101" pitchFamily="2" charset="-122"/>
              </a:endParaRPr>
            </a:p>
          </p:txBody>
        </p:sp>
        <p:sp>
          <p:nvSpPr>
            <p:cNvPr id="175137" name="Rectangle 38"/>
            <p:cNvSpPr>
              <a:spLocks noChangeArrowheads="1"/>
            </p:cNvSpPr>
            <p:nvPr/>
          </p:nvSpPr>
          <p:spPr bwMode="auto">
            <a:xfrm>
              <a:off x="2295" y="3216"/>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5138" name="Text Box 39"/>
            <p:cNvSpPr txBox="1">
              <a:spLocks noChangeArrowheads="1"/>
            </p:cNvSpPr>
            <p:nvPr/>
          </p:nvSpPr>
          <p:spPr bwMode="auto">
            <a:xfrm>
              <a:off x="2369" y="2966"/>
              <a:ext cx="7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Comic Sans MS" panose="030F0702030302020204" pitchFamily="66" charset="0"/>
                  <a:ea typeface="宋体" panose="02010600030101010101" pitchFamily="2" charset="-122"/>
                </a:rPr>
                <a:t>        </a:t>
              </a:r>
              <a:r>
                <a:rPr kumimoji="0" lang="zh-CN" altLang="en-US" sz="1800">
                  <a:solidFill>
                    <a:srgbClr val="FF0000"/>
                  </a:solidFill>
                  <a:latin typeface="Comic Sans MS" panose="030F0702030302020204" pitchFamily="66" charset="0"/>
                  <a:ea typeface="宋体" panose="02010600030101010101" pitchFamily="2" charset="-122"/>
                </a:rPr>
                <a:t>传播</a:t>
              </a:r>
              <a:endParaRPr kumimoji="0" lang="zh-CN" altLang="en-US" sz="1800">
                <a:latin typeface="Times New Roman" panose="02020603050405020304" pitchFamily="18" charset="0"/>
                <a:ea typeface="宋体" panose="02010600030101010101" pitchFamily="2" charset="-122"/>
              </a:endParaRPr>
            </a:p>
          </p:txBody>
        </p:sp>
        <p:sp>
          <p:nvSpPr>
            <p:cNvPr id="175139" name="Line 40"/>
            <p:cNvSpPr>
              <a:spLocks noChangeShapeType="1"/>
            </p:cNvSpPr>
            <p:nvPr/>
          </p:nvSpPr>
          <p:spPr bwMode="auto">
            <a:xfrm rot="10800000">
              <a:off x="2385" y="3084"/>
              <a:ext cx="20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40" name="Text Box 41"/>
            <p:cNvSpPr txBox="1">
              <a:spLocks noChangeArrowheads="1"/>
            </p:cNvSpPr>
            <p:nvPr/>
          </p:nvSpPr>
          <p:spPr bwMode="auto">
            <a:xfrm>
              <a:off x="1346" y="2702"/>
              <a:ext cx="84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FF0000"/>
                  </a:solidFill>
                  <a:latin typeface="Comic Sans MS" panose="030F0702030302020204" pitchFamily="66" charset="0"/>
                  <a:ea typeface="宋体" panose="02010600030101010101" pitchFamily="2" charset="-122"/>
                </a:rPr>
                <a:t>          </a:t>
              </a:r>
              <a:r>
                <a:rPr kumimoji="0" lang="zh-CN" altLang="en-US" sz="1800">
                  <a:solidFill>
                    <a:srgbClr val="FF0000"/>
                  </a:solidFill>
                  <a:latin typeface="Comic Sans MS" panose="030F0702030302020204" pitchFamily="66" charset="0"/>
                  <a:ea typeface="宋体" panose="02010600030101010101" pitchFamily="2" charset="-122"/>
                </a:rPr>
                <a:t>发送</a:t>
              </a:r>
              <a:endParaRPr kumimoji="0" lang="zh-CN" altLang="en-US" sz="1800">
                <a:latin typeface="Times New Roman" panose="02020603050405020304" pitchFamily="18" charset="0"/>
                <a:ea typeface="宋体" panose="02010600030101010101" pitchFamily="2" charset="-122"/>
              </a:endParaRPr>
            </a:p>
          </p:txBody>
        </p:sp>
        <p:sp>
          <p:nvSpPr>
            <p:cNvPr id="175141" name="Line 42"/>
            <p:cNvSpPr>
              <a:spLocks noChangeShapeType="1"/>
            </p:cNvSpPr>
            <p:nvPr/>
          </p:nvSpPr>
          <p:spPr bwMode="auto">
            <a:xfrm rot="10800000" flipH="1" flipV="1">
              <a:off x="2022" y="2874"/>
              <a:ext cx="333"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42" name="Text Box 43"/>
            <p:cNvSpPr txBox="1">
              <a:spLocks noChangeArrowheads="1"/>
            </p:cNvSpPr>
            <p:nvPr/>
          </p:nvSpPr>
          <p:spPr bwMode="auto">
            <a:xfrm>
              <a:off x="1633" y="3668"/>
              <a:ext cx="404"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节点</a:t>
              </a:r>
            </a:p>
            <a:p>
              <a:pPr algn="ctr" eaLnBrk="1" hangingPunct="1">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处理</a:t>
              </a:r>
              <a:endParaRPr kumimoji="0" lang="zh-CN" altLang="en-US" sz="1800">
                <a:latin typeface="Times New Roman" panose="02020603050405020304" pitchFamily="18" charset="0"/>
                <a:ea typeface="宋体" panose="02010600030101010101" pitchFamily="2" charset="-122"/>
              </a:endParaRPr>
            </a:p>
          </p:txBody>
        </p:sp>
        <p:sp>
          <p:nvSpPr>
            <p:cNvPr id="175143" name="Line 44"/>
            <p:cNvSpPr>
              <a:spLocks noChangeShapeType="1"/>
            </p:cNvSpPr>
            <p:nvPr/>
          </p:nvSpPr>
          <p:spPr bwMode="auto">
            <a:xfrm rot="10800000">
              <a:off x="1587" y="3696"/>
              <a:ext cx="52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44" name="Line 45"/>
            <p:cNvSpPr>
              <a:spLocks noChangeShapeType="1"/>
            </p:cNvSpPr>
            <p:nvPr/>
          </p:nvSpPr>
          <p:spPr bwMode="auto">
            <a:xfrm rot="10800000" flipV="1">
              <a:off x="2097" y="3546"/>
              <a:ext cx="24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45" name="Text Box 46"/>
            <p:cNvSpPr txBox="1">
              <a:spLocks noChangeArrowheads="1"/>
            </p:cNvSpPr>
            <p:nvPr/>
          </p:nvSpPr>
          <p:spPr bwMode="auto">
            <a:xfrm>
              <a:off x="2354" y="3830"/>
              <a:ext cx="45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FF0000"/>
                  </a:solidFill>
                  <a:latin typeface="Comic Sans MS" panose="030F0702030302020204" pitchFamily="66" charset="0"/>
                  <a:ea typeface="宋体" panose="02010600030101010101" pitchFamily="2" charset="-122"/>
                </a:rPr>
                <a:t> </a:t>
              </a:r>
              <a:r>
                <a:rPr kumimoji="0" lang="zh-CN" altLang="en-US" sz="1800">
                  <a:solidFill>
                    <a:srgbClr val="FF0000"/>
                  </a:solidFill>
                  <a:latin typeface="Comic Sans MS" panose="030F0702030302020204" pitchFamily="66" charset="0"/>
                  <a:ea typeface="宋体" panose="02010600030101010101" pitchFamily="2" charset="-122"/>
                </a:rPr>
                <a:t>排队</a:t>
              </a:r>
              <a:endParaRPr kumimoji="0" lang="zh-CN" altLang="en-US" sz="1800">
                <a:latin typeface="Times New Roman" panose="02020603050405020304" pitchFamily="18" charset="0"/>
                <a:ea typeface="宋体" panose="02010600030101010101" pitchFamily="2" charset="-122"/>
              </a:endParaRPr>
            </a:p>
          </p:txBody>
        </p:sp>
        <p:sp>
          <p:nvSpPr>
            <p:cNvPr id="175146" name="Line 47"/>
            <p:cNvSpPr>
              <a:spLocks noChangeShapeType="1"/>
            </p:cNvSpPr>
            <p:nvPr/>
          </p:nvSpPr>
          <p:spPr bwMode="auto">
            <a:xfrm rot="10800000">
              <a:off x="2199" y="3546"/>
              <a:ext cx="375" cy="3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5147" name="Group 48"/>
            <p:cNvGrpSpPr>
              <a:grpSpLocks/>
            </p:cNvGrpSpPr>
            <p:nvPr/>
          </p:nvGrpSpPr>
          <p:grpSpPr bwMode="auto">
            <a:xfrm>
              <a:off x="3738" y="3168"/>
              <a:ext cx="314" cy="75"/>
              <a:chOff x="2208" y="2184"/>
              <a:chExt cx="176" cy="69"/>
            </a:xfrm>
          </p:grpSpPr>
          <p:grpSp>
            <p:nvGrpSpPr>
              <p:cNvPr id="175148" name="Group 49"/>
              <p:cNvGrpSpPr>
                <a:grpSpLocks/>
              </p:cNvGrpSpPr>
              <p:nvPr/>
            </p:nvGrpSpPr>
            <p:grpSpPr bwMode="auto">
              <a:xfrm>
                <a:off x="2208" y="2185"/>
                <a:ext cx="176" cy="68"/>
                <a:chOff x="2848" y="848"/>
                <a:chExt cx="140" cy="98"/>
              </a:xfrm>
            </p:grpSpPr>
            <p:sp>
              <p:nvSpPr>
                <p:cNvPr id="175153" name="Line 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54" name="Line 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55" name="Line 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5149" name="Group 53"/>
              <p:cNvGrpSpPr>
                <a:grpSpLocks/>
              </p:cNvGrpSpPr>
              <p:nvPr/>
            </p:nvGrpSpPr>
            <p:grpSpPr bwMode="auto">
              <a:xfrm flipV="1">
                <a:off x="2208" y="2184"/>
                <a:ext cx="176" cy="68"/>
                <a:chOff x="2848" y="848"/>
                <a:chExt cx="140" cy="98"/>
              </a:xfrm>
            </p:grpSpPr>
            <p:sp>
              <p:nvSpPr>
                <p:cNvPr id="175150" name="Line 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51" name="Line 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52" name="Line 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175111" name="Rectangle 58"/>
          <p:cNvSpPr>
            <a:spLocks noChangeArrowheads="1"/>
          </p:cNvSpPr>
          <p:nvPr/>
        </p:nvSpPr>
        <p:spPr bwMode="auto">
          <a:xfrm>
            <a:off x="5951538" y="2055390"/>
            <a:ext cx="38100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buClr>
                <a:schemeClr val="accent2"/>
              </a:buClr>
              <a:buSzPct val="85000"/>
              <a:buFont typeface="Wingdings" panose="05000000000000000000" pitchFamily="2" charset="2"/>
              <a:buNone/>
            </a:pPr>
            <a:endParaRPr kumimoji="0" lang="en-US" altLang="zh-CN" sz="1800">
              <a:latin typeface="Times New Roman" panose="02020603050405020304" pitchFamily="18" charset="0"/>
              <a:ea typeface="宋体" panose="02010600030101010101" pitchFamily="2" charset="-122"/>
            </a:endParaRPr>
          </a:p>
        </p:txBody>
      </p:sp>
      <p:sp>
        <p:nvSpPr>
          <p:cNvPr id="175112" name="Rectangle 4"/>
          <p:cNvSpPr>
            <a:spLocks noChangeArrowheads="1"/>
          </p:cNvSpPr>
          <p:nvPr/>
        </p:nvSpPr>
        <p:spPr bwMode="auto">
          <a:xfrm>
            <a:off x="6199188" y="1571212"/>
            <a:ext cx="480060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692150" indent="-34766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pPr>
            <a:r>
              <a:rPr lang="en-US" altLang="zh-CN" sz="2600" dirty="0">
                <a:solidFill>
                  <a:srgbClr val="FF0000"/>
                </a:solidFill>
                <a:latin typeface="+mn-ea"/>
                <a:ea typeface="+mn-ea"/>
              </a:rPr>
              <a:t>2. </a:t>
            </a:r>
            <a:r>
              <a:rPr lang="zh-CN" altLang="en-US" sz="2600" dirty="0">
                <a:solidFill>
                  <a:srgbClr val="FF0000"/>
                </a:solidFill>
                <a:latin typeface="+mn-ea"/>
                <a:ea typeface="+mn-ea"/>
              </a:rPr>
              <a:t>排队时延</a:t>
            </a:r>
          </a:p>
          <a:p>
            <a:pPr lvl="1" eaLnBrk="1" hangingPunct="1"/>
            <a:r>
              <a:rPr kumimoji="0" lang="zh-CN" altLang="en-US" sz="2200" dirty="0">
                <a:latin typeface="Times New Roman" panose="02020603050405020304" pitchFamily="18" charset="0"/>
                <a:ea typeface="宋体" panose="02010600030101010101" pitchFamily="2" charset="-122"/>
                <a:cs typeface="Arial" panose="020B0604020202020204" pitchFamily="34" charset="0"/>
              </a:rPr>
              <a:t>在输出链路等待数据发送的时间</a:t>
            </a:r>
          </a:p>
          <a:p>
            <a:pPr lvl="1" eaLnBrk="1" hangingPunct="1"/>
            <a:r>
              <a:rPr kumimoji="0" lang="zh-CN" altLang="en-US" sz="2200" dirty="0">
                <a:latin typeface="Times New Roman" panose="02020603050405020304" pitchFamily="18" charset="0"/>
                <a:ea typeface="宋体" panose="02010600030101010101" pitchFamily="2" charset="-122"/>
                <a:cs typeface="Arial" panose="020B0604020202020204" pitchFamily="34" charset="0"/>
              </a:rPr>
              <a:t>取决于路由器的拥塞状况</a:t>
            </a:r>
          </a:p>
        </p:txBody>
      </p:sp>
    </p:spTree>
    <p:extLst>
      <p:ext uri="{BB962C8B-B14F-4D97-AF65-F5344CB8AC3E}">
        <p14:creationId xmlns:p14="http://schemas.microsoft.com/office/powerpoint/2010/main" val="11942495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Number Placeholder 2"/>
          <p:cNvSpPr>
            <a:spLocks noGrp="1"/>
          </p:cNvSpPr>
          <p:nvPr>
            <p:ph type="sldNum" sz="quarter" idx="11"/>
          </p:nvPr>
        </p:nvSpPr>
        <p:spPr>
          <a:xfrm>
            <a:off x="8976320" y="6423820"/>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dirty="0">
                <a:solidFill>
                  <a:schemeClr val="bg2"/>
                </a:solidFill>
                <a:latin typeface="Arial" panose="020B0604020202020204" pitchFamily="34" charset="0"/>
                <a:ea typeface="华文隶书" panose="02010800040101010101" pitchFamily="2" charset="-122"/>
              </a:rPr>
              <a:t>-</a:t>
            </a:r>
            <a:fld id="{B748DA00-9FA7-4BD7-8B66-2FB1F28363EC}"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135</a:t>
            </a:fld>
            <a:r>
              <a:rPr kumimoji="0" lang="en-US" altLang="zh-CN" sz="1600" dirty="0">
                <a:solidFill>
                  <a:schemeClr val="bg2"/>
                </a:solidFill>
                <a:latin typeface="Arial" panose="020B0604020202020204" pitchFamily="34" charset="0"/>
                <a:ea typeface="华文隶书" panose="02010800040101010101" pitchFamily="2" charset="-122"/>
              </a:rPr>
              <a:t>-</a:t>
            </a:r>
          </a:p>
        </p:txBody>
      </p:sp>
      <p:sp>
        <p:nvSpPr>
          <p:cNvPr id="177155"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177156" name="Rectangle 2"/>
          <p:cNvSpPr>
            <a:spLocks noGrp="1" noChangeArrowheads="1"/>
          </p:cNvSpPr>
          <p:nvPr>
            <p:ph type="title" idx="4294967295"/>
          </p:nvPr>
        </p:nvSpPr>
        <p:spPr>
          <a:xfrm>
            <a:off x="978984" y="636014"/>
            <a:ext cx="4953000" cy="533400"/>
          </a:xfrm>
        </p:spPr>
        <p:txBody>
          <a:bodyPr/>
          <a:lstStyle/>
          <a:p>
            <a:pPr eaLnBrk="1" hangingPunct="1"/>
            <a:r>
              <a:rPr lang="zh-CN" altLang="en-US">
                <a:ea typeface="宋体" panose="02010600030101010101" pitchFamily="2" charset="-122"/>
              </a:rPr>
              <a:t>分组交换中的时延</a:t>
            </a:r>
            <a:endParaRPr lang="zh-CN" altLang="en-US" sz="4300">
              <a:ea typeface="宋体" panose="02010600030101010101" pitchFamily="2" charset="-122"/>
            </a:endParaRPr>
          </a:p>
        </p:txBody>
      </p:sp>
      <p:sp>
        <p:nvSpPr>
          <p:cNvPr id="177157" name="Rectangle 3"/>
          <p:cNvSpPr>
            <a:spLocks noGrp="1" noChangeArrowheads="1"/>
          </p:cNvSpPr>
          <p:nvPr>
            <p:ph type="body" sz="half" idx="4294967295"/>
          </p:nvPr>
        </p:nvSpPr>
        <p:spPr>
          <a:xfrm>
            <a:off x="1131888" y="1309689"/>
            <a:ext cx="3810000" cy="2505075"/>
          </a:xfrm>
        </p:spPr>
        <p:txBody>
          <a:bodyPr/>
          <a:lstStyle/>
          <a:p>
            <a:pPr eaLnBrk="1" hangingPunct="1">
              <a:lnSpc>
                <a:spcPct val="90000"/>
              </a:lnSpc>
            </a:pPr>
            <a:r>
              <a:rPr lang="en-US" altLang="zh-CN" sz="2600" dirty="0">
                <a:solidFill>
                  <a:srgbClr val="FF0000"/>
                </a:solidFill>
                <a:ea typeface="宋体" panose="02010600030101010101" pitchFamily="2" charset="-122"/>
              </a:rPr>
              <a:t>3. </a:t>
            </a:r>
            <a:r>
              <a:rPr lang="zh-CN" altLang="en-US" sz="2600" dirty="0">
                <a:solidFill>
                  <a:srgbClr val="FF0000"/>
                </a:solidFill>
                <a:ea typeface="宋体" panose="02010600030101010101" pitchFamily="2" charset="-122"/>
              </a:rPr>
              <a:t>传输时延</a:t>
            </a:r>
            <a:r>
              <a:rPr lang="en-US" altLang="zh-CN" sz="2600" dirty="0">
                <a:solidFill>
                  <a:srgbClr val="FF0000"/>
                </a:solidFill>
                <a:ea typeface="宋体" panose="02010600030101010101" pitchFamily="2" charset="-122"/>
              </a:rPr>
              <a:t>:</a:t>
            </a:r>
          </a:p>
          <a:p>
            <a:pPr lvl="1" eaLnBrk="1" hangingPunct="1"/>
            <a:r>
              <a:rPr lang="en-US" altLang="zh-CN" sz="2200" dirty="0">
                <a:ea typeface="宋体" panose="02010600030101010101" pitchFamily="2" charset="-122"/>
              </a:rPr>
              <a:t>R=</a:t>
            </a:r>
            <a:r>
              <a:rPr lang="zh-CN" altLang="en-US" sz="2200" dirty="0">
                <a:ea typeface="宋体" panose="02010600030101010101" pitchFamily="2" charset="-122"/>
              </a:rPr>
              <a:t>链路带宽 </a:t>
            </a:r>
            <a:r>
              <a:rPr lang="en-US" altLang="zh-CN" sz="2200" dirty="0">
                <a:ea typeface="宋体" panose="02010600030101010101" pitchFamily="2" charset="-122"/>
              </a:rPr>
              <a:t>(bps)</a:t>
            </a:r>
          </a:p>
          <a:p>
            <a:pPr lvl="1" eaLnBrk="1" hangingPunct="1"/>
            <a:r>
              <a:rPr lang="en-US" altLang="zh-CN" sz="2200" dirty="0">
                <a:ea typeface="宋体" panose="02010600030101010101" pitchFamily="2" charset="-122"/>
              </a:rPr>
              <a:t>L=</a:t>
            </a:r>
            <a:r>
              <a:rPr lang="zh-CN" altLang="en-US" sz="2200" dirty="0">
                <a:ea typeface="宋体" panose="02010600030101010101" pitchFamily="2" charset="-122"/>
              </a:rPr>
              <a:t>数据包长度 </a:t>
            </a:r>
            <a:r>
              <a:rPr lang="en-US" altLang="zh-CN" sz="2200" dirty="0">
                <a:ea typeface="宋体" panose="02010600030101010101" pitchFamily="2" charset="-122"/>
              </a:rPr>
              <a:t>(bits)</a:t>
            </a:r>
          </a:p>
          <a:p>
            <a:pPr lvl="1" eaLnBrk="1" hangingPunct="1"/>
            <a:r>
              <a:rPr lang="zh-CN" altLang="en-US" sz="2200" dirty="0">
                <a:ea typeface="宋体" panose="02010600030101010101" pitchFamily="2" charset="-122"/>
              </a:rPr>
              <a:t>传输所需时间 </a:t>
            </a:r>
            <a:r>
              <a:rPr lang="en-US" altLang="zh-CN" sz="2200" dirty="0">
                <a:ea typeface="宋体" panose="02010600030101010101" pitchFamily="2" charset="-122"/>
              </a:rPr>
              <a:t>= L/R</a:t>
            </a:r>
          </a:p>
        </p:txBody>
      </p:sp>
      <p:sp>
        <p:nvSpPr>
          <p:cNvPr id="177158" name="Rectangle 4"/>
          <p:cNvSpPr>
            <a:spLocks noGrp="1" noChangeArrowheads="1"/>
          </p:cNvSpPr>
          <p:nvPr>
            <p:ph type="body" sz="half" idx="4294967295"/>
          </p:nvPr>
        </p:nvSpPr>
        <p:spPr>
          <a:xfrm>
            <a:off x="6076950" y="1208090"/>
            <a:ext cx="4152900" cy="2914650"/>
          </a:xfrm>
        </p:spPr>
        <p:txBody>
          <a:bodyPr/>
          <a:lstStyle/>
          <a:p>
            <a:pPr eaLnBrk="1" hangingPunct="1">
              <a:lnSpc>
                <a:spcPct val="90000"/>
              </a:lnSpc>
            </a:pPr>
            <a:r>
              <a:rPr lang="en-US" altLang="zh-CN" sz="2600" dirty="0">
                <a:solidFill>
                  <a:srgbClr val="FF0000"/>
                </a:solidFill>
                <a:ea typeface="宋体" panose="02010600030101010101" pitchFamily="2" charset="-122"/>
              </a:rPr>
              <a:t>4. </a:t>
            </a:r>
            <a:r>
              <a:rPr lang="zh-CN" altLang="en-US" sz="2600" dirty="0">
                <a:solidFill>
                  <a:srgbClr val="FF0000"/>
                </a:solidFill>
                <a:ea typeface="宋体" panose="02010600030101010101" pitchFamily="2" charset="-122"/>
              </a:rPr>
              <a:t>传播时延</a:t>
            </a:r>
            <a:r>
              <a:rPr lang="en-US" altLang="zh-CN" sz="2600" dirty="0">
                <a:solidFill>
                  <a:srgbClr val="FF0000"/>
                </a:solidFill>
                <a:ea typeface="宋体" panose="02010600030101010101" pitchFamily="2" charset="-122"/>
              </a:rPr>
              <a:t>:</a:t>
            </a:r>
          </a:p>
          <a:p>
            <a:pPr lvl="1" eaLnBrk="1" hangingPunct="1"/>
            <a:r>
              <a:rPr lang="en-US" altLang="zh-CN" sz="2200" dirty="0">
                <a:ea typeface="宋体" panose="02010600030101010101" pitchFamily="2" charset="-122"/>
              </a:rPr>
              <a:t>d = </a:t>
            </a:r>
            <a:r>
              <a:rPr lang="zh-CN" altLang="en-US" sz="2200" dirty="0">
                <a:ea typeface="宋体" panose="02010600030101010101" pitchFamily="2" charset="-122"/>
              </a:rPr>
              <a:t>物理链路长度</a:t>
            </a:r>
          </a:p>
          <a:p>
            <a:pPr lvl="1" eaLnBrk="1" hangingPunct="1"/>
            <a:r>
              <a:rPr lang="en-US" altLang="zh-CN" sz="2200" dirty="0">
                <a:ea typeface="宋体" panose="02010600030101010101" pitchFamily="2" charset="-122"/>
              </a:rPr>
              <a:t>s = </a:t>
            </a:r>
            <a:r>
              <a:rPr lang="zh-CN" altLang="en-US" sz="2200" dirty="0">
                <a:ea typeface="宋体" panose="02010600030101010101" pitchFamily="2" charset="-122"/>
              </a:rPr>
              <a:t>在介质中的传播速度</a:t>
            </a:r>
            <a:r>
              <a:rPr lang="en-US" altLang="zh-CN" sz="2200" dirty="0">
                <a:ea typeface="宋体" panose="02010600030101010101" pitchFamily="2" charset="-122"/>
              </a:rPr>
              <a:t>(~2x10</a:t>
            </a:r>
            <a:r>
              <a:rPr lang="en-US" altLang="zh-CN" sz="2200" baseline="30000" dirty="0">
                <a:ea typeface="宋体" panose="02010600030101010101" pitchFamily="2" charset="-122"/>
              </a:rPr>
              <a:t>8</a:t>
            </a:r>
            <a:r>
              <a:rPr lang="en-US" altLang="zh-CN" sz="2200" dirty="0">
                <a:ea typeface="宋体" panose="02010600030101010101" pitchFamily="2" charset="-122"/>
              </a:rPr>
              <a:t> </a:t>
            </a:r>
            <a:r>
              <a:rPr lang="zh-CN" altLang="en-US" sz="2200" dirty="0">
                <a:ea typeface="宋体" panose="02010600030101010101" pitchFamily="2" charset="-122"/>
              </a:rPr>
              <a:t>米</a:t>
            </a:r>
            <a:r>
              <a:rPr lang="en-US" altLang="zh-CN" sz="2200" dirty="0">
                <a:ea typeface="宋体" panose="02010600030101010101" pitchFamily="2" charset="-122"/>
              </a:rPr>
              <a:t>/</a:t>
            </a:r>
            <a:r>
              <a:rPr lang="zh-CN" altLang="en-US" sz="2200" dirty="0">
                <a:ea typeface="宋体" panose="02010600030101010101" pitchFamily="2" charset="-122"/>
              </a:rPr>
              <a:t>秒</a:t>
            </a:r>
            <a:r>
              <a:rPr lang="en-US" altLang="zh-CN" sz="2200" dirty="0">
                <a:ea typeface="宋体" panose="02010600030101010101" pitchFamily="2" charset="-122"/>
              </a:rPr>
              <a:t>)</a:t>
            </a:r>
          </a:p>
          <a:p>
            <a:pPr lvl="1" eaLnBrk="1" hangingPunct="1"/>
            <a:r>
              <a:rPr lang="zh-CN" altLang="en-US" sz="2200" dirty="0">
                <a:ea typeface="宋体" panose="02010600030101010101" pitchFamily="2" charset="-122"/>
              </a:rPr>
              <a:t>传播时延 </a:t>
            </a:r>
            <a:r>
              <a:rPr lang="en-US" altLang="zh-CN" sz="2200" dirty="0">
                <a:ea typeface="宋体" panose="02010600030101010101" pitchFamily="2" charset="-122"/>
              </a:rPr>
              <a:t>= d/s</a:t>
            </a:r>
          </a:p>
        </p:txBody>
      </p:sp>
      <p:sp>
        <p:nvSpPr>
          <p:cNvPr id="177159" name="Rectangle 57"/>
          <p:cNvSpPr>
            <a:spLocks noChangeArrowheads="1"/>
          </p:cNvSpPr>
          <p:nvPr/>
        </p:nvSpPr>
        <p:spPr bwMode="auto">
          <a:xfrm>
            <a:off x="6000750" y="3949427"/>
            <a:ext cx="42100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buClr>
                <a:schemeClr val="accent2"/>
              </a:buClr>
              <a:buSzPct val="85000"/>
              <a:buFont typeface="Wingdings" panose="05000000000000000000" pitchFamily="2" charset="2"/>
              <a:buNone/>
            </a:pPr>
            <a:r>
              <a:rPr kumimoji="0" lang="zh-CN" altLang="en-US" sz="2400" dirty="0">
                <a:solidFill>
                  <a:srgbClr val="FF0000"/>
                </a:solidFill>
                <a:latin typeface="Comic Sans MS" panose="030F0702030302020204" pitchFamily="66" charset="0"/>
                <a:ea typeface="宋体" panose="02010600030101010101" pitchFamily="2" charset="-122"/>
              </a:rPr>
              <a:t>注意</a:t>
            </a:r>
            <a:r>
              <a:rPr kumimoji="0" lang="en-US" altLang="zh-CN" sz="2400" dirty="0">
                <a:solidFill>
                  <a:srgbClr val="FF0000"/>
                </a:solidFill>
                <a:latin typeface="Comic Sans MS" panose="030F0702030302020204" pitchFamily="66" charset="0"/>
                <a:ea typeface="宋体" panose="02010600030101010101" pitchFamily="2" charset="-122"/>
              </a:rPr>
              <a:t>: </a:t>
            </a:r>
            <a:r>
              <a:rPr kumimoji="0" lang="en-US" altLang="zh-CN" sz="2400" dirty="0">
                <a:latin typeface="Comic Sans MS" panose="030F0702030302020204" pitchFamily="66" charset="0"/>
                <a:ea typeface="宋体" panose="02010600030101010101" pitchFamily="2" charset="-122"/>
              </a:rPr>
              <a:t>s </a:t>
            </a:r>
            <a:r>
              <a:rPr kumimoji="0" lang="zh-CN" altLang="en-US" sz="2400" dirty="0">
                <a:latin typeface="Comic Sans MS" panose="030F0702030302020204" pitchFamily="66" charset="0"/>
                <a:ea typeface="宋体" panose="02010600030101010101" pitchFamily="2" charset="-122"/>
              </a:rPr>
              <a:t>和 </a:t>
            </a:r>
            <a:r>
              <a:rPr kumimoji="0" lang="en-US" altLang="zh-CN" sz="2400" dirty="0">
                <a:latin typeface="Comic Sans MS" panose="030F0702030302020204" pitchFamily="66" charset="0"/>
                <a:ea typeface="宋体" panose="02010600030101010101" pitchFamily="2" charset="-122"/>
              </a:rPr>
              <a:t>R </a:t>
            </a:r>
            <a:r>
              <a:rPr kumimoji="0" lang="zh-CN" altLang="en-US" sz="2400" dirty="0">
                <a:latin typeface="Comic Sans MS" panose="030F0702030302020204" pitchFamily="66" charset="0"/>
                <a:ea typeface="宋体" panose="02010600030101010101" pitchFamily="2" charset="-122"/>
              </a:rPr>
              <a:t>是不相同的量</a:t>
            </a:r>
            <a:r>
              <a:rPr kumimoji="0" lang="en-US" altLang="zh-CN" sz="2400" dirty="0">
                <a:latin typeface="Comic Sans MS" panose="030F0702030302020204" pitchFamily="66" charset="0"/>
                <a:ea typeface="宋体" panose="02010600030101010101" pitchFamily="2" charset="-122"/>
              </a:rPr>
              <a:t>!</a:t>
            </a:r>
          </a:p>
        </p:txBody>
      </p:sp>
      <p:sp>
        <p:nvSpPr>
          <p:cNvPr id="177160" name="Rectangle 58"/>
          <p:cNvSpPr>
            <a:spLocks noChangeArrowheads="1"/>
          </p:cNvSpPr>
          <p:nvPr/>
        </p:nvSpPr>
        <p:spPr bwMode="auto">
          <a:xfrm>
            <a:off x="6019800" y="3886201"/>
            <a:ext cx="3981450" cy="619125"/>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77161" name="Group 5"/>
          <p:cNvGrpSpPr>
            <a:grpSpLocks/>
          </p:cNvGrpSpPr>
          <p:nvPr/>
        </p:nvGrpSpPr>
        <p:grpSpPr bwMode="auto">
          <a:xfrm>
            <a:off x="2011364" y="4370389"/>
            <a:ext cx="6021387" cy="2197100"/>
            <a:chOff x="494" y="2702"/>
            <a:chExt cx="3793" cy="1384"/>
          </a:xfrm>
        </p:grpSpPr>
        <p:graphicFrame>
          <p:nvGraphicFramePr>
            <p:cNvPr id="177162" name="Object 6"/>
            <p:cNvGraphicFramePr>
              <a:graphicFrameLocks noChangeAspect="1"/>
            </p:cNvGraphicFramePr>
            <p:nvPr/>
          </p:nvGraphicFramePr>
          <p:xfrm>
            <a:off x="914" y="3452"/>
            <a:ext cx="407" cy="336"/>
          </p:xfrm>
          <a:graphic>
            <a:graphicData uri="http://schemas.openxmlformats.org/presentationml/2006/ole">
              <mc:AlternateContent xmlns:mc="http://schemas.openxmlformats.org/markup-compatibility/2006">
                <mc:Choice xmlns:v="urn:schemas-microsoft-com:vml" Requires="v">
                  <p:oleObj spid="_x0000_s16422" name="Clip" r:id="rId4" imgW="1307263" imgH="1084139" progId="MS_ClipArt_Gallery.2">
                    <p:embed/>
                  </p:oleObj>
                </mc:Choice>
                <mc:Fallback>
                  <p:oleObj name="Clip" r:id="rId4" imgW="1307263" imgH="1084139" progId="MS_ClipArt_Gallery.2">
                    <p:embed/>
                    <p:pic>
                      <p:nvPicPr>
                        <p:cNvPr id="17716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 y="3452"/>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7163" name="Oval 7"/>
            <p:cNvSpPr>
              <a:spLocks noChangeArrowheads="1"/>
            </p:cNvSpPr>
            <p:nvPr/>
          </p:nvSpPr>
          <p:spPr bwMode="auto">
            <a:xfrm>
              <a:off x="1570" y="3300"/>
              <a:ext cx="755" cy="23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7164" name="Rectangle 8"/>
            <p:cNvSpPr>
              <a:spLocks noChangeArrowheads="1"/>
            </p:cNvSpPr>
            <p:nvPr/>
          </p:nvSpPr>
          <p:spPr bwMode="auto">
            <a:xfrm>
              <a:off x="1570" y="3257"/>
              <a:ext cx="755" cy="166"/>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7165" name="Oval 9"/>
            <p:cNvSpPr>
              <a:spLocks noChangeArrowheads="1"/>
            </p:cNvSpPr>
            <p:nvPr/>
          </p:nvSpPr>
          <p:spPr bwMode="auto">
            <a:xfrm>
              <a:off x="1576" y="3113"/>
              <a:ext cx="755" cy="271"/>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77166" name="Group 10"/>
            <p:cNvGrpSpPr>
              <a:grpSpLocks/>
            </p:cNvGrpSpPr>
            <p:nvPr/>
          </p:nvGrpSpPr>
          <p:grpSpPr bwMode="auto">
            <a:xfrm>
              <a:off x="1794" y="3132"/>
              <a:ext cx="314" cy="75"/>
              <a:chOff x="2208" y="2184"/>
              <a:chExt cx="176" cy="69"/>
            </a:xfrm>
          </p:grpSpPr>
          <p:grpSp>
            <p:nvGrpSpPr>
              <p:cNvPr id="177205" name="Group 11"/>
              <p:cNvGrpSpPr>
                <a:grpSpLocks/>
              </p:cNvGrpSpPr>
              <p:nvPr/>
            </p:nvGrpSpPr>
            <p:grpSpPr bwMode="auto">
              <a:xfrm>
                <a:off x="2208" y="2185"/>
                <a:ext cx="176" cy="68"/>
                <a:chOff x="2848" y="848"/>
                <a:chExt cx="140" cy="98"/>
              </a:xfrm>
            </p:grpSpPr>
            <p:sp>
              <p:nvSpPr>
                <p:cNvPr id="177210"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11"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12"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7206" name="Group 15"/>
              <p:cNvGrpSpPr>
                <a:grpSpLocks/>
              </p:cNvGrpSpPr>
              <p:nvPr/>
            </p:nvGrpSpPr>
            <p:grpSpPr bwMode="auto">
              <a:xfrm flipV="1">
                <a:off x="2208" y="2184"/>
                <a:ext cx="176" cy="68"/>
                <a:chOff x="2848" y="848"/>
                <a:chExt cx="140" cy="98"/>
              </a:xfrm>
            </p:grpSpPr>
            <p:sp>
              <p:nvSpPr>
                <p:cNvPr id="177207"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08"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09"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77167" name="Oval 19"/>
            <p:cNvSpPr>
              <a:spLocks noChangeArrowheads="1"/>
            </p:cNvSpPr>
            <p:nvPr/>
          </p:nvSpPr>
          <p:spPr bwMode="auto">
            <a:xfrm>
              <a:off x="3520" y="3312"/>
              <a:ext cx="755" cy="23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7168" name="Line 20"/>
            <p:cNvSpPr>
              <a:spLocks noChangeShapeType="1"/>
            </p:cNvSpPr>
            <p:nvPr/>
          </p:nvSpPr>
          <p:spPr bwMode="auto">
            <a:xfrm>
              <a:off x="3526" y="3299"/>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69" name="Rectangle 21"/>
            <p:cNvSpPr>
              <a:spLocks noChangeArrowheads="1"/>
            </p:cNvSpPr>
            <p:nvPr/>
          </p:nvSpPr>
          <p:spPr bwMode="auto">
            <a:xfrm>
              <a:off x="3526" y="3275"/>
              <a:ext cx="755" cy="166"/>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7170" name="Oval 22"/>
            <p:cNvSpPr>
              <a:spLocks noChangeArrowheads="1"/>
            </p:cNvSpPr>
            <p:nvPr/>
          </p:nvSpPr>
          <p:spPr bwMode="auto">
            <a:xfrm>
              <a:off x="3532" y="3131"/>
              <a:ext cx="755" cy="271"/>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aphicFrame>
          <p:nvGraphicFramePr>
            <p:cNvPr id="177171" name="Object 23"/>
            <p:cNvGraphicFramePr>
              <a:graphicFrameLocks noChangeAspect="1"/>
            </p:cNvGraphicFramePr>
            <p:nvPr/>
          </p:nvGraphicFramePr>
          <p:xfrm>
            <a:off x="716" y="2816"/>
            <a:ext cx="407" cy="336"/>
          </p:xfrm>
          <a:graphic>
            <a:graphicData uri="http://schemas.openxmlformats.org/presentationml/2006/ole">
              <mc:AlternateContent xmlns:mc="http://schemas.openxmlformats.org/markup-compatibility/2006">
                <mc:Choice xmlns:v="urn:schemas-microsoft-com:vml" Requires="v">
                  <p:oleObj spid="_x0000_s16423" name="Clip" r:id="rId6" imgW="1307263" imgH="1084139" progId="MS_ClipArt_Gallery.2">
                    <p:embed/>
                  </p:oleObj>
                </mc:Choice>
                <mc:Fallback>
                  <p:oleObj name="Clip" r:id="rId6" imgW="1307263" imgH="1084139" progId="MS_ClipArt_Gallery.2">
                    <p:embed/>
                    <p:pic>
                      <p:nvPicPr>
                        <p:cNvPr id="177171"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 y="2816"/>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7172" name="Line 24"/>
            <p:cNvSpPr>
              <a:spLocks noChangeShapeType="1"/>
            </p:cNvSpPr>
            <p:nvPr/>
          </p:nvSpPr>
          <p:spPr bwMode="auto">
            <a:xfrm>
              <a:off x="1110" y="3072"/>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73" name="Line 25"/>
            <p:cNvSpPr>
              <a:spLocks noChangeShapeType="1"/>
            </p:cNvSpPr>
            <p:nvPr/>
          </p:nvSpPr>
          <p:spPr bwMode="auto">
            <a:xfrm flipV="1">
              <a:off x="1302" y="3693"/>
              <a:ext cx="123"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74" name="Line 26"/>
            <p:cNvSpPr>
              <a:spLocks noChangeShapeType="1"/>
            </p:cNvSpPr>
            <p:nvPr/>
          </p:nvSpPr>
          <p:spPr bwMode="auto">
            <a:xfrm>
              <a:off x="2322" y="3336"/>
              <a:ext cx="1218"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75" name="Line 27"/>
            <p:cNvSpPr>
              <a:spLocks noChangeShapeType="1"/>
            </p:cNvSpPr>
            <p:nvPr/>
          </p:nvSpPr>
          <p:spPr bwMode="auto">
            <a:xfrm flipH="1">
              <a:off x="1428" y="3066"/>
              <a:ext cx="0" cy="6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76" name="Line 28"/>
            <p:cNvSpPr>
              <a:spLocks noChangeShapeType="1"/>
            </p:cNvSpPr>
            <p:nvPr/>
          </p:nvSpPr>
          <p:spPr bwMode="auto">
            <a:xfrm>
              <a:off x="1434" y="3339"/>
              <a:ext cx="1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77" name="Rectangle 29"/>
            <p:cNvSpPr>
              <a:spLocks noChangeArrowheads="1"/>
            </p:cNvSpPr>
            <p:nvPr/>
          </p:nvSpPr>
          <p:spPr bwMode="auto">
            <a:xfrm>
              <a:off x="2901" y="3210"/>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7178" name="Rectangle 30"/>
            <p:cNvSpPr>
              <a:spLocks noChangeArrowheads="1"/>
            </p:cNvSpPr>
            <p:nvPr/>
          </p:nvSpPr>
          <p:spPr bwMode="auto">
            <a:xfrm>
              <a:off x="2112" y="3255"/>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7179" name="Rectangle 31"/>
            <p:cNvSpPr>
              <a:spLocks noChangeArrowheads="1"/>
            </p:cNvSpPr>
            <p:nvPr/>
          </p:nvSpPr>
          <p:spPr bwMode="auto">
            <a:xfrm>
              <a:off x="2214" y="3255"/>
              <a:ext cx="93" cy="12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7180" name="Rectangle 32"/>
            <p:cNvSpPr>
              <a:spLocks noChangeArrowheads="1"/>
            </p:cNvSpPr>
            <p:nvPr/>
          </p:nvSpPr>
          <p:spPr bwMode="auto">
            <a:xfrm>
              <a:off x="1449" y="3192"/>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7181" name="Line 33"/>
            <p:cNvSpPr>
              <a:spLocks noChangeShapeType="1"/>
            </p:cNvSpPr>
            <p:nvPr/>
          </p:nvSpPr>
          <p:spPr bwMode="auto">
            <a:xfrm>
              <a:off x="1560" y="3258"/>
              <a:ext cx="153" cy="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82" name="Line 34"/>
            <p:cNvSpPr>
              <a:spLocks noChangeShapeType="1"/>
            </p:cNvSpPr>
            <p:nvPr/>
          </p:nvSpPr>
          <p:spPr bwMode="auto">
            <a:xfrm flipV="1">
              <a:off x="1350" y="3432"/>
              <a:ext cx="0" cy="1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83" name="Line 35"/>
            <p:cNvSpPr>
              <a:spLocks noChangeShapeType="1"/>
            </p:cNvSpPr>
            <p:nvPr/>
          </p:nvSpPr>
          <p:spPr bwMode="auto">
            <a:xfrm flipV="1">
              <a:off x="3387" y="3084"/>
              <a:ext cx="2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84" name="Text Box 36"/>
            <p:cNvSpPr txBox="1">
              <a:spLocks noChangeArrowheads="1"/>
            </p:cNvSpPr>
            <p:nvPr/>
          </p:nvSpPr>
          <p:spPr bwMode="auto">
            <a:xfrm>
              <a:off x="494" y="2831"/>
              <a:ext cx="22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CC66"/>
                  </a:solidFill>
                  <a:latin typeface="Comic Sans MS" panose="030F0702030302020204" pitchFamily="66" charset="0"/>
                  <a:ea typeface="宋体" panose="02010600030101010101" pitchFamily="2" charset="-122"/>
                </a:rPr>
                <a:t>A</a:t>
              </a:r>
              <a:endParaRPr kumimoji="0" lang="en-US" altLang="zh-CN" sz="1800">
                <a:solidFill>
                  <a:srgbClr val="00CC66"/>
                </a:solidFill>
                <a:latin typeface="Times New Roman" panose="02020603050405020304" pitchFamily="18" charset="0"/>
                <a:ea typeface="宋体" panose="02010600030101010101" pitchFamily="2" charset="-122"/>
              </a:endParaRPr>
            </a:p>
          </p:txBody>
        </p:sp>
        <p:sp>
          <p:nvSpPr>
            <p:cNvPr id="177185" name="Text Box 37"/>
            <p:cNvSpPr txBox="1">
              <a:spLocks noChangeArrowheads="1"/>
            </p:cNvSpPr>
            <p:nvPr/>
          </p:nvSpPr>
          <p:spPr bwMode="auto">
            <a:xfrm>
              <a:off x="668" y="3473"/>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chemeClr val="accent2"/>
                  </a:solidFill>
                  <a:latin typeface="Comic Sans MS" panose="030F0702030302020204" pitchFamily="66" charset="0"/>
                  <a:ea typeface="宋体" panose="02010600030101010101" pitchFamily="2" charset="-122"/>
                </a:rPr>
                <a:t>B</a:t>
              </a:r>
              <a:endParaRPr kumimoji="0" lang="en-US" altLang="zh-CN" sz="1800">
                <a:solidFill>
                  <a:schemeClr val="accent1"/>
                </a:solidFill>
                <a:latin typeface="Times New Roman" panose="02020603050405020304" pitchFamily="18" charset="0"/>
                <a:ea typeface="宋体" panose="02010600030101010101" pitchFamily="2" charset="-122"/>
              </a:endParaRPr>
            </a:p>
          </p:txBody>
        </p:sp>
        <p:sp>
          <p:nvSpPr>
            <p:cNvPr id="177186" name="Rectangle 38"/>
            <p:cNvSpPr>
              <a:spLocks noChangeArrowheads="1"/>
            </p:cNvSpPr>
            <p:nvPr/>
          </p:nvSpPr>
          <p:spPr bwMode="auto">
            <a:xfrm>
              <a:off x="2295" y="3216"/>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77187" name="Text Box 39"/>
            <p:cNvSpPr txBox="1">
              <a:spLocks noChangeArrowheads="1"/>
            </p:cNvSpPr>
            <p:nvPr/>
          </p:nvSpPr>
          <p:spPr bwMode="auto">
            <a:xfrm>
              <a:off x="2369" y="2966"/>
              <a:ext cx="7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Comic Sans MS" panose="030F0702030302020204" pitchFamily="66" charset="0"/>
                  <a:ea typeface="宋体" panose="02010600030101010101" pitchFamily="2" charset="-122"/>
                </a:rPr>
                <a:t>        </a:t>
              </a:r>
              <a:r>
                <a:rPr kumimoji="0" lang="zh-CN" altLang="en-US" sz="1800">
                  <a:solidFill>
                    <a:srgbClr val="FF0000"/>
                  </a:solidFill>
                  <a:latin typeface="Comic Sans MS" panose="030F0702030302020204" pitchFamily="66" charset="0"/>
                  <a:ea typeface="宋体" panose="02010600030101010101" pitchFamily="2" charset="-122"/>
                </a:rPr>
                <a:t>传播</a:t>
              </a:r>
              <a:endParaRPr kumimoji="0" lang="zh-CN" altLang="en-US" sz="1800">
                <a:latin typeface="Times New Roman" panose="02020603050405020304" pitchFamily="18" charset="0"/>
                <a:ea typeface="宋体" panose="02010600030101010101" pitchFamily="2" charset="-122"/>
              </a:endParaRPr>
            </a:p>
          </p:txBody>
        </p:sp>
        <p:sp>
          <p:nvSpPr>
            <p:cNvPr id="177188" name="Line 40"/>
            <p:cNvSpPr>
              <a:spLocks noChangeShapeType="1"/>
            </p:cNvSpPr>
            <p:nvPr/>
          </p:nvSpPr>
          <p:spPr bwMode="auto">
            <a:xfrm rot="10800000">
              <a:off x="2385" y="3084"/>
              <a:ext cx="20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89" name="Text Box 41"/>
            <p:cNvSpPr txBox="1">
              <a:spLocks noChangeArrowheads="1"/>
            </p:cNvSpPr>
            <p:nvPr/>
          </p:nvSpPr>
          <p:spPr bwMode="auto">
            <a:xfrm>
              <a:off x="1346" y="2702"/>
              <a:ext cx="84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FF0000"/>
                  </a:solidFill>
                  <a:latin typeface="Comic Sans MS" panose="030F0702030302020204" pitchFamily="66" charset="0"/>
                  <a:ea typeface="宋体" panose="02010600030101010101" pitchFamily="2" charset="-122"/>
                </a:rPr>
                <a:t>          </a:t>
              </a:r>
              <a:r>
                <a:rPr kumimoji="0" lang="zh-CN" altLang="en-US" sz="1800">
                  <a:solidFill>
                    <a:srgbClr val="FF0000"/>
                  </a:solidFill>
                  <a:latin typeface="Comic Sans MS" panose="030F0702030302020204" pitchFamily="66" charset="0"/>
                  <a:ea typeface="宋体" panose="02010600030101010101" pitchFamily="2" charset="-122"/>
                </a:rPr>
                <a:t>传输</a:t>
              </a:r>
              <a:endParaRPr kumimoji="0" lang="zh-CN" altLang="en-US" sz="1800">
                <a:latin typeface="Times New Roman" panose="02020603050405020304" pitchFamily="18" charset="0"/>
                <a:ea typeface="宋体" panose="02010600030101010101" pitchFamily="2" charset="-122"/>
              </a:endParaRPr>
            </a:p>
          </p:txBody>
        </p:sp>
        <p:sp>
          <p:nvSpPr>
            <p:cNvPr id="177190" name="Line 42"/>
            <p:cNvSpPr>
              <a:spLocks noChangeShapeType="1"/>
            </p:cNvSpPr>
            <p:nvPr/>
          </p:nvSpPr>
          <p:spPr bwMode="auto">
            <a:xfrm rot="10800000" flipH="1" flipV="1">
              <a:off x="2022" y="2874"/>
              <a:ext cx="333"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91" name="Text Box 43"/>
            <p:cNvSpPr txBox="1">
              <a:spLocks noChangeArrowheads="1"/>
            </p:cNvSpPr>
            <p:nvPr/>
          </p:nvSpPr>
          <p:spPr bwMode="auto">
            <a:xfrm>
              <a:off x="1633" y="3668"/>
              <a:ext cx="404"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节点</a:t>
              </a:r>
            </a:p>
            <a:p>
              <a:pPr algn="ctr" eaLnBrk="1" hangingPunct="1">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处理</a:t>
              </a:r>
              <a:endParaRPr kumimoji="0" lang="zh-CN" altLang="en-US" sz="1800">
                <a:latin typeface="Times New Roman" panose="02020603050405020304" pitchFamily="18" charset="0"/>
                <a:ea typeface="宋体" panose="02010600030101010101" pitchFamily="2" charset="-122"/>
              </a:endParaRPr>
            </a:p>
          </p:txBody>
        </p:sp>
        <p:sp>
          <p:nvSpPr>
            <p:cNvPr id="177192" name="Line 44"/>
            <p:cNvSpPr>
              <a:spLocks noChangeShapeType="1"/>
            </p:cNvSpPr>
            <p:nvPr/>
          </p:nvSpPr>
          <p:spPr bwMode="auto">
            <a:xfrm rot="10800000">
              <a:off x="1587" y="3696"/>
              <a:ext cx="52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93" name="Line 45"/>
            <p:cNvSpPr>
              <a:spLocks noChangeShapeType="1"/>
            </p:cNvSpPr>
            <p:nvPr/>
          </p:nvSpPr>
          <p:spPr bwMode="auto">
            <a:xfrm rot="10800000" flipV="1">
              <a:off x="2097" y="3546"/>
              <a:ext cx="24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94" name="Text Box 46"/>
            <p:cNvSpPr txBox="1">
              <a:spLocks noChangeArrowheads="1"/>
            </p:cNvSpPr>
            <p:nvPr/>
          </p:nvSpPr>
          <p:spPr bwMode="auto">
            <a:xfrm>
              <a:off x="2354" y="3830"/>
              <a:ext cx="45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FF0000"/>
                  </a:solidFill>
                  <a:latin typeface="Comic Sans MS" panose="030F0702030302020204" pitchFamily="66" charset="0"/>
                  <a:ea typeface="宋体" panose="02010600030101010101" pitchFamily="2" charset="-122"/>
                </a:rPr>
                <a:t> </a:t>
              </a:r>
              <a:r>
                <a:rPr kumimoji="0" lang="zh-CN" altLang="en-US" sz="1800">
                  <a:solidFill>
                    <a:srgbClr val="FF0000"/>
                  </a:solidFill>
                  <a:latin typeface="Comic Sans MS" panose="030F0702030302020204" pitchFamily="66" charset="0"/>
                  <a:ea typeface="宋体" panose="02010600030101010101" pitchFamily="2" charset="-122"/>
                </a:rPr>
                <a:t>排队</a:t>
              </a:r>
              <a:endParaRPr kumimoji="0" lang="zh-CN" altLang="en-US" sz="1800">
                <a:latin typeface="Times New Roman" panose="02020603050405020304" pitchFamily="18" charset="0"/>
                <a:ea typeface="宋体" panose="02010600030101010101" pitchFamily="2" charset="-122"/>
              </a:endParaRPr>
            </a:p>
          </p:txBody>
        </p:sp>
        <p:sp>
          <p:nvSpPr>
            <p:cNvPr id="177195" name="Line 47"/>
            <p:cNvSpPr>
              <a:spLocks noChangeShapeType="1"/>
            </p:cNvSpPr>
            <p:nvPr/>
          </p:nvSpPr>
          <p:spPr bwMode="auto">
            <a:xfrm rot="10800000">
              <a:off x="2199" y="3546"/>
              <a:ext cx="375" cy="3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7196" name="Group 48"/>
            <p:cNvGrpSpPr>
              <a:grpSpLocks/>
            </p:cNvGrpSpPr>
            <p:nvPr/>
          </p:nvGrpSpPr>
          <p:grpSpPr bwMode="auto">
            <a:xfrm>
              <a:off x="3738" y="3168"/>
              <a:ext cx="314" cy="75"/>
              <a:chOff x="2208" y="2184"/>
              <a:chExt cx="176" cy="69"/>
            </a:xfrm>
          </p:grpSpPr>
          <p:grpSp>
            <p:nvGrpSpPr>
              <p:cNvPr id="177197" name="Group 49"/>
              <p:cNvGrpSpPr>
                <a:grpSpLocks/>
              </p:cNvGrpSpPr>
              <p:nvPr/>
            </p:nvGrpSpPr>
            <p:grpSpPr bwMode="auto">
              <a:xfrm>
                <a:off x="2208" y="2185"/>
                <a:ext cx="176" cy="68"/>
                <a:chOff x="2848" y="848"/>
                <a:chExt cx="140" cy="98"/>
              </a:xfrm>
            </p:grpSpPr>
            <p:sp>
              <p:nvSpPr>
                <p:cNvPr id="177202" name="Line 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03" name="Line 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04" name="Line 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7198" name="Group 53"/>
              <p:cNvGrpSpPr>
                <a:grpSpLocks/>
              </p:cNvGrpSpPr>
              <p:nvPr/>
            </p:nvGrpSpPr>
            <p:grpSpPr bwMode="auto">
              <a:xfrm flipV="1">
                <a:off x="2208" y="2184"/>
                <a:ext cx="176" cy="68"/>
                <a:chOff x="2848" y="848"/>
                <a:chExt cx="140" cy="98"/>
              </a:xfrm>
            </p:grpSpPr>
            <p:sp>
              <p:nvSpPr>
                <p:cNvPr id="177199" name="Line 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00" name="Line 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01" name="Line 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Tree>
    <p:extLst>
      <p:ext uri="{BB962C8B-B14F-4D97-AF65-F5344CB8AC3E}">
        <p14:creationId xmlns:p14="http://schemas.microsoft.com/office/powerpoint/2010/main" val="10938044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864394" y="447675"/>
            <a:ext cx="6935787" cy="714375"/>
          </a:xfrm>
        </p:spPr>
        <p:txBody>
          <a:bodyPr/>
          <a:lstStyle/>
          <a:p>
            <a:r>
              <a:rPr lang="zh-CN" altLang="en-US" sz="3200" dirty="0"/>
              <a:t>网络性能：端到端时延</a:t>
            </a:r>
          </a:p>
        </p:txBody>
      </p:sp>
      <p:sp>
        <p:nvSpPr>
          <p:cNvPr id="179203" name="Rectangle 3"/>
          <p:cNvSpPr>
            <a:spLocks noChangeArrowheads="1"/>
          </p:cNvSpPr>
          <p:nvPr/>
        </p:nvSpPr>
        <p:spPr bwMode="auto">
          <a:xfrm>
            <a:off x="163195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51204" name="Rectangle 4"/>
          <p:cNvSpPr>
            <a:spLocks noChangeArrowheads="1"/>
          </p:cNvSpPr>
          <p:nvPr/>
        </p:nvSpPr>
        <p:spPr bwMode="auto">
          <a:xfrm>
            <a:off x="3660776" y="4702176"/>
            <a:ext cx="5522913" cy="265113"/>
          </a:xfrm>
          <a:prstGeom prst="rect">
            <a:avLst/>
          </a:prstGeom>
          <a:gradFill rotWithShape="1">
            <a:gsLst>
              <a:gs pos="0">
                <a:srgbClr val="313131"/>
              </a:gs>
              <a:gs pos="50000">
                <a:srgbClr val="B2B2B2"/>
              </a:gs>
              <a:gs pos="100000">
                <a:srgbClr val="313131"/>
              </a:gs>
            </a:gsLst>
            <a:lin ang="5400000" scaled="1"/>
          </a:gradFill>
          <a:ln w="9525">
            <a:solidFill>
              <a:schemeClr val="folHlink"/>
            </a:solidFill>
            <a:miter lim="800000"/>
            <a:headEnd/>
            <a:tailEnd/>
          </a:ln>
        </p:spPr>
        <p:txBody>
          <a:bodyPr wrap="none" anchor="ctr"/>
          <a:lstStyle/>
          <a:p>
            <a:pPr eaLnBrk="1" hangingPunct="1">
              <a:defRPr/>
            </a:pPr>
            <a:endParaRPr lang="zh-CN" altLang="en-US">
              <a:latin typeface="+mn-ea"/>
              <a:ea typeface="+mn-ea"/>
            </a:endParaRPr>
          </a:p>
        </p:txBody>
      </p:sp>
      <p:sp>
        <p:nvSpPr>
          <p:cNvPr id="51205" name="Oval 5"/>
          <p:cNvSpPr>
            <a:spLocks noChangeArrowheads="1"/>
          </p:cNvSpPr>
          <p:nvPr/>
        </p:nvSpPr>
        <p:spPr bwMode="auto">
          <a:xfrm>
            <a:off x="2392363" y="4168776"/>
            <a:ext cx="1358900" cy="1331913"/>
          </a:xfrm>
          <a:prstGeom prst="ellipse">
            <a:avLst/>
          </a:prstGeom>
          <a:gradFill rotWithShape="1">
            <a:gsLst>
              <a:gs pos="0">
                <a:srgbClr val="FFFF99"/>
              </a:gs>
              <a:gs pos="100000">
                <a:srgbClr val="B2B26B"/>
              </a:gs>
            </a:gsLst>
            <a:path path="shape">
              <a:fillToRect l="50000" t="50000" r="50000" b="50000"/>
            </a:path>
          </a:gradFill>
          <a:ln w="9525">
            <a:solidFill>
              <a:schemeClr val="folHlink"/>
            </a:solidFill>
            <a:round/>
            <a:headEnd/>
            <a:tailEnd/>
          </a:ln>
        </p:spPr>
        <p:txBody>
          <a:bodyPr wrap="none" anchor="ctr"/>
          <a:lstStyle/>
          <a:p>
            <a:pPr eaLnBrk="1" hangingPunct="1">
              <a:defRPr/>
            </a:pPr>
            <a:endParaRPr lang="zh-CN" altLang="en-US">
              <a:latin typeface="+mn-ea"/>
              <a:ea typeface="+mn-ea"/>
            </a:endParaRPr>
          </a:p>
        </p:txBody>
      </p:sp>
      <p:sp>
        <p:nvSpPr>
          <p:cNvPr id="51206" name="Oval 6"/>
          <p:cNvSpPr>
            <a:spLocks noChangeArrowheads="1"/>
          </p:cNvSpPr>
          <p:nvPr/>
        </p:nvSpPr>
        <p:spPr bwMode="auto">
          <a:xfrm>
            <a:off x="9093200" y="4168776"/>
            <a:ext cx="1358900" cy="1331913"/>
          </a:xfrm>
          <a:prstGeom prst="ellipse">
            <a:avLst/>
          </a:prstGeom>
          <a:gradFill rotWithShape="1">
            <a:gsLst>
              <a:gs pos="0">
                <a:srgbClr val="FFFF99"/>
              </a:gs>
              <a:gs pos="100000">
                <a:srgbClr val="AAAA66"/>
              </a:gs>
            </a:gsLst>
            <a:path path="shape">
              <a:fillToRect l="50000" t="50000" r="50000" b="50000"/>
            </a:path>
          </a:gradFill>
          <a:ln w="9525">
            <a:solidFill>
              <a:schemeClr val="folHlink"/>
            </a:solidFill>
            <a:round/>
            <a:headEnd/>
            <a:tailEnd/>
          </a:ln>
        </p:spPr>
        <p:txBody>
          <a:bodyPr wrap="none" anchor="ctr"/>
          <a:lstStyle/>
          <a:p>
            <a:pPr eaLnBrk="1" hangingPunct="1">
              <a:defRPr/>
            </a:pPr>
            <a:endParaRPr lang="zh-CN" altLang="en-US">
              <a:latin typeface="+mn-ea"/>
              <a:ea typeface="+mn-ea"/>
            </a:endParaRPr>
          </a:p>
        </p:txBody>
      </p:sp>
      <p:grpSp>
        <p:nvGrpSpPr>
          <p:cNvPr id="179207" name="Group 7"/>
          <p:cNvGrpSpPr>
            <a:grpSpLocks/>
          </p:cNvGrpSpPr>
          <p:nvPr/>
        </p:nvGrpSpPr>
        <p:grpSpPr bwMode="auto">
          <a:xfrm>
            <a:off x="2754313" y="4576764"/>
            <a:ext cx="723900" cy="458787"/>
            <a:chOff x="1567" y="1056"/>
            <a:chExt cx="384" cy="336"/>
          </a:xfrm>
        </p:grpSpPr>
        <p:sp>
          <p:nvSpPr>
            <p:cNvPr id="51232" name="Rectangle 8"/>
            <p:cNvSpPr>
              <a:spLocks noChangeArrowheads="1"/>
            </p:cNvSpPr>
            <p:nvPr/>
          </p:nvSpPr>
          <p:spPr bwMode="auto">
            <a:xfrm>
              <a:off x="1663" y="1056"/>
              <a:ext cx="288" cy="336"/>
            </a:xfrm>
            <a:prstGeom prst="rect">
              <a:avLst/>
            </a:prstGeom>
            <a:solidFill>
              <a:srgbClr val="99CCFF"/>
            </a:solidFill>
            <a:ln w="9525">
              <a:solidFill>
                <a:schemeClr val="hlink"/>
              </a:solidFill>
              <a:miter lim="800000"/>
              <a:headEnd/>
              <a:tailEnd/>
            </a:ln>
          </p:spPr>
          <p:txBody>
            <a:bodyPr wrap="none" anchor="ctr"/>
            <a:lstStyle/>
            <a:p>
              <a:pPr eaLnBrk="1" hangingPunct="1">
                <a:defRPr/>
              </a:pPr>
              <a:endParaRPr lang="zh-CN" altLang="en-US">
                <a:latin typeface="+mn-ea"/>
                <a:ea typeface="+mn-ea"/>
              </a:endParaRPr>
            </a:p>
          </p:txBody>
        </p:sp>
        <p:sp>
          <p:nvSpPr>
            <p:cNvPr id="51233" name="Freeform 9"/>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0" y="0"/>
                  </a:moveTo>
                  <a:lnTo>
                    <a:pt x="384" y="0"/>
                  </a:lnTo>
                  <a:lnTo>
                    <a:pt x="384" y="336"/>
                  </a:lnTo>
                  <a:lnTo>
                    <a:pt x="0" y="336"/>
                  </a:lnTo>
                </a:path>
              </a:pathLst>
            </a:custGeom>
            <a:noFill/>
            <a:ln w="28575">
              <a:solidFill>
                <a:schemeClr val="hlink"/>
              </a:solidFill>
              <a:round/>
              <a:headEnd/>
              <a:tailEnd/>
            </a:ln>
          </p:spPr>
          <p:txBody>
            <a:bodyPr/>
            <a:lstStyle/>
            <a:p>
              <a:pPr eaLnBrk="1" hangingPunct="1">
                <a:defRPr/>
              </a:pPr>
              <a:endParaRPr lang="zh-CN" altLang="en-US">
                <a:latin typeface="+mn-ea"/>
                <a:ea typeface="+mn-ea"/>
              </a:endParaRPr>
            </a:p>
          </p:txBody>
        </p:sp>
        <p:sp>
          <p:nvSpPr>
            <p:cNvPr id="51234" name="Line 10"/>
            <p:cNvSpPr>
              <a:spLocks noChangeShapeType="1"/>
            </p:cNvSpPr>
            <p:nvPr/>
          </p:nvSpPr>
          <p:spPr bwMode="auto">
            <a:xfrm>
              <a:off x="1855" y="1056"/>
              <a:ext cx="0" cy="336"/>
            </a:xfrm>
            <a:prstGeom prst="line">
              <a:avLst/>
            </a:prstGeom>
            <a:noFill/>
            <a:ln w="9525">
              <a:solidFill>
                <a:schemeClr val="hlink"/>
              </a:solidFill>
              <a:round/>
              <a:headEnd/>
              <a:tailEnd/>
            </a:ln>
          </p:spPr>
          <p:txBody>
            <a:bodyPr/>
            <a:lstStyle/>
            <a:p>
              <a:pPr eaLnBrk="1" hangingPunct="1">
                <a:defRPr/>
              </a:pPr>
              <a:endParaRPr lang="zh-CN" altLang="en-US">
                <a:latin typeface="+mn-ea"/>
                <a:ea typeface="+mn-ea"/>
              </a:endParaRPr>
            </a:p>
          </p:txBody>
        </p:sp>
        <p:sp>
          <p:nvSpPr>
            <p:cNvPr id="51235" name="Line 11"/>
            <p:cNvSpPr>
              <a:spLocks noChangeShapeType="1"/>
            </p:cNvSpPr>
            <p:nvPr/>
          </p:nvSpPr>
          <p:spPr bwMode="auto">
            <a:xfrm>
              <a:off x="1759" y="1056"/>
              <a:ext cx="0" cy="336"/>
            </a:xfrm>
            <a:prstGeom prst="line">
              <a:avLst/>
            </a:prstGeom>
            <a:noFill/>
            <a:ln w="9525">
              <a:solidFill>
                <a:schemeClr val="hlink"/>
              </a:solidFill>
              <a:round/>
              <a:headEnd/>
              <a:tailEnd/>
            </a:ln>
          </p:spPr>
          <p:txBody>
            <a:bodyPr/>
            <a:lstStyle/>
            <a:p>
              <a:pPr eaLnBrk="1" hangingPunct="1">
                <a:defRPr/>
              </a:pPr>
              <a:endParaRPr lang="zh-CN" altLang="en-US">
                <a:latin typeface="+mn-ea"/>
                <a:ea typeface="+mn-ea"/>
              </a:endParaRPr>
            </a:p>
          </p:txBody>
        </p:sp>
        <p:sp>
          <p:nvSpPr>
            <p:cNvPr id="51236" name="Line 12"/>
            <p:cNvSpPr>
              <a:spLocks noChangeShapeType="1"/>
            </p:cNvSpPr>
            <p:nvPr/>
          </p:nvSpPr>
          <p:spPr bwMode="auto">
            <a:xfrm>
              <a:off x="1663" y="1056"/>
              <a:ext cx="0" cy="336"/>
            </a:xfrm>
            <a:prstGeom prst="line">
              <a:avLst/>
            </a:prstGeom>
            <a:noFill/>
            <a:ln w="9525">
              <a:solidFill>
                <a:schemeClr val="hlink"/>
              </a:solidFill>
              <a:round/>
              <a:headEnd/>
              <a:tailEnd/>
            </a:ln>
          </p:spPr>
          <p:txBody>
            <a:bodyPr/>
            <a:lstStyle/>
            <a:p>
              <a:pPr eaLnBrk="1" hangingPunct="1">
                <a:defRPr/>
              </a:pPr>
              <a:endParaRPr lang="zh-CN" altLang="en-US">
                <a:latin typeface="+mn-ea"/>
                <a:ea typeface="+mn-ea"/>
              </a:endParaRPr>
            </a:p>
          </p:txBody>
        </p:sp>
      </p:grpSp>
      <p:sp>
        <p:nvSpPr>
          <p:cNvPr id="51208" name="Line 13"/>
          <p:cNvSpPr>
            <a:spLocks noChangeShapeType="1"/>
          </p:cNvSpPr>
          <p:nvPr/>
        </p:nvSpPr>
        <p:spPr bwMode="auto">
          <a:xfrm>
            <a:off x="3473451" y="4822825"/>
            <a:ext cx="271463" cy="6350"/>
          </a:xfrm>
          <a:prstGeom prst="line">
            <a:avLst/>
          </a:prstGeom>
          <a:noFill/>
          <a:ln w="28575">
            <a:solidFill>
              <a:schemeClr val="folHlink"/>
            </a:solidFill>
            <a:round/>
            <a:headEnd/>
            <a:tailEnd/>
          </a:ln>
        </p:spPr>
        <p:txBody>
          <a:bodyPr/>
          <a:lstStyle/>
          <a:p>
            <a:pPr eaLnBrk="1" hangingPunct="1">
              <a:defRPr/>
            </a:pPr>
            <a:endParaRPr lang="zh-CN" altLang="en-US">
              <a:latin typeface="+mn-ea"/>
              <a:ea typeface="+mn-ea"/>
            </a:endParaRPr>
          </a:p>
        </p:txBody>
      </p:sp>
      <p:sp>
        <p:nvSpPr>
          <p:cNvPr id="51209" name="Rectangle 14"/>
          <p:cNvSpPr>
            <a:spLocks noChangeArrowheads="1"/>
          </p:cNvSpPr>
          <p:nvPr/>
        </p:nvSpPr>
        <p:spPr bwMode="auto">
          <a:xfrm>
            <a:off x="3535363" y="4729164"/>
            <a:ext cx="169862" cy="193675"/>
          </a:xfrm>
          <a:prstGeom prst="rect">
            <a:avLst/>
          </a:prstGeom>
          <a:solidFill>
            <a:schemeClr val="hlink"/>
          </a:solidFill>
          <a:ln w="9525">
            <a:solidFill>
              <a:schemeClr val="hlink"/>
            </a:solidFill>
            <a:miter lim="800000"/>
            <a:headEnd/>
            <a:tailEnd/>
          </a:ln>
        </p:spPr>
        <p:txBody>
          <a:bodyPr wrap="none" anchor="ctr"/>
          <a:lstStyle/>
          <a:p>
            <a:pPr eaLnBrk="1" hangingPunct="1">
              <a:defRPr/>
            </a:pPr>
            <a:endParaRPr lang="zh-CN" altLang="en-US">
              <a:latin typeface="+mn-ea"/>
              <a:ea typeface="+mn-ea"/>
            </a:endParaRPr>
          </a:p>
        </p:txBody>
      </p:sp>
      <p:sp>
        <p:nvSpPr>
          <p:cNvPr id="51210" name="AutoShape 15"/>
          <p:cNvSpPr>
            <a:spLocks noChangeArrowheads="1"/>
          </p:cNvSpPr>
          <p:nvPr/>
        </p:nvSpPr>
        <p:spPr bwMode="auto">
          <a:xfrm>
            <a:off x="4294189" y="4754563"/>
            <a:ext cx="1266825" cy="177800"/>
          </a:xfrm>
          <a:prstGeom prst="rightArrow">
            <a:avLst>
              <a:gd name="adj1" fmla="val 50000"/>
              <a:gd name="adj2" fmla="val 178125"/>
            </a:avLst>
          </a:prstGeom>
          <a:solidFill>
            <a:srgbClr val="00FFCC"/>
          </a:solidFill>
          <a:ln w="9525" algn="ctr">
            <a:solidFill>
              <a:schemeClr val="hlink"/>
            </a:solidFill>
            <a:miter lim="800000"/>
            <a:headEnd/>
            <a:tailEnd/>
          </a:ln>
        </p:spPr>
        <p:txBody>
          <a:bodyPr wrap="none" anchor="ctr"/>
          <a:lstStyle/>
          <a:p>
            <a:pPr eaLnBrk="1" hangingPunct="1">
              <a:defRPr/>
            </a:pPr>
            <a:endParaRPr lang="zh-CN" altLang="en-US">
              <a:latin typeface="+mn-ea"/>
              <a:ea typeface="+mn-ea"/>
            </a:endParaRPr>
          </a:p>
        </p:txBody>
      </p:sp>
      <p:sp>
        <p:nvSpPr>
          <p:cNvPr id="51211" name="AutoShape 16"/>
          <p:cNvSpPr>
            <a:spLocks noChangeArrowheads="1"/>
          </p:cNvSpPr>
          <p:nvPr/>
        </p:nvSpPr>
        <p:spPr bwMode="auto">
          <a:xfrm>
            <a:off x="1663701" y="4746625"/>
            <a:ext cx="688975" cy="185738"/>
          </a:xfrm>
          <a:prstGeom prst="rightArrow">
            <a:avLst>
              <a:gd name="adj1" fmla="val 50000"/>
              <a:gd name="adj2" fmla="val 178348"/>
            </a:avLst>
          </a:prstGeom>
          <a:solidFill>
            <a:srgbClr val="00FFCC"/>
          </a:solidFill>
          <a:ln w="9525">
            <a:solidFill>
              <a:schemeClr val="hlink"/>
            </a:solidFill>
            <a:miter lim="800000"/>
            <a:headEnd/>
            <a:tailEnd/>
          </a:ln>
        </p:spPr>
        <p:txBody>
          <a:bodyPr wrap="none" anchor="ctr"/>
          <a:lstStyle/>
          <a:p>
            <a:pPr eaLnBrk="1" hangingPunct="1">
              <a:defRPr/>
            </a:pPr>
            <a:endParaRPr lang="zh-CN" altLang="en-US">
              <a:latin typeface="+mn-ea"/>
              <a:ea typeface="+mn-ea"/>
            </a:endParaRPr>
          </a:p>
        </p:txBody>
      </p:sp>
      <p:sp>
        <p:nvSpPr>
          <p:cNvPr id="51212" name="AutoShape 17"/>
          <p:cNvSpPr>
            <a:spLocks noChangeArrowheads="1"/>
          </p:cNvSpPr>
          <p:nvPr/>
        </p:nvSpPr>
        <p:spPr bwMode="auto">
          <a:xfrm>
            <a:off x="8088314" y="4746626"/>
            <a:ext cx="1266825" cy="176213"/>
          </a:xfrm>
          <a:prstGeom prst="rightArrow">
            <a:avLst>
              <a:gd name="adj1" fmla="val 50000"/>
              <a:gd name="adj2" fmla="val 179729"/>
            </a:avLst>
          </a:prstGeom>
          <a:solidFill>
            <a:srgbClr val="00FFCC"/>
          </a:solidFill>
          <a:ln w="9525" algn="ctr">
            <a:solidFill>
              <a:schemeClr val="hlink"/>
            </a:solidFill>
            <a:miter lim="800000"/>
            <a:headEnd/>
            <a:tailEnd/>
          </a:ln>
        </p:spPr>
        <p:txBody>
          <a:bodyPr wrap="none" anchor="ctr"/>
          <a:lstStyle/>
          <a:p>
            <a:pPr eaLnBrk="1" hangingPunct="1">
              <a:defRPr/>
            </a:pPr>
            <a:endParaRPr lang="zh-CN" altLang="en-US">
              <a:latin typeface="+mn-ea"/>
              <a:ea typeface="+mn-ea"/>
            </a:endParaRPr>
          </a:p>
        </p:txBody>
      </p:sp>
      <p:sp>
        <p:nvSpPr>
          <p:cNvPr id="51213" name="Text Box 18"/>
          <p:cNvSpPr txBox="1">
            <a:spLocks noChangeArrowheads="1"/>
          </p:cNvSpPr>
          <p:nvPr/>
        </p:nvSpPr>
        <p:spPr bwMode="auto">
          <a:xfrm>
            <a:off x="5584825" y="4645025"/>
            <a:ext cx="1785938" cy="400050"/>
          </a:xfrm>
          <a:prstGeom prst="rect">
            <a:avLst/>
          </a:prstGeom>
          <a:noFill/>
          <a:ln w="9525">
            <a:noFill/>
            <a:miter lim="800000"/>
            <a:headEnd/>
            <a:tailEnd/>
          </a:ln>
        </p:spPr>
        <p:txBody>
          <a:bodyPr wrap="none">
            <a:spAutoFit/>
          </a:bodyPr>
          <a:lstStyle/>
          <a:p>
            <a:pPr eaLnBrk="1" hangingPunct="1">
              <a:defRPr/>
            </a:pPr>
            <a:r>
              <a:rPr kumimoji="1" lang="en-US" altLang="zh-CN" sz="2000" b="1">
                <a:solidFill>
                  <a:srgbClr val="333399"/>
                </a:solidFill>
                <a:latin typeface="+mn-ea"/>
                <a:ea typeface="+mn-ea"/>
              </a:rPr>
              <a:t>1 0 1 1 0 0 1</a:t>
            </a:r>
          </a:p>
        </p:txBody>
      </p:sp>
      <p:sp>
        <p:nvSpPr>
          <p:cNvPr id="51214" name="Text Box 19"/>
          <p:cNvSpPr txBox="1">
            <a:spLocks noChangeArrowheads="1"/>
          </p:cNvSpPr>
          <p:nvPr/>
        </p:nvSpPr>
        <p:spPr bwMode="auto">
          <a:xfrm>
            <a:off x="7199313" y="4511675"/>
            <a:ext cx="488950" cy="457200"/>
          </a:xfrm>
          <a:prstGeom prst="rect">
            <a:avLst/>
          </a:prstGeom>
          <a:noFill/>
          <a:ln w="9525">
            <a:noFill/>
            <a:miter lim="800000"/>
            <a:headEnd/>
            <a:tailEnd/>
          </a:ln>
        </p:spPr>
        <p:txBody>
          <a:bodyPr wrap="none">
            <a:spAutoFit/>
          </a:bodyPr>
          <a:lstStyle/>
          <a:p>
            <a:pPr eaLnBrk="1" hangingPunct="1">
              <a:defRPr/>
            </a:pPr>
            <a:r>
              <a:rPr kumimoji="1" lang="en-US" altLang="zh-CN" sz="2400" b="1">
                <a:solidFill>
                  <a:srgbClr val="333399"/>
                </a:solidFill>
                <a:latin typeface="+mn-ea"/>
                <a:ea typeface="+mn-ea"/>
              </a:rPr>
              <a:t>…</a:t>
            </a:r>
          </a:p>
        </p:txBody>
      </p:sp>
      <p:sp>
        <p:nvSpPr>
          <p:cNvPr id="51215" name="Text Box 20"/>
          <p:cNvSpPr txBox="1">
            <a:spLocks noChangeArrowheads="1"/>
          </p:cNvSpPr>
          <p:nvPr/>
        </p:nvSpPr>
        <p:spPr bwMode="auto">
          <a:xfrm>
            <a:off x="3756025" y="5473700"/>
            <a:ext cx="1098550" cy="457200"/>
          </a:xfrm>
          <a:prstGeom prst="rect">
            <a:avLst/>
          </a:prstGeom>
          <a:noFill/>
          <a:ln w="9525">
            <a:noFill/>
            <a:miter lim="800000"/>
            <a:headEnd/>
            <a:tailEnd/>
          </a:ln>
        </p:spPr>
        <p:txBody>
          <a:bodyPr wrap="none">
            <a:spAutoFit/>
          </a:bodyPr>
          <a:lstStyle/>
          <a:p>
            <a:pPr eaLnBrk="1" hangingPunct="1">
              <a:defRPr/>
            </a:pPr>
            <a:r>
              <a:rPr kumimoji="1" lang="zh-CN" altLang="en-US" sz="2400">
                <a:solidFill>
                  <a:srgbClr val="333399"/>
                </a:solidFill>
                <a:latin typeface="+mn-ea"/>
                <a:ea typeface="+mn-ea"/>
              </a:rPr>
              <a:t>发送器</a:t>
            </a:r>
          </a:p>
        </p:txBody>
      </p:sp>
      <p:sp>
        <p:nvSpPr>
          <p:cNvPr id="51216" name="Text Box 21"/>
          <p:cNvSpPr txBox="1">
            <a:spLocks noChangeArrowheads="1"/>
          </p:cNvSpPr>
          <p:nvPr/>
        </p:nvSpPr>
        <p:spPr bwMode="auto">
          <a:xfrm>
            <a:off x="2711450" y="4987925"/>
            <a:ext cx="793750" cy="457200"/>
          </a:xfrm>
          <a:prstGeom prst="rect">
            <a:avLst/>
          </a:prstGeom>
          <a:noFill/>
          <a:ln w="9525">
            <a:noFill/>
            <a:miter lim="800000"/>
            <a:headEnd/>
            <a:tailEnd/>
          </a:ln>
        </p:spPr>
        <p:txBody>
          <a:bodyPr wrap="none">
            <a:spAutoFit/>
          </a:bodyPr>
          <a:lstStyle/>
          <a:p>
            <a:pPr eaLnBrk="1" hangingPunct="1">
              <a:defRPr/>
            </a:pPr>
            <a:r>
              <a:rPr kumimoji="1" lang="zh-CN" altLang="en-US" sz="2400">
                <a:solidFill>
                  <a:srgbClr val="333399"/>
                </a:solidFill>
                <a:latin typeface="+mn-ea"/>
                <a:ea typeface="+mn-ea"/>
              </a:rPr>
              <a:t>队列</a:t>
            </a:r>
          </a:p>
        </p:txBody>
      </p:sp>
      <p:grpSp>
        <p:nvGrpSpPr>
          <p:cNvPr id="3" name="Group 22"/>
          <p:cNvGrpSpPr>
            <a:grpSpLocks/>
          </p:cNvGrpSpPr>
          <p:nvPr/>
        </p:nvGrpSpPr>
        <p:grpSpPr bwMode="auto">
          <a:xfrm>
            <a:off x="7059613" y="3068638"/>
            <a:ext cx="2032000" cy="1612900"/>
            <a:chOff x="3419" y="1933"/>
            <a:chExt cx="1280" cy="1016"/>
          </a:xfrm>
        </p:grpSpPr>
        <p:sp>
          <p:nvSpPr>
            <p:cNvPr id="51230" name="Line 23"/>
            <p:cNvSpPr>
              <a:spLocks noChangeShapeType="1"/>
            </p:cNvSpPr>
            <p:nvPr/>
          </p:nvSpPr>
          <p:spPr bwMode="auto">
            <a:xfrm flipH="1">
              <a:off x="3602" y="2495"/>
              <a:ext cx="276" cy="454"/>
            </a:xfrm>
            <a:prstGeom prst="line">
              <a:avLst/>
            </a:prstGeom>
            <a:noFill/>
            <a:ln w="28575">
              <a:solidFill>
                <a:schemeClr val="hlink"/>
              </a:solidFill>
              <a:round/>
              <a:headEnd/>
              <a:tailEnd type="triangle" w="med" len="lg"/>
            </a:ln>
          </p:spPr>
          <p:txBody>
            <a:bodyPr/>
            <a:lstStyle/>
            <a:p>
              <a:pPr eaLnBrk="1" hangingPunct="1">
                <a:defRPr/>
              </a:pPr>
              <a:endParaRPr lang="zh-CN" altLang="en-US">
                <a:latin typeface="+mn-ea"/>
                <a:ea typeface="+mn-ea"/>
              </a:endParaRPr>
            </a:p>
          </p:txBody>
        </p:sp>
        <p:sp>
          <p:nvSpPr>
            <p:cNvPr id="51231" name="Text Box 24"/>
            <p:cNvSpPr txBox="1">
              <a:spLocks noChangeArrowheads="1"/>
            </p:cNvSpPr>
            <p:nvPr/>
          </p:nvSpPr>
          <p:spPr bwMode="auto">
            <a:xfrm>
              <a:off x="3419" y="1933"/>
              <a:ext cx="1280" cy="523"/>
            </a:xfrm>
            <a:prstGeom prst="rect">
              <a:avLst/>
            </a:prstGeom>
            <a:solidFill>
              <a:srgbClr val="FFFF99"/>
            </a:solidFill>
            <a:ln w="76200" cmpd="tri">
              <a:solidFill>
                <a:schemeClr val="hlink"/>
              </a:solidFill>
              <a:miter lim="800000"/>
              <a:headEnd/>
              <a:tailEnd/>
            </a:ln>
          </p:spPr>
          <p:txBody>
            <a:bodyPr wrap="none">
              <a:spAutoFit/>
            </a:bodyPr>
            <a:lstStyle/>
            <a:p>
              <a:pPr algn="ctr" eaLnBrk="1" hangingPunct="1">
                <a:defRPr/>
              </a:pPr>
              <a:r>
                <a:rPr kumimoji="1" lang="zh-CN" altLang="en-US" sz="2400" dirty="0">
                  <a:solidFill>
                    <a:srgbClr val="333399"/>
                  </a:solidFill>
                  <a:latin typeface="+mn-ea"/>
                  <a:ea typeface="+mn-ea"/>
                </a:rPr>
                <a:t>在链路上产生</a:t>
              </a:r>
            </a:p>
            <a:p>
              <a:pPr algn="ctr" eaLnBrk="1" hangingPunct="1">
                <a:defRPr/>
              </a:pPr>
              <a:r>
                <a:rPr kumimoji="1" lang="zh-CN" altLang="en-US" sz="2400" dirty="0">
                  <a:solidFill>
                    <a:srgbClr val="333399"/>
                  </a:solidFill>
                  <a:latin typeface="+mn-ea"/>
                  <a:ea typeface="+mn-ea"/>
                </a:rPr>
                <a:t>传播时延</a:t>
              </a:r>
            </a:p>
          </p:txBody>
        </p:sp>
      </p:grpSp>
      <p:sp>
        <p:nvSpPr>
          <p:cNvPr id="51218" name="Text Box 25"/>
          <p:cNvSpPr txBox="1">
            <a:spLocks noChangeArrowheads="1"/>
          </p:cNvSpPr>
          <p:nvPr/>
        </p:nvSpPr>
        <p:spPr bwMode="auto">
          <a:xfrm>
            <a:off x="9228139" y="5564188"/>
            <a:ext cx="1093787" cy="461962"/>
          </a:xfrm>
          <a:prstGeom prst="rect">
            <a:avLst/>
          </a:prstGeom>
          <a:noFill/>
          <a:ln w="9525">
            <a:noFill/>
            <a:miter lim="800000"/>
            <a:headEnd/>
            <a:tailEnd/>
          </a:ln>
        </p:spPr>
        <p:txBody>
          <a:bodyPr wrap="none">
            <a:spAutoFit/>
          </a:bodyPr>
          <a:lstStyle/>
          <a:p>
            <a:pPr eaLnBrk="1" hangingPunct="1">
              <a:defRPr/>
            </a:pPr>
            <a:r>
              <a:rPr kumimoji="1" lang="zh-CN" altLang="en-US" sz="2400">
                <a:solidFill>
                  <a:srgbClr val="333399"/>
                </a:solidFill>
                <a:latin typeface="+mn-ea"/>
                <a:ea typeface="+mn-ea"/>
              </a:rPr>
              <a:t>结点</a:t>
            </a:r>
            <a:r>
              <a:rPr kumimoji="1" lang="zh-CN" altLang="en-US" sz="1600">
                <a:solidFill>
                  <a:srgbClr val="333399"/>
                </a:solidFill>
                <a:latin typeface="+mn-ea"/>
                <a:ea typeface="+mn-ea"/>
              </a:rPr>
              <a:t> </a:t>
            </a:r>
            <a:r>
              <a:rPr kumimoji="1" lang="en-US" altLang="zh-CN" sz="2400">
                <a:solidFill>
                  <a:srgbClr val="333399"/>
                </a:solidFill>
                <a:latin typeface="+mn-ea"/>
                <a:ea typeface="+mn-ea"/>
              </a:rPr>
              <a:t>B</a:t>
            </a:r>
          </a:p>
        </p:txBody>
      </p:sp>
      <p:sp>
        <p:nvSpPr>
          <p:cNvPr id="51219" name="Text Box 26"/>
          <p:cNvSpPr txBox="1">
            <a:spLocks noChangeArrowheads="1"/>
          </p:cNvSpPr>
          <p:nvPr/>
        </p:nvSpPr>
        <p:spPr bwMode="auto">
          <a:xfrm>
            <a:off x="2532064" y="5473701"/>
            <a:ext cx="1076325" cy="461963"/>
          </a:xfrm>
          <a:prstGeom prst="rect">
            <a:avLst/>
          </a:prstGeom>
          <a:noFill/>
          <a:ln w="9525">
            <a:noFill/>
            <a:miter lim="800000"/>
            <a:headEnd/>
            <a:tailEnd/>
          </a:ln>
        </p:spPr>
        <p:txBody>
          <a:bodyPr wrap="none">
            <a:spAutoFit/>
          </a:bodyPr>
          <a:lstStyle/>
          <a:p>
            <a:pPr eaLnBrk="1" hangingPunct="1">
              <a:defRPr/>
            </a:pPr>
            <a:r>
              <a:rPr kumimoji="1" lang="zh-CN" altLang="en-US" sz="2400">
                <a:solidFill>
                  <a:srgbClr val="333399"/>
                </a:solidFill>
                <a:latin typeface="+mn-ea"/>
                <a:ea typeface="+mn-ea"/>
              </a:rPr>
              <a:t>结点</a:t>
            </a:r>
            <a:r>
              <a:rPr kumimoji="1" lang="zh-CN" altLang="en-US" sz="1600">
                <a:solidFill>
                  <a:srgbClr val="333399"/>
                </a:solidFill>
                <a:latin typeface="+mn-ea"/>
                <a:ea typeface="+mn-ea"/>
              </a:rPr>
              <a:t> </a:t>
            </a:r>
            <a:r>
              <a:rPr kumimoji="1" lang="en-US" altLang="zh-CN" sz="2400">
                <a:solidFill>
                  <a:srgbClr val="333399"/>
                </a:solidFill>
                <a:latin typeface="+mn-ea"/>
                <a:ea typeface="+mn-ea"/>
              </a:rPr>
              <a:t>A</a:t>
            </a:r>
          </a:p>
        </p:txBody>
      </p:sp>
      <p:grpSp>
        <p:nvGrpSpPr>
          <p:cNvPr id="4" name="Group 27"/>
          <p:cNvGrpSpPr>
            <a:grpSpLocks/>
          </p:cNvGrpSpPr>
          <p:nvPr/>
        </p:nvGrpSpPr>
        <p:grpSpPr bwMode="auto">
          <a:xfrm>
            <a:off x="3459163" y="3284539"/>
            <a:ext cx="3262312" cy="1470025"/>
            <a:chOff x="1151" y="2069"/>
            <a:chExt cx="2055" cy="926"/>
          </a:xfrm>
        </p:grpSpPr>
        <p:sp>
          <p:nvSpPr>
            <p:cNvPr id="51228" name="Text Box 28"/>
            <p:cNvSpPr txBox="1">
              <a:spLocks noChangeArrowheads="1"/>
            </p:cNvSpPr>
            <p:nvPr/>
          </p:nvSpPr>
          <p:spPr bwMode="auto">
            <a:xfrm>
              <a:off x="1151" y="2069"/>
              <a:ext cx="2055" cy="523"/>
            </a:xfrm>
            <a:prstGeom prst="rect">
              <a:avLst/>
            </a:prstGeom>
            <a:solidFill>
              <a:srgbClr val="FFFF99"/>
            </a:solidFill>
            <a:ln w="76200" cmpd="tri">
              <a:solidFill>
                <a:schemeClr val="hlink"/>
              </a:solidFill>
              <a:miter lim="800000"/>
              <a:headEnd/>
              <a:tailEnd/>
            </a:ln>
          </p:spPr>
          <p:txBody>
            <a:bodyPr wrap="none">
              <a:spAutoFit/>
            </a:bodyPr>
            <a:lstStyle/>
            <a:p>
              <a:pPr algn="ctr" eaLnBrk="1" hangingPunct="1">
                <a:defRPr/>
              </a:pPr>
              <a:r>
                <a:rPr kumimoji="1" lang="zh-CN" altLang="en-US" sz="2400">
                  <a:solidFill>
                    <a:srgbClr val="333399"/>
                  </a:solidFill>
                  <a:latin typeface="+mn-ea"/>
                  <a:ea typeface="+mn-ea"/>
                </a:rPr>
                <a:t>在发送器产生发送时延</a:t>
              </a:r>
            </a:p>
            <a:p>
              <a:pPr algn="ctr" eaLnBrk="1" hangingPunct="1">
                <a:defRPr/>
              </a:pPr>
              <a:r>
                <a:rPr kumimoji="1" lang="en-US" altLang="zh-CN" sz="2400">
                  <a:solidFill>
                    <a:srgbClr val="333399"/>
                  </a:solidFill>
                  <a:latin typeface="+mn-ea"/>
                  <a:ea typeface="+mn-ea"/>
                </a:rPr>
                <a:t>(</a:t>
              </a:r>
              <a:r>
                <a:rPr kumimoji="1" lang="zh-CN" altLang="en-US" sz="2400">
                  <a:solidFill>
                    <a:srgbClr val="333399"/>
                  </a:solidFill>
                  <a:latin typeface="+mn-ea"/>
                  <a:ea typeface="+mn-ea"/>
                </a:rPr>
                <a:t>即传输时延</a:t>
              </a:r>
              <a:r>
                <a:rPr kumimoji="1" lang="en-US" altLang="zh-CN" sz="2400">
                  <a:solidFill>
                    <a:srgbClr val="333399"/>
                  </a:solidFill>
                  <a:latin typeface="+mn-ea"/>
                  <a:ea typeface="+mn-ea"/>
                </a:rPr>
                <a:t>)</a:t>
              </a:r>
            </a:p>
          </p:txBody>
        </p:sp>
        <p:sp>
          <p:nvSpPr>
            <p:cNvPr id="51229" name="Line 29"/>
            <p:cNvSpPr>
              <a:spLocks noChangeShapeType="1"/>
            </p:cNvSpPr>
            <p:nvPr/>
          </p:nvSpPr>
          <p:spPr bwMode="auto">
            <a:xfrm flipH="1">
              <a:off x="1247" y="2614"/>
              <a:ext cx="454" cy="381"/>
            </a:xfrm>
            <a:prstGeom prst="line">
              <a:avLst/>
            </a:prstGeom>
            <a:noFill/>
            <a:ln w="28575">
              <a:solidFill>
                <a:schemeClr val="hlink"/>
              </a:solidFill>
              <a:round/>
              <a:headEnd/>
              <a:tailEnd type="triangle" w="med" len="lg"/>
            </a:ln>
          </p:spPr>
          <p:txBody>
            <a:bodyPr/>
            <a:lstStyle/>
            <a:p>
              <a:pPr eaLnBrk="1" hangingPunct="1">
                <a:defRPr/>
              </a:pPr>
              <a:endParaRPr lang="zh-CN" altLang="en-US">
                <a:latin typeface="+mn-ea"/>
                <a:ea typeface="+mn-ea"/>
              </a:endParaRPr>
            </a:p>
          </p:txBody>
        </p:sp>
      </p:grpSp>
      <p:sp>
        <p:nvSpPr>
          <p:cNvPr id="51221" name="Line 30"/>
          <p:cNvSpPr>
            <a:spLocks noChangeShapeType="1"/>
          </p:cNvSpPr>
          <p:nvPr/>
        </p:nvSpPr>
        <p:spPr bwMode="auto">
          <a:xfrm flipH="1" flipV="1">
            <a:off x="3611563" y="4897438"/>
            <a:ext cx="431800" cy="647700"/>
          </a:xfrm>
          <a:prstGeom prst="line">
            <a:avLst/>
          </a:prstGeom>
          <a:noFill/>
          <a:ln w="28575">
            <a:solidFill>
              <a:schemeClr val="folHlink"/>
            </a:solidFill>
            <a:round/>
            <a:headEnd/>
            <a:tailEnd type="triangle" w="med" len="lg"/>
          </a:ln>
        </p:spPr>
        <p:txBody>
          <a:bodyPr/>
          <a:lstStyle/>
          <a:p>
            <a:pPr eaLnBrk="1" hangingPunct="1">
              <a:defRPr/>
            </a:pPr>
            <a:endParaRPr lang="zh-CN" altLang="en-US">
              <a:latin typeface="+mn-ea"/>
              <a:ea typeface="+mn-ea"/>
            </a:endParaRPr>
          </a:p>
        </p:txBody>
      </p:sp>
      <p:grpSp>
        <p:nvGrpSpPr>
          <p:cNvPr id="5" name="Group 31"/>
          <p:cNvGrpSpPr>
            <a:grpSpLocks/>
          </p:cNvGrpSpPr>
          <p:nvPr/>
        </p:nvGrpSpPr>
        <p:grpSpPr bwMode="auto">
          <a:xfrm>
            <a:off x="1730375" y="2205039"/>
            <a:ext cx="2032000" cy="2376487"/>
            <a:chOff x="62" y="1389"/>
            <a:chExt cx="1280" cy="1497"/>
          </a:xfrm>
        </p:grpSpPr>
        <p:sp>
          <p:nvSpPr>
            <p:cNvPr id="51226" name="Line 32"/>
            <p:cNvSpPr>
              <a:spLocks noChangeShapeType="1"/>
            </p:cNvSpPr>
            <p:nvPr/>
          </p:nvSpPr>
          <p:spPr bwMode="auto">
            <a:xfrm>
              <a:off x="703" y="1979"/>
              <a:ext cx="181" cy="907"/>
            </a:xfrm>
            <a:prstGeom prst="line">
              <a:avLst/>
            </a:prstGeom>
            <a:noFill/>
            <a:ln w="28575">
              <a:solidFill>
                <a:schemeClr val="hlink"/>
              </a:solidFill>
              <a:round/>
              <a:headEnd/>
              <a:tailEnd type="triangle" w="med" len="lg"/>
            </a:ln>
          </p:spPr>
          <p:txBody>
            <a:bodyPr/>
            <a:lstStyle/>
            <a:p>
              <a:pPr eaLnBrk="1" hangingPunct="1">
                <a:defRPr/>
              </a:pPr>
              <a:endParaRPr lang="zh-CN" altLang="en-US">
                <a:latin typeface="+mn-ea"/>
                <a:ea typeface="+mn-ea"/>
              </a:endParaRPr>
            </a:p>
          </p:txBody>
        </p:sp>
        <p:sp>
          <p:nvSpPr>
            <p:cNvPr id="51227" name="Text Box 33"/>
            <p:cNvSpPr txBox="1">
              <a:spLocks noChangeArrowheads="1"/>
            </p:cNvSpPr>
            <p:nvPr/>
          </p:nvSpPr>
          <p:spPr bwMode="auto">
            <a:xfrm>
              <a:off x="62" y="1389"/>
              <a:ext cx="1280" cy="523"/>
            </a:xfrm>
            <a:prstGeom prst="rect">
              <a:avLst/>
            </a:prstGeom>
            <a:solidFill>
              <a:srgbClr val="FFFF99"/>
            </a:solidFill>
            <a:ln w="76200" cmpd="tri">
              <a:solidFill>
                <a:schemeClr val="hlink"/>
              </a:solidFill>
              <a:miter lim="800000"/>
              <a:headEnd/>
              <a:tailEnd/>
            </a:ln>
          </p:spPr>
          <p:txBody>
            <a:bodyPr wrap="none">
              <a:spAutoFit/>
            </a:bodyPr>
            <a:lstStyle/>
            <a:p>
              <a:pPr algn="ctr" eaLnBrk="1" hangingPunct="1">
                <a:defRPr/>
              </a:pPr>
              <a:r>
                <a:rPr kumimoji="1" lang="zh-CN" altLang="en-US" sz="2400">
                  <a:solidFill>
                    <a:srgbClr val="333399"/>
                  </a:solidFill>
                  <a:latin typeface="+mn-ea"/>
                  <a:ea typeface="+mn-ea"/>
                </a:rPr>
                <a:t>在队列中产生</a:t>
              </a:r>
            </a:p>
            <a:p>
              <a:pPr algn="ctr" eaLnBrk="1" hangingPunct="1">
                <a:defRPr/>
              </a:pPr>
              <a:r>
                <a:rPr kumimoji="1" lang="zh-CN" altLang="en-US" sz="2400">
                  <a:solidFill>
                    <a:srgbClr val="333399"/>
                  </a:solidFill>
                  <a:latin typeface="+mn-ea"/>
                  <a:ea typeface="+mn-ea"/>
                </a:rPr>
                <a:t>处理时延</a:t>
              </a:r>
            </a:p>
          </p:txBody>
        </p:sp>
      </p:grpSp>
      <p:sp>
        <p:nvSpPr>
          <p:cNvPr id="51223" name="Text Box 34"/>
          <p:cNvSpPr txBox="1">
            <a:spLocks noChangeArrowheads="1"/>
          </p:cNvSpPr>
          <p:nvPr/>
        </p:nvSpPr>
        <p:spPr bwMode="auto">
          <a:xfrm>
            <a:off x="1631950" y="4292600"/>
            <a:ext cx="793750" cy="457200"/>
          </a:xfrm>
          <a:prstGeom prst="rect">
            <a:avLst/>
          </a:prstGeom>
          <a:noFill/>
          <a:ln w="9525">
            <a:noFill/>
            <a:miter lim="800000"/>
            <a:headEnd/>
            <a:tailEnd/>
          </a:ln>
        </p:spPr>
        <p:txBody>
          <a:bodyPr wrap="none">
            <a:spAutoFit/>
          </a:bodyPr>
          <a:lstStyle/>
          <a:p>
            <a:pPr eaLnBrk="1" hangingPunct="1">
              <a:defRPr/>
            </a:pPr>
            <a:r>
              <a:rPr kumimoji="1" lang="zh-CN" altLang="en-US" sz="2400">
                <a:solidFill>
                  <a:srgbClr val="333399"/>
                </a:solidFill>
                <a:latin typeface="+mn-ea"/>
                <a:ea typeface="+mn-ea"/>
              </a:rPr>
              <a:t>数据</a:t>
            </a:r>
          </a:p>
        </p:txBody>
      </p:sp>
      <p:sp>
        <p:nvSpPr>
          <p:cNvPr id="179224" name="Text Box 35"/>
          <p:cNvSpPr txBox="1">
            <a:spLocks noChangeArrowheads="1"/>
          </p:cNvSpPr>
          <p:nvPr/>
        </p:nvSpPr>
        <p:spPr bwMode="auto">
          <a:xfrm>
            <a:off x="3935414" y="2052638"/>
            <a:ext cx="33463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2000" dirty="0">
                <a:solidFill>
                  <a:srgbClr val="333399"/>
                </a:solidFill>
                <a:latin typeface="Arial" panose="020B0604020202020204" pitchFamily="34" charset="0"/>
                <a:ea typeface="黑体" panose="02010609060101010101" pitchFamily="49" charset="-122"/>
              </a:rPr>
              <a:t>从结点 </a:t>
            </a:r>
            <a:r>
              <a:rPr lang="en-US" altLang="zh-CN" sz="2000" dirty="0">
                <a:solidFill>
                  <a:srgbClr val="333399"/>
                </a:solidFill>
                <a:latin typeface="Arial" panose="020B0604020202020204" pitchFamily="34" charset="0"/>
                <a:ea typeface="黑体" panose="02010609060101010101" pitchFamily="49" charset="-122"/>
              </a:rPr>
              <a:t>A </a:t>
            </a:r>
            <a:r>
              <a:rPr lang="zh-CN" altLang="en-US" sz="2000" dirty="0">
                <a:solidFill>
                  <a:srgbClr val="333399"/>
                </a:solidFill>
                <a:latin typeface="Arial" panose="020B0604020202020204" pitchFamily="34" charset="0"/>
                <a:ea typeface="黑体" panose="02010609060101010101" pitchFamily="49" charset="-122"/>
              </a:rPr>
              <a:t>向结点 </a:t>
            </a:r>
            <a:r>
              <a:rPr lang="en-US" altLang="zh-CN" sz="2000" dirty="0">
                <a:solidFill>
                  <a:srgbClr val="333399"/>
                </a:solidFill>
                <a:latin typeface="Arial" panose="020B0604020202020204" pitchFamily="34" charset="0"/>
                <a:ea typeface="黑体" panose="02010609060101010101" pitchFamily="49" charset="-122"/>
              </a:rPr>
              <a:t>B </a:t>
            </a:r>
            <a:r>
              <a:rPr lang="zh-CN" altLang="en-US" sz="2000" dirty="0">
                <a:solidFill>
                  <a:srgbClr val="333399"/>
                </a:solidFill>
                <a:latin typeface="Arial" panose="020B0604020202020204" pitchFamily="34" charset="0"/>
                <a:ea typeface="黑体" panose="02010609060101010101" pitchFamily="49" charset="-122"/>
              </a:rPr>
              <a:t>发送数据</a:t>
            </a:r>
          </a:p>
        </p:txBody>
      </p:sp>
      <p:sp>
        <p:nvSpPr>
          <p:cNvPr id="51225" name="Text Box 36"/>
          <p:cNvSpPr txBox="1">
            <a:spLocks noChangeArrowheads="1"/>
          </p:cNvSpPr>
          <p:nvPr/>
        </p:nvSpPr>
        <p:spPr bwMode="auto">
          <a:xfrm>
            <a:off x="5880100" y="5013325"/>
            <a:ext cx="793750" cy="457200"/>
          </a:xfrm>
          <a:prstGeom prst="rect">
            <a:avLst/>
          </a:prstGeom>
          <a:noFill/>
          <a:ln w="9525">
            <a:noFill/>
            <a:miter lim="800000"/>
            <a:headEnd/>
            <a:tailEnd/>
          </a:ln>
        </p:spPr>
        <p:txBody>
          <a:bodyPr wrap="none">
            <a:spAutoFit/>
          </a:bodyPr>
          <a:lstStyle/>
          <a:p>
            <a:pPr eaLnBrk="1" hangingPunct="1">
              <a:defRPr/>
            </a:pPr>
            <a:r>
              <a:rPr kumimoji="1" lang="zh-CN" altLang="en-US" sz="2400">
                <a:solidFill>
                  <a:srgbClr val="333399"/>
                </a:solidFill>
                <a:latin typeface="+mn-ea"/>
                <a:ea typeface="+mn-ea"/>
              </a:rPr>
              <a:t>链路</a:t>
            </a:r>
          </a:p>
        </p:txBody>
      </p:sp>
      <p:sp>
        <p:nvSpPr>
          <p:cNvPr id="37" name="Rectangle 3"/>
          <p:cNvSpPr txBox="1">
            <a:spLocks noChangeArrowheads="1"/>
          </p:cNvSpPr>
          <p:nvPr/>
        </p:nvSpPr>
        <p:spPr bwMode="auto">
          <a:xfrm>
            <a:off x="983432" y="1196976"/>
            <a:ext cx="9238481" cy="792163"/>
          </a:xfrm>
          <a:prstGeom prst="rect">
            <a:avLst/>
          </a:prstGeom>
          <a:noFill/>
          <a:ln w="9525">
            <a:noFill/>
            <a:miter lim="800000"/>
            <a:headEnd/>
            <a:tailEnd/>
          </a:ln>
        </p:spPr>
        <p:txBody>
          <a:bodyPr/>
          <a:lstStyle/>
          <a:p>
            <a:pPr marL="342900" indent="-342900" eaLnBrk="1" hangingPunct="1">
              <a:lnSpc>
                <a:spcPct val="80000"/>
              </a:lnSpc>
              <a:spcBef>
                <a:spcPct val="20000"/>
              </a:spcBef>
              <a:buClr>
                <a:schemeClr val="tx2"/>
              </a:buClr>
              <a:buSzPct val="70000"/>
              <a:buFont typeface="Wingdings" pitchFamily="2" charset="2"/>
              <a:buChar char="l"/>
              <a:defRPr/>
            </a:pPr>
            <a:r>
              <a:rPr kumimoji="1" lang="zh-CN" altLang="en-US" sz="2600" kern="0" dirty="0">
                <a:latin typeface="+mn-lt"/>
                <a:ea typeface="+mn-ea"/>
                <a:cs typeface="华文中宋" charset="0"/>
              </a:rPr>
              <a:t>定义</a:t>
            </a:r>
            <a:r>
              <a:rPr kumimoji="1" lang="en-US" altLang="zh-CN" sz="2600" kern="0" dirty="0">
                <a:latin typeface="+mn-lt"/>
                <a:ea typeface="+mn-ea"/>
                <a:cs typeface="华文中宋" charset="0"/>
              </a:rPr>
              <a:t>: </a:t>
            </a:r>
            <a:r>
              <a:rPr kumimoji="1" lang="zh-CN" altLang="en-US" sz="2600" kern="0" dirty="0">
                <a:latin typeface="+mn-lt"/>
                <a:ea typeface="+mn-ea"/>
                <a:cs typeface="华文中宋" charset="0"/>
              </a:rPr>
              <a:t>将报文从网络的一端传到另一端所需花费的时间</a:t>
            </a:r>
            <a:endParaRPr kumimoji="1" lang="en-US" altLang="zh-CN" sz="2200" kern="0" dirty="0">
              <a:latin typeface="+mn-lt"/>
              <a:ea typeface="+mn-ea"/>
              <a:cs typeface="华文中宋" charset="0"/>
            </a:endParaRPr>
          </a:p>
        </p:txBody>
      </p:sp>
      <p:sp>
        <p:nvSpPr>
          <p:cNvPr id="38" name="Text Box 24"/>
          <p:cNvSpPr txBox="1">
            <a:spLocks noChangeArrowheads="1"/>
          </p:cNvSpPr>
          <p:nvPr/>
        </p:nvSpPr>
        <p:spPr bwMode="auto">
          <a:xfrm flipH="1">
            <a:off x="1582738" y="6008688"/>
            <a:ext cx="3073400" cy="830262"/>
          </a:xfrm>
          <a:prstGeom prst="rect">
            <a:avLst/>
          </a:prstGeom>
          <a:solidFill>
            <a:srgbClr val="FFFF99"/>
          </a:solidFill>
          <a:ln w="76200" cmpd="tri">
            <a:solidFill>
              <a:schemeClr val="hlink"/>
            </a:solidFill>
            <a:miter lim="800000"/>
            <a:headEnd/>
            <a:tailEnd/>
          </a:ln>
        </p:spPr>
        <p:txBody>
          <a:bodyPr>
            <a:spAutoFit/>
          </a:bodyPr>
          <a:lstStyle/>
          <a:p>
            <a:pPr algn="ctr" eaLnBrk="1" hangingPunct="1">
              <a:defRPr/>
            </a:pPr>
            <a:r>
              <a:rPr kumimoji="1" lang="zh-CN" altLang="en-US" sz="2400" dirty="0">
                <a:solidFill>
                  <a:srgbClr val="333399"/>
                </a:solidFill>
                <a:latin typeface="+mn-ea"/>
                <a:ea typeface="+mn-ea"/>
              </a:rPr>
              <a:t>输入端口交换到输出端口产生处理时延</a:t>
            </a:r>
          </a:p>
        </p:txBody>
      </p:sp>
      <p:sp>
        <p:nvSpPr>
          <p:cNvPr id="39" name="Line 23"/>
          <p:cNvSpPr>
            <a:spLocks noChangeShapeType="1"/>
          </p:cNvSpPr>
          <p:nvPr/>
        </p:nvSpPr>
        <p:spPr bwMode="auto">
          <a:xfrm flipV="1">
            <a:off x="1882775" y="4822826"/>
            <a:ext cx="642938" cy="1184275"/>
          </a:xfrm>
          <a:prstGeom prst="line">
            <a:avLst/>
          </a:prstGeom>
          <a:noFill/>
          <a:ln w="28575">
            <a:solidFill>
              <a:schemeClr val="hlink"/>
            </a:solidFill>
            <a:round/>
            <a:headEnd/>
            <a:tailEnd type="triangle" w="med" len="lg"/>
          </a:ln>
        </p:spPr>
        <p:txBody>
          <a:bodyPr/>
          <a:lstStyle/>
          <a:p>
            <a:pPr eaLnBrk="1" hangingPunct="1">
              <a:defRPr/>
            </a:pPr>
            <a:endParaRPr lang="zh-CN" altLang="en-US">
              <a:latin typeface="+mn-ea"/>
              <a:ea typeface="+mn-ea"/>
            </a:endParaRPr>
          </a:p>
        </p:txBody>
      </p:sp>
    </p:spTree>
    <p:extLst>
      <p:ext uri="{BB962C8B-B14F-4D97-AF65-F5344CB8AC3E}">
        <p14:creationId xmlns:p14="http://schemas.microsoft.com/office/powerpoint/2010/main" val="125548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ea typeface="华文隶书" panose="02010800040101010101" pitchFamily="2" charset="-122"/>
                <a:cs typeface="Arial" panose="020B0604020202020204" pitchFamily="34" charset="0"/>
              </a:rPr>
              <a:t>-</a:t>
            </a:r>
            <a:fld id="{6A5CC0D5-ECB0-4421-B528-A3708B1F1DE7}" type="slidenum">
              <a:rPr lang="en-US" altLang="zh-CN" sz="1400">
                <a:ea typeface="华文隶书" panose="02010800040101010101" pitchFamily="2" charset="-122"/>
                <a:cs typeface="Arial" panose="020B0604020202020204" pitchFamily="34" charset="0"/>
              </a:rPr>
              <a:pPr/>
              <a:t>137</a:t>
            </a:fld>
            <a:r>
              <a:rPr lang="en-US" altLang="zh-CN">
                <a:ea typeface="华文隶书" panose="02010800040101010101" pitchFamily="2" charset="-122"/>
                <a:cs typeface="Arial" panose="020B0604020202020204" pitchFamily="34" charset="0"/>
              </a:rPr>
              <a:t>-</a:t>
            </a:r>
          </a:p>
        </p:txBody>
      </p:sp>
      <p:sp>
        <p:nvSpPr>
          <p:cNvPr id="180227"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endParaRPr lang="en-US" altLang="zh-CN" sz="1400">
              <a:cs typeface="Arial" panose="020B0604020202020204" pitchFamily="34" charset="0"/>
            </a:endParaRPr>
          </a:p>
        </p:txBody>
      </p:sp>
      <p:sp>
        <p:nvSpPr>
          <p:cNvPr id="180228" name="Rectangle 2"/>
          <p:cNvSpPr>
            <a:spLocks noGrp="1" noChangeArrowheads="1"/>
          </p:cNvSpPr>
          <p:nvPr>
            <p:ph type="title" idx="4294967295"/>
          </p:nvPr>
        </p:nvSpPr>
        <p:spPr>
          <a:xfrm>
            <a:off x="1239838" y="389087"/>
            <a:ext cx="7772400" cy="1143000"/>
          </a:xfrm>
        </p:spPr>
        <p:txBody>
          <a:bodyPr/>
          <a:lstStyle/>
          <a:p>
            <a:pPr eaLnBrk="1" hangingPunct="1"/>
            <a:r>
              <a:rPr lang="zh-CN" altLang="en-US" dirty="0">
                <a:ea typeface="宋体" panose="02010600030101010101" pitchFamily="2" charset="-122"/>
              </a:rPr>
              <a:t>时延与带宽：车队比喻</a:t>
            </a:r>
          </a:p>
        </p:txBody>
      </p:sp>
      <p:sp>
        <p:nvSpPr>
          <p:cNvPr id="180229" name="Rectangle 3"/>
          <p:cNvSpPr>
            <a:spLocks noGrp="1" noChangeArrowheads="1"/>
          </p:cNvSpPr>
          <p:nvPr>
            <p:ph type="body" sz="half" idx="4294967295"/>
          </p:nvPr>
        </p:nvSpPr>
        <p:spPr>
          <a:xfrm>
            <a:off x="1803400" y="3135461"/>
            <a:ext cx="4216400" cy="3317875"/>
          </a:xfrm>
        </p:spPr>
        <p:txBody>
          <a:bodyPr/>
          <a:lstStyle/>
          <a:p>
            <a:pPr eaLnBrk="1" hangingPunct="1"/>
            <a:r>
              <a:rPr lang="zh-CN" altLang="en-US" sz="2600">
                <a:ea typeface="宋体" panose="02010600030101010101" pitchFamily="2" charset="-122"/>
              </a:rPr>
              <a:t>车以</a:t>
            </a:r>
            <a:r>
              <a:rPr lang="en-US" altLang="zh-CN" sz="2600">
                <a:ea typeface="宋体" panose="02010600030101010101" pitchFamily="2" charset="-122"/>
              </a:rPr>
              <a:t>100</a:t>
            </a:r>
            <a:r>
              <a:rPr lang="zh-CN" altLang="en-US" sz="2600">
                <a:ea typeface="宋体" panose="02010600030101010101" pitchFamily="2" charset="-122"/>
              </a:rPr>
              <a:t>公里</a:t>
            </a:r>
            <a:r>
              <a:rPr lang="en-US" altLang="zh-CN" sz="2600">
                <a:ea typeface="宋体" panose="02010600030101010101" pitchFamily="2" charset="-122"/>
              </a:rPr>
              <a:t>/</a:t>
            </a:r>
            <a:r>
              <a:rPr lang="zh-CN" altLang="en-US" sz="2600">
                <a:ea typeface="宋体" panose="02010600030101010101" pitchFamily="2" charset="-122"/>
              </a:rPr>
              <a:t>小时的速度</a:t>
            </a:r>
            <a:r>
              <a:rPr lang="zh-CN" altLang="en-US" sz="2600">
                <a:latin typeface="华文中宋" panose="02010600040101010101" pitchFamily="2" charset="-122"/>
                <a:ea typeface="宋体" panose="02010600030101010101" pitchFamily="2" charset="-122"/>
              </a:rPr>
              <a:t>“</a:t>
            </a:r>
            <a:r>
              <a:rPr lang="zh-CN" altLang="en-US" sz="2600">
                <a:ea typeface="宋体" panose="02010600030101010101" pitchFamily="2" charset="-122"/>
              </a:rPr>
              <a:t>传播</a:t>
            </a:r>
            <a:r>
              <a:rPr lang="zh-CN" altLang="en-US" sz="2600">
                <a:latin typeface="华文中宋" panose="02010600040101010101" pitchFamily="2" charset="-122"/>
                <a:ea typeface="宋体" panose="02010600030101010101" pitchFamily="2" charset="-122"/>
              </a:rPr>
              <a:t>”</a:t>
            </a:r>
            <a:endParaRPr lang="zh-CN" altLang="en-US" sz="2600">
              <a:ea typeface="宋体" panose="02010600030101010101" pitchFamily="2" charset="-122"/>
            </a:endParaRPr>
          </a:p>
          <a:p>
            <a:pPr eaLnBrk="1" hangingPunct="1"/>
            <a:r>
              <a:rPr lang="zh-CN" altLang="en-US" sz="2600">
                <a:ea typeface="宋体" panose="02010600030101010101" pitchFamily="2" charset="-122"/>
              </a:rPr>
              <a:t>收费站</a:t>
            </a:r>
            <a:r>
              <a:rPr lang="en-US" altLang="zh-CN" sz="2600">
                <a:ea typeface="宋体" panose="02010600030101010101" pitchFamily="2" charset="-122"/>
              </a:rPr>
              <a:t>12</a:t>
            </a:r>
            <a:r>
              <a:rPr lang="zh-CN" altLang="en-US" sz="2600">
                <a:ea typeface="宋体" panose="02010600030101010101" pitchFamily="2" charset="-122"/>
              </a:rPr>
              <a:t>秒服务一辆车 </a:t>
            </a:r>
            <a:r>
              <a:rPr lang="en-US" altLang="zh-CN" sz="2600">
                <a:ea typeface="宋体" panose="02010600030101010101" pitchFamily="2" charset="-122"/>
              </a:rPr>
              <a:t>(</a:t>
            </a:r>
            <a:r>
              <a:rPr lang="zh-CN" altLang="en-US" sz="2600">
                <a:ea typeface="宋体" panose="02010600030101010101" pitchFamily="2" charset="-122"/>
              </a:rPr>
              <a:t>发送时延</a:t>
            </a:r>
            <a:r>
              <a:rPr lang="en-US" altLang="zh-CN" sz="2600">
                <a:ea typeface="宋体" panose="02010600030101010101" pitchFamily="2" charset="-122"/>
              </a:rPr>
              <a:t>)</a:t>
            </a:r>
          </a:p>
          <a:p>
            <a:pPr eaLnBrk="1" hangingPunct="1"/>
            <a:r>
              <a:rPr lang="zh-CN" altLang="en-US" sz="2600">
                <a:ea typeface="宋体" panose="02010600030101010101" pitchFamily="2" charset="-122"/>
              </a:rPr>
              <a:t>车</a:t>
            </a:r>
            <a:r>
              <a:rPr lang="en-US" altLang="zh-CN" sz="2600">
                <a:ea typeface="宋体" panose="02010600030101010101" pitchFamily="2" charset="-122"/>
              </a:rPr>
              <a:t>~</a:t>
            </a:r>
            <a:r>
              <a:rPr lang="zh-CN" altLang="en-US" sz="2600">
                <a:ea typeface="宋体" panose="02010600030101010101" pitchFamily="2" charset="-122"/>
              </a:rPr>
              <a:t>比特</a:t>
            </a:r>
            <a:r>
              <a:rPr lang="en-US" altLang="zh-CN" sz="2600">
                <a:ea typeface="宋体" panose="02010600030101010101" pitchFamily="2" charset="-122"/>
              </a:rPr>
              <a:t>; </a:t>
            </a:r>
            <a:r>
              <a:rPr lang="zh-CN" altLang="en-US" sz="2600">
                <a:ea typeface="宋体" panose="02010600030101010101" pitchFamily="2" charset="-122"/>
              </a:rPr>
              <a:t>车队 </a:t>
            </a:r>
            <a:r>
              <a:rPr lang="en-US" altLang="zh-CN" sz="2600">
                <a:ea typeface="宋体" panose="02010600030101010101" pitchFamily="2" charset="-122"/>
              </a:rPr>
              <a:t>~ </a:t>
            </a:r>
            <a:r>
              <a:rPr lang="zh-CN" altLang="en-US" sz="2600">
                <a:ea typeface="宋体" panose="02010600030101010101" pitchFamily="2" charset="-122"/>
              </a:rPr>
              <a:t>数据包</a:t>
            </a:r>
          </a:p>
          <a:p>
            <a:pPr eaLnBrk="1" hangingPunct="1"/>
            <a:r>
              <a:rPr lang="zh-CN" altLang="en-US" sz="2600">
                <a:solidFill>
                  <a:srgbClr val="FF0000"/>
                </a:solidFill>
                <a:ea typeface="宋体" panose="02010600030101010101" pitchFamily="2" charset="-122"/>
              </a:rPr>
              <a:t>问</a:t>
            </a:r>
            <a:r>
              <a:rPr lang="en-US" altLang="zh-CN" sz="2600">
                <a:solidFill>
                  <a:srgbClr val="FF0000"/>
                </a:solidFill>
                <a:ea typeface="宋体" panose="02010600030101010101" pitchFamily="2" charset="-122"/>
              </a:rPr>
              <a:t>: </a:t>
            </a:r>
            <a:r>
              <a:rPr lang="zh-CN" altLang="en-US" sz="2600">
                <a:solidFill>
                  <a:srgbClr val="FF0000"/>
                </a:solidFill>
                <a:ea typeface="宋体" panose="02010600030101010101" pitchFamily="2" charset="-122"/>
              </a:rPr>
              <a:t>车队到达第二个收费站需要多久？</a:t>
            </a:r>
            <a:endParaRPr lang="zh-CN" altLang="en-US" sz="2600">
              <a:ea typeface="宋体" panose="02010600030101010101" pitchFamily="2" charset="-122"/>
            </a:endParaRPr>
          </a:p>
          <a:p>
            <a:pPr eaLnBrk="1" hangingPunct="1">
              <a:buFont typeface="Wingdings" panose="05000000000000000000" pitchFamily="2" charset="2"/>
              <a:buNone/>
            </a:pPr>
            <a:endParaRPr lang="en-US" altLang="zh-CN" sz="2600">
              <a:ea typeface="宋体" panose="02010600030101010101" pitchFamily="2" charset="-122"/>
            </a:endParaRPr>
          </a:p>
        </p:txBody>
      </p:sp>
      <p:sp>
        <p:nvSpPr>
          <p:cNvPr id="75782" name="Rectangle 4"/>
          <p:cNvSpPr>
            <a:spLocks noGrp="1" noChangeArrowheads="1"/>
          </p:cNvSpPr>
          <p:nvPr>
            <p:ph type="body" sz="half" idx="4294967295"/>
          </p:nvPr>
        </p:nvSpPr>
        <p:spPr>
          <a:xfrm>
            <a:off x="6264276" y="3087835"/>
            <a:ext cx="4162425" cy="3365500"/>
          </a:xfrm>
        </p:spPr>
        <p:txBody>
          <a:bodyPr/>
          <a:lstStyle/>
          <a:p>
            <a:pPr eaLnBrk="1" hangingPunct="1"/>
            <a:r>
              <a:rPr lang="zh-CN" altLang="en-US" sz="2600">
                <a:ea typeface="宋体" panose="02010600030101010101" pitchFamily="2" charset="-122"/>
              </a:rPr>
              <a:t>整个车队通过收费站所需时间</a:t>
            </a:r>
            <a:r>
              <a:rPr lang="en-US" altLang="zh-CN" sz="2600">
                <a:ea typeface="宋体" panose="02010600030101010101" pitchFamily="2" charset="-122"/>
              </a:rPr>
              <a:t>= 12*10 = 120 </a:t>
            </a:r>
            <a:r>
              <a:rPr lang="zh-CN" altLang="en-US" sz="2600">
                <a:ea typeface="宋体" panose="02010600030101010101" pitchFamily="2" charset="-122"/>
              </a:rPr>
              <a:t>秒</a:t>
            </a:r>
          </a:p>
          <a:p>
            <a:pPr eaLnBrk="1" hangingPunct="1"/>
            <a:r>
              <a:rPr lang="zh-CN" altLang="en-US" sz="2600">
                <a:ea typeface="宋体" panose="02010600030101010101" pitchFamily="2" charset="-122"/>
              </a:rPr>
              <a:t>最后一辆车从第一个收费站</a:t>
            </a:r>
            <a:r>
              <a:rPr lang="zh-CN" altLang="en-US" sz="2600">
                <a:latin typeface="华文中宋" panose="02010600040101010101" pitchFamily="2" charset="-122"/>
                <a:ea typeface="宋体" panose="02010600030101010101" pitchFamily="2" charset="-122"/>
              </a:rPr>
              <a:t>“</a:t>
            </a:r>
            <a:r>
              <a:rPr lang="zh-CN" altLang="en-US" sz="2600">
                <a:ea typeface="宋体" panose="02010600030101010101" pitchFamily="2" charset="-122"/>
              </a:rPr>
              <a:t>传播</a:t>
            </a:r>
            <a:r>
              <a:rPr lang="zh-CN" altLang="en-US" sz="2600">
                <a:latin typeface="华文中宋" panose="02010600040101010101" pitchFamily="2" charset="-122"/>
                <a:ea typeface="宋体" panose="02010600030101010101" pitchFamily="2" charset="-122"/>
              </a:rPr>
              <a:t>”</a:t>
            </a:r>
            <a:r>
              <a:rPr lang="zh-CN" altLang="en-US" sz="2600">
                <a:ea typeface="宋体" panose="02010600030101010101" pitchFamily="2" charset="-122"/>
              </a:rPr>
              <a:t>到第二个收费站所需时间</a:t>
            </a:r>
            <a:r>
              <a:rPr lang="en-US" altLang="zh-CN" sz="2600">
                <a:ea typeface="宋体" panose="02010600030101010101" pitchFamily="2" charset="-122"/>
              </a:rPr>
              <a:t>= 100km/(100km/hr)= 1 hr</a:t>
            </a:r>
          </a:p>
          <a:p>
            <a:pPr eaLnBrk="1" hangingPunct="1"/>
            <a:r>
              <a:rPr lang="zh-CN" altLang="en-US" sz="2600">
                <a:solidFill>
                  <a:srgbClr val="FF0000"/>
                </a:solidFill>
                <a:ea typeface="宋体" panose="02010600030101010101" pitchFamily="2" charset="-122"/>
              </a:rPr>
              <a:t>答</a:t>
            </a:r>
            <a:r>
              <a:rPr lang="en-US" altLang="zh-CN" sz="2600">
                <a:solidFill>
                  <a:srgbClr val="FF0000"/>
                </a:solidFill>
                <a:ea typeface="宋体" panose="02010600030101010101" pitchFamily="2" charset="-122"/>
              </a:rPr>
              <a:t>: 62 </a:t>
            </a:r>
            <a:r>
              <a:rPr lang="zh-CN" altLang="en-US" sz="2600">
                <a:solidFill>
                  <a:srgbClr val="FF0000"/>
                </a:solidFill>
                <a:ea typeface="宋体" panose="02010600030101010101" pitchFamily="2" charset="-122"/>
              </a:rPr>
              <a:t>分钟</a:t>
            </a:r>
            <a:endParaRPr lang="zh-CN" altLang="en-US" sz="2600">
              <a:ea typeface="宋体" panose="02010600030101010101" pitchFamily="2" charset="-122"/>
            </a:endParaRPr>
          </a:p>
        </p:txBody>
      </p:sp>
      <p:grpSp>
        <p:nvGrpSpPr>
          <p:cNvPr id="180231" name="Group 42"/>
          <p:cNvGrpSpPr>
            <a:grpSpLocks/>
          </p:cNvGrpSpPr>
          <p:nvPr/>
        </p:nvGrpSpPr>
        <p:grpSpPr bwMode="auto">
          <a:xfrm>
            <a:off x="1785938" y="1606698"/>
            <a:ext cx="8043862" cy="1384300"/>
            <a:chOff x="165" y="725"/>
            <a:chExt cx="5067" cy="872"/>
          </a:xfrm>
        </p:grpSpPr>
        <p:grpSp>
          <p:nvGrpSpPr>
            <p:cNvPr id="180232" name="Group 43"/>
            <p:cNvGrpSpPr>
              <a:grpSpLocks/>
            </p:cNvGrpSpPr>
            <p:nvPr/>
          </p:nvGrpSpPr>
          <p:grpSpPr bwMode="auto">
            <a:xfrm>
              <a:off x="3419" y="781"/>
              <a:ext cx="746" cy="687"/>
              <a:chOff x="1241" y="938"/>
              <a:chExt cx="746" cy="687"/>
            </a:xfrm>
          </p:grpSpPr>
          <p:sp>
            <p:nvSpPr>
              <p:cNvPr id="180256"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sp>
            <p:nvSpPr>
              <p:cNvPr id="180257" name="Text Box 45"/>
              <p:cNvSpPr txBox="1">
                <a:spLocks noChangeArrowheads="1"/>
              </p:cNvSpPr>
              <p:nvPr/>
            </p:nvSpPr>
            <p:spPr bwMode="auto">
              <a:xfrm>
                <a:off x="1241" y="1373"/>
                <a:ext cx="74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Comic Sans MS" panose="030F0702030302020204" pitchFamily="66" charset="0"/>
                    <a:cs typeface="Arial" panose="020B0604020202020204" pitchFamily="34" charset="0"/>
                  </a:rPr>
                  <a:t>   </a:t>
                </a:r>
                <a:r>
                  <a:rPr lang="zh-CN" altLang="en-US" sz="2000">
                    <a:latin typeface="Comic Sans MS" panose="030F0702030302020204" pitchFamily="66" charset="0"/>
                    <a:cs typeface="Arial" panose="020B0604020202020204" pitchFamily="34" charset="0"/>
                  </a:rPr>
                  <a:t>收费站</a:t>
                </a:r>
              </a:p>
            </p:txBody>
          </p:sp>
        </p:grpSp>
        <p:grpSp>
          <p:nvGrpSpPr>
            <p:cNvPr id="180233" name="Group 46"/>
            <p:cNvGrpSpPr>
              <a:grpSpLocks/>
            </p:cNvGrpSpPr>
            <p:nvPr/>
          </p:nvGrpSpPr>
          <p:grpSpPr bwMode="auto">
            <a:xfrm>
              <a:off x="1671" y="781"/>
              <a:ext cx="649" cy="687"/>
              <a:chOff x="1290" y="938"/>
              <a:chExt cx="649" cy="687"/>
            </a:xfrm>
          </p:grpSpPr>
          <p:sp>
            <p:nvSpPr>
              <p:cNvPr id="180254"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sp>
            <p:nvSpPr>
              <p:cNvPr id="180255" name="Text Box 48"/>
              <p:cNvSpPr txBox="1">
                <a:spLocks noChangeArrowheads="1"/>
              </p:cNvSpPr>
              <p:nvPr/>
            </p:nvSpPr>
            <p:spPr bwMode="auto">
              <a:xfrm>
                <a:off x="1290" y="1373"/>
                <a:ext cx="6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Comic Sans MS" panose="030F0702030302020204" pitchFamily="66" charset="0"/>
                    <a:cs typeface="Arial" panose="020B0604020202020204" pitchFamily="34" charset="0"/>
                  </a:rPr>
                  <a:t> </a:t>
                </a:r>
                <a:r>
                  <a:rPr lang="zh-CN" altLang="en-US" sz="2000">
                    <a:latin typeface="Comic Sans MS" panose="030F0702030302020204" pitchFamily="66" charset="0"/>
                    <a:cs typeface="Arial" panose="020B0604020202020204" pitchFamily="34" charset="0"/>
                  </a:rPr>
                  <a:t>收费站</a:t>
                </a:r>
              </a:p>
            </p:txBody>
          </p:sp>
        </p:grpSp>
        <p:sp>
          <p:nvSpPr>
            <p:cNvPr id="180234"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sp>
          <p:nvSpPr>
            <p:cNvPr id="180235" name="Text Box 50"/>
            <p:cNvSpPr txBox="1">
              <a:spLocks noChangeArrowheads="1"/>
            </p:cNvSpPr>
            <p:nvPr/>
          </p:nvSpPr>
          <p:spPr bwMode="auto">
            <a:xfrm>
              <a:off x="726" y="1139"/>
              <a:ext cx="596"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latin typeface="Comic Sans MS" panose="030F0702030302020204" pitchFamily="66" charset="0"/>
                  <a:cs typeface="Arial" panose="020B0604020202020204" pitchFamily="34" charset="0"/>
                </a:rPr>
                <a:t>十辆车</a:t>
              </a:r>
            </a:p>
            <a:p>
              <a:r>
                <a:rPr lang="zh-CN" altLang="en-US" sz="2000">
                  <a:latin typeface="Comic Sans MS" panose="030F0702030302020204" pitchFamily="66" charset="0"/>
                  <a:cs typeface="Arial" panose="020B0604020202020204" pitchFamily="34" charset="0"/>
                </a:rPr>
                <a:t>的车队</a:t>
              </a:r>
              <a:endParaRPr lang="zh-CN" altLang="en-US" sz="2000">
                <a:latin typeface="Times New Roman" panose="02020603050405020304" pitchFamily="18" charset="0"/>
                <a:cs typeface="Arial" panose="020B0604020202020204" pitchFamily="34" charset="0"/>
              </a:endParaRPr>
            </a:p>
          </p:txBody>
        </p:sp>
        <p:sp>
          <p:nvSpPr>
            <p:cNvPr id="180236"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37" name="Text Box 52"/>
            <p:cNvSpPr txBox="1">
              <a:spLocks noChangeArrowheads="1"/>
            </p:cNvSpPr>
            <p:nvPr/>
          </p:nvSpPr>
          <p:spPr bwMode="auto">
            <a:xfrm>
              <a:off x="2515" y="850"/>
              <a:ext cx="6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latin typeface="Comic Sans MS" panose="030F0702030302020204" pitchFamily="66" charset="0"/>
                  <a:cs typeface="Arial" panose="020B0604020202020204" pitchFamily="34" charset="0"/>
                </a:rPr>
                <a:t>100 km</a:t>
              </a:r>
            </a:p>
          </p:txBody>
        </p:sp>
        <p:sp>
          <p:nvSpPr>
            <p:cNvPr id="180238"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39" name="Text Box 54"/>
            <p:cNvSpPr txBox="1">
              <a:spLocks noChangeArrowheads="1"/>
            </p:cNvSpPr>
            <p:nvPr/>
          </p:nvSpPr>
          <p:spPr bwMode="auto">
            <a:xfrm>
              <a:off x="4377" y="850"/>
              <a:ext cx="6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latin typeface="Comic Sans MS" panose="030F0702030302020204" pitchFamily="66" charset="0"/>
                  <a:cs typeface="Arial" panose="020B0604020202020204" pitchFamily="34" charset="0"/>
                </a:rPr>
                <a:t>100 km</a:t>
              </a:r>
            </a:p>
          </p:txBody>
        </p:sp>
        <p:sp>
          <p:nvSpPr>
            <p:cNvPr id="180240"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41"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sp>
          <p:nvSpPr>
            <p:cNvPr id="180242"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sp>
          <p:nvSpPr>
            <p:cNvPr id="180243"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pic>
          <p:nvPicPr>
            <p:cNvPr id="180244" name="Picture 59" descr="MCj0398517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45" name="Picture 60" descr="MCj0398517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0246" name="Group 61"/>
            <p:cNvGrpSpPr>
              <a:grpSpLocks/>
            </p:cNvGrpSpPr>
            <p:nvPr/>
          </p:nvGrpSpPr>
          <p:grpSpPr bwMode="auto">
            <a:xfrm>
              <a:off x="1815" y="725"/>
              <a:ext cx="289" cy="490"/>
              <a:chOff x="2365" y="1352"/>
              <a:chExt cx="1022" cy="1616"/>
            </a:xfrm>
          </p:grpSpPr>
          <p:pic>
            <p:nvPicPr>
              <p:cNvPr id="180252"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53"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grpSp>
        <p:pic>
          <p:nvPicPr>
            <p:cNvPr id="180247" name="Picture 64" descr="MCj0398517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0248" name="Group 65"/>
            <p:cNvGrpSpPr>
              <a:grpSpLocks/>
            </p:cNvGrpSpPr>
            <p:nvPr/>
          </p:nvGrpSpPr>
          <p:grpSpPr bwMode="auto">
            <a:xfrm>
              <a:off x="3656" y="743"/>
              <a:ext cx="289" cy="490"/>
              <a:chOff x="2365" y="1352"/>
              <a:chExt cx="1022" cy="1616"/>
            </a:xfrm>
          </p:grpSpPr>
          <p:pic>
            <p:nvPicPr>
              <p:cNvPr id="180250" name="Picture 6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51"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grpSp>
        <p:sp>
          <p:nvSpPr>
            <p:cNvPr id="180249"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3873684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82">
                                            <p:txEl>
                                              <p:pRg st="0" end="0"/>
                                            </p:txEl>
                                          </p:spTgt>
                                        </p:tgtEl>
                                        <p:attrNameLst>
                                          <p:attrName>style.visibility</p:attrName>
                                        </p:attrNameLst>
                                      </p:cBhvr>
                                      <p:to>
                                        <p:strVal val="visible"/>
                                      </p:to>
                                    </p:set>
                                    <p:animEffect transition="in" filter="blinds(horizontal)">
                                      <p:cBhvr>
                                        <p:cTn id="7" dur="500"/>
                                        <p:tgtEl>
                                          <p:spTgt spid="7578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5782">
                                            <p:txEl>
                                              <p:pRg st="1" end="1"/>
                                            </p:txEl>
                                          </p:spTgt>
                                        </p:tgtEl>
                                        <p:attrNameLst>
                                          <p:attrName>style.visibility</p:attrName>
                                        </p:attrNameLst>
                                      </p:cBhvr>
                                      <p:to>
                                        <p:strVal val="visible"/>
                                      </p:to>
                                    </p:set>
                                    <p:animEffect transition="in" filter="blinds(horizontal)">
                                      <p:cBhvr>
                                        <p:cTn id="12" dur="500"/>
                                        <p:tgtEl>
                                          <p:spTgt spid="7578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5782">
                                            <p:txEl>
                                              <p:pRg st="2" end="2"/>
                                            </p:txEl>
                                          </p:spTgt>
                                        </p:tgtEl>
                                        <p:attrNameLst>
                                          <p:attrName>style.visibility</p:attrName>
                                        </p:attrNameLst>
                                      </p:cBhvr>
                                      <p:to>
                                        <p:strVal val="visible"/>
                                      </p:to>
                                    </p:set>
                                    <p:animEffect transition="in" filter="blinds(horizontal)">
                                      <p:cBhvr>
                                        <p:cTn id="17" dur="500"/>
                                        <p:tgtEl>
                                          <p:spTgt spid="7578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2"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ea typeface="华文隶书" panose="02010800040101010101" pitchFamily="2" charset="-122"/>
                <a:cs typeface="Arial" panose="020B0604020202020204" pitchFamily="34" charset="0"/>
              </a:rPr>
              <a:t>-</a:t>
            </a:r>
            <a:fld id="{5D556516-76DB-470C-AF99-4C9303C0D98F}" type="slidenum">
              <a:rPr lang="en-US" altLang="zh-CN" sz="1400">
                <a:ea typeface="华文隶书" panose="02010800040101010101" pitchFamily="2" charset="-122"/>
                <a:cs typeface="Arial" panose="020B0604020202020204" pitchFamily="34" charset="0"/>
              </a:rPr>
              <a:pPr/>
              <a:t>138</a:t>
            </a:fld>
            <a:r>
              <a:rPr lang="en-US" altLang="zh-CN">
                <a:ea typeface="华文隶书" panose="02010800040101010101" pitchFamily="2" charset="-122"/>
                <a:cs typeface="Arial" panose="020B0604020202020204" pitchFamily="34" charset="0"/>
              </a:rPr>
              <a:t>-</a:t>
            </a:r>
          </a:p>
        </p:txBody>
      </p:sp>
      <p:sp>
        <p:nvSpPr>
          <p:cNvPr id="182275"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endParaRPr lang="en-US" altLang="zh-CN" sz="1400">
              <a:cs typeface="Arial" panose="020B0604020202020204" pitchFamily="34" charset="0"/>
            </a:endParaRPr>
          </a:p>
        </p:txBody>
      </p:sp>
      <p:sp>
        <p:nvSpPr>
          <p:cNvPr id="182276" name="Rectangle 2"/>
          <p:cNvSpPr>
            <a:spLocks noGrp="1" noChangeArrowheads="1"/>
          </p:cNvSpPr>
          <p:nvPr>
            <p:ph type="title" idx="4294967295"/>
          </p:nvPr>
        </p:nvSpPr>
        <p:spPr>
          <a:xfrm>
            <a:off x="1267520" y="389211"/>
            <a:ext cx="7772400" cy="1143000"/>
          </a:xfrm>
        </p:spPr>
        <p:txBody>
          <a:bodyPr/>
          <a:lstStyle/>
          <a:p>
            <a:pPr eaLnBrk="1" hangingPunct="1"/>
            <a:r>
              <a:rPr lang="zh-CN" altLang="en-US">
                <a:ea typeface="宋体" panose="02010600030101010101" pitchFamily="2" charset="-122"/>
              </a:rPr>
              <a:t>时延与带宽：车队比喻</a:t>
            </a:r>
          </a:p>
        </p:txBody>
      </p:sp>
      <p:sp>
        <p:nvSpPr>
          <p:cNvPr id="182277" name="Rectangle 3"/>
          <p:cNvSpPr>
            <a:spLocks noGrp="1" noChangeArrowheads="1"/>
          </p:cNvSpPr>
          <p:nvPr>
            <p:ph type="body" sz="half" idx="4294967295"/>
          </p:nvPr>
        </p:nvSpPr>
        <p:spPr>
          <a:xfrm>
            <a:off x="1775520" y="3351485"/>
            <a:ext cx="3941762" cy="3317875"/>
          </a:xfrm>
        </p:spPr>
        <p:txBody>
          <a:bodyPr/>
          <a:lstStyle/>
          <a:p>
            <a:pPr eaLnBrk="1" hangingPunct="1"/>
            <a:r>
              <a:rPr lang="zh-CN" altLang="en-US" sz="2600">
                <a:ea typeface="宋体" panose="02010600030101010101" pitchFamily="2" charset="-122"/>
              </a:rPr>
              <a:t>车现在以</a:t>
            </a:r>
            <a:r>
              <a:rPr lang="en-US" altLang="zh-CN" sz="2600">
                <a:ea typeface="宋体" panose="02010600030101010101" pitchFamily="2" charset="-122"/>
              </a:rPr>
              <a:t>1000</a:t>
            </a:r>
            <a:r>
              <a:rPr lang="zh-CN" altLang="en-US" sz="2600">
                <a:ea typeface="宋体" panose="02010600030101010101" pitchFamily="2" charset="-122"/>
              </a:rPr>
              <a:t>公里</a:t>
            </a:r>
            <a:r>
              <a:rPr lang="en-US" altLang="zh-CN" sz="2600">
                <a:ea typeface="宋体" panose="02010600030101010101" pitchFamily="2" charset="-122"/>
              </a:rPr>
              <a:t>/</a:t>
            </a:r>
            <a:r>
              <a:rPr lang="zh-CN" altLang="en-US" sz="2600">
                <a:ea typeface="宋体" panose="02010600030101010101" pitchFamily="2" charset="-122"/>
              </a:rPr>
              <a:t>小时的速度</a:t>
            </a:r>
            <a:r>
              <a:rPr lang="zh-CN" altLang="en-US" sz="2600">
                <a:latin typeface="华文中宋" panose="02010600040101010101" pitchFamily="2" charset="-122"/>
                <a:ea typeface="宋体" panose="02010600030101010101" pitchFamily="2" charset="-122"/>
              </a:rPr>
              <a:t>“</a:t>
            </a:r>
            <a:r>
              <a:rPr lang="zh-CN" altLang="en-US" sz="2600">
                <a:ea typeface="宋体" panose="02010600030101010101" pitchFamily="2" charset="-122"/>
              </a:rPr>
              <a:t>传播</a:t>
            </a:r>
            <a:r>
              <a:rPr lang="zh-CN" altLang="en-US" sz="2600">
                <a:latin typeface="华文中宋" panose="02010600040101010101" pitchFamily="2" charset="-122"/>
                <a:ea typeface="宋体" panose="02010600030101010101" pitchFamily="2" charset="-122"/>
              </a:rPr>
              <a:t>”</a:t>
            </a:r>
            <a:endParaRPr lang="zh-CN" altLang="en-US" sz="2600">
              <a:ea typeface="宋体" panose="02010600030101010101" pitchFamily="2" charset="-122"/>
            </a:endParaRPr>
          </a:p>
          <a:p>
            <a:pPr eaLnBrk="1" hangingPunct="1"/>
            <a:r>
              <a:rPr lang="zh-CN" altLang="en-US" sz="2600">
                <a:ea typeface="宋体" panose="02010600030101010101" pitchFamily="2" charset="-122"/>
              </a:rPr>
              <a:t>收费站服务一辆车现需</a:t>
            </a:r>
            <a:r>
              <a:rPr lang="en-US" altLang="zh-CN" sz="2600">
                <a:ea typeface="宋体" panose="02010600030101010101" pitchFamily="2" charset="-122"/>
              </a:rPr>
              <a:t>1</a:t>
            </a:r>
            <a:r>
              <a:rPr lang="zh-CN" altLang="en-US" sz="2600">
                <a:ea typeface="宋体" panose="02010600030101010101" pitchFamily="2" charset="-122"/>
              </a:rPr>
              <a:t>分钟</a:t>
            </a:r>
            <a:endParaRPr lang="zh-CN" altLang="en-US" sz="2600">
              <a:solidFill>
                <a:schemeClr val="accent2"/>
              </a:solidFill>
              <a:ea typeface="宋体" panose="02010600030101010101" pitchFamily="2" charset="-122"/>
            </a:endParaRPr>
          </a:p>
          <a:p>
            <a:pPr eaLnBrk="1" hangingPunct="1"/>
            <a:r>
              <a:rPr lang="zh-CN" altLang="en-US" sz="2600">
                <a:solidFill>
                  <a:srgbClr val="FF0000"/>
                </a:solidFill>
                <a:ea typeface="宋体" panose="02010600030101010101" pitchFamily="2" charset="-122"/>
              </a:rPr>
              <a:t>问</a:t>
            </a:r>
            <a:r>
              <a:rPr lang="en-US" altLang="zh-CN" sz="2600">
                <a:solidFill>
                  <a:srgbClr val="FF0000"/>
                </a:solidFill>
                <a:ea typeface="宋体" panose="02010600030101010101" pitchFamily="2" charset="-122"/>
              </a:rPr>
              <a:t>:</a:t>
            </a:r>
            <a:r>
              <a:rPr lang="zh-CN" altLang="en-US" sz="2600">
                <a:solidFill>
                  <a:srgbClr val="FF0000"/>
                </a:solidFill>
                <a:ea typeface="宋体" panose="02010600030101010101" pitchFamily="2" charset="-122"/>
              </a:rPr>
              <a:t>第一个收费站在服务完所有车之前是否有车达到第二个收费站？</a:t>
            </a:r>
            <a:endParaRPr lang="zh-CN" altLang="en-US" sz="2600">
              <a:solidFill>
                <a:schemeClr val="accent2"/>
              </a:solidFill>
              <a:ea typeface="宋体" panose="02010600030101010101" pitchFamily="2" charset="-122"/>
            </a:endParaRPr>
          </a:p>
          <a:p>
            <a:pPr eaLnBrk="1" hangingPunct="1">
              <a:buFont typeface="Wingdings" panose="05000000000000000000" pitchFamily="2" charset="2"/>
              <a:buNone/>
            </a:pPr>
            <a:endParaRPr lang="en-US" altLang="zh-CN" sz="2600">
              <a:solidFill>
                <a:schemeClr val="accent2"/>
              </a:solidFill>
              <a:ea typeface="宋体" panose="02010600030101010101" pitchFamily="2" charset="-122"/>
            </a:endParaRPr>
          </a:p>
        </p:txBody>
      </p:sp>
      <p:sp>
        <p:nvSpPr>
          <p:cNvPr id="76806" name="Rectangle 4"/>
          <p:cNvSpPr>
            <a:spLocks noGrp="1" noChangeArrowheads="1"/>
          </p:cNvSpPr>
          <p:nvPr>
            <p:ph type="body" sz="half" idx="4294967295"/>
          </p:nvPr>
        </p:nvSpPr>
        <p:spPr>
          <a:xfrm>
            <a:off x="5869682" y="3053034"/>
            <a:ext cx="4368800" cy="3365500"/>
          </a:xfrm>
        </p:spPr>
        <p:txBody>
          <a:bodyPr/>
          <a:lstStyle/>
          <a:p>
            <a:pPr eaLnBrk="1" hangingPunct="1"/>
            <a:r>
              <a:rPr lang="zh-CN" altLang="en-US" sz="2600">
                <a:solidFill>
                  <a:srgbClr val="FF0000"/>
                </a:solidFill>
                <a:ea typeface="宋体" panose="02010600030101010101" pitchFamily="2" charset="-122"/>
              </a:rPr>
              <a:t>是的可以</a:t>
            </a:r>
            <a:r>
              <a:rPr lang="en-US" altLang="zh-CN" sz="2600">
                <a:solidFill>
                  <a:srgbClr val="FF0000"/>
                </a:solidFill>
                <a:ea typeface="宋体" panose="02010600030101010101" pitchFamily="2" charset="-122"/>
              </a:rPr>
              <a:t>!</a:t>
            </a:r>
            <a:r>
              <a:rPr lang="en-US" altLang="zh-CN" sz="2600">
                <a:ea typeface="宋体" panose="02010600030101010101" pitchFamily="2" charset="-122"/>
              </a:rPr>
              <a:t> 7 </a:t>
            </a:r>
            <a:r>
              <a:rPr lang="zh-CN" altLang="en-US" sz="2600">
                <a:ea typeface="宋体" panose="02010600030101010101" pitchFamily="2" charset="-122"/>
              </a:rPr>
              <a:t>分钟后</a:t>
            </a:r>
            <a:r>
              <a:rPr lang="en-US" altLang="zh-CN" sz="2600">
                <a:ea typeface="宋体" panose="02010600030101010101" pitchFamily="2" charset="-122"/>
              </a:rPr>
              <a:t>, </a:t>
            </a:r>
            <a:r>
              <a:rPr lang="zh-CN" altLang="en-US" sz="2600">
                <a:ea typeface="宋体" panose="02010600030101010101" pitchFamily="2" charset="-122"/>
              </a:rPr>
              <a:t>第一辆车到达第二个收费站而这时还有</a:t>
            </a:r>
            <a:r>
              <a:rPr lang="en-US" altLang="zh-CN" sz="2600">
                <a:ea typeface="宋体" panose="02010600030101010101" pitchFamily="2" charset="-122"/>
              </a:rPr>
              <a:t>3</a:t>
            </a:r>
            <a:r>
              <a:rPr lang="zh-CN" altLang="en-US" sz="2600">
                <a:ea typeface="宋体" panose="02010600030101010101" pitchFamily="2" charset="-122"/>
              </a:rPr>
              <a:t>辆车在第一个收费站</a:t>
            </a:r>
          </a:p>
          <a:p>
            <a:pPr eaLnBrk="1" hangingPunct="1"/>
            <a:r>
              <a:rPr lang="zh-CN" altLang="en-US" sz="2600">
                <a:solidFill>
                  <a:schemeClr val="accent2"/>
                </a:solidFill>
                <a:ea typeface="宋体" panose="02010600030101010101" pitchFamily="2" charset="-122"/>
              </a:rPr>
              <a:t>数据包中的第一个比特可以在第一个路由器发送完全部数据之前到达第二个路由器</a:t>
            </a:r>
            <a:r>
              <a:rPr lang="en-US" altLang="zh-CN" sz="2600">
                <a:solidFill>
                  <a:schemeClr val="accent2"/>
                </a:solidFill>
                <a:ea typeface="宋体" panose="02010600030101010101" pitchFamily="2" charset="-122"/>
              </a:rPr>
              <a:t>!</a:t>
            </a:r>
          </a:p>
        </p:txBody>
      </p:sp>
      <p:grpSp>
        <p:nvGrpSpPr>
          <p:cNvPr id="182279" name="Group 42"/>
          <p:cNvGrpSpPr>
            <a:grpSpLocks/>
          </p:cNvGrpSpPr>
          <p:nvPr/>
        </p:nvGrpSpPr>
        <p:grpSpPr bwMode="auto">
          <a:xfrm>
            <a:off x="1813620" y="1571897"/>
            <a:ext cx="8043862" cy="1384300"/>
            <a:chOff x="165" y="725"/>
            <a:chExt cx="5067" cy="872"/>
          </a:xfrm>
        </p:grpSpPr>
        <p:grpSp>
          <p:nvGrpSpPr>
            <p:cNvPr id="182280" name="Group 43"/>
            <p:cNvGrpSpPr>
              <a:grpSpLocks/>
            </p:cNvGrpSpPr>
            <p:nvPr/>
          </p:nvGrpSpPr>
          <p:grpSpPr bwMode="auto">
            <a:xfrm>
              <a:off x="3419" y="781"/>
              <a:ext cx="746" cy="687"/>
              <a:chOff x="1241" y="938"/>
              <a:chExt cx="746" cy="687"/>
            </a:xfrm>
          </p:grpSpPr>
          <p:sp>
            <p:nvSpPr>
              <p:cNvPr id="182304"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sp>
            <p:nvSpPr>
              <p:cNvPr id="182305" name="Text Box 45"/>
              <p:cNvSpPr txBox="1">
                <a:spLocks noChangeArrowheads="1"/>
              </p:cNvSpPr>
              <p:nvPr/>
            </p:nvSpPr>
            <p:spPr bwMode="auto">
              <a:xfrm>
                <a:off x="1241" y="1373"/>
                <a:ext cx="74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Comic Sans MS" panose="030F0702030302020204" pitchFamily="66" charset="0"/>
                    <a:cs typeface="Arial" panose="020B0604020202020204" pitchFamily="34" charset="0"/>
                  </a:rPr>
                  <a:t>   </a:t>
                </a:r>
                <a:r>
                  <a:rPr lang="zh-CN" altLang="en-US" sz="2000">
                    <a:latin typeface="Comic Sans MS" panose="030F0702030302020204" pitchFamily="66" charset="0"/>
                    <a:cs typeface="Arial" panose="020B0604020202020204" pitchFamily="34" charset="0"/>
                  </a:rPr>
                  <a:t>收费站</a:t>
                </a:r>
              </a:p>
            </p:txBody>
          </p:sp>
        </p:grpSp>
        <p:grpSp>
          <p:nvGrpSpPr>
            <p:cNvPr id="182281" name="Group 46"/>
            <p:cNvGrpSpPr>
              <a:grpSpLocks/>
            </p:cNvGrpSpPr>
            <p:nvPr/>
          </p:nvGrpSpPr>
          <p:grpSpPr bwMode="auto">
            <a:xfrm>
              <a:off x="1671" y="781"/>
              <a:ext cx="649" cy="687"/>
              <a:chOff x="1290" y="938"/>
              <a:chExt cx="649" cy="687"/>
            </a:xfrm>
          </p:grpSpPr>
          <p:sp>
            <p:nvSpPr>
              <p:cNvPr id="182302"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sp>
            <p:nvSpPr>
              <p:cNvPr id="182303" name="Text Box 48"/>
              <p:cNvSpPr txBox="1">
                <a:spLocks noChangeArrowheads="1"/>
              </p:cNvSpPr>
              <p:nvPr/>
            </p:nvSpPr>
            <p:spPr bwMode="auto">
              <a:xfrm>
                <a:off x="1290" y="1373"/>
                <a:ext cx="6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Comic Sans MS" panose="030F0702030302020204" pitchFamily="66" charset="0"/>
                    <a:cs typeface="Arial" panose="020B0604020202020204" pitchFamily="34" charset="0"/>
                  </a:rPr>
                  <a:t> </a:t>
                </a:r>
                <a:r>
                  <a:rPr lang="zh-CN" altLang="en-US" sz="2000">
                    <a:latin typeface="Comic Sans MS" panose="030F0702030302020204" pitchFamily="66" charset="0"/>
                    <a:cs typeface="Arial" panose="020B0604020202020204" pitchFamily="34" charset="0"/>
                  </a:rPr>
                  <a:t>收费站</a:t>
                </a:r>
              </a:p>
            </p:txBody>
          </p:sp>
        </p:grpSp>
        <p:sp>
          <p:nvSpPr>
            <p:cNvPr id="182282"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sp>
          <p:nvSpPr>
            <p:cNvPr id="182283" name="Text Box 50"/>
            <p:cNvSpPr txBox="1">
              <a:spLocks noChangeArrowheads="1"/>
            </p:cNvSpPr>
            <p:nvPr/>
          </p:nvSpPr>
          <p:spPr bwMode="auto">
            <a:xfrm>
              <a:off x="726" y="1139"/>
              <a:ext cx="596"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latin typeface="Comic Sans MS" panose="030F0702030302020204" pitchFamily="66" charset="0"/>
                  <a:cs typeface="Arial" panose="020B0604020202020204" pitchFamily="34" charset="0"/>
                </a:rPr>
                <a:t>十辆车</a:t>
              </a:r>
            </a:p>
            <a:p>
              <a:r>
                <a:rPr lang="zh-CN" altLang="en-US" sz="2000">
                  <a:latin typeface="Comic Sans MS" panose="030F0702030302020204" pitchFamily="66" charset="0"/>
                  <a:cs typeface="Arial" panose="020B0604020202020204" pitchFamily="34" charset="0"/>
                </a:rPr>
                <a:t>的车队</a:t>
              </a:r>
              <a:endParaRPr lang="zh-CN" altLang="en-US" sz="2000">
                <a:latin typeface="Times New Roman" panose="02020603050405020304" pitchFamily="18" charset="0"/>
                <a:cs typeface="Arial" panose="020B0604020202020204" pitchFamily="34" charset="0"/>
              </a:endParaRPr>
            </a:p>
          </p:txBody>
        </p:sp>
        <p:sp>
          <p:nvSpPr>
            <p:cNvPr id="182284"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285" name="Text Box 52"/>
            <p:cNvSpPr txBox="1">
              <a:spLocks noChangeArrowheads="1"/>
            </p:cNvSpPr>
            <p:nvPr/>
          </p:nvSpPr>
          <p:spPr bwMode="auto">
            <a:xfrm>
              <a:off x="2515" y="850"/>
              <a:ext cx="6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latin typeface="Comic Sans MS" panose="030F0702030302020204" pitchFamily="66" charset="0"/>
                  <a:cs typeface="Arial" panose="020B0604020202020204" pitchFamily="34" charset="0"/>
                </a:rPr>
                <a:t>100 km</a:t>
              </a:r>
            </a:p>
          </p:txBody>
        </p:sp>
        <p:sp>
          <p:nvSpPr>
            <p:cNvPr id="182286"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287" name="Text Box 54"/>
            <p:cNvSpPr txBox="1">
              <a:spLocks noChangeArrowheads="1"/>
            </p:cNvSpPr>
            <p:nvPr/>
          </p:nvSpPr>
          <p:spPr bwMode="auto">
            <a:xfrm>
              <a:off x="4377" y="850"/>
              <a:ext cx="6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latin typeface="Comic Sans MS" panose="030F0702030302020204" pitchFamily="66" charset="0"/>
                  <a:cs typeface="Arial" panose="020B0604020202020204" pitchFamily="34" charset="0"/>
                </a:rPr>
                <a:t>100 km</a:t>
              </a:r>
            </a:p>
          </p:txBody>
        </p:sp>
        <p:sp>
          <p:nvSpPr>
            <p:cNvPr id="182288"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289"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sp>
          <p:nvSpPr>
            <p:cNvPr id="182290"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sp>
          <p:nvSpPr>
            <p:cNvPr id="182291"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pic>
          <p:nvPicPr>
            <p:cNvPr id="182292" name="Picture 59" descr="MCj0398517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93" name="Picture 60" descr="MCj0398517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2294" name="Group 61"/>
            <p:cNvGrpSpPr>
              <a:grpSpLocks/>
            </p:cNvGrpSpPr>
            <p:nvPr/>
          </p:nvGrpSpPr>
          <p:grpSpPr bwMode="auto">
            <a:xfrm>
              <a:off x="1815" y="725"/>
              <a:ext cx="289" cy="490"/>
              <a:chOff x="2365" y="1352"/>
              <a:chExt cx="1022" cy="1616"/>
            </a:xfrm>
          </p:grpSpPr>
          <p:pic>
            <p:nvPicPr>
              <p:cNvPr id="182300"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301"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grpSp>
        <p:pic>
          <p:nvPicPr>
            <p:cNvPr id="182295" name="Picture 64" descr="MCj0398517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2296" name="Group 65"/>
            <p:cNvGrpSpPr>
              <a:grpSpLocks/>
            </p:cNvGrpSpPr>
            <p:nvPr/>
          </p:nvGrpSpPr>
          <p:grpSpPr bwMode="auto">
            <a:xfrm>
              <a:off x="3656" y="743"/>
              <a:ext cx="289" cy="490"/>
              <a:chOff x="2365" y="1352"/>
              <a:chExt cx="1022" cy="1616"/>
            </a:xfrm>
          </p:grpSpPr>
          <p:pic>
            <p:nvPicPr>
              <p:cNvPr id="182298" name="Picture 6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99"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latin typeface="Times New Roman" panose="02020603050405020304" pitchFamily="18" charset="0"/>
                  <a:cs typeface="Arial" panose="020B0604020202020204" pitchFamily="34" charset="0"/>
                </a:endParaRPr>
              </a:p>
            </p:txBody>
          </p:sp>
        </p:grpSp>
        <p:sp>
          <p:nvSpPr>
            <p:cNvPr id="182297"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8444028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806">
                                            <p:txEl>
                                              <p:pRg st="0" end="0"/>
                                            </p:txEl>
                                          </p:spTgt>
                                        </p:tgtEl>
                                        <p:attrNameLst>
                                          <p:attrName>style.visibility</p:attrName>
                                        </p:attrNameLst>
                                      </p:cBhvr>
                                      <p:to>
                                        <p:strVal val="visible"/>
                                      </p:to>
                                    </p:set>
                                    <p:animEffect transition="in" filter="blinds(horizontal)">
                                      <p:cBhvr>
                                        <p:cTn id="7" dur="500"/>
                                        <p:tgtEl>
                                          <p:spTgt spid="7680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806">
                                            <p:txEl>
                                              <p:pRg st="1" end="1"/>
                                            </p:txEl>
                                          </p:spTgt>
                                        </p:tgtEl>
                                        <p:attrNameLst>
                                          <p:attrName>style.visibility</p:attrName>
                                        </p:attrNameLst>
                                      </p:cBhvr>
                                      <p:to>
                                        <p:strVal val="visible"/>
                                      </p:to>
                                    </p:set>
                                    <p:animEffect transition="in" filter="blinds(horizontal)">
                                      <p:cBhvr>
                                        <p:cTn id="12" dur="500"/>
                                        <p:tgtEl>
                                          <p:spTgt spid="7680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6"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80A65618-5F02-4C41-8EB3-0003901A58A6}"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139</a:t>
            </a:fld>
            <a:r>
              <a:rPr kumimoji="0" lang="en-US" altLang="zh-CN" sz="1000">
                <a:latin typeface="Arial" panose="020B0604020202020204" pitchFamily="34" charset="0"/>
                <a:ea typeface="宋体" panose="02010600030101010101" pitchFamily="2" charset="-122"/>
              </a:rPr>
              <a:t>-</a:t>
            </a:r>
          </a:p>
        </p:txBody>
      </p:sp>
      <p:sp>
        <p:nvSpPr>
          <p:cNvPr id="184323" name="Rectangle 2"/>
          <p:cNvSpPr>
            <a:spLocks noGrp="1" noChangeArrowheads="1"/>
          </p:cNvSpPr>
          <p:nvPr>
            <p:ph type="title" idx="4294967295"/>
          </p:nvPr>
        </p:nvSpPr>
        <p:spPr/>
        <p:txBody>
          <a:bodyPr/>
          <a:lstStyle/>
          <a:p>
            <a:pPr eaLnBrk="1" hangingPunct="1"/>
            <a:r>
              <a:rPr lang="en-US" altLang="zh-CN" sz="3200"/>
              <a:t>Demo</a:t>
            </a:r>
          </a:p>
        </p:txBody>
      </p:sp>
      <p:sp>
        <p:nvSpPr>
          <p:cNvPr id="184324" name="Rectangle 3"/>
          <p:cNvSpPr>
            <a:spLocks noGrp="1" noChangeArrowheads="1"/>
          </p:cNvSpPr>
          <p:nvPr>
            <p:ph type="body" idx="4294967295"/>
          </p:nvPr>
        </p:nvSpPr>
        <p:spPr/>
        <p:txBody>
          <a:bodyPr/>
          <a:lstStyle/>
          <a:p>
            <a:pPr eaLnBrk="1" hangingPunct="1"/>
            <a:r>
              <a:rPr lang="fr-FR" altLang="zh-CN" sz="2400"/>
              <a:t>Transmission versus Propagation Delay</a:t>
            </a:r>
          </a:p>
          <a:p>
            <a:pPr eaLnBrk="1" hangingPunct="1"/>
            <a:r>
              <a:rPr lang="fr-FR" altLang="zh-CN" sz="2400"/>
              <a:t>http://media.pearsoncmg.com/aw/aw_kurose_network_2/applets/transmission/delay.html</a:t>
            </a:r>
            <a:endParaRPr lang="en-US" altLang="zh-CN" sz="2400"/>
          </a:p>
          <a:p>
            <a:pPr eaLnBrk="1" hangingPunct="1"/>
            <a:endParaRPr lang="en-US" altLang="zh-CN" sz="2400"/>
          </a:p>
        </p:txBody>
      </p:sp>
    </p:spTree>
    <p:extLst>
      <p:ext uri="{BB962C8B-B14F-4D97-AF65-F5344CB8AC3E}">
        <p14:creationId xmlns:p14="http://schemas.microsoft.com/office/powerpoint/2010/main" val="1800627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EAC6DE3E-9407-4E9F-AD72-137C23A0E43A}"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14</a:t>
            </a:fld>
            <a:r>
              <a:rPr kumimoji="0" lang="en-US" altLang="zh-CN" sz="1000">
                <a:latin typeface="Arial" panose="020B0604020202020204" pitchFamily="34" charset="0"/>
                <a:ea typeface="宋体" panose="02010600030101010101" pitchFamily="2" charset="-122"/>
              </a:rPr>
              <a:t>-</a:t>
            </a:r>
          </a:p>
        </p:txBody>
      </p:sp>
      <p:sp>
        <p:nvSpPr>
          <p:cNvPr id="29699" name="Rectangle 2"/>
          <p:cNvSpPr>
            <a:spLocks noGrp="1" noChangeArrowheads="1"/>
          </p:cNvSpPr>
          <p:nvPr>
            <p:ph type="title"/>
          </p:nvPr>
        </p:nvSpPr>
        <p:spPr/>
        <p:txBody>
          <a:bodyPr/>
          <a:lstStyle/>
          <a:p>
            <a:pPr eaLnBrk="1" hangingPunct="1"/>
            <a:r>
              <a:rPr lang="zh-CN" altLang="en-US" sz="3200" dirty="0"/>
              <a:t>计算机网络  </a:t>
            </a:r>
            <a:r>
              <a:rPr lang="en-US" altLang="zh-CN" sz="3200" dirty="0"/>
              <a:t>vs </a:t>
            </a:r>
            <a:r>
              <a:rPr lang="zh-CN" altLang="en-US" sz="3200" dirty="0"/>
              <a:t>其他通信系统</a:t>
            </a:r>
          </a:p>
        </p:txBody>
      </p:sp>
      <p:sp>
        <p:nvSpPr>
          <p:cNvPr id="29700" name="Rectangle 3"/>
          <p:cNvSpPr>
            <a:spLocks noGrp="1" noChangeArrowheads="1"/>
          </p:cNvSpPr>
          <p:nvPr>
            <p:ph type="body" idx="1"/>
          </p:nvPr>
        </p:nvSpPr>
        <p:spPr/>
        <p:txBody>
          <a:bodyPr/>
          <a:lstStyle/>
          <a:p>
            <a:pPr eaLnBrk="1" hangingPunct="1"/>
            <a:r>
              <a:rPr lang="zh-CN" altLang="en-US" sz="2800" dirty="0"/>
              <a:t>主要区别是什么</a:t>
            </a:r>
            <a:r>
              <a:rPr lang="en-US" altLang="zh-CN" sz="2800" dirty="0"/>
              <a:t>?</a:t>
            </a:r>
          </a:p>
          <a:p>
            <a:pPr lvl="1" eaLnBrk="1" hangingPunct="1"/>
            <a:r>
              <a:rPr lang="zh-CN" altLang="en-US" sz="2400" dirty="0"/>
              <a:t>通用性</a:t>
            </a:r>
          </a:p>
          <a:p>
            <a:pPr lvl="1" eaLnBrk="1" hangingPunct="1"/>
            <a:r>
              <a:rPr lang="zh-CN" altLang="en-US" sz="2400" dirty="0"/>
              <a:t>对特定应用而言并非最优（打电话或传送电视信号），</a:t>
            </a:r>
          </a:p>
          <a:p>
            <a:pPr lvl="1" eaLnBrk="1" hangingPunct="1">
              <a:buFont typeface="Wingdings" panose="05000000000000000000" pitchFamily="2" charset="2"/>
              <a:buNone/>
            </a:pPr>
            <a:r>
              <a:rPr lang="zh-CN" altLang="en-US" sz="2400" dirty="0"/>
              <a:t>    能够传送各种不同类型的数据，支持广泛的不断增长的应用</a:t>
            </a:r>
            <a:endParaRPr lang="en-US" altLang="zh-CN" sz="2400" dirty="0"/>
          </a:p>
          <a:p>
            <a:pPr eaLnBrk="1" hangingPunct="1"/>
            <a:r>
              <a:rPr lang="zh-CN" altLang="en-US" sz="2800" dirty="0"/>
              <a:t>容易混淆的概念</a:t>
            </a:r>
          </a:p>
          <a:p>
            <a:pPr lvl="1" eaLnBrk="1" hangingPunct="1"/>
            <a:r>
              <a:rPr lang="zh-CN" altLang="en-US" sz="2400" dirty="0"/>
              <a:t>互联的计算机</a:t>
            </a:r>
          </a:p>
          <a:p>
            <a:pPr lvl="2" eaLnBrk="1" hangingPunct="1"/>
            <a:r>
              <a:rPr lang="zh-CN" altLang="en-US" sz="2200" dirty="0">
                <a:latin typeface="华文中宋" panose="02010600040101010101" pitchFamily="2" charset="-122"/>
              </a:rPr>
              <a:t>一台服务器 </a:t>
            </a:r>
            <a:r>
              <a:rPr lang="en-US" altLang="zh-CN" sz="2200" dirty="0">
                <a:latin typeface="华文中宋" panose="02010600040101010101" pitchFamily="2" charset="-122"/>
              </a:rPr>
              <a:t>+ </a:t>
            </a:r>
            <a:r>
              <a:rPr lang="zh-CN" altLang="en-US" sz="2200" dirty="0">
                <a:latin typeface="华文中宋" panose="02010600040101010101" pitchFamily="2" charset="-122"/>
              </a:rPr>
              <a:t>多台从属计算机</a:t>
            </a:r>
          </a:p>
          <a:p>
            <a:pPr lvl="2" eaLnBrk="1" hangingPunct="1"/>
            <a:r>
              <a:rPr lang="zh-CN" altLang="en-US" sz="2200" dirty="0">
                <a:latin typeface="华文中宋" panose="02010600040101010101" pitchFamily="2" charset="-122"/>
              </a:rPr>
              <a:t>一台大型计算机 </a:t>
            </a:r>
            <a:r>
              <a:rPr lang="en-US" altLang="zh-CN" sz="2200" dirty="0">
                <a:latin typeface="华文中宋" panose="02010600040101010101" pitchFamily="2" charset="-122"/>
              </a:rPr>
              <a:t>+ </a:t>
            </a:r>
            <a:r>
              <a:rPr lang="zh-CN" altLang="en-US" sz="2200" dirty="0">
                <a:latin typeface="华文中宋" panose="02010600040101010101" pitchFamily="2" charset="-122"/>
              </a:rPr>
              <a:t>远程终端</a:t>
            </a:r>
          </a:p>
          <a:p>
            <a:pPr lvl="1" eaLnBrk="1" hangingPunct="1"/>
            <a:r>
              <a:rPr lang="zh-CN" altLang="en-US" sz="2400" dirty="0"/>
              <a:t>分布式系统</a:t>
            </a:r>
          </a:p>
          <a:p>
            <a:pPr lvl="2" eaLnBrk="1" hangingPunct="1"/>
            <a:r>
              <a:rPr lang="zh-CN" altLang="en-US" sz="2200" dirty="0">
                <a:latin typeface="华文中宋" panose="02010600040101010101" pitchFamily="2" charset="-122"/>
              </a:rPr>
              <a:t>建立在网络基础之上的软件系统</a:t>
            </a:r>
          </a:p>
          <a:p>
            <a:pPr lvl="2" eaLnBrk="1" hangingPunct="1"/>
            <a:r>
              <a:rPr lang="zh-CN" altLang="en-US" sz="2200" dirty="0">
                <a:latin typeface="华文中宋" panose="02010600040101010101" pitchFamily="2" charset="-122"/>
              </a:rPr>
              <a:t>用户透明</a:t>
            </a:r>
          </a:p>
        </p:txBody>
      </p:sp>
      <p:pic>
        <p:nvPicPr>
          <p:cNvPr id="29701" name="Picture 4" descr="http://www.uriel-law.com/images/ComputerNetwor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6475" y="3708400"/>
            <a:ext cx="327660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87929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6ABCBE7D-03DA-48AE-B006-96C48142A174}"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140</a:t>
            </a:fld>
            <a:r>
              <a:rPr kumimoji="0" lang="en-US" altLang="zh-CN" sz="1000">
                <a:latin typeface="Arial" panose="020B0604020202020204" pitchFamily="34" charset="0"/>
                <a:ea typeface="宋体" panose="02010600030101010101" pitchFamily="2" charset="-122"/>
              </a:rPr>
              <a:t>-</a:t>
            </a:r>
          </a:p>
        </p:txBody>
      </p:sp>
      <p:sp>
        <p:nvSpPr>
          <p:cNvPr id="185347" name="Rectangle 2"/>
          <p:cNvSpPr>
            <a:spLocks noGrp="1" noChangeArrowheads="1"/>
          </p:cNvSpPr>
          <p:nvPr>
            <p:ph type="title" idx="4294967295"/>
          </p:nvPr>
        </p:nvSpPr>
        <p:spPr/>
        <p:txBody>
          <a:bodyPr/>
          <a:lstStyle/>
          <a:p>
            <a:pPr eaLnBrk="1" hangingPunct="1"/>
            <a:r>
              <a:rPr lang="zh-CN" altLang="en-US" sz="3300"/>
              <a:t>时延带宽积</a:t>
            </a:r>
          </a:p>
        </p:txBody>
      </p:sp>
      <p:sp>
        <p:nvSpPr>
          <p:cNvPr id="185348" name="Rectangle 3"/>
          <p:cNvSpPr>
            <a:spLocks noGrp="1" noChangeArrowheads="1"/>
          </p:cNvSpPr>
          <p:nvPr>
            <p:ph type="body" idx="4294967295"/>
          </p:nvPr>
        </p:nvSpPr>
        <p:spPr>
          <a:xfrm>
            <a:off x="1055440" y="2276476"/>
            <a:ext cx="4392612" cy="2232025"/>
          </a:xfrm>
        </p:spPr>
        <p:txBody>
          <a:bodyPr/>
          <a:lstStyle/>
          <a:p>
            <a:pPr eaLnBrk="1" hangingPunct="1"/>
            <a:r>
              <a:rPr lang="zh-CN" altLang="en-US" sz="2000" dirty="0"/>
              <a:t>等效于第一个比特到达接收方之间发送方可以发送的比特数</a:t>
            </a:r>
            <a:endParaRPr lang="en-US" altLang="zh-CN" sz="2000" dirty="0"/>
          </a:p>
          <a:p>
            <a:pPr lvl="1" eaLnBrk="1" hangingPunct="1"/>
            <a:r>
              <a:rPr lang="zh-CN" altLang="en-US" sz="2000" dirty="0"/>
              <a:t>网络中保持的比特数 </a:t>
            </a:r>
          </a:p>
          <a:p>
            <a:pPr eaLnBrk="1" hangingPunct="1"/>
            <a:r>
              <a:rPr lang="zh-CN" altLang="en-US" sz="2000" dirty="0"/>
              <a:t>发送方在接收到对方的确认前能够发完</a:t>
            </a:r>
            <a:r>
              <a:rPr lang="en-US" altLang="zh-CN" sz="2000" dirty="0"/>
              <a:t>2</a:t>
            </a:r>
            <a:r>
              <a:rPr lang="zh-CN" altLang="en-US" sz="2000" dirty="0"/>
              <a:t>倍的时延和带宽积的数据</a:t>
            </a:r>
            <a:endParaRPr lang="en-US" altLang="zh-CN" sz="2000" dirty="0"/>
          </a:p>
          <a:p>
            <a:pPr lvl="1" eaLnBrk="1" hangingPunct="1"/>
            <a:r>
              <a:rPr lang="en-US" altLang="zh-CN" sz="2000" dirty="0"/>
              <a:t>RTT x </a:t>
            </a:r>
            <a:r>
              <a:rPr lang="zh-CN" altLang="en-US" sz="2000" dirty="0"/>
              <a:t>带宽</a:t>
            </a:r>
          </a:p>
        </p:txBody>
      </p:sp>
      <p:pic>
        <p:nvPicPr>
          <p:cNvPr id="144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9" y="4679950"/>
            <a:ext cx="7056437"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7288" y="904887"/>
            <a:ext cx="554355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163" y="2335214"/>
            <a:ext cx="2952750" cy="2173287"/>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13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4389"/>
                                        </p:tgtEl>
                                        <p:attrNameLst>
                                          <p:attrName>style.visibility</p:attrName>
                                        </p:attrNameLst>
                                      </p:cBhvr>
                                      <p:to>
                                        <p:strVal val="visible"/>
                                      </p:to>
                                    </p:set>
                                    <p:animEffect transition="in" filter="blinds(horizontal)">
                                      <p:cBhvr>
                                        <p:cTn id="12" dur="500"/>
                                        <p:tgtEl>
                                          <p:spTgt spid="144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FEF77FA4-6DC4-4C2E-B1C9-6E5D8F91DD09}"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141</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186371"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186372" name="Line 321"/>
          <p:cNvSpPr>
            <a:spLocks noChangeShapeType="1"/>
          </p:cNvSpPr>
          <p:nvPr/>
        </p:nvSpPr>
        <p:spPr bwMode="auto">
          <a:xfrm>
            <a:off x="2965451" y="4901097"/>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73" name="Rectangle 2"/>
          <p:cNvSpPr>
            <a:spLocks noGrp="1" noChangeArrowheads="1"/>
          </p:cNvSpPr>
          <p:nvPr>
            <p:ph type="title" idx="4294967295"/>
          </p:nvPr>
        </p:nvSpPr>
        <p:spPr/>
        <p:txBody>
          <a:bodyPr/>
          <a:lstStyle/>
          <a:p>
            <a:pPr eaLnBrk="1" hangingPunct="1"/>
            <a:r>
              <a:rPr lang="zh-CN" altLang="en-US">
                <a:ea typeface="宋体" panose="02010600030101010101" pitchFamily="2" charset="-122"/>
              </a:rPr>
              <a:t>网络性能</a:t>
            </a:r>
            <a:r>
              <a:rPr lang="en-US" altLang="zh-CN">
                <a:ea typeface="宋体" panose="02010600030101010101" pitchFamily="2" charset="-122"/>
              </a:rPr>
              <a:t>: </a:t>
            </a:r>
            <a:r>
              <a:rPr lang="zh-CN" altLang="en-US">
                <a:ea typeface="宋体" panose="02010600030101010101" pitchFamily="2" charset="-122"/>
              </a:rPr>
              <a:t>吞吐量</a:t>
            </a:r>
          </a:p>
        </p:txBody>
      </p:sp>
      <p:sp>
        <p:nvSpPr>
          <p:cNvPr id="186374" name="Rectangle 3"/>
          <p:cNvSpPr>
            <a:spLocks noGrp="1" noChangeArrowheads="1"/>
          </p:cNvSpPr>
          <p:nvPr>
            <p:ph type="body" idx="4294967295"/>
          </p:nvPr>
        </p:nvSpPr>
        <p:spPr>
          <a:xfrm>
            <a:off x="1127448" y="1447800"/>
            <a:ext cx="8688065" cy="2265850"/>
          </a:xfrm>
        </p:spPr>
        <p:txBody>
          <a:bodyPr/>
          <a:lstStyle/>
          <a:p>
            <a:pPr eaLnBrk="1" hangingPunct="1"/>
            <a:r>
              <a:rPr lang="zh-CN" altLang="en-US" dirty="0">
                <a:solidFill>
                  <a:srgbClr val="FF3300"/>
                </a:solidFill>
                <a:ea typeface="宋体" panose="02010600030101010101" pitchFamily="2" charset="-122"/>
              </a:rPr>
              <a:t>吞吐量</a:t>
            </a:r>
            <a:r>
              <a:rPr lang="en-US" altLang="zh-CN" dirty="0">
                <a:solidFill>
                  <a:srgbClr val="FF3300"/>
                </a:solidFill>
                <a:ea typeface="宋体" panose="02010600030101010101" pitchFamily="2" charset="-122"/>
              </a:rPr>
              <a:t>:</a:t>
            </a:r>
            <a:r>
              <a:rPr lang="en-US" altLang="zh-CN" dirty="0">
                <a:ea typeface="宋体" panose="02010600030101010101" pitchFamily="2" charset="-122"/>
              </a:rPr>
              <a:t> </a:t>
            </a:r>
            <a:r>
              <a:rPr lang="zh-CN" altLang="en-US" dirty="0">
                <a:ea typeface="宋体" panose="02010600030101010101" pitchFamily="2" charset="-122"/>
              </a:rPr>
              <a:t>发送者与接收者之间比特交换的速率 </a:t>
            </a:r>
            <a:r>
              <a:rPr lang="en-US" altLang="zh-CN" dirty="0">
                <a:ea typeface="宋体" panose="02010600030101010101" pitchFamily="2" charset="-122"/>
              </a:rPr>
              <a:t>(</a:t>
            </a:r>
            <a:r>
              <a:rPr lang="zh-CN" altLang="en-US" dirty="0">
                <a:ea typeface="宋体" panose="02010600030101010101" pitchFamily="2" charset="-122"/>
              </a:rPr>
              <a:t>比特</a:t>
            </a:r>
            <a:r>
              <a:rPr lang="en-US" altLang="zh-CN" dirty="0">
                <a:ea typeface="宋体" panose="02010600030101010101" pitchFamily="2" charset="-122"/>
              </a:rPr>
              <a:t>/</a:t>
            </a:r>
            <a:r>
              <a:rPr lang="zh-CN" altLang="en-US" dirty="0">
                <a:ea typeface="宋体" panose="02010600030101010101" pitchFamily="2" charset="-122"/>
              </a:rPr>
              <a:t>单位时间</a:t>
            </a:r>
            <a:r>
              <a:rPr lang="en-US" altLang="zh-CN" dirty="0">
                <a:ea typeface="宋体" panose="02010600030101010101" pitchFamily="2" charset="-122"/>
              </a:rPr>
              <a:t>)</a:t>
            </a:r>
          </a:p>
          <a:p>
            <a:pPr lvl="1" eaLnBrk="1" hangingPunct="1"/>
            <a:r>
              <a:rPr lang="zh-CN" altLang="en-US" dirty="0">
                <a:solidFill>
                  <a:srgbClr val="FF3300"/>
                </a:solidFill>
                <a:ea typeface="宋体" panose="02010600030101010101" pitchFamily="2" charset="-122"/>
              </a:rPr>
              <a:t>瞬时</a:t>
            </a:r>
            <a:r>
              <a:rPr lang="en-US" altLang="zh-CN" dirty="0">
                <a:ea typeface="宋体" panose="02010600030101010101" pitchFamily="2" charset="-122"/>
              </a:rPr>
              <a:t>: </a:t>
            </a:r>
            <a:r>
              <a:rPr lang="zh-CN" altLang="en-US" dirty="0">
                <a:ea typeface="宋体" panose="02010600030101010101" pitchFamily="2" charset="-122"/>
              </a:rPr>
              <a:t>在给定时间点的速率</a:t>
            </a:r>
          </a:p>
          <a:p>
            <a:pPr lvl="1" eaLnBrk="1" hangingPunct="1"/>
            <a:r>
              <a:rPr lang="zh-CN" altLang="en-US" dirty="0">
                <a:solidFill>
                  <a:srgbClr val="FF3300"/>
                </a:solidFill>
                <a:ea typeface="宋体" panose="02010600030101010101" pitchFamily="2" charset="-122"/>
              </a:rPr>
              <a:t>平均</a:t>
            </a:r>
            <a:r>
              <a:rPr lang="en-US" altLang="zh-CN" dirty="0">
                <a:solidFill>
                  <a:srgbClr val="FF3300"/>
                </a:solidFill>
                <a:ea typeface="宋体" panose="02010600030101010101" pitchFamily="2" charset="-122"/>
              </a:rPr>
              <a:t>:</a:t>
            </a:r>
            <a:r>
              <a:rPr lang="en-US" altLang="zh-CN" dirty="0">
                <a:ea typeface="宋体" panose="02010600030101010101" pitchFamily="2" charset="-122"/>
              </a:rPr>
              <a:t> </a:t>
            </a:r>
            <a:r>
              <a:rPr lang="zh-CN" altLang="en-US" dirty="0">
                <a:ea typeface="宋体" panose="02010600030101010101" pitchFamily="2" charset="-122"/>
              </a:rPr>
              <a:t>在较长一段时间内的速率</a:t>
            </a:r>
          </a:p>
        </p:txBody>
      </p:sp>
      <p:grpSp>
        <p:nvGrpSpPr>
          <p:cNvPr id="186375" name="Group 246"/>
          <p:cNvGrpSpPr>
            <a:grpSpLocks/>
          </p:cNvGrpSpPr>
          <p:nvPr/>
        </p:nvGrpSpPr>
        <p:grpSpPr bwMode="auto">
          <a:xfrm>
            <a:off x="5330825" y="4764573"/>
            <a:ext cx="1055688" cy="360363"/>
            <a:chOff x="3600" y="219"/>
            <a:chExt cx="360" cy="175"/>
          </a:xfrm>
        </p:grpSpPr>
        <p:sp>
          <p:nvSpPr>
            <p:cNvPr id="186411"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6412"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13"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14"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6415"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86416" name="Group 252"/>
            <p:cNvGrpSpPr>
              <a:grpSpLocks/>
            </p:cNvGrpSpPr>
            <p:nvPr/>
          </p:nvGrpSpPr>
          <p:grpSpPr bwMode="auto">
            <a:xfrm>
              <a:off x="3686" y="244"/>
              <a:ext cx="177" cy="66"/>
              <a:chOff x="2848" y="848"/>
              <a:chExt cx="140" cy="98"/>
            </a:xfrm>
          </p:grpSpPr>
          <p:sp>
            <p:nvSpPr>
              <p:cNvPr id="186421"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22"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23"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6417" name="Group 256"/>
            <p:cNvGrpSpPr>
              <a:grpSpLocks/>
            </p:cNvGrpSpPr>
            <p:nvPr/>
          </p:nvGrpSpPr>
          <p:grpSpPr bwMode="auto">
            <a:xfrm flipV="1">
              <a:off x="3686" y="243"/>
              <a:ext cx="177" cy="66"/>
              <a:chOff x="2848" y="848"/>
              <a:chExt cx="140" cy="98"/>
            </a:xfrm>
          </p:grpSpPr>
          <p:sp>
            <p:nvSpPr>
              <p:cNvPr id="186418"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19"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20"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186376" name="Object 271"/>
          <p:cNvGraphicFramePr>
            <a:graphicFrameLocks noChangeAspect="1"/>
          </p:cNvGraphicFramePr>
          <p:nvPr>
            <p:extLst>
              <p:ext uri="{D42A27DB-BD31-4B8C-83A1-F6EECF244321}">
                <p14:modId xmlns:p14="http://schemas.microsoft.com/office/powerpoint/2010/main" val="278104816"/>
              </p:ext>
            </p:extLst>
          </p:nvPr>
        </p:nvGraphicFramePr>
        <p:xfrm>
          <a:off x="9245601" y="4432786"/>
          <a:ext cx="785813" cy="655637"/>
        </p:xfrm>
        <a:graphic>
          <a:graphicData uri="http://schemas.openxmlformats.org/presentationml/2006/ole">
            <mc:AlternateContent xmlns:mc="http://schemas.openxmlformats.org/markup-compatibility/2006">
              <mc:Choice xmlns:v="urn:schemas-microsoft-com:vml" Requires="v">
                <p:oleObj spid="_x0000_s17428" name="Clip" r:id="rId4" imgW="1307263" imgH="1084139" progId="MS_ClipArt_Gallery.2">
                  <p:embed/>
                </p:oleObj>
              </mc:Choice>
              <mc:Fallback>
                <p:oleObj name="Clip" r:id="rId4" imgW="1307263" imgH="1084139" progId="MS_ClipArt_Gallery.2">
                  <p:embed/>
                  <p:pic>
                    <p:nvPicPr>
                      <p:cNvPr id="186376" name="Object 2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5601" y="4432786"/>
                        <a:ext cx="785813"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6377" name="Group 300"/>
          <p:cNvGrpSpPr>
            <a:grpSpLocks/>
          </p:cNvGrpSpPr>
          <p:nvPr/>
        </p:nvGrpSpPr>
        <p:grpSpPr bwMode="auto">
          <a:xfrm>
            <a:off x="2466975" y="4351822"/>
            <a:ext cx="374650" cy="838200"/>
            <a:chOff x="4180" y="783"/>
            <a:chExt cx="150" cy="307"/>
          </a:xfrm>
        </p:grpSpPr>
        <p:sp>
          <p:nvSpPr>
            <p:cNvPr id="186403" name="AutoShape 30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6404" name="Rectangle 30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6405" name="Rectangle 30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6406" name="AutoShape 30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6407" name="Line 30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08" name="Line 30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09" name="Rectangle 30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6410" name="Rectangle 30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sp>
        <p:nvSpPr>
          <p:cNvPr id="186378" name="Text Box 325"/>
          <p:cNvSpPr txBox="1">
            <a:spLocks noChangeArrowheads="1"/>
          </p:cNvSpPr>
          <p:nvPr/>
        </p:nvSpPr>
        <p:spPr bwMode="auto">
          <a:xfrm>
            <a:off x="1756348" y="5413861"/>
            <a:ext cx="214674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server, with</a:t>
            </a:r>
          </a:p>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file of F bits </a:t>
            </a:r>
          </a:p>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to send to client</a:t>
            </a:r>
          </a:p>
        </p:txBody>
      </p:sp>
      <p:sp>
        <p:nvSpPr>
          <p:cNvPr id="186379" name="AutoShape 327"/>
          <p:cNvSpPr>
            <a:spLocks noChangeArrowheads="1"/>
          </p:cNvSpPr>
          <p:nvPr/>
        </p:nvSpPr>
        <p:spPr bwMode="auto">
          <a:xfrm>
            <a:off x="1943101" y="4012098"/>
            <a:ext cx="449263" cy="581025"/>
          </a:xfrm>
          <a:prstGeom prst="can">
            <a:avLst>
              <a:gd name="adj" fmla="val 26147"/>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6380" name="Text Box 328"/>
          <p:cNvSpPr txBox="1">
            <a:spLocks noChangeArrowheads="1"/>
          </p:cNvSpPr>
          <p:nvPr/>
        </p:nvSpPr>
        <p:spPr bwMode="auto">
          <a:xfrm>
            <a:off x="4191519" y="5344010"/>
            <a:ext cx="166584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link capacity</a:t>
            </a:r>
          </a:p>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 R</a:t>
            </a:r>
            <a:r>
              <a:rPr kumimoji="0" lang="en-US" altLang="zh-CN" sz="2800" baseline="-25000">
                <a:latin typeface="Comic Sans MS" panose="030F0702030302020204" pitchFamily="66" charset="0"/>
                <a:ea typeface="宋体" panose="02010600030101010101" pitchFamily="2" charset="-122"/>
              </a:rPr>
              <a:t>s</a:t>
            </a:r>
            <a:r>
              <a:rPr kumimoji="0" lang="en-US" altLang="zh-CN" sz="2000" baseline="-25000">
                <a:latin typeface="Comic Sans MS" panose="030F0702030302020204" pitchFamily="66" charset="0"/>
                <a:ea typeface="宋体" panose="02010600030101010101" pitchFamily="2" charset="-122"/>
              </a:rPr>
              <a:t> </a:t>
            </a:r>
            <a:r>
              <a:rPr kumimoji="0" lang="en-US" altLang="zh-CN" sz="2000">
                <a:latin typeface="Comic Sans MS" panose="030F0702030302020204" pitchFamily="66" charset="0"/>
                <a:ea typeface="宋体" panose="02010600030101010101" pitchFamily="2" charset="-122"/>
              </a:rPr>
              <a:t>bits/sec</a:t>
            </a:r>
          </a:p>
        </p:txBody>
      </p:sp>
      <p:sp>
        <p:nvSpPr>
          <p:cNvPr id="186381" name="Text Box 329"/>
          <p:cNvSpPr txBox="1">
            <a:spLocks noChangeArrowheads="1"/>
          </p:cNvSpPr>
          <p:nvPr/>
        </p:nvSpPr>
        <p:spPr bwMode="auto">
          <a:xfrm>
            <a:off x="7060131" y="5340835"/>
            <a:ext cx="166584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link capacity</a:t>
            </a:r>
          </a:p>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 R</a:t>
            </a:r>
            <a:r>
              <a:rPr kumimoji="0" lang="en-US" altLang="zh-CN" sz="2800" baseline="-25000">
                <a:latin typeface="Comic Sans MS" panose="030F0702030302020204" pitchFamily="66" charset="0"/>
                <a:ea typeface="宋体" panose="02010600030101010101" pitchFamily="2" charset="-122"/>
              </a:rPr>
              <a:t>c</a:t>
            </a:r>
            <a:r>
              <a:rPr kumimoji="0" lang="en-US" altLang="zh-CN" sz="2000" baseline="-25000">
                <a:latin typeface="Comic Sans MS" panose="030F0702030302020204" pitchFamily="66" charset="0"/>
                <a:ea typeface="宋体" panose="02010600030101010101" pitchFamily="2" charset="-122"/>
              </a:rPr>
              <a:t> </a:t>
            </a:r>
            <a:r>
              <a:rPr kumimoji="0" lang="en-US" altLang="zh-CN" sz="2000">
                <a:latin typeface="Comic Sans MS" panose="030F0702030302020204" pitchFamily="66" charset="0"/>
                <a:ea typeface="宋体" panose="02010600030101010101" pitchFamily="2" charset="-122"/>
              </a:rPr>
              <a:t>bits/sec</a:t>
            </a:r>
          </a:p>
        </p:txBody>
      </p:sp>
      <p:grpSp>
        <p:nvGrpSpPr>
          <p:cNvPr id="6" name="Group 338"/>
          <p:cNvGrpSpPr>
            <a:grpSpLocks/>
          </p:cNvGrpSpPr>
          <p:nvPr/>
        </p:nvGrpSpPr>
        <p:grpSpPr bwMode="auto">
          <a:xfrm>
            <a:off x="2928938" y="4742345"/>
            <a:ext cx="3568700" cy="1377950"/>
            <a:chOff x="913" y="2726"/>
            <a:chExt cx="2248" cy="868"/>
          </a:xfrm>
        </p:grpSpPr>
        <p:grpSp>
          <p:nvGrpSpPr>
            <p:cNvPr id="186397" name="Group 335"/>
            <p:cNvGrpSpPr>
              <a:grpSpLocks/>
            </p:cNvGrpSpPr>
            <p:nvPr/>
          </p:nvGrpSpPr>
          <p:grpSpPr bwMode="auto">
            <a:xfrm>
              <a:off x="913" y="2726"/>
              <a:ext cx="1463" cy="247"/>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6401"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grpSp>
        <p:sp>
          <p:nvSpPr>
            <p:cNvPr id="186398" name="Text Box 336"/>
            <p:cNvSpPr txBox="1">
              <a:spLocks noChangeArrowheads="1"/>
            </p:cNvSpPr>
            <p:nvPr/>
          </p:nvSpPr>
          <p:spPr bwMode="auto">
            <a:xfrm>
              <a:off x="1392" y="3148"/>
              <a:ext cx="1769"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 </a:t>
              </a:r>
              <a:r>
                <a:rPr kumimoji="0" lang="zh-CN" altLang="en-US" sz="2000">
                  <a:latin typeface="Comic Sans MS" panose="030F0702030302020204" pitchFamily="66" charset="0"/>
                  <a:ea typeface="宋体" panose="02010600030101010101" pitchFamily="2" charset="-122"/>
                </a:rPr>
                <a:t>管道以速率</a:t>
              </a:r>
              <a:r>
                <a:rPr kumimoji="0" lang="en-US" altLang="zh-CN" sz="2000">
                  <a:latin typeface="Comic Sans MS" panose="030F0702030302020204" pitchFamily="66" charset="0"/>
                  <a:ea typeface="宋体" panose="02010600030101010101" pitchFamily="2" charset="-122"/>
                </a:rPr>
                <a:t>R</a:t>
              </a:r>
              <a:r>
                <a:rPr kumimoji="0" lang="en-US" altLang="zh-CN" sz="2800" baseline="-25000">
                  <a:latin typeface="Comic Sans MS" panose="030F0702030302020204" pitchFamily="66" charset="0"/>
                  <a:ea typeface="宋体" panose="02010600030101010101" pitchFamily="2" charset="-122"/>
                </a:rPr>
                <a:t>s</a:t>
              </a:r>
              <a:r>
                <a:rPr kumimoji="0" lang="en-US" altLang="zh-CN" sz="2000">
                  <a:latin typeface="Comic Sans MS" panose="030F0702030302020204" pitchFamily="66" charset="0"/>
                  <a:ea typeface="宋体" panose="02010600030101010101" pitchFamily="2" charset="-122"/>
                </a:rPr>
                <a:t> </a:t>
              </a:r>
              <a:r>
                <a:rPr kumimoji="0" lang="zh-CN" altLang="en-US" sz="2000">
                  <a:latin typeface="Comic Sans MS" panose="030F0702030302020204" pitchFamily="66" charset="0"/>
                  <a:ea typeface="宋体" panose="02010600030101010101" pitchFamily="2" charset="-122"/>
                </a:rPr>
                <a:t>比特</a:t>
              </a:r>
              <a:r>
                <a:rPr kumimoji="0" lang="en-US" altLang="zh-CN" sz="2000">
                  <a:latin typeface="Comic Sans MS" panose="030F0702030302020204" pitchFamily="66" charset="0"/>
                  <a:ea typeface="宋体" panose="02010600030101010101" pitchFamily="2" charset="-122"/>
                </a:rPr>
                <a:t>/</a:t>
              </a:r>
              <a:r>
                <a:rPr kumimoji="0" lang="zh-CN" altLang="en-US" sz="2000">
                  <a:latin typeface="Comic Sans MS" panose="030F0702030302020204" pitchFamily="66" charset="0"/>
                  <a:ea typeface="宋体" panose="02010600030101010101" pitchFamily="2" charset="-122"/>
                </a:rPr>
                <a:t>秒运送流体</a:t>
              </a:r>
            </a:p>
          </p:txBody>
        </p:sp>
      </p:grpSp>
      <p:sp>
        <p:nvSpPr>
          <p:cNvPr id="186383" name="Line 337"/>
          <p:cNvSpPr>
            <a:spLocks noChangeShapeType="1"/>
          </p:cNvSpPr>
          <p:nvPr/>
        </p:nvSpPr>
        <p:spPr bwMode="auto">
          <a:xfrm flipH="1" flipV="1">
            <a:off x="4325939" y="4985235"/>
            <a:ext cx="477837" cy="450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84" name="Line 347"/>
          <p:cNvSpPr>
            <a:spLocks noChangeShapeType="1"/>
          </p:cNvSpPr>
          <p:nvPr/>
        </p:nvSpPr>
        <p:spPr bwMode="auto">
          <a:xfrm flipH="1" flipV="1">
            <a:off x="7358064" y="4928086"/>
            <a:ext cx="479425" cy="522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85" name="AutoShape 349"/>
          <p:cNvSpPr>
            <a:spLocks noChangeArrowheads="1"/>
          </p:cNvSpPr>
          <p:nvPr/>
        </p:nvSpPr>
        <p:spPr bwMode="auto">
          <a:xfrm flipV="1">
            <a:off x="2032001" y="4434373"/>
            <a:ext cx="974725" cy="7207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186386" name="AutoShape 350"/>
          <p:cNvSpPr>
            <a:spLocks noChangeArrowheads="1"/>
          </p:cNvSpPr>
          <p:nvPr/>
        </p:nvSpPr>
        <p:spPr bwMode="auto">
          <a:xfrm>
            <a:off x="8810625" y="4696311"/>
            <a:ext cx="889000" cy="485775"/>
          </a:xfrm>
          <a:prstGeom prst="rightArrow">
            <a:avLst>
              <a:gd name="adj1" fmla="val 50000"/>
              <a:gd name="adj2" fmla="val 45752"/>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8" name="Group 348"/>
          <p:cNvGrpSpPr>
            <a:grpSpLocks/>
          </p:cNvGrpSpPr>
          <p:nvPr/>
        </p:nvGrpSpPr>
        <p:grpSpPr bwMode="auto">
          <a:xfrm>
            <a:off x="6434139" y="4618521"/>
            <a:ext cx="3178175" cy="1524000"/>
            <a:chOff x="3093" y="2676"/>
            <a:chExt cx="2002" cy="960"/>
          </a:xfrm>
        </p:grpSpPr>
        <p:grpSp>
          <p:nvGrpSpPr>
            <p:cNvPr id="186391" name="Group 341"/>
            <p:cNvGrpSpPr>
              <a:grpSpLocks/>
            </p:cNvGrpSpPr>
            <p:nvPr/>
          </p:nvGrpSpPr>
          <p:grpSpPr bwMode="auto">
            <a:xfrm>
              <a:off x="3093" y="2676"/>
              <a:ext cx="1765" cy="366"/>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6395"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grpSp>
        <p:sp>
          <p:nvSpPr>
            <p:cNvPr id="186392" name="Text Box 346"/>
            <p:cNvSpPr txBox="1">
              <a:spLocks noChangeArrowheads="1"/>
            </p:cNvSpPr>
            <p:nvPr/>
          </p:nvSpPr>
          <p:spPr bwMode="auto">
            <a:xfrm>
              <a:off x="3235" y="3190"/>
              <a:ext cx="1860"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 </a:t>
              </a:r>
              <a:r>
                <a:rPr kumimoji="0" lang="zh-CN" altLang="en-US" sz="2000">
                  <a:latin typeface="Comic Sans MS" panose="030F0702030302020204" pitchFamily="66" charset="0"/>
                  <a:ea typeface="宋体" panose="02010600030101010101" pitchFamily="2" charset="-122"/>
                </a:rPr>
                <a:t>管道以速率</a:t>
              </a:r>
              <a:r>
                <a:rPr kumimoji="0" lang="en-US" altLang="zh-CN" sz="2000">
                  <a:latin typeface="Comic Sans MS" panose="030F0702030302020204" pitchFamily="66" charset="0"/>
                  <a:ea typeface="宋体" panose="02010600030101010101" pitchFamily="2" charset="-122"/>
                </a:rPr>
                <a:t>R</a:t>
              </a:r>
              <a:r>
                <a:rPr kumimoji="0" lang="en-US" altLang="zh-CN" sz="2800" baseline="-25000">
                  <a:latin typeface="Comic Sans MS" panose="030F0702030302020204" pitchFamily="66" charset="0"/>
                  <a:ea typeface="宋体" panose="02010600030101010101" pitchFamily="2" charset="-122"/>
                </a:rPr>
                <a:t>c</a:t>
              </a:r>
              <a:r>
                <a:rPr kumimoji="0" lang="en-US" altLang="zh-CN" sz="2000">
                  <a:latin typeface="Comic Sans MS" panose="030F0702030302020204" pitchFamily="66" charset="0"/>
                  <a:ea typeface="宋体" panose="02010600030101010101" pitchFamily="2" charset="-122"/>
                </a:rPr>
                <a:t> </a:t>
              </a:r>
              <a:r>
                <a:rPr kumimoji="0" lang="zh-CN" altLang="en-US" sz="2000">
                  <a:latin typeface="Comic Sans MS" panose="030F0702030302020204" pitchFamily="66" charset="0"/>
                  <a:ea typeface="宋体" panose="02010600030101010101" pitchFamily="2" charset="-122"/>
                </a:rPr>
                <a:t>比特</a:t>
              </a:r>
              <a:r>
                <a:rPr kumimoji="0" lang="en-US" altLang="zh-CN" sz="2000">
                  <a:latin typeface="Comic Sans MS" panose="030F0702030302020204" pitchFamily="66" charset="0"/>
                  <a:ea typeface="宋体" panose="02010600030101010101" pitchFamily="2" charset="-122"/>
                </a:rPr>
                <a:t>/</a:t>
              </a:r>
              <a:r>
                <a:rPr kumimoji="0" lang="zh-CN" altLang="en-US" sz="2000">
                  <a:latin typeface="Comic Sans MS" panose="030F0702030302020204" pitchFamily="66" charset="0"/>
                  <a:ea typeface="宋体" panose="02010600030101010101" pitchFamily="2" charset="-122"/>
                </a:rPr>
                <a:t>秒运送流体</a:t>
              </a:r>
            </a:p>
          </p:txBody>
        </p:sp>
      </p:grpSp>
      <p:sp>
        <p:nvSpPr>
          <p:cNvPr id="186388" name="AutoShape 351"/>
          <p:cNvSpPr>
            <a:spLocks noChangeArrowheads="1"/>
          </p:cNvSpPr>
          <p:nvPr/>
        </p:nvSpPr>
        <p:spPr bwMode="auto">
          <a:xfrm>
            <a:off x="5232401" y="4689961"/>
            <a:ext cx="1484313" cy="485775"/>
          </a:xfrm>
          <a:prstGeom prst="rightArrow">
            <a:avLst>
              <a:gd name="adj1" fmla="val 50000"/>
              <a:gd name="adj2" fmla="val 76389"/>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6389" name="Line 352"/>
          <p:cNvSpPr>
            <a:spLocks noChangeShapeType="1"/>
          </p:cNvSpPr>
          <p:nvPr/>
        </p:nvSpPr>
        <p:spPr bwMode="auto">
          <a:xfrm>
            <a:off x="2554288" y="5247172"/>
            <a:ext cx="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329" name="Text Box 353"/>
          <p:cNvSpPr txBox="1">
            <a:spLocks noChangeArrowheads="1"/>
          </p:cNvSpPr>
          <p:nvPr/>
        </p:nvSpPr>
        <p:spPr bwMode="auto">
          <a:xfrm>
            <a:off x="1524000" y="5437673"/>
            <a:ext cx="2319338" cy="10156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服务器向管道里发送比特</a:t>
            </a:r>
            <a:r>
              <a:rPr kumimoji="0" lang="en-US" altLang="zh-CN" sz="2000">
                <a:latin typeface="Comic Sans MS" panose="030F0702030302020204" pitchFamily="66" charset="0"/>
                <a:ea typeface="宋体" panose="02010600030101010101" pitchFamily="2" charset="-122"/>
              </a:rPr>
              <a:t>(</a:t>
            </a:r>
            <a:r>
              <a:rPr kumimoji="0" lang="zh-CN" altLang="en-US" sz="2000">
                <a:latin typeface="Comic Sans MS" panose="030F0702030302020204" pitchFamily="66" charset="0"/>
                <a:ea typeface="宋体" panose="02010600030101010101" pitchFamily="2" charset="-122"/>
              </a:rPr>
              <a:t>流体</a:t>
            </a:r>
            <a:r>
              <a:rPr kumimoji="0" lang="en-US" altLang="zh-CN" sz="2000">
                <a:latin typeface="Comic Sans MS" panose="030F0702030302020204" pitchFamily="66" charset="0"/>
                <a:ea typeface="宋体" panose="02010600030101010101" pitchFamily="2" charset="-122"/>
              </a:rPr>
              <a:t>)</a:t>
            </a:r>
          </a:p>
          <a:p>
            <a:pPr algn="ctr" eaLnBrk="1" hangingPunct="1">
              <a:spcBef>
                <a:spcPct val="0"/>
              </a:spcBef>
              <a:buClrTx/>
              <a:buSzTx/>
              <a:buFontTx/>
              <a:buNone/>
            </a:pPr>
            <a:endParaRPr kumimoji="0" lang="en-US" altLang="zh-CN" sz="2000">
              <a:latin typeface="Comic Sans MS" panose="030F0702030302020204" pitchFamily="66" charset="0"/>
              <a:ea typeface="宋体" panose="02010600030101010101" pitchFamily="2" charset="-122"/>
            </a:endParaRPr>
          </a:p>
        </p:txBody>
      </p:sp>
    </p:spTree>
    <p:extLst>
      <p:ext uri="{BB962C8B-B14F-4D97-AF65-F5344CB8AC3E}">
        <p14:creationId xmlns:p14="http://schemas.microsoft.com/office/powerpoint/2010/main" val="1015890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55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329"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B90AAEC1-C02E-4BC5-B948-1740465F6C28}"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142</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188419"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188420" name="Rectangle 3"/>
          <p:cNvSpPr>
            <a:spLocks noGrp="1" noChangeArrowheads="1"/>
          </p:cNvSpPr>
          <p:nvPr>
            <p:ph type="title" idx="4294967295"/>
          </p:nvPr>
        </p:nvSpPr>
        <p:spPr/>
        <p:txBody>
          <a:bodyPr/>
          <a:lstStyle/>
          <a:p>
            <a:pPr eaLnBrk="1" hangingPunct="1"/>
            <a:r>
              <a:rPr lang="zh-CN" altLang="en-US">
                <a:ea typeface="宋体" panose="02010600030101010101" pitchFamily="2" charset="-122"/>
              </a:rPr>
              <a:t>吞吐量 </a:t>
            </a:r>
            <a:r>
              <a:rPr lang="en-US" altLang="zh-CN">
                <a:ea typeface="宋体" panose="02010600030101010101" pitchFamily="2" charset="-122"/>
              </a:rPr>
              <a:t>(2)</a:t>
            </a:r>
          </a:p>
        </p:txBody>
      </p:sp>
      <p:sp>
        <p:nvSpPr>
          <p:cNvPr id="188421" name="Rectangle 4"/>
          <p:cNvSpPr>
            <a:spLocks noGrp="1" noChangeArrowheads="1"/>
          </p:cNvSpPr>
          <p:nvPr>
            <p:ph type="body" idx="4294967295"/>
          </p:nvPr>
        </p:nvSpPr>
        <p:spPr>
          <a:xfrm>
            <a:off x="2043114" y="1447800"/>
            <a:ext cx="8150225" cy="554038"/>
          </a:xfrm>
        </p:spPr>
        <p:txBody>
          <a:bodyPr/>
          <a:lstStyle/>
          <a:p>
            <a:pPr eaLnBrk="1" hangingPunct="1"/>
            <a:r>
              <a:rPr lang="en-US" altLang="zh-CN" i="1">
                <a:solidFill>
                  <a:srgbClr val="FF3300"/>
                </a:solidFill>
                <a:ea typeface="宋体" panose="02010600030101010101" pitchFamily="2" charset="-122"/>
              </a:rPr>
              <a:t>R</a:t>
            </a:r>
            <a:r>
              <a:rPr lang="en-US" altLang="zh-CN" i="1" baseline="-25000">
                <a:solidFill>
                  <a:srgbClr val="FF3300"/>
                </a:solidFill>
                <a:ea typeface="宋体" panose="02010600030101010101" pitchFamily="2" charset="-122"/>
              </a:rPr>
              <a:t>s</a:t>
            </a:r>
            <a:r>
              <a:rPr lang="en-US" altLang="zh-CN" i="1">
                <a:solidFill>
                  <a:srgbClr val="FF3300"/>
                </a:solidFill>
                <a:ea typeface="宋体" panose="02010600030101010101" pitchFamily="2" charset="-122"/>
              </a:rPr>
              <a:t> &lt; R</a:t>
            </a:r>
            <a:r>
              <a:rPr lang="en-US" altLang="zh-CN" i="1" baseline="-25000">
                <a:solidFill>
                  <a:srgbClr val="FF3300"/>
                </a:solidFill>
                <a:ea typeface="宋体" panose="02010600030101010101" pitchFamily="2" charset="-122"/>
              </a:rPr>
              <a:t>c</a:t>
            </a:r>
            <a:r>
              <a:rPr lang="en-US" altLang="zh-CN" i="1">
                <a:solidFill>
                  <a:srgbClr val="FF3300"/>
                </a:solidFill>
                <a:ea typeface="宋体" panose="02010600030101010101" pitchFamily="2" charset="-122"/>
              </a:rPr>
              <a:t>  </a:t>
            </a:r>
            <a:r>
              <a:rPr lang="zh-CN" altLang="en-US">
                <a:ea typeface="宋体" panose="02010600030101010101" pitchFamily="2" charset="-122"/>
              </a:rPr>
              <a:t>平均端到端的吞吐量是多少</a:t>
            </a:r>
            <a:r>
              <a:rPr lang="en-US" altLang="zh-CN">
                <a:ea typeface="宋体" panose="02010600030101010101" pitchFamily="2" charset="-122"/>
              </a:rPr>
              <a:t>?</a:t>
            </a:r>
          </a:p>
        </p:txBody>
      </p:sp>
      <p:sp>
        <p:nvSpPr>
          <p:cNvPr id="188422" name="Line 2"/>
          <p:cNvSpPr>
            <a:spLocks noChangeShapeType="1"/>
          </p:cNvSpPr>
          <p:nvPr/>
        </p:nvSpPr>
        <p:spPr bwMode="auto">
          <a:xfrm>
            <a:off x="3636964" y="2741613"/>
            <a:ext cx="58118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8423" name="Group 5"/>
          <p:cNvGrpSpPr>
            <a:grpSpLocks/>
          </p:cNvGrpSpPr>
          <p:nvPr/>
        </p:nvGrpSpPr>
        <p:grpSpPr bwMode="auto">
          <a:xfrm>
            <a:off x="5813425" y="2633664"/>
            <a:ext cx="971550" cy="282575"/>
            <a:chOff x="3600" y="219"/>
            <a:chExt cx="360" cy="175"/>
          </a:xfrm>
        </p:grpSpPr>
        <p:sp>
          <p:nvSpPr>
            <p:cNvPr id="188498" name="Oval 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99" name="Line 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500" name="Line 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501" name="Rectangle 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502" name="Oval 1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88503" name="Group 11"/>
            <p:cNvGrpSpPr>
              <a:grpSpLocks/>
            </p:cNvGrpSpPr>
            <p:nvPr/>
          </p:nvGrpSpPr>
          <p:grpSpPr bwMode="auto">
            <a:xfrm>
              <a:off x="3686" y="244"/>
              <a:ext cx="177" cy="66"/>
              <a:chOff x="2848" y="848"/>
              <a:chExt cx="140" cy="98"/>
            </a:xfrm>
          </p:grpSpPr>
          <p:sp>
            <p:nvSpPr>
              <p:cNvPr id="188508"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509"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510"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8504" name="Group 15"/>
            <p:cNvGrpSpPr>
              <a:grpSpLocks/>
            </p:cNvGrpSpPr>
            <p:nvPr/>
          </p:nvGrpSpPr>
          <p:grpSpPr bwMode="auto">
            <a:xfrm flipV="1">
              <a:off x="3686" y="243"/>
              <a:ext cx="177" cy="66"/>
              <a:chOff x="2848" y="848"/>
              <a:chExt cx="140" cy="98"/>
            </a:xfrm>
          </p:grpSpPr>
          <p:sp>
            <p:nvSpPr>
              <p:cNvPr id="188505"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506"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507"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188424" name="Object 19"/>
          <p:cNvGraphicFramePr>
            <a:graphicFrameLocks noChangeAspect="1"/>
          </p:cNvGraphicFramePr>
          <p:nvPr/>
        </p:nvGraphicFramePr>
        <p:xfrm>
          <a:off x="9628188" y="2454276"/>
          <a:ext cx="722312" cy="512763"/>
        </p:xfrm>
        <a:graphic>
          <a:graphicData uri="http://schemas.openxmlformats.org/presentationml/2006/ole">
            <mc:AlternateContent xmlns:mc="http://schemas.openxmlformats.org/markup-compatibility/2006">
              <mc:Choice xmlns:v="urn:schemas-microsoft-com:vml" Requires="v">
                <p:oleObj spid="_x0000_s18470" name="Clip" r:id="rId3" imgW="1307263" imgH="1084139" progId="MS_ClipArt_Gallery.2">
                  <p:embed/>
                </p:oleObj>
              </mc:Choice>
              <mc:Fallback>
                <p:oleObj name="Clip" r:id="rId3" imgW="1307263" imgH="1084139" progId="MS_ClipArt_Gallery.2">
                  <p:embed/>
                  <p:pic>
                    <p:nvPicPr>
                      <p:cNvPr id="188424"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8188" y="2454276"/>
                        <a:ext cx="722312"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8425" name="Group 20"/>
          <p:cNvGrpSpPr>
            <a:grpSpLocks/>
          </p:cNvGrpSpPr>
          <p:nvPr/>
        </p:nvGrpSpPr>
        <p:grpSpPr bwMode="auto">
          <a:xfrm>
            <a:off x="3179764" y="2311400"/>
            <a:ext cx="344487" cy="655638"/>
            <a:chOff x="4180" y="783"/>
            <a:chExt cx="150" cy="307"/>
          </a:xfrm>
        </p:grpSpPr>
        <p:sp>
          <p:nvSpPr>
            <p:cNvPr id="188490" name="AutoShape 2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91" name="Rectangle 2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92"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93"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94" name="Line 2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95" name="Line 2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96"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97" name="Rectangle 2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sp>
        <p:nvSpPr>
          <p:cNvPr id="188426" name="AutoShape 30"/>
          <p:cNvSpPr>
            <a:spLocks noChangeArrowheads="1"/>
          </p:cNvSpPr>
          <p:nvPr/>
        </p:nvSpPr>
        <p:spPr bwMode="auto">
          <a:xfrm>
            <a:off x="2697163" y="2044701"/>
            <a:ext cx="412750" cy="455613"/>
          </a:xfrm>
          <a:prstGeom prst="can">
            <a:avLst>
              <a:gd name="adj" fmla="val 22317"/>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88427" name="Group 34"/>
          <p:cNvGrpSpPr>
            <a:grpSpLocks/>
          </p:cNvGrpSpPr>
          <p:nvPr/>
        </p:nvGrpSpPr>
        <p:grpSpPr bwMode="auto">
          <a:xfrm>
            <a:off x="3590926" y="2606676"/>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8488"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grpSp>
      <p:sp>
        <p:nvSpPr>
          <p:cNvPr id="188428" name="Text Box 39"/>
          <p:cNvSpPr txBox="1">
            <a:spLocks noChangeArrowheads="1"/>
          </p:cNvSpPr>
          <p:nvPr/>
        </p:nvSpPr>
        <p:spPr bwMode="auto">
          <a:xfrm>
            <a:off x="3379789" y="2562225"/>
            <a:ext cx="25860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  R</a:t>
            </a:r>
            <a:r>
              <a:rPr kumimoji="0" lang="en-US" altLang="zh-CN" sz="2800" baseline="-25000">
                <a:latin typeface="Comic Sans MS" panose="030F0702030302020204" pitchFamily="66" charset="0"/>
                <a:ea typeface="宋体" panose="02010600030101010101" pitchFamily="2" charset="-122"/>
              </a:rPr>
              <a:t>s</a:t>
            </a:r>
            <a:r>
              <a:rPr kumimoji="0" lang="en-US" altLang="zh-CN" sz="2000" baseline="-25000">
                <a:latin typeface="Comic Sans MS" panose="030F0702030302020204" pitchFamily="66" charset="0"/>
                <a:ea typeface="宋体" panose="02010600030101010101" pitchFamily="2" charset="-122"/>
              </a:rPr>
              <a:t> </a:t>
            </a:r>
            <a:r>
              <a:rPr kumimoji="0" lang="en-US" altLang="zh-CN" sz="2000">
                <a:latin typeface="Comic Sans MS" panose="030F0702030302020204" pitchFamily="66" charset="0"/>
                <a:ea typeface="宋体" panose="02010600030101010101" pitchFamily="2" charset="-122"/>
              </a:rPr>
              <a:t>bits/sec</a:t>
            </a:r>
          </a:p>
        </p:txBody>
      </p:sp>
      <p:sp>
        <p:nvSpPr>
          <p:cNvPr id="188429" name="AutoShape 42"/>
          <p:cNvSpPr>
            <a:spLocks noChangeArrowheads="1"/>
          </p:cNvSpPr>
          <p:nvPr/>
        </p:nvSpPr>
        <p:spPr bwMode="auto">
          <a:xfrm flipV="1">
            <a:off x="2779713" y="2374900"/>
            <a:ext cx="895350" cy="56515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188430" name="AutoShape 43"/>
          <p:cNvSpPr>
            <a:spLocks noChangeArrowheads="1"/>
          </p:cNvSpPr>
          <p:nvPr/>
        </p:nvSpPr>
        <p:spPr bwMode="auto">
          <a:xfrm>
            <a:off x="9013826" y="2581276"/>
            <a:ext cx="817563" cy="379413"/>
          </a:xfrm>
          <a:prstGeom prst="rightArrow">
            <a:avLst>
              <a:gd name="adj1" fmla="val 50000"/>
              <a:gd name="adj2" fmla="val 538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88431" name="Group 54"/>
          <p:cNvGrpSpPr>
            <a:grpSpLocks/>
          </p:cNvGrpSpPr>
          <p:nvPr/>
        </p:nvGrpSpPr>
        <p:grpSpPr bwMode="auto">
          <a:xfrm>
            <a:off x="6964364" y="2473326"/>
            <a:ext cx="2790825" cy="569913"/>
            <a:chOff x="3130" y="3069"/>
            <a:chExt cx="1911" cy="366"/>
          </a:xfrm>
        </p:grpSpPr>
        <p:grpSp>
          <p:nvGrpSpPr>
            <p:cNvPr id="188480"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8484"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grpSp>
        <p:sp>
          <p:nvSpPr>
            <p:cNvPr id="188481" name="Text Box 50"/>
            <p:cNvSpPr txBox="1">
              <a:spLocks noChangeArrowheads="1"/>
            </p:cNvSpPr>
            <p:nvPr/>
          </p:nvSpPr>
          <p:spPr bwMode="auto">
            <a:xfrm>
              <a:off x="3181" y="3135"/>
              <a:ext cx="1860"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R</a:t>
              </a:r>
              <a:r>
                <a:rPr kumimoji="0" lang="en-US" altLang="zh-CN" sz="2800" baseline="-25000">
                  <a:latin typeface="Comic Sans MS" panose="030F0702030302020204" pitchFamily="66" charset="0"/>
                  <a:ea typeface="宋体" panose="02010600030101010101" pitchFamily="2" charset="-122"/>
                </a:rPr>
                <a:t>c</a:t>
              </a:r>
              <a:r>
                <a:rPr kumimoji="0" lang="en-US" altLang="zh-CN" sz="2000" baseline="-25000">
                  <a:latin typeface="Comic Sans MS" panose="030F0702030302020204" pitchFamily="66" charset="0"/>
                  <a:ea typeface="宋体" panose="02010600030101010101" pitchFamily="2" charset="-122"/>
                </a:rPr>
                <a:t> </a:t>
              </a:r>
              <a:r>
                <a:rPr kumimoji="0" lang="en-US" altLang="zh-CN" sz="2000">
                  <a:latin typeface="Comic Sans MS" panose="030F0702030302020204" pitchFamily="66" charset="0"/>
                  <a:ea typeface="宋体" panose="02010600030101010101" pitchFamily="2" charset="-122"/>
                </a:rPr>
                <a:t>bits/sec</a:t>
              </a:r>
            </a:p>
          </p:txBody>
        </p:sp>
      </p:grpSp>
      <p:sp>
        <p:nvSpPr>
          <p:cNvPr id="188432" name="AutoShape 51"/>
          <p:cNvSpPr>
            <a:spLocks noChangeArrowheads="1"/>
          </p:cNvSpPr>
          <p:nvPr/>
        </p:nvSpPr>
        <p:spPr bwMode="auto">
          <a:xfrm>
            <a:off x="5722938" y="2574925"/>
            <a:ext cx="1365250" cy="381000"/>
          </a:xfrm>
          <a:prstGeom prst="rightArrow">
            <a:avLst>
              <a:gd name="adj1" fmla="val 50000"/>
              <a:gd name="adj2" fmla="val 89583"/>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9" name="Group 109"/>
          <p:cNvGrpSpPr>
            <a:grpSpLocks/>
          </p:cNvGrpSpPr>
          <p:nvPr/>
        </p:nvGrpSpPr>
        <p:grpSpPr bwMode="auto">
          <a:xfrm>
            <a:off x="2079625" y="3341689"/>
            <a:ext cx="8307388" cy="1536700"/>
            <a:chOff x="350" y="2105"/>
            <a:chExt cx="5233" cy="968"/>
          </a:xfrm>
        </p:grpSpPr>
        <p:sp>
          <p:nvSpPr>
            <p:cNvPr id="188438" name="Rectangle 56"/>
            <p:cNvSpPr>
              <a:spLocks noChangeArrowheads="1"/>
            </p:cNvSpPr>
            <p:nvPr/>
          </p:nvSpPr>
          <p:spPr bwMode="auto">
            <a:xfrm>
              <a:off x="350" y="2105"/>
              <a:ext cx="507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buClr>
                  <a:schemeClr val="accent2"/>
                </a:buClr>
                <a:buSzPct val="85000"/>
                <a:buFont typeface="Wingdings" panose="05000000000000000000" pitchFamily="2" charset="2"/>
                <a:buChar char="q"/>
              </a:pPr>
              <a:r>
                <a:rPr kumimoji="0" lang="en-US" altLang="zh-CN" sz="2800" i="1">
                  <a:solidFill>
                    <a:srgbClr val="FF3300"/>
                  </a:solidFill>
                  <a:latin typeface="Comic Sans MS" panose="030F0702030302020204" pitchFamily="66" charset="0"/>
                  <a:ea typeface="宋体" panose="02010600030101010101" pitchFamily="2" charset="-122"/>
                </a:rPr>
                <a:t>R</a:t>
              </a:r>
              <a:r>
                <a:rPr kumimoji="0" lang="en-US" altLang="zh-CN" sz="2800" i="1" baseline="-25000">
                  <a:solidFill>
                    <a:srgbClr val="FF3300"/>
                  </a:solidFill>
                  <a:latin typeface="Comic Sans MS" panose="030F0702030302020204" pitchFamily="66" charset="0"/>
                  <a:ea typeface="宋体" panose="02010600030101010101" pitchFamily="2" charset="-122"/>
                </a:rPr>
                <a:t>s</a:t>
              </a:r>
              <a:r>
                <a:rPr kumimoji="0" lang="en-US" altLang="zh-CN" sz="2800" i="1">
                  <a:solidFill>
                    <a:srgbClr val="FF3300"/>
                  </a:solidFill>
                  <a:latin typeface="Comic Sans MS" panose="030F0702030302020204" pitchFamily="66" charset="0"/>
                  <a:ea typeface="宋体" panose="02010600030101010101" pitchFamily="2" charset="-122"/>
                </a:rPr>
                <a:t> &gt; R</a:t>
              </a:r>
              <a:r>
                <a:rPr kumimoji="0" lang="en-US" altLang="zh-CN" sz="2800" i="1" baseline="-25000">
                  <a:solidFill>
                    <a:srgbClr val="FF3300"/>
                  </a:solidFill>
                  <a:latin typeface="Comic Sans MS" panose="030F0702030302020204" pitchFamily="66" charset="0"/>
                  <a:ea typeface="宋体" panose="02010600030101010101" pitchFamily="2" charset="-122"/>
                </a:rPr>
                <a:t>c  </a:t>
              </a:r>
              <a:r>
                <a:rPr kumimoji="0" lang="zh-CN" altLang="en-US" sz="2800">
                  <a:latin typeface="Comic Sans MS" panose="030F0702030302020204" pitchFamily="66" charset="0"/>
                  <a:ea typeface="宋体" panose="02010600030101010101" pitchFamily="2" charset="-122"/>
                </a:rPr>
                <a:t>平均端到端的吞吐量是多少</a:t>
              </a:r>
              <a:r>
                <a:rPr kumimoji="0" lang="en-US" altLang="zh-CN" sz="2800">
                  <a:latin typeface="Comic Sans MS" panose="030F0702030302020204" pitchFamily="66" charset="0"/>
                  <a:ea typeface="宋体" panose="02010600030101010101" pitchFamily="2" charset="-122"/>
                </a:rPr>
                <a:t>?</a:t>
              </a:r>
            </a:p>
          </p:txBody>
        </p:sp>
        <p:sp>
          <p:nvSpPr>
            <p:cNvPr id="188439" name="Line 57"/>
            <p:cNvSpPr>
              <a:spLocks noChangeShapeType="1"/>
            </p:cNvSpPr>
            <p:nvPr/>
          </p:nvSpPr>
          <p:spPr bwMode="auto">
            <a:xfrm>
              <a:off x="1354" y="2920"/>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8440" name="Group 58"/>
            <p:cNvGrpSpPr>
              <a:grpSpLocks/>
            </p:cNvGrpSpPr>
            <p:nvPr/>
          </p:nvGrpSpPr>
          <p:grpSpPr bwMode="auto">
            <a:xfrm>
              <a:off x="2725" y="2852"/>
              <a:ext cx="612" cy="178"/>
              <a:chOff x="3600" y="219"/>
              <a:chExt cx="360" cy="175"/>
            </a:xfrm>
          </p:grpSpPr>
          <p:sp>
            <p:nvSpPr>
              <p:cNvPr id="188467" name="Oval 5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68"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69"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70"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71" name="Oval 6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88472" name="Group 64"/>
              <p:cNvGrpSpPr>
                <a:grpSpLocks/>
              </p:cNvGrpSpPr>
              <p:nvPr/>
            </p:nvGrpSpPr>
            <p:grpSpPr bwMode="auto">
              <a:xfrm>
                <a:off x="3686" y="244"/>
                <a:ext cx="177" cy="66"/>
                <a:chOff x="2848" y="848"/>
                <a:chExt cx="140" cy="98"/>
              </a:xfrm>
            </p:grpSpPr>
            <p:sp>
              <p:nvSpPr>
                <p:cNvPr id="188477" name="Line 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78"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79"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8473" name="Group 68"/>
              <p:cNvGrpSpPr>
                <a:grpSpLocks/>
              </p:cNvGrpSpPr>
              <p:nvPr/>
            </p:nvGrpSpPr>
            <p:grpSpPr bwMode="auto">
              <a:xfrm flipV="1">
                <a:off x="3686" y="243"/>
                <a:ext cx="177" cy="66"/>
                <a:chOff x="2848" y="848"/>
                <a:chExt cx="140" cy="98"/>
              </a:xfrm>
            </p:grpSpPr>
            <p:sp>
              <p:nvSpPr>
                <p:cNvPr id="188474"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75" name="Line 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76"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188441" name="Object 72"/>
            <p:cNvGraphicFramePr>
              <a:graphicFrameLocks noChangeAspect="1"/>
            </p:cNvGraphicFramePr>
            <p:nvPr/>
          </p:nvGraphicFramePr>
          <p:xfrm>
            <a:off x="5128" y="2739"/>
            <a:ext cx="455" cy="323"/>
          </p:xfrm>
          <a:graphic>
            <a:graphicData uri="http://schemas.openxmlformats.org/presentationml/2006/ole">
              <mc:AlternateContent xmlns:mc="http://schemas.openxmlformats.org/markup-compatibility/2006">
                <mc:Choice xmlns:v="urn:schemas-microsoft-com:vml" Requires="v">
                  <p:oleObj spid="_x0000_s18471" name="Clip" r:id="rId5" imgW="1307263" imgH="1084139" progId="MS_ClipArt_Gallery.2">
                    <p:embed/>
                  </p:oleObj>
                </mc:Choice>
                <mc:Fallback>
                  <p:oleObj name="Clip" r:id="rId5" imgW="1307263" imgH="1084139" progId="MS_ClipArt_Gallery.2">
                    <p:embed/>
                    <p:pic>
                      <p:nvPicPr>
                        <p:cNvPr id="188441" name="Object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 y="2739"/>
                          <a:ext cx="455"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8442" name="Group 73"/>
            <p:cNvGrpSpPr>
              <a:grpSpLocks/>
            </p:cNvGrpSpPr>
            <p:nvPr/>
          </p:nvGrpSpPr>
          <p:grpSpPr bwMode="auto">
            <a:xfrm>
              <a:off x="1066" y="2649"/>
              <a:ext cx="217" cy="413"/>
              <a:chOff x="4180" y="783"/>
              <a:chExt cx="150" cy="307"/>
            </a:xfrm>
          </p:grpSpPr>
          <p:sp>
            <p:nvSpPr>
              <p:cNvPr id="188459" name="AutoShape 7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60" name="Rectangle 7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61" name="Rectangle 7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62" name="AutoShape 7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63" name="Line 7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64" name="Line 7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65" name="Rectangle 8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66" name="Rectangle 8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sp>
          <p:nvSpPr>
            <p:cNvPr id="188443" name="AutoShape 82"/>
            <p:cNvSpPr>
              <a:spLocks noChangeArrowheads="1"/>
            </p:cNvSpPr>
            <p:nvPr/>
          </p:nvSpPr>
          <p:spPr bwMode="auto">
            <a:xfrm>
              <a:off x="762" y="2481"/>
              <a:ext cx="260" cy="287"/>
            </a:xfrm>
            <a:prstGeom prst="can">
              <a:avLst>
                <a:gd name="adj" fmla="val 22317"/>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44" name="AutoShape 90"/>
            <p:cNvSpPr>
              <a:spLocks noChangeArrowheads="1"/>
            </p:cNvSpPr>
            <p:nvPr/>
          </p:nvSpPr>
          <p:spPr bwMode="auto">
            <a:xfrm>
              <a:off x="4741" y="2819"/>
              <a:ext cx="515" cy="239"/>
            </a:xfrm>
            <a:prstGeom prst="rightArrow">
              <a:avLst>
                <a:gd name="adj1" fmla="val 50000"/>
                <a:gd name="adj2" fmla="val 538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88445" name="Group 92"/>
            <p:cNvGrpSpPr>
              <a:grpSpLocks/>
            </p:cNvGrpSpPr>
            <p:nvPr/>
          </p:nvGrpSpPr>
          <p:grpSpPr bwMode="auto">
            <a:xfrm>
              <a:off x="1328" y="2714"/>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8457"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grpSp>
        <p:sp>
          <p:nvSpPr>
            <p:cNvPr id="188446" name="Text Box 97"/>
            <p:cNvSpPr txBox="1">
              <a:spLocks noChangeArrowheads="1"/>
            </p:cNvSpPr>
            <p:nvPr/>
          </p:nvSpPr>
          <p:spPr bwMode="auto">
            <a:xfrm>
              <a:off x="1313" y="2788"/>
              <a:ext cx="141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R</a:t>
              </a:r>
              <a:r>
                <a:rPr kumimoji="0" lang="en-US" altLang="zh-CN" sz="2800" baseline="-25000">
                  <a:latin typeface="Comic Sans MS" panose="030F0702030302020204" pitchFamily="66" charset="0"/>
                  <a:ea typeface="宋体" panose="02010600030101010101" pitchFamily="2" charset="-122"/>
                </a:rPr>
                <a:t>s</a:t>
              </a:r>
              <a:r>
                <a:rPr kumimoji="0" lang="en-US" altLang="zh-CN" sz="2000" baseline="-25000">
                  <a:latin typeface="Comic Sans MS" panose="030F0702030302020204" pitchFamily="66" charset="0"/>
                  <a:ea typeface="宋体" panose="02010600030101010101" pitchFamily="2" charset="-122"/>
                </a:rPr>
                <a:t> </a:t>
              </a:r>
              <a:r>
                <a:rPr kumimoji="0" lang="en-US" altLang="zh-CN" sz="2000">
                  <a:latin typeface="Comic Sans MS" panose="030F0702030302020204" pitchFamily="66" charset="0"/>
                  <a:ea typeface="宋体" panose="02010600030101010101" pitchFamily="2" charset="-122"/>
                </a:rPr>
                <a:t>bits/sec</a:t>
              </a:r>
            </a:p>
          </p:txBody>
        </p:sp>
        <p:grpSp>
          <p:nvGrpSpPr>
            <p:cNvPr id="188447" name="Group 83"/>
            <p:cNvGrpSpPr>
              <a:grpSpLocks/>
            </p:cNvGrpSpPr>
            <p:nvPr/>
          </p:nvGrpSpPr>
          <p:grpSpPr bwMode="auto">
            <a:xfrm>
              <a:off x="3419" y="2835"/>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8453"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grpSp>
        <p:sp>
          <p:nvSpPr>
            <p:cNvPr id="188448" name="Text Box 88"/>
            <p:cNvSpPr txBox="1">
              <a:spLocks noChangeArrowheads="1"/>
            </p:cNvSpPr>
            <p:nvPr/>
          </p:nvSpPr>
          <p:spPr bwMode="auto">
            <a:xfrm>
              <a:off x="3475" y="2807"/>
              <a:ext cx="16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  R</a:t>
              </a:r>
              <a:r>
                <a:rPr kumimoji="0" lang="en-US" altLang="zh-CN" sz="2800" baseline="-25000">
                  <a:latin typeface="Comic Sans MS" panose="030F0702030302020204" pitchFamily="66" charset="0"/>
                  <a:ea typeface="宋体" panose="02010600030101010101" pitchFamily="2" charset="-122"/>
                </a:rPr>
                <a:t>c</a:t>
              </a:r>
              <a:r>
                <a:rPr kumimoji="0" lang="en-US" altLang="zh-CN" sz="2000" baseline="-25000">
                  <a:latin typeface="Comic Sans MS" panose="030F0702030302020204" pitchFamily="66" charset="0"/>
                  <a:ea typeface="宋体" panose="02010600030101010101" pitchFamily="2" charset="-122"/>
                </a:rPr>
                <a:t> </a:t>
              </a:r>
              <a:r>
                <a:rPr kumimoji="0" lang="en-US" altLang="zh-CN" sz="2000">
                  <a:latin typeface="Comic Sans MS" panose="030F0702030302020204" pitchFamily="66" charset="0"/>
                  <a:ea typeface="宋体" panose="02010600030101010101" pitchFamily="2" charset="-122"/>
                </a:rPr>
                <a:t>bits/sec</a:t>
              </a:r>
            </a:p>
          </p:txBody>
        </p:sp>
        <p:sp>
          <p:nvSpPr>
            <p:cNvPr id="188449" name="AutoShape 98"/>
            <p:cNvSpPr>
              <a:spLocks noChangeArrowheads="1"/>
            </p:cNvSpPr>
            <p:nvPr/>
          </p:nvSpPr>
          <p:spPr bwMode="auto">
            <a:xfrm>
              <a:off x="2668" y="2815"/>
              <a:ext cx="860" cy="240"/>
            </a:xfrm>
            <a:prstGeom prst="rightArrow">
              <a:avLst>
                <a:gd name="adj1" fmla="val 50000"/>
                <a:gd name="adj2" fmla="val 89583"/>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50" name="AutoShape 89"/>
            <p:cNvSpPr>
              <a:spLocks noChangeArrowheads="1"/>
            </p:cNvSpPr>
            <p:nvPr/>
          </p:nvSpPr>
          <p:spPr bwMode="auto">
            <a:xfrm flipV="1">
              <a:off x="814" y="2689"/>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zh-CN" altLang="en-US"/>
            </a:p>
          </p:txBody>
        </p:sp>
      </p:grpSp>
      <p:grpSp>
        <p:nvGrpSpPr>
          <p:cNvPr id="16" name="Group 108"/>
          <p:cNvGrpSpPr>
            <a:grpSpLocks/>
          </p:cNvGrpSpPr>
          <p:nvPr/>
        </p:nvGrpSpPr>
        <p:grpSpPr bwMode="auto">
          <a:xfrm>
            <a:off x="1727201" y="5191126"/>
            <a:ext cx="8607425" cy="1211263"/>
            <a:chOff x="128" y="3270"/>
            <a:chExt cx="5422" cy="763"/>
          </a:xfrm>
        </p:grpSpPr>
        <p:sp>
          <p:nvSpPr>
            <p:cNvPr id="188435" name="Rectangle 102"/>
            <p:cNvSpPr>
              <a:spLocks noChangeArrowheads="1"/>
            </p:cNvSpPr>
            <p:nvPr/>
          </p:nvSpPr>
          <p:spPr bwMode="auto">
            <a:xfrm>
              <a:off x="128" y="3393"/>
              <a:ext cx="5403" cy="640"/>
            </a:xfrm>
            <a:prstGeom prst="rect">
              <a:avLst/>
            </a:prstGeom>
            <a:solidFill>
              <a:schemeClr val="bg1"/>
            </a:solidFill>
            <a:ln w="28575">
              <a:solidFill>
                <a:srgbClr val="FF3300"/>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8436" name="Text Box 101"/>
            <p:cNvSpPr txBox="1">
              <a:spLocks noChangeArrowheads="1"/>
            </p:cNvSpPr>
            <p:nvPr/>
          </p:nvSpPr>
          <p:spPr bwMode="auto">
            <a:xfrm>
              <a:off x="208" y="3585"/>
              <a:ext cx="53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800" dirty="0">
                  <a:latin typeface="Comic Sans MS" panose="030F0702030302020204" pitchFamily="66" charset="0"/>
                  <a:ea typeface="宋体" panose="02010600030101010101" pitchFamily="2" charset="-122"/>
                </a:rPr>
                <a:t>端到端的链路制约端到端的吞吐量</a:t>
              </a:r>
            </a:p>
          </p:txBody>
        </p:sp>
        <p:sp>
          <p:nvSpPr>
            <p:cNvPr id="188437" name="Text Box 104"/>
            <p:cNvSpPr txBox="1">
              <a:spLocks noChangeArrowheads="1"/>
            </p:cNvSpPr>
            <p:nvPr/>
          </p:nvSpPr>
          <p:spPr bwMode="auto">
            <a:xfrm>
              <a:off x="322" y="3270"/>
              <a:ext cx="1712"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800" dirty="0">
                  <a:solidFill>
                    <a:srgbClr val="FF3300"/>
                  </a:solidFill>
                  <a:latin typeface="Comic Sans MS" panose="030F0702030302020204" pitchFamily="66" charset="0"/>
                  <a:ea typeface="宋体" panose="02010600030101010101" pitchFamily="2" charset="-122"/>
                </a:rPr>
                <a:t>链路瓶颈</a:t>
              </a:r>
            </a:p>
          </p:txBody>
        </p:sp>
      </p:grpSp>
    </p:spTree>
    <p:extLst>
      <p:ext uri="{BB962C8B-B14F-4D97-AF65-F5344CB8AC3E}">
        <p14:creationId xmlns:p14="http://schemas.microsoft.com/office/powerpoint/2010/main" val="762357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Number Placeholder 2"/>
          <p:cNvSpPr>
            <a:spLocks noGrp="1"/>
          </p:cNvSpPr>
          <p:nvPr>
            <p:ph type="sldNum" sz="quarter" idx="11"/>
          </p:nvPr>
        </p:nvSpPr>
        <p:spPr>
          <a:xfrm>
            <a:off x="9194800" y="6355582"/>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dirty="0">
                <a:solidFill>
                  <a:schemeClr val="bg2"/>
                </a:solidFill>
                <a:latin typeface="Arial" panose="020B0604020202020204" pitchFamily="34" charset="0"/>
                <a:ea typeface="华文隶书" panose="02010800040101010101" pitchFamily="2" charset="-122"/>
              </a:rPr>
              <a:t>-</a:t>
            </a:r>
            <a:fld id="{19AC6130-C804-4A65-9E8F-CCACCE2648A1}"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143</a:t>
            </a:fld>
            <a:r>
              <a:rPr kumimoji="0" lang="en-US" altLang="zh-CN" sz="1600" dirty="0">
                <a:solidFill>
                  <a:schemeClr val="bg2"/>
                </a:solidFill>
                <a:latin typeface="Arial" panose="020B0604020202020204" pitchFamily="34" charset="0"/>
                <a:ea typeface="华文隶书" panose="02010800040101010101" pitchFamily="2" charset="-122"/>
              </a:rPr>
              <a:t>-</a:t>
            </a:r>
          </a:p>
        </p:txBody>
      </p:sp>
      <p:sp>
        <p:nvSpPr>
          <p:cNvPr id="189443"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189444" name="Rectangle 2"/>
          <p:cNvSpPr>
            <a:spLocks noGrp="1" noChangeArrowheads="1"/>
          </p:cNvSpPr>
          <p:nvPr>
            <p:ph type="title" idx="4294967295"/>
          </p:nvPr>
        </p:nvSpPr>
        <p:spPr>
          <a:xfrm>
            <a:off x="1005981" y="465991"/>
            <a:ext cx="7772400" cy="1014413"/>
          </a:xfrm>
        </p:spPr>
        <p:txBody>
          <a:bodyPr/>
          <a:lstStyle/>
          <a:p>
            <a:pPr eaLnBrk="1" hangingPunct="1"/>
            <a:r>
              <a:rPr lang="zh-CN" altLang="en-US">
                <a:ea typeface="宋体" panose="02010600030101010101" pitchFamily="2" charset="-122"/>
              </a:rPr>
              <a:t>吞吐量</a:t>
            </a:r>
            <a:r>
              <a:rPr lang="en-US" altLang="zh-CN">
                <a:ea typeface="宋体" panose="02010600030101010101" pitchFamily="2" charset="-122"/>
              </a:rPr>
              <a:t>: </a:t>
            </a:r>
            <a:r>
              <a:rPr lang="zh-CN" altLang="en-US">
                <a:ea typeface="宋体" panose="02010600030101010101" pitchFamily="2" charset="-122"/>
              </a:rPr>
              <a:t>网络场景</a:t>
            </a:r>
          </a:p>
        </p:txBody>
      </p:sp>
      <p:sp>
        <p:nvSpPr>
          <p:cNvPr id="189445" name="Text Box 44"/>
          <p:cNvSpPr txBox="1">
            <a:spLocks noChangeArrowheads="1"/>
          </p:cNvSpPr>
          <p:nvPr/>
        </p:nvSpPr>
        <p:spPr bwMode="auto">
          <a:xfrm>
            <a:off x="5908675" y="5672139"/>
            <a:ext cx="44640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10 </a:t>
            </a:r>
            <a:r>
              <a:rPr kumimoji="0" lang="zh-CN" altLang="en-US" sz="2000">
                <a:latin typeface="Comic Sans MS" panose="030F0702030302020204" pitchFamily="66" charset="0"/>
                <a:ea typeface="宋体" panose="02010600030101010101" pitchFamily="2" charset="-122"/>
              </a:rPr>
              <a:t>条链接</a:t>
            </a:r>
            <a:r>
              <a:rPr kumimoji="0" lang="en-US" altLang="zh-CN" sz="2000">
                <a:latin typeface="Comic Sans MS" panose="030F0702030302020204" pitchFamily="66" charset="0"/>
                <a:ea typeface="宋体" panose="02010600030101010101" pitchFamily="2" charset="-122"/>
              </a:rPr>
              <a:t>(</a:t>
            </a:r>
            <a:r>
              <a:rPr kumimoji="0" lang="zh-CN" altLang="en-US" sz="2000">
                <a:latin typeface="Comic Sans MS" panose="030F0702030302020204" pitchFamily="66" charset="0"/>
                <a:ea typeface="宋体" panose="02010600030101010101" pitchFamily="2" charset="-122"/>
              </a:rPr>
              <a:t>公平的</a:t>
            </a:r>
            <a:r>
              <a:rPr kumimoji="0" lang="en-US" altLang="zh-CN" sz="2000">
                <a:latin typeface="Comic Sans MS" panose="030F0702030302020204" pitchFamily="66" charset="0"/>
                <a:ea typeface="宋体" panose="02010600030101010101" pitchFamily="2" charset="-122"/>
              </a:rPr>
              <a:t>) </a:t>
            </a:r>
            <a:r>
              <a:rPr kumimoji="0" lang="zh-CN" altLang="en-US" sz="2000">
                <a:latin typeface="Comic Sans MS" panose="030F0702030302020204" pitchFamily="66" charset="0"/>
                <a:ea typeface="宋体" panose="02010600030101010101" pitchFamily="2" charset="-122"/>
              </a:rPr>
              <a:t>共享骨干瓶颈链路 </a:t>
            </a:r>
            <a:r>
              <a:rPr kumimoji="0" lang="en-US" altLang="zh-CN" sz="2000">
                <a:latin typeface="Comic Sans MS" panose="030F0702030302020204" pitchFamily="66" charset="0"/>
                <a:ea typeface="宋体" panose="02010600030101010101" pitchFamily="2" charset="-122"/>
              </a:rPr>
              <a:t>R</a:t>
            </a:r>
            <a:r>
              <a:rPr kumimoji="0" lang="en-US" altLang="zh-CN" sz="2000" baseline="-25000">
                <a:latin typeface="Comic Sans MS" panose="030F0702030302020204" pitchFamily="66" charset="0"/>
                <a:ea typeface="宋体" panose="02010600030101010101" pitchFamily="2" charset="-122"/>
              </a:rPr>
              <a:t> </a:t>
            </a:r>
            <a:r>
              <a:rPr kumimoji="0" lang="zh-CN" altLang="en-US" sz="2000">
                <a:latin typeface="Comic Sans MS" panose="030F0702030302020204" pitchFamily="66" charset="0"/>
                <a:ea typeface="宋体" panose="02010600030101010101" pitchFamily="2" charset="-122"/>
              </a:rPr>
              <a:t>比特</a:t>
            </a:r>
            <a:r>
              <a:rPr kumimoji="0" lang="en-US" altLang="zh-CN" sz="2000">
                <a:latin typeface="Comic Sans MS" panose="030F0702030302020204" pitchFamily="66" charset="0"/>
                <a:ea typeface="宋体" panose="02010600030101010101" pitchFamily="2" charset="-122"/>
              </a:rPr>
              <a:t>/</a:t>
            </a:r>
            <a:r>
              <a:rPr kumimoji="0" lang="zh-CN" altLang="en-US" sz="2000">
                <a:latin typeface="Comic Sans MS" panose="030F0702030302020204" pitchFamily="66" charset="0"/>
                <a:ea typeface="宋体" panose="02010600030101010101" pitchFamily="2" charset="-122"/>
              </a:rPr>
              <a:t>秒</a:t>
            </a:r>
          </a:p>
        </p:txBody>
      </p:sp>
      <p:sp>
        <p:nvSpPr>
          <p:cNvPr id="189446" name="Freeform 296"/>
          <p:cNvSpPr>
            <a:spLocks/>
          </p:cNvSpPr>
          <p:nvPr/>
        </p:nvSpPr>
        <p:spPr bwMode="auto">
          <a:xfrm>
            <a:off x="6407151" y="2720975"/>
            <a:ext cx="3127375" cy="1498600"/>
          </a:xfrm>
          <a:custGeom>
            <a:avLst/>
            <a:gdLst>
              <a:gd name="T0" fmla="*/ 2147483646 w 1877"/>
              <a:gd name="T1" fmla="*/ 2147483646 h 917"/>
              <a:gd name="T2" fmla="*/ 2147483646 w 1877"/>
              <a:gd name="T3" fmla="*/ 2147483646 h 917"/>
              <a:gd name="T4" fmla="*/ 2147483646 w 1877"/>
              <a:gd name="T5" fmla="*/ 2147483646 h 917"/>
              <a:gd name="T6" fmla="*/ 2147483646 w 1877"/>
              <a:gd name="T7" fmla="*/ 2147483646 h 917"/>
              <a:gd name="T8" fmla="*/ 2147483646 w 1877"/>
              <a:gd name="T9" fmla="*/ 2147483646 h 917"/>
              <a:gd name="T10" fmla="*/ 2147483646 w 1877"/>
              <a:gd name="T11" fmla="*/ 2147483646 h 917"/>
              <a:gd name="T12" fmla="*/ 2147483646 w 1877"/>
              <a:gd name="T13" fmla="*/ 2147483646 h 917"/>
              <a:gd name="T14" fmla="*/ 2147483646 w 1877"/>
              <a:gd name="T15" fmla="*/ 2147483646 h 917"/>
              <a:gd name="T16" fmla="*/ 2147483646 w 1877"/>
              <a:gd name="T17" fmla="*/ 2147483646 h 917"/>
              <a:gd name="T18" fmla="*/ 2147483646 w 1877"/>
              <a:gd name="T19" fmla="*/ 2147483646 h 917"/>
              <a:gd name="T20" fmla="*/ 2147483646 w 1877"/>
              <a:gd name="T21" fmla="*/ 2147483646 h 917"/>
              <a:gd name="T22" fmla="*/ 2147483646 w 1877"/>
              <a:gd name="T23" fmla="*/ 2147483646 h 917"/>
              <a:gd name="T24" fmla="*/ 2147483646 w 1877"/>
              <a:gd name="T25" fmla="*/ 2147483646 h 917"/>
              <a:gd name="T26" fmla="*/ 2147483646 w 1877"/>
              <a:gd name="T27" fmla="*/ 2147483646 h 917"/>
              <a:gd name="T28" fmla="*/ 2147483646 w 1877"/>
              <a:gd name="T29" fmla="*/ 2147483646 h 917"/>
              <a:gd name="T30" fmla="*/ 2147483646 w 1877"/>
              <a:gd name="T31" fmla="*/ 2147483646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9447" name="AutoShape 21"/>
          <p:cNvSpPr>
            <a:spLocks noChangeArrowheads="1"/>
          </p:cNvSpPr>
          <p:nvPr/>
        </p:nvSpPr>
        <p:spPr bwMode="auto">
          <a:xfrm>
            <a:off x="6119814" y="2386013"/>
            <a:ext cx="312737" cy="152400"/>
          </a:xfrm>
          <a:prstGeom prst="parallelogram">
            <a:avLst>
              <a:gd name="adj" fmla="val 79053"/>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48" name="Rectangle 22"/>
          <p:cNvSpPr>
            <a:spLocks noChangeArrowheads="1"/>
          </p:cNvSpPr>
          <p:nvPr/>
        </p:nvSpPr>
        <p:spPr bwMode="auto">
          <a:xfrm>
            <a:off x="6278563" y="1882775"/>
            <a:ext cx="144462" cy="5080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49" name="Rectangle 23"/>
          <p:cNvSpPr>
            <a:spLocks noChangeArrowheads="1"/>
          </p:cNvSpPr>
          <p:nvPr/>
        </p:nvSpPr>
        <p:spPr bwMode="auto">
          <a:xfrm>
            <a:off x="6119814" y="2025650"/>
            <a:ext cx="200025" cy="508000"/>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50" name="AutoShape 24"/>
          <p:cNvSpPr>
            <a:spLocks noChangeArrowheads="1"/>
          </p:cNvSpPr>
          <p:nvPr/>
        </p:nvSpPr>
        <p:spPr bwMode="auto">
          <a:xfrm>
            <a:off x="6119814" y="1878014"/>
            <a:ext cx="312737" cy="153987"/>
          </a:xfrm>
          <a:prstGeom prst="parallelogram">
            <a:avLst>
              <a:gd name="adj" fmla="val 78238"/>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51" name="Line 25"/>
          <p:cNvSpPr>
            <a:spLocks noChangeShapeType="1"/>
          </p:cNvSpPr>
          <p:nvPr/>
        </p:nvSpPr>
        <p:spPr bwMode="auto">
          <a:xfrm>
            <a:off x="6432550" y="1889125"/>
            <a:ext cx="0" cy="4968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9452" name="Line 26"/>
          <p:cNvSpPr>
            <a:spLocks noChangeShapeType="1"/>
          </p:cNvSpPr>
          <p:nvPr/>
        </p:nvSpPr>
        <p:spPr bwMode="auto">
          <a:xfrm flipH="1">
            <a:off x="6319838" y="2386014"/>
            <a:ext cx="112712" cy="147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9453" name="Rectangle 27"/>
          <p:cNvSpPr>
            <a:spLocks noChangeArrowheads="1"/>
          </p:cNvSpPr>
          <p:nvPr/>
        </p:nvSpPr>
        <p:spPr bwMode="auto">
          <a:xfrm>
            <a:off x="6146801" y="2093913"/>
            <a:ext cx="131763" cy="29210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54" name="Rectangle 28"/>
          <p:cNvSpPr>
            <a:spLocks noChangeArrowheads="1"/>
          </p:cNvSpPr>
          <p:nvPr/>
        </p:nvSpPr>
        <p:spPr bwMode="auto">
          <a:xfrm>
            <a:off x="6165851" y="2181225"/>
            <a:ext cx="98425" cy="103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55" name="Text Box 35"/>
          <p:cNvSpPr txBox="1">
            <a:spLocks noChangeArrowheads="1"/>
          </p:cNvSpPr>
          <p:nvPr/>
        </p:nvSpPr>
        <p:spPr bwMode="auto">
          <a:xfrm>
            <a:off x="6270626" y="2344738"/>
            <a:ext cx="676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R</a:t>
            </a:r>
            <a:r>
              <a:rPr kumimoji="0" lang="en-US" altLang="zh-CN" sz="2800" baseline="-25000">
                <a:latin typeface="Comic Sans MS" panose="030F0702030302020204" pitchFamily="66" charset="0"/>
                <a:ea typeface="宋体" panose="02010600030101010101" pitchFamily="2" charset="-122"/>
              </a:rPr>
              <a:t>s</a:t>
            </a:r>
            <a:endParaRPr kumimoji="0" lang="en-US" altLang="zh-CN" sz="2000">
              <a:latin typeface="Comic Sans MS" panose="030F0702030302020204" pitchFamily="66" charset="0"/>
              <a:ea typeface="宋体" panose="02010600030101010101" pitchFamily="2" charset="-122"/>
            </a:endParaRPr>
          </a:p>
        </p:txBody>
      </p:sp>
      <p:sp>
        <p:nvSpPr>
          <p:cNvPr id="257064" name="Oval 40"/>
          <p:cNvSpPr>
            <a:spLocks noChangeArrowheads="1"/>
          </p:cNvSpPr>
          <p:nvPr/>
        </p:nvSpPr>
        <p:spPr bwMode="auto">
          <a:xfrm rot="5400000">
            <a:off x="8135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7065" name="Rectangle 41"/>
          <p:cNvSpPr>
            <a:spLocks noChangeArrowheads="1"/>
          </p:cNvSpPr>
          <p:nvPr/>
        </p:nvSpPr>
        <p:spPr bwMode="auto">
          <a:xfrm rot="5400000">
            <a:off x="7668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458" name="Oval 42"/>
          <p:cNvSpPr>
            <a:spLocks noChangeArrowheads="1"/>
          </p:cNvSpPr>
          <p:nvPr/>
        </p:nvSpPr>
        <p:spPr bwMode="auto">
          <a:xfrm rot="5400000">
            <a:off x="8139114" y="2794001"/>
            <a:ext cx="52387" cy="525463"/>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7067" name="Rectangle 43"/>
          <p:cNvSpPr>
            <a:spLocks noChangeArrowheads="1"/>
          </p:cNvSpPr>
          <p:nvPr/>
        </p:nvSpPr>
        <p:spPr bwMode="auto">
          <a:xfrm rot="5400000">
            <a:off x="8139113" y="3765551"/>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graphicFrame>
        <p:nvGraphicFramePr>
          <p:cNvPr id="189460" name="Object 429"/>
          <p:cNvGraphicFramePr>
            <a:graphicFrameLocks noChangeAspect="1"/>
          </p:cNvGraphicFramePr>
          <p:nvPr/>
        </p:nvGraphicFramePr>
        <p:xfrm>
          <a:off x="6048375" y="4532314"/>
          <a:ext cx="546100" cy="530225"/>
        </p:xfrm>
        <a:graphic>
          <a:graphicData uri="http://schemas.openxmlformats.org/presentationml/2006/ole">
            <mc:AlternateContent xmlns:mc="http://schemas.openxmlformats.org/markup-compatibility/2006">
              <mc:Choice xmlns:v="urn:schemas-microsoft-com:vml" Requires="v">
                <p:oleObj spid="_x0000_s19512" name="Clip" r:id="rId3" imgW="1307263" imgH="1084139" progId="MS_ClipArt_Gallery.2">
                  <p:embed/>
                </p:oleObj>
              </mc:Choice>
              <mc:Fallback>
                <p:oleObj name="Clip" r:id="rId3" imgW="1307263" imgH="1084139" progId="MS_ClipArt_Gallery.2">
                  <p:embed/>
                  <p:pic>
                    <p:nvPicPr>
                      <p:cNvPr id="189460" name="Object 4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75" y="4532314"/>
                        <a:ext cx="54610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7055" name="Oval 31"/>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7056" name="Rectangle 32"/>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463" name="Oval 33"/>
          <p:cNvSpPr>
            <a:spLocks noChangeArrowheads="1"/>
          </p:cNvSpPr>
          <p:nvPr/>
        </p:nvSpPr>
        <p:spPr bwMode="auto">
          <a:xfrm rot="1792560">
            <a:off x="6515100" y="2265363"/>
            <a:ext cx="38100" cy="158750"/>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7058" name="Rectangle 34"/>
          <p:cNvSpPr>
            <a:spLocks noChangeArrowheads="1"/>
          </p:cNvSpPr>
          <p:nvPr/>
        </p:nvSpPr>
        <p:spPr bwMode="auto">
          <a:xfrm rot="1792560">
            <a:off x="7142163" y="2665414"/>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465" name="Line 456"/>
          <p:cNvSpPr>
            <a:spLocks noChangeShapeType="1"/>
          </p:cNvSpPr>
          <p:nvPr/>
        </p:nvSpPr>
        <p:spPr bwMode="auto">
          <a:xfrm rot="1792560">
            <a:off x="6351589"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466" name="AutoShape 459"/>
          <p:cNvSpPr>
            <a:spLocks noChangeArrowheads="1"/>
          </p:cNvSpPr>
          <p:nvPr/>
        </p:nvSpPr>
        <p:spPr bwMode="auto">
          <a:xfrm>
            <a:off x="6708775" y="1943100"/>
            <a:ext cx="312738" cy="153988"/>
          </a:xfrm>
          <a:prstGeom prst="parallelogram">
            <a:avLst>
              <a:gd name="adj" fmla="val 78238"/>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67" name="Rectangle 460"/>
          <p:cNvSpPr>
            <a:spLocks noChangeArrowheads="1"/>
          </p:cNvSpPr>
          <p:nvPr/>
        </p:nvSpPr>
        <p:spPr bwMode="auto">
          <a:xfrm>
            <a:off x="6867526" y="1439863"/>
            <a:ext cx="144463" cy="5080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68" name="Rectangle 461"/>
          <p:cNvSpPr>
            <a:spLocks noChangeArrowheads="1"/>
          </p:cNvSpPr>
          <p:nvPr/>
        </p:nvSpPr>
        <p:spPr bwMode="auto">
          <a:xfrm>
            <a:off x="6710364" y="1584325"/>
            <a:ext cx="198437" cy="508000"/>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69" name="AutoShape 462"/>
          <p:cNvSpPr>
            <a:spLocks noChangeArrowheads="1"/>
          </p:cNvSpPr>
          <p:nvPr/>
        </p:nvSpPr>
        <p:spPr bwMode="auto">
          <a:xfrm>
            <a:off x="6708775" y="1435100"/>
            <a:ext cx="312738" cy="153988"/>
          </a:xfrm>
          <a:prstGeom prst="parallelogram">
            <a:avLst>
              <a:gd name="adj" fmla="val 78238"/>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70" name="Line 463"/>
          <p:cNvSpPr>
            <a:spLocks noChangeShapeType="1"/>
          </p:cNvSpPr>
          <p:nvPr/>
        </p:nvSpPr>
        <p:spPr bwMode="auto">
          <a:xfrm>
            <a:off x="7021513" y="1446214"/>
            <a:ext cx="0" cy="496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9471" name="Line 464"/>
          <p:cNvSpPr>
            <a:spLocks noChangeShapeType="1"/>
          </p:cNvSpPr>
          <p:nvPr/>
        </p:nvSpPr>
        <p:spPr bwMode="auto">
          <a:xfrm flipH="1">
            <a:off x="6908801" y="1943101"/>
            <a:ext cx="112713" cy="149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9472" name="Rectangle 465"/>
          <p:cNvSpPr>
            <a:spLocks noChangeArrowheads="1"/>
          </p:cNvSpPr>
          <p:nvPr/>
        </p:nvSpPr>
        <p:spPr bwMode="auto">
          <a:xfrm>
            <a:off x="6735763" y="1651000"/>
            <a:ext cx="131762" cy="29210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73" name="Rectangle 466"/>
          <p:cNvSpPr>
            <a:spLocks noChangeArrowheads="1"/>
          </p:cNvSpPr>
          <p:nvPr/>
        </p:nvSpPr>
        <p:spPr bwMode="auto">
          <a:xfrm>
            <a:off x="6754813" y="1739900"/>
            <a:ext cx="100012" cy="10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7493" name="Oval 469"/>
          <p:cNvSpPr>
            <a:spLocks noChangeArrowheads="1"/>
          </p:cNvSpPr>
          <p:nvPr/>
        </p:nvSpPr>
        <p:spPr bwMode="auto">
          <a:xfrm rot="2768172">
            <a:off x="7654926" y="2671764"/>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7494" name="Rectangle 470"/>
          <p:cNvSpPr>
            <a:spLocks noChangeArrowheads="1"/>
          </p:cNvSpPr>
          <p:nvPr/>
        </p:nvSpPr>
        <p:spPr bwMode="auto">
          <a:xfrm rot="2768172">
            <a:off x="6933407" y="2339182"/>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476" name="Oval 471"/>
          <p:cNvSpPr>
            <a:spLocks noChangeArrowheads="1"/>
          </p:cNvSpPr>
          <p:nvPr/>
        </p:nvSpPr>
        <p:spPr bwMode="auto">
          <a:xfrm rot="2768172">
            <a:off x="7085014" y="2012951"/>
            <a:ext cx="47625" cy="142875"/>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7496" name="Rectangle 472"/>
          <p:cNvSpPr>
            <a:spLocks noChangeArrowheads="1"/>
          </p:cNvSpPr>
          <p:nvPr/>
        </p:nvSpPr>
        <p:spPr bwMode="auto">
          <a:xfrm rot="2768172">
            <a:off x="7654926" y="2663826"/>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478" name="Line 473"/>
          <p:cNvSpPr>
            <a:spLocks noChangeShapeType="1"/>
          </p:cNvSpPr>
          <p:nvPr/>
        </p:nvSpPr>
        <p:spPr bwMode="auto">
          <a:xfrm rot="2768172">
            <a:off x="6777038"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500" name="Oval 476"/>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7501" name="Rectangle 477"/>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481" name="Oval 478"/>
          <p:cNvSpPr>
            <a:spLocks noChangeArrowheads="1"/>
          </p:cNvSpPr>
          <p:nvPr/>
        </p:nvSpPr>
        <p:spPr bwMode="auto">
          <a:xfrm rot="19807440" flipH="1">
            <a:off x="7240588" y="4117975"/>
            <a:ext cx="36512" cy="158750"/>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7503" name="Rectangle 479"/>
          <p:cNvSpPr>
            <a:spLocks noChangeArrowheads="1"/>
          </p:cNvSpPr>
          <p:nvPr/>
        </p:nvSpPr>
        <p:spPr bwMode="auto">
          <a:xfrm rot="19807440" flipH="1">
            <a:off x="6624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483" name="Line 480"/>
          <p:cNvSpPr>
            <a:spLocks noChangeShapeType="1"/>
          </p:cNvSpPr>
          <p:nvPr/>
        </p:nvSpPr>
        <p:spPr bwMode="auto">
          <a:xfrm rot="19807440" flipH="1">
            <a:off x="6486526"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7507" name="Oval 483"/>
          <p:cNvSpPr>
            <a:spLocks noChangeArrowheads="1"/>
          </p:cNvSpPr>
          <p:nvPr/>
        </p:nvSpPr>
        <p:spPr bwMode="auto">
          <a:xfrm rot="18831828" flipV="1">
            <a:off x="7862889" y="4294189"/>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7508" name="Rectangle 484"/>
          <p:cNvSpPr>
            <a:spLocks noChangeArrowheads="1"/>
          </p:cNvSpPr>
          <p:nvPr/>
        </p:nvSpPr>
        <p:spPr bwMode="auto">
          <a:xfrm rot="18831828" flipV="1">
            <a:off x="7140576" y="4625976"/>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486" name="Oval 485"/>
          <p:cNvSpPr>
            <a:spLocks noChangeArrowheads="1"/>
          </p:cNvSpPr>
          <p:nvPr/>
        </p:nvSpPr>
        <p:spPr bwMode="auto">
          <a:xfrm rot="18831828" flipV="1">
            <a:off x="7294564" y="4953001"/>
            <a:ext cx="47625" cy="142875"/>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7510" name="Rectangle 486"/>
          <p:cNvSpPr>
            <a:spLocks noChangeArrowheads="1"/>
          </p:cNvSpPr>
          <p:nvPr/>
        </p:nvSpPr>
        <p:spPr bwMode="auto">
          <a:xfrm rot="18831828" flipV="1">
            <a:off x="7862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488" name="Line 487"/>
          <p:cNvSpPr>
            <a:spLocks noChangeShapeType="1"/>
          </p:cNvSpPr>
          <p:nvPr/>
        </p:nvSpPr>
        <p:spPr bwMode="auto">
          <a:xfrm rot="18831828" flipV="1">
            <a:off x="6985001"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89489" name="Object 488"/>
          <p:cNvGraphicFramePr>
            <a:graphicFrameLocks noChangeAspect="1"/>
          </p:cNvGraphicFramePr>
          <p:nvPr/>
        </p:nvGraphicFramePr>
        <p:xfrm>
          <a:off x="6713538" y="4987926"/>
          <a:ext cx="544512" cy="530225"/>
        </p:xfrm>
        <a:graphic>
          <a:graphicData uri="http://schemas.openxmlformats.org/presentationml/2006/ole">
            <mc:AlternateContent xmlns:mc="http://schemas.openxmlformats.org/markup-compatibility/2006">
              <mc:Choice xmlns:v="urn:schemas-microsoft-com:vml" Requires="v">
                <p:oleObj spid="_x0000_s19513" name="Clip" r:id="rId5" imgW="1307263" imgH="1084139" progId="MS_ClipArt_Gallery.2">
                  <p:embed/>
                </p:oleObj>
              </mc:Choice>
              <mc:Fallback>
                <p:oleObj name="Clip" r:id="rId5" imgW="1307263" imgH="1084139" progId="MS_ClipArt_Gallery.2">
                  <p:embed/>
                  <p:pic>
                    <p:nvPicPr>
                      <p:cNvPr id="189489" name="Object 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538" y="4987926"/>
                        <a:ext cx="544512"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9490" name="AutoShape 490"/>
          <p:cNvSpPr>
            <a:spLocks noChangeArrowheads="1"/>
          </p:cNvSpPr>
          <p:nvPr/>
        </p:nvSpPr>
        <p:spPr bwMode="auto">
          <a:xfrm>
            <a:off x="9598026" y="2266950"/>
            <a:ext cx="314325" cy="153988"/>
          </a:xfrm>
          <a:prstGeom prst="parallelogram">
            <a:avLst>
              <a:gd name="adj" fmla="val 786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91" name="Rectangle 491"/>
          <p:cNvSpPr>
            <a:spLocks noChangeArrowheads="1"/>
          </p:cNvSpPr>
          <p:nvPr/>
        </p:nvSpPr>
        <p:spPr bwMode="auto">
          <a:xfrm>
            <a:off x="9756776" y="1763713"/>
            <a:ext cx="144463" cy="5080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92" name="Rectangle 492"/>
          <p:cNvSpPr>
            <a:spLocks noChangeArrowheads="1"/>
          </p:cNvSpPr>
          <p:nvPr/>
        </p:nvSpPr>
        <p:spPr bwMode="auto">
          <a:xfrm>
            <a:off x="9599614" y="1908175"/>
            <a:ext cx="200025" cy="508000"/>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93" name="AutoShape 493"/>
          <p:cNvSpPr>
            <a:spLocks noChangeArrowheads="1"/>
          </p:cNvSpPr>
          <p:nvPr/>
        </p:nvSpPr>
        <p:spPr bwMode="auto">
          <a:xfrm>
            <a:off x="9598026" y="1758950"/>
            <a:ext cx="314325" cy="153988"/>
          </a:xfrm>
          <a:prstGeom prst="parallelogram">
            <a:avLst>
              <a:gd name="adj" fmla="val 78635"/>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94" name="Line 494"/>
          <p:cNvSpPr>
            <a:spLocks noChangeShapeType="1"/>
          </p:cNvSpPr>
          <p:nvPr/>
        </p:nvSpPr>
        <p:spPr bwMode="auto">
          <a:xfrm>
            <a:off x="9912350" y="1770064"/>
            <a:ext cx="0" cy="496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9495" name="Line 495"/>
          <p:cNvSpPr>
            <a:spLocks noChangeShapeType="1"/>
          </p:cNvSpPr>
          <p:nvPr/>
        </p:nvSpPr>
        <p:spPr bwMode="auto">
          <a:xfrm flipH="1">
            <a:off x="9799638" y="2266951"/>
            <a:ext cx="112712" cy="149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9496" name="Rectangle 496"/>
          <p:cNvSpPr>
            <a:spLocks noChangeArrowheads="1"/>
          </p:cNvSpPr>
          <p:nvPr/>
        </p:nvSpPr>
        <p:spPr bwMode="auto">
          <a:xfrm>
            <a:off x="9626601" y="1974850"/>
            <a:ext cx="130175" cy="29210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9497" name="Rectangle 497"/>
          <p:cNvSpPr>
            <a:spLocks noChangeArrowheads="1"/>
          </p:cNvSpPr>
          <p:nvPr/>
        </p:nvSpPr>
        <p:spPr bwMode="auto">
          <a:xfrm>
            <a:off x="9644063" y="2063750"/>
            <a:ext cx="100012" cy="10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7524" name="Oval 500"/>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7525" name="Rectangle 501"/>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500" name="Oval 502"/>
          <p:cNvSpPr>
            <a:spLocks noChangeArrowheads="1"/>
          </p:cNvSpPr>
          <p:nvPr/>
        </p:nvSpPr>
        <p:spPr bwMode="auto">
          <a:xfrm rot="19807440" flipH="1">
            <a:off x="9447213" y="2236788"/>
            <a:ext cx="36512" cy="158750"/>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7527" name="Rectangle 503"/>
          <p:cNvSpPr>
            <a:spLocks noChangeArrowheads="1"/>
          </p:cNvSpPr>
          <p:nvPr/>
        </p:nvSpPr>
        <p:spPr bwMode="auto">
          <a:xfrm rot="19807440" flipH="1">
            <a:off x="8831263" y="2636839"/>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502" name="Line 504"/>
          <p:cNvSpPr>
            <a:spLocks noChangeShapeType="1"/>
          </p:cNvSpPr>
          <p:nvPr/>
        </p:nvSpPr>
        <p:spPr bwMode="auto">
          <a:xfrm rot="19807440" flipH="1">
            <a:off x="8693151"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531" name="Oval 507"/>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257532" name="Rectangle 508"/>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505" name="Oval 509"/>
          <p:cNvSpPr>
            <a:spLocks noChangeArrowheads="1"/>
          </p:cNvSpPr>
          <p:nvPr/>
        </p:nvSpPr>
        <p:spPr bwMode="auto">
          <a:xfrm rot="1792560">
            <a:off x="8940800" y="4195763"/>
            <a:ext cx="38100" cy="158750"/>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257534" name="Rectangle 510"/>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en-US">
              <a:latin typeface="Times New Roman" pitchFamily="18" charset="0"/>
              <a:cs typeface="Arial" charset="0"/>
            </a:endParaRPr>
          </a:p>
        </p:txBody>
      </p:sp>
      <p:sp>
        <p:nvSpPr>
          <p:cNvPr id="189507" name="Line 511"/>
          <p:cNvSpPr>
            <a:spLocks noChangeShapeType="1"/>
          </p:cNvSpPr>
          <p:nvPr/>
        </p:nvSpPr>
        <p:spPr bwMode="auto">
          <a:xfrm rot="1792560">
            <a:off x="8767764"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89508" name="Object 512"/>
          <p:cNvGraphicFramePr>
            <a:graphicFrameLocks noChangeAspect="1"/>
          </p:cNvGraphicFramePr>
          <p:nvPr/>
        </p:nvGraphicFramePr>
        <p:xfrm>
          <a:off x="9601200" y="4799014"/>
          <a:ext cx="546100" cy="530225"/>
        </p:xfrm>
        <a:graphic>
          <a:graphicData uri="http://schemas.openxmlformats.org/presentationml/2006/ole">
            <mc:AlternateContent xmlns:mc="http://schemas.openxmlformats.org/markup-compatibility/2006">
              <mc:Choice xmlns:v="urn:schemas-microsoft-com:vml" Requires="v">
                <p:oleObj spid="_x0000_s19514" name="Clip" r:id="rId6" imgW="1307263" imgH="1084139" progId="MS_ClipArt_Gallery.2">
                  <p:embed/>
                </p:oleObj>
              </mc:Choice>
              <mc:Fallback>
                <p:oleObj name="Clip" r:id="rId6" imgW="1307263" imgH="1084139" progId="MS_ClipArt_Gallery.2">
                  <p:embed/>
                  <p:pic>
                    <p:nvPicPr>
                      <p:cNvPr id="189508" name="Object 5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4799014"/>
                        <a:ext cx="54610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9509" name="Text Box 513"/>
          <p:cNvSpPr txBox="1">
            <a:spLocks noChangeArrowheads="1"/>
          </p:cNvSpPr>
          <p:nvPr/>
        </p:nvSpPr>
        <p:spPr bwMode="auto">
          <a:xfrm>
            <a:off x="7240589" y="1903413"/>
            <a:ext cx="676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R</a:t>
            </a:r>
            <a:r>
              <a:rPr kumimoji="0" lang="en-US" altLang="zh-CN" sz="2800" baseline="-25000">
                <a:latin typeface="Comic Sans MS" panose="030F0702030302020204" pitchFamily="66" charset="0"/>
                <a:ea typeface="宋体" panose="02010600030101010101" pitchFamily="2" charset="-122"/>
              </a:rPr>
              <a:t>s</a:t>
            </a:r>
            <a:endParaRPr kumimoji="0" lang="en-US" altLang="zh-CN" sz="2000">
              <a:latin typeface="Comic Sans MS" panose="030F0702030302020204" pitchFamily="66" charset="0"/>
              <a:ea typeface="宋体" panose="02010600030101010101" pitchFamily="2" charset="-122"/>
            </a:endParaRPr>
          </a:p>
        </p:txBody>
      </p:sp>
      <p:sp>
        <p:nvSpPr>
          <p:cNvPr id="189510" name="Text Box 514"/>
          <p:cNvSpPr txBox="1">
            <a:spLocks noChangeArrowheads="1"/>
          </p:cNvSpPr>
          <p:nvPr/>
        </p:nvSpPr>
        <p:spPr bwMode="auto">
          <a:xfrm>
            <a:off x="9067801" y="2411413"/>
            <a:ext cx="676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R</a:t>
            </a:r>
            <a:r>
              <a:rPr kumimoji="0" lang="en-US" altLang="zh-CN" sz="2800" baseline="-25000">
                <a:latin typeface="Comic Sans MS" panose="030F0702030302020204" pitchFamily="66" charset="0"/>
                <a:ea typeface="宋体" panose="02010600030101010101" pitchFamily="2" charset="-122"/>
              </a:rPr>
              <a:t>s</a:t>
            </a:r>
            <a:endParaRPr kumimoji="0" lang="en-US" altLang="zh-CN" sz="2000">
              <a:latin typeface="Comic Sans MS" panose="030F0702030302020204" pitchFamily="66" charset="0"/>
              <a:ea typeface="宋体" panose="02010600030101010101" pitchFamily="2" charset="-122"/>
            </a:endParaRPr>
          </a:p>
        </p:txBody>
      </p:sp>
      <p:sp>
        <p:nvSpPr>
          <p:cNvPr id="189511" name="Freeform 515"/>
          <p:cNvSpPr>
            <a:spLocks/>
          </p:cNvSpPr>
          <p:nvPr/>
        </p:nvSpPr>
        <p:spPr bwMode="auto">
          <a:xfrm>
            <a:off x="7234238" y="2771776"/>
            <a:ext cx="800100" cy="1381125"/>
          </a:xfrm>
          <a:custGeom>
            <a:avLst/>
            <a:gdLst>
              <a:gd name="T0" fmla="*/ 0 w 504"/>
              <a:gd name="T1" fmla="*/ 0 h 870"/>
              <a:gd name="T2" fmla="*/ 2147483646 w 504"/>
              <a:gd name="T3" fmla="*/ 2147483646 h 870"/>
              <a:gd name="T4" fmla="*/ 2147483646 w 504"/>
              <a:gd name="T5" fmla="*/ 2147483646 h 870"/>
              <a:gd name="T6" fmla="*/ 2147483646 w 504"/>
              <a:gd name="T7" fmla="*/ 2147483646 h 870"/>
              <a:gd name="T8" fmla="*/ 2147483646 w 504"/>
              <a:gd name="T9" fmla="*/ 2147483646 h 870"/>
              <a:gd name="T10" fmla="*/ 2147483646 w 504"/>
              <a:gd name="T11" fmla="*/ 2147483646 h 870"/>
              <a:gd name="T12" fmla="*/ 2147483646 w 504"/>
              <a:gd name="T13" fmla="*/ 2147483646 h 870"/>
              <a:gd name="T14" fmla="*/ 2147483646 w 504"/>
              <a:gd name="T15" fmla="*/ 2147483646 h 870"/>
              <a:gd name="T16" fmla="*/ 2147483646 w 504"/>
              <a:gd name="T17" fmla="*/ 2147483646 h 870"/>
              <a:gd name="T18" fmla="*/ 2147483646 w 504"/>
              <a:gd name="T19" fmla="*/ 2147483646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9512" name="Text Box 516"/>
          <p:cNvSpPr txBox="1">
            <a:spLocks noChangeArrowheads="1"/>
          </p:cNvSpPr>
          <p:nvPr/>
        </p:nvSpPr>
        <p:spPr bwMode="auto">
          <a:xfrm>
            <a:off x="6248400" y="3960813"/>
            <a:ext cx="6746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R</a:t>
            </a:r>
            <a:r>
              <a:rPr kumimoji="0" lang="en-US" altLang="zh-CN" sz="2800" baseline="-25000">
                <a:latin typeface="Comic Sans MS" panose="030F0702030302020204" pitchFamily="66" charset="0"/>
                <a:ea typeface="宋体" panose="02010600030101010101" pitchFamily="2" charset="-122"/>
              </a:rPr>
              <a:t>c</a:t>
            </a:r>
            <a:endParaRPr kumimoji="0" lang="en-US" altLang="zh-CN" sz="2000">
              <a:latin typeface="Comic Sans MS" panose="030F0702030302020204" pitchFamily="66" charset="0"/>
              <a:ea typeface="宋体" panose="02010600030101010101" pitchFamily="2" charset="-122"/>
            </a:endParaRPr>
          </a:p>
        </p:txBody>
      </p:sp>
      <p:sp>
        <p:nvSpPr>
          <p:cNvPr id="189513" name="Freeform 517"/>
          <p:cNvSpPr>
            <a:spLocks/>
          </p:cNvSpPr>
          <p:nvPr/>
        </p:nvSpPr>
        <p:spPr bwMode="auto">
          <a:xfrm>
            <a:off x="7697788" y="2749550"/>
            <a:ext cx="431800" cy="1570038"/>
          </a:xfrm>
          <a:custGeom>
            <a:avLst/>
            <a:gdLst>
              <a:gd name="T0" fmla="*/ 0 w 272"/>
              <a:gd name="T1" fmla="*/ 0 h 989"/>
              <a:gd name="T2" fmla="*/ 2147483646 w 272"/>
              <a:gd name="T3" fmla="*/ 2147483646 h 989"/>
              <a:gd name="T4" fmla="*/ 2147483646 w 272"/>
              <a:gd name="T5" fmla="*/ 2147483646 h 989"/>
              <a:gd name="T6" fmla="*/ 2147483646 w 272"/>
              <a:gd name="T7" fmla="*/ 2147483646 h 989"/>
              <a:gd name="T8" fmla="*/ 2147483646 w 272"/>
              <a:gd name="T9" fmla="*/ 2147483646 h 989"/>
              <a:gd name="T10" fmla="*/ 2147483646 w 272"/>
              <a:gd name="T11" fmla="*/ 2147483646 h 989"/>
              <a:gd name="T12" fmla="*/ 2147483646 w 272"/>
              <a:gd name="T13" fmla="*/ 2147483646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9514" name="Freeform 518"/>
          <p:cNvSpPr>
            <a:spLocks/>
          </p:cNvSpPr>
          <p:nvPr/>
        </p:nvSpPr>
        <p:spPr bwMode="auto">
          <a:xfrm>
            <a:off x="8281989" y="2733675"/>
            <a:ext cx="638175" cy="1538288"/>
          </a:xfrm>
          <a:custGeom>
            <a:avLst/>
            <a:gdLst>
              <a:gd name="T0" fmla="*/ 2147483646 w 402"/>
              <a:gd name="T1" fmla="*/ 0 h 969"/>
              <a:gd name="T2" fmla="*/ 2147483646 w 402"/>
              <a:gd name="T3" fmla="*/ 2147483646 h 969"/>
              <a:gd name="T4" fmla="*/ 2147483646 w 402"/>
              <a:gd name="T5" fmla="*/ 2147483646 h 969"/>
              <a:gd name="T6" fmla="*/ 2147483646 w 402"/>
              <a:gd name="T7" fmla="*/ 2147483646 h 969"/>
              <a:gd name="T8" fmla="*/ 2147483646 w 402"/>
              <a:gd name="T9" fmla="*/ 2147483646 h 969"/>
              <a:gd name="T10" fmla="*/ 2147483646 w 402"/>
              <a:gd name="T11" fmla="*/ 2147483646 h 969"/>
              <a:gd name="T12" fmla="*/ 2147483646 w 402"/>
              <a:gd name="T13" fmla="*/ 2147483646 h 969"/>
              <a:gd name="T14" fmla="*/ 2147483646 w 402"/>
              <a:gd name="T15" fmla="*/ 2147483646 h 969"/>
              <a:gd name="T16" fmla="*/ 2147483646 w 402"/>
              <a:gd name="T17" fmla="*/ 2147483646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9515" name="Text Box 519"/>
          <p:cNvSpPr txBox="1">
            <a:spLocks noChangeArrowheads="1"/>
          </p:cNvSpPr>
          <p:nvPr/>
        </p:nvSpPr>
        <p:spPr bwMode="auto">
          <a:xfrm>
            <a:off x="7507289" y="4498975"/>
            <a:ext cx="676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R</a:t>
            </a:r>
            <a:r>
              <a:rPr kumimoji="0" lang="en-US" altLang="zh-CN" sz="2800" baseline="-25000">
                <a:latin typeface="Comic Sans MS" panose="030F0702030302020204" pitchFamily="66" charset="0"/>
                <a:ea typeface="宋体" panose="02010600030101010101" pitchFamily="2" charset="-122"/>
              </a:rPr>
              <a:t>c</a:t>
            </a:r>
            <a:endParaRPr kumimoji="0" lang="en-US" altLang="zh-CN" sz="2000">
              <a:latin typeface="Comic Sans MS" panose="030F0702030302020204" pitchFamily="66" charset="0"/>
              <a:ea typeface="宋体" panose="02010600030101010101" pitchFamily="2" charset="-122"/>
            </a:endParaRPr>
          </a:p>
        </p:txBody>
      </p:sp>
      <p:sp>
        <p:nvSpPr>
          <p:cNvPr id="189516" name="Text Box 520"/>
          <p:cNvSpPr txBox="1">
            <a:spLocks noChangeArrowheads="1"/>
          </p:cNvSpPr>
          <p:nvPr/>
        </p:nvSpPr>
        <p:spPr bwMode="auto">
          <a:xfrm>
            <a:off x="9194800" y="3986213"/>
            <a:ext cx="6746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R</a:t>
            </a:r>
            <a:r>
              <a:rPr kumimoji="0" lang="en-US" altLang="zh-CN" sz="2800" baseline="-25000">
                <a:latin typeface="Comic Sans MS" panose="030F0702030302020204" pitchFamily="66" charset="0"/>
                <a:ea typeface="宋体" panose="02010600030101010101" pitchFamily="2" charset="-122"/>
              </a:rPr>
              <a:t>c</a:t>
            </a:r>
            <a:endParaRPr kumimoji="0" lang="en-US" altLang="zh-CN" sz="2000">
              <a:latin typeface="Comic Sans MS" panose="030F0702030302020204" pitchFamily="66" charset="0"/>
              <a:ea typeface="宋体" panose="02010600030101010101" pitchFamily="2" charset="-122"/>
            </a:endParaRPr>
          </a:p>
        </p:txBody>
      </p:sp>
      <p:sp>
        <p:nvSpPr>
          <p:cNvPr id="189517" name="Text Box 521"/>
          <p:cNvSpPr txBox="1">
            <a:spLocks noChangeArrowheads="1"/>
          </p:cNvSpPr>
          <p:nvPr/>
        </p:nvSpPr>
        <p:spPr bwMode="auto">
          <a:xfrm>
            <a:off x="8223251" y="3357563"/>
            <a:ext cx="676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R</a:t>
            </a:r>
          </a:p>
        </p:txBody>
      </p:sp>
      <p:sp>
        <p:nvSpPr>
          <p:cNvPr id="189518" name="Rectangle 523"/>
          <p:cNvSpPr>
            <a:spLocks noGrp="1" noChangeArrowheads="1"/>
          </p:cNvSpPr>
          <p:nvPr>
            <p:ph type="body" idx="4294967295"/>
          </p:nvPr>
        </p:nvSpPr>
        <p:spPr>
          <a:xfrm>
            <a:off x="1127448" y="1781176"/>
            <a:ext cx="4892352" cy="1952625"/>
          </a:xfrm>
        </p:spPr>
        <p:txBody>
          <a:bodyPr/>
          <a:lstStyle/>
          <a:p>
            <a:pPr eaLnBrk="1" hangingPunct="1"/>
            <a:r>
              <a:rPr lang="zh-CN" altLang="en-US" sz="2600">
                <a:ea typeface="宋体" panose="02010600030101010101" pitchFamily="2" charset="-122"/>
              </a:rPr>
              <a:t>每个链接的端到端吞吐量</a:t>
            </a:r>
            <a:r>
              <a:rPr lang="en-US" altLang="zh-CN" sz="2600">
                <a:ea typeface="宋体" panose="02010600030101010101" pitchFamily="2" charset="-122"/>
              </a:rPr>
              <a:t>:                       </a:t>
            </a:r>
            <a:r>
              <a:rPr lang="zh-CN" altLang="en-US" sz="2600">
                <a:ea typeface="宋体" panose="02010600030101010101" pitchFamily="2" charset="-122"/>
              </a:rPr>
              <a:t>最小值</a:t>
            </a:r>
            <a:r>
              <a:rPr lang="en-US" altLang="zh-CN" sz="2600">
                <a:ea typeface="宋体" panose="02010600030101010101" pitchFamily="2" charset="-122"/>
              </a:rPr>
              <a:t>(R</a:t>
            </a:r>
            <a:r>
              <a:rPr lang="en-US" altLang="zh-CN" sz="2600" baseline="-25000">
                <a:ea typeface="宋体" panose="02010600030101010101" pitchFamily="2" charset="-122"/>
              </a:rPr>
              <a:t>c</a:t>
            </a:r>
            <a:r>
              <a:rPr lang="en-US" altLang="zh-CN" sz="2600">
                <a:ea typeface="宋体" panose="02010600030101010101" pitchFamily="2" charset="-122"/>
              </a:rPr>
              <a:t>,R</a:t>
            </a:r>
            <a:r>
              <a:rPr lang="en-US" altLang="zh-CN" sz="2600" baseline="-25000">
                <a:ea typeface="宋体" panose="02010600030101010101" pitchFamily="2" charset="-122"/>
              </a:rPr>
              <a:t>s</a:t>
            </a:r>
            <a:r>
              <a:rPr lang="en-US" altLang="zh-CN" sz="2600">
                <a:ea typeface="宋体" panose="02010600030101010101" pitchFamily="2" charset="-122"/>
              </a:rPr>
              <a:t>,R/10)</a:t>
            </a:r>
          </a:p>
          <a:p>
            <a:pPr eaLnBrk="1" hangingPunct="1"/>
            <a:r>
              <a:rPr lang="zh-CN" altLang="en-US" sz="2600">
                <a:ea typeface="宋体" panose="02010600030101010101" pitchFamily="2" charset="-122"/>
              </a:rPr>
              <a:t>实际上</a:t>
            </a:r>
            <a:r>
              <a:rPr lang="en-US" altLang="zh-CN" sz="2600">
                <a:ea typeface="宋体" panose="02010600030101010101" pitchFamily="2" charset="-122"/>
              </a:rPr>
              <a:t>: R</a:t>
            </a:r>
            <a:r>
              <a:rPr lang="en-US" altLang="zh-CN" sz="2600" baseline="-25000">
                <a:ea typeface="宋体" panose="02010600030101010101" pitchFamily="2" charset="-122"/>
              </a:rPr>
              <a:t>c</a:t>
            </a:r>
            <a:r>
              <a:rPr lang="en-US" altLang="zh-CN" sz="2600">
                <a:ea typeface="宋体" panose="02010600030101010101" pitchFamily="2" charset="-122"/>
              </a:rPr>
              <a:t> </a:t>
            </a:r>
            <a:r>
              <a:rPr lang="zh-CN" altLang="en-US" sz="2600">
                <a:ea typeface="宋体" panose="02010600030101010101" pitchFamily="2" charset="-122"/>
              </a:rPr>
              <a:t>或 </a:t>
            </a:r>
            <a:r>
              <a:rPr lang="en-US" altLang="zh-CN" sz="2600">
                <a:ea typeface="宋体" panose="02010600030101010101" pitchFamily="2" charset="-122"/>
              </a:rPr>
              <a:t>R</a:t>
            </a:r>
            <a:r>
              <a:rPr lang="en-US" altLang="zh-CN" sz="2600" baseline="-25000">
                <a:ea typeface="宋体" panose="02010600030101010101" pitchFamily="2" charset="-122"/>
              </a:rPr>
              <a:t>s</a:t>
            </a:r>
            <a:r>
              <a:rPr lang="en-US" altLang="zh-CN" sz="2600">
                <a:ea typeface="宋体" panose="02010600030101010101" pitchFamily="2" charset="-122"/>
              </a:rPr>
              <a:t> </a:t>
            </a:r>
            <a:r>
              <a:rPr lang="zh-CN" altLang="en-US" sz="2600">
                <a:ea typeface="宋体" panose="02010600030101010101" pitchFamily="2" charset="-122"/>
              </a:rPr>
              <a:t>往往是瓶颈</a:t>
            </a:r>
          </a:p>
        </p:txBody>
      </p:sp>
    </p:spTree>
    <p:extLst>
      <p:ext uri="{BB962C8B-B14F-4D97-AF65-F5344CB8AC3E}">
        <p14:creationId xmlns:p14="http://schemas.microsoft.com/office/powerpoint/2010/main" val="34672932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3D4C2031-81BF-444B-B0AB-49410A7183CF}"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144</a:t>
            </a:fld>
            <a:r>
              <a:rPr kumimoji="0" lang="en-US" altLang="zh-CN" sz="1000">
                <a:latin typeface="Arial" panose="020B0604020202020204" pitchFamily="34" charset="0"/>
                <a:ea typeface="宋体" panose="02010600030101010101" pitchFamily="2" charset="-122"/>
              </a:rPr>
              <a:t>-</a:t>
            </a:r>
          </a:p>
        </p:txBody>
      </p:sp>
      <p:sp>
        <p:nvSpPr>
          <p:cNvPr id="190467" name="Rectangle 2"/>
          <p:cNvSpPr>
            <a:spLocks noGrp="1" noChangeArrowheads="1"/>
          </p:cNvSpPr>
          <p:nvPr>
            <p:ph type="title" idx="4294967295"/>
          </p:nvPr>
        </p:nvSpPr>
        <p:spPr/>
        <p:txBody>
          <a:bodyPr/>
          <a:lstStyle/>
          <a:p>
            <a:pPr eaLnBrk="1" hangingPunct="1"/>
            <a:r>
              <a:rPr lang="zh-CN" altLang="en-US" sz="3200"/>
              <a:t>应用性能需求</a:t>
            </a:r>
            <a:endParaRPr lang="en-US" altLang="zh-CN" sz="3200"/>
          </a:p>
        </p:txBody>
      </p:sp>
      <p:sp>
        <p:nvSpPr>
          <p:cNvPr id="190468" name="Rectangle 3"/>
          <p:cNvSpPr>
            <a:spLocks noGrp="1" noChangeArrowheads="1"/>
          </p:cNvSpPr>
          <p:nvPr>
            <p:ph type="body" idx="4294967295"/>
          </p:nvPr>
        </p:nvSpPr>
        <p:spPr/>
        <p:txBody>
          <a:bodyPr/>
          <a:lstStyle/>
          <a:p>
            <a:pPr eaLnBrk="1" hangingPunct="1"/>
            <a:r>
              <a:rPr lang="zh-CN" altLang="en-US" sz="2400"/>
              <a:t>不同的应用带宽需求</a:t>
            </a:r>
            <a:endParaRPr lang="en-US" altLang="zh-CN" sz="2400"/>
          </a:p>
          <a:p>
            <a:pPr lvl="1" eaLnBrk="1" hangingPunct="1"/>
            <a:r>
              <a:rPr lang="zh-CN" altLang="en-US" sz="2400"/>
              <a:t>平均速率及突发流量</a:t>
            </a:r>
            <a:endParaRPr lang="en-US" altLang="zh-CN" sz="2400"/>
          </a:p>
          <a:p>
            <a:pPr lvl="1" eaLnBrk="1" hangingPunct="1"/>
            <a:r>
              <a:rPr lang="zh-CN" altLang="en-US" sz="2400"/>
              <a:t>示例</a:t>
            </a:r>
            <a:r>
              <a:rPr lang="en-US" altLang="zh-CN" sz="2400"/>
              <a:t>: </a:t>
            </a:r>
            <a:r>
              <a:rPr lang="zh-CN" altLang="en-US" sz="2400"/>
              <a:t>压缩的视频流</a:t>
            </a:r>
          </a:p>
          <a:p>
            <a:pPr eaLnBrk="1" hangingPunct="1"/>
            <a:endParaRPr lang="en-US" altLang="zh-CN" sz="2400"/>
          </a:p>
          <a:p>
            <a:pPr eaLnBrk="1" hangingPunct="1"/>
            <a:r>
              <a:rPr lang="zh-CN" altLang="en-US" sz="2400"/>
              <a:t>速率变化带来的问题</a:t>
            </a:r>
          </a:p>
          <a:p>
            <a:pPr lvl="1" eaLnBrk="1" hangingPunct="1"/>
            <a:r>
              <a:rPr lang="zh-CN" altLang="en-US" sz="2400"/>
              <a:t>拥塞</a:t>
            </a:r>
          </a:p>
          <a:p>
            <a:pPr lvl="1" eaLnBrk="1" hangingPunct="1"/>
            <a:r>
              <a:rPr lang="zh-CN" altLang="en-US" sz="2400"/>
              <a:t>内存溢出导致的数据包丢弃</a:t>
            </a:r>
          </a:p>
          <a:p>
            <a:pPr eaLnBrk="1" hangingPunct="1"/>
            <a:endParaRPr lang="en-US" altLang="zh-CN" sz="2400"/>
          </a:p>
          <a:p>
            <a:pPr eaLnBrk="1" hangingPunct="1"/>
            <a:r>
              <a:rPr lang="zh-CN" altLang="en-US" sz="2400"/>
              <a:t>速率变化问题的解决方案</a:t>
            </a:r>
          </a:p>
          <a:p>
            <a:pPr lvl="1" eaLnBrk="1" hangingPunct="1"/>
            <a:r>
              <a:rPr lang="zh-CN" altLang="en-US" sz="2400"/>
              <a:t>用峰值速率和持续时间描述突发流量</a:t>
            </a:r>
            <a:endParaRPr lang="en-US" altLang="zh-CN" sz="2400"/>
          </a:p>
          <a:p>
            <a:pPr lvl="1" eaLnBrk="1" hangingPunct="1"/>
            <a:r>
              <a:rPr lang="zh-CN" altLang="en-US" sz="2400"/>
              <a:t>优化设计</a:t>
            </a:r>
            <a:r>
              <a:rPr lang="en-US" altLang="zh-CN" sz="2400"/>
              <a:t>/</a:t>
            </a:r>
            <a:r>
              <a:rPr lang="zh-CN" altLang="en-US" sz="2400"/>
              <a:t>合理分配内存容量</a:t>
            </a:r>
            <a:endParaRPr lang="en-US" altLang="zh-CN" sz="2400"/>
          </a:p>
        </p:txBody>
      </p:sp>
    </p:spTree>
    <p:extLst>
      <p:ext uri="{BB962C8B-B14F-4D97-AF65-F5344CB8AC3E}">
        <p14:creationId xmlns:p14="http://schemas.microsoft.com/office/powerpoint/2010/main" val="24230612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F41B8E0E-D80A-4ACA-BF5B-0F8F85DA0B5C}"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145</a:t>
            </a:fld>
            <a:r>
              <a:rPr kumimoji="0" lang="en-US" altLang="zh-CN" sz="1000">
                <a:latin typeface="Arial" panose="020B0604020202020204" pitchFamily="34" charset="0"/>
                <a:ea typeface="宋体" panose="02010600030101010101" pitchFamily="2" charset="-122"/>
              </a:rPr>
              <a:t>-</a:t>
            </a:r>
          </a:p>
        </p:txBody>
      </p:sp>
      <p:sp>
        <p:nvSpPr>
          <p:cNvPr id="191491" name="Rectangle 2"/>
          <p:cNvSpPr>
            <a:spLocks noGrp="1" noChangeArrowheads="1"/>
          </p:cNvSpPr>
          <p:nvPr>
            <p:ph type="title" idx="4294967295"/>
          </p:nvPr>
        </p:nvSpPr>
        <p:spPr/>
        <p:txBody>
          <a:bodyPr/>
          <a:lstStyle/>
          <a:p>
            <a:pPr eaLnBrk="1" hangingPunct="1"/>
            <a:r>
              <a:rPr lang="zh-CN" altLang="en-US" sz="3200"/>
              <a:t>应用性能需求</a:t>
            </a:r>
          </a:p>
        </p:txBody>
      </p:sp>
      <p:sp>
        <p:nvSpPr>
          <p:cNvPr id="191492" name="Rectangle 3"/>
          <p:cNvSpPr>
            <a:spLocks noGrp="1" noChangeArrowheads="1"/>
          </p:cNvSpPr>
          <p:nvPr>
            <p:ph type="body" idx="4294967295"/>
          </p:nvPr>
        </p:nvSpPr>
        <p:spPr/>
        <p:txBody>
          <a:bodyPr/>
          <a:lstStyle/>
          <a:p>
            <a:pPr eaLnBrk="1" hangingPunct="1"/>
            <a:r>
              <a:rPr lang="zh-CN" altLang="en-US" sz="2400"/>
              <a:t>时延抖动</a:t>
            </a:r>
          </a:p>
          <a:p>
            <a:pPr lvl="1" eaLnBrk="1" hangingPunct="1"/>
            <a:r>
              <a:rPr lang="zh-CN" altLang="en-US" sz="2400"/>
              <a:t>抖动</a:t>
            </a:r>
            <a:r>
              <a:rPr lang="en-US" altLang="zh-CN" sz="2400"/>
              <a:t>: </a:t>
            </a:r>
            <a:r>
              <a:rPr lang="zh-CN" altLang="en-US" sz="2400"/>
              <a:t>时延的变化</a:t>
            </a:r>
          </a:p>
          <a:p>
            <a:pPr lvl="1" eaLnBrk="1" hangingPunct="1"/>
            <a:r>
              <a:rPr lang="zh-CN" altLang="en-US" sz="2400"/>
              <a:t>抖动主要产生于变化的队列时延</a:t>
            </a:r>
          </a:p>
          <a:p>
            <a:pPr lvl="1" eaLnBrk="1" hangingPunct="1"/>
            <a:endParaRPr lang="en-US" altLang="zh-CN" sz="2400"/>
          </a:p>
          <a:p>
            <a:pPr lvl="1" eaLnBrk="1" hangingPunct="1"/>
            <a:endParaRPr lang="en-US" altLang="zh-CN" sz="2400"/>
          </a:p>
          <a:p>
            <a:pPr lvl="1" eaLnBrk="1" hangingPunct="1"/>
            <a:endParaRPr lang="en-US" altLang="zh-CN" sz="2400"/>
          </a:p>
          <a:p>
            <a:pPr lvl="1" eaLnBrk="1" hangingPunct="1"/>
            <a:endParaRPr lang="en-US" altLang="zh-CN" sz="2400"/>
          </a:p>
          <a:p>
            <a:pPr eaLnBrk="1" hangingPunct="1"/>
            <a:r>
              <a:rPr lang="zh-CN" altLang="en-US" sz="2400"/>
              <a:t>时延抖动的影响</a:t>
            </a:r>
          </a:p>
          <a:p>
            <a:pPr lvl="1" eaLnBrk="1" hangingPunct="1"/>
            <a:r>
              <a:rPr lang="zh-CN" altLang="en-US" sz="2400"/>
              <a:t>流媒体播放不平滑 </a:t>
            </a:r>
            <a:r>
              <a:rPr lang="en-US" altLang="zh-CN" sz="2400"/>
              <a:t>(</a:t>
            </a:r>
            <a:r>
              <a:rPr lang="zh-CN" altLang="en-US" sz="2400"/>
              <a:t>特别是多媒体应用</a:t>
            </a:r>
            <a:r>
              <a:rPr lang="en-US" altLang="zh-CN" sz="2400"/>
              <a:t>)</a:t>
            </a:r>
            <a:endParaRPr lang="en-US" altLang="zh-CN" sz="2000"/>
          </a:p>
          <a:p>
            <a:pPr eaLnBrk="1" hangingPunct="1"/>
            <a:r>
              <a:rPr lang="zh-CN" altLang="en-US" sz="2400"/>
              <a:t>广播应用的解决方案</a:t>
            </a:r>
          </a:p>
          <a:p>
            <a:pPr lvl="1" eaLnBrk="1" hangingPunct="1"/>
            <a:r>
              <a:rPr lang="zh-CN" altLang="en-US" sz="2400"/>
              <a:t>在接收方进行缓存</a:t>
            </a:r>
            <a:endParaRPr lang="en-US" altLang="zh-CN" sz="2400"/>
          </a:p>
          <a:p>
            <a:pPr eaLnBrk="1" hangingPunct="1"/>
            <a:r>
              <a:rPr lang="zh-CN" altLang="en-US" sz="2400"/>
              <a:t>交互式流媒体应用的解决方案</a:t>
            </a:r>
            <a:r>
              <a:rPr lang="en-US" altLang="zh-CN" sz="2400"/>
              <a:t>?</a:t>
            </a:r>
          </a:p>
        </p:txBody>
      </p:sp>
      <p:pic>
        <p:nvPicPr>
          <p:cNvPr id="19149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438" y="2852936"/>
            <a:ext cx="8945562"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0874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DDCCC0E5-02A0-483C-827E-924865856A23}"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146</a:t>
            </a:fld>
            <a:r>
              <a:rPr kumimoji="0" lang="en-US" altLang="zh-CN" sz="1000">
                <a:latin typeface="Arial" panose="020B0604020202020204" pitchFamily="34" charset="0"/>
                <a:ea typeface="宋体" panose="02010600030101010101" pitchFamily="2" charset="-122"/>
              </a:rPr>
              <a:t>-</a:t>
            </a:r>
          </a:p>
        </p:txBody>
      </p:sp>
      <p:sp>
        <p:nvSpPr>
          <p:cNvPr id="192515" name="Rectangle 2"/>
          <p:cNvSpPr>
            <a:spLocks noGrp="1" noChangeArrowheads="1"/>
          </p:cNvSpPr>
          <p:nvPr>
            <p:ph type="title"/>
          </p:nvPr>
        </p:nvSpPr>
        <p:spPr/>
        <p:txBody>
          <a:bodyPr/>
          <a:lstStyle/>
          <a:p>
            <a:pPr eaLnBrk="1" hangingPunct="1"/>
            <a:r>
              <a:rPr lang="zh-CN" altLang="en-US" sz="3200"/>
              <a:t>提纲</a:t>
            </a:r>
          </a:p>
        </p:txBody>
      </p:sp>
      <p:sp>
        <p:nvSpPr>
          <p:cNvPr id="192516" name="Rectangle 3"/>
          <p:cNvSpPr>
            <a:spLocks noGrp="1" noChangeArrowheads="1"/>
          </p:cNvSpPr>
          <p:nvPr>
            <p:ph type="body" idx="1"/>
          </p:nvPr>
        </p:nvSpPr>
        <p:spPr/>
        <p:txBody>
          <a:bodyPr/>
          <a:lstStyle/>
          <a:p>
            <a:pPr eaLnBrk="1" hangingPunct="1"/>
            <a:r>
              <a:rPr lang="zh-CN" altLang="en-US" dirty="0"/>
              <a:t>背景</a:t>
            </a:r>
            <a:endParaRPr lang="en-US" altLang="zh-CN" dirty="0"/>
          </a:p>
          <a:p>
            <a:pPr lvl="1" eaLnBrk="1" hangingPunct="1"/>
            <a:r>
              <a:rPr lang="zh-CN" altLang="en-US" dirty="0"/>
              <a:t>核心问题</a:t>
            </a:r>
            <a:r>
              <a:rPr lang="en-US" altLang="zh-CN" dirty="0"/>
              <a:t>: </a:t>
            </a:r>
            <a:r>
              <a:rPr lang="zh-CN" altLang="en-US" dirty="0"/>
              <a:t>构造一个网络</a:t>
            </a:r>
          </a:p>
          <a:p>
            <a:pPr eaLnBrk="1" hangingPunct="1"/>
            <a:r>
              <a:rPr lang="zh-CN" altLang="en-US" dirty="0"/>
              <a:t>需求分析</a:t>
            </a:r>
            <a:endParaRPr lang="en-US" altLang="zh-CN" dirty="0"/>
          </a:p>
          <a:p>
            <a:pPr eaLnBrk="1" hangingPunct="1"/>
            <a:r>
              <a:rPr lang="zh-CN" altLang="en-US" dirty="0"/>
              <a:t>网络架构</a:t>
            </a:r>
            <a:endParaRPr lang="en-US" altLang="zh-CN" dirty="0"/>
          </a:p>
          <a:p>
            <a:pPr eaLnBrk="1" hangingPunct="1"/>
            <a:r>
              <a:rPr lang="zh-CN" altLang="en-US" dirty="0"/>
              <a:t>网络性能</a:t>
            </a:r>
            <a:endParaRPr lang="en-US" altLang="zh-CN" dirty="0"/>
          </a:p>
          <a:p>
            <a:pPr eaLnBrk="1" hangingPunct="1"/>
            <a:r>
              <a:rPr lang="zh-CN" altLang="en-US" dirty="0"/>
              <a:t>网络编程</a:t>
            </a:r>
            <a:endParaRPr lang="en-US" altLang="zh-CN" dirty="0"/>
          </a:p>
          <a:p>
            <a:pPr lvl="1" eaLnBrk="1" hangingPunct="1"/>
            <a:r>
              <a:rPr lang="zh-CN" altLang="en-US" dirty="0"/>
              <a:t>基于套接字</a:t>
            </a:r>
          </a:p>
          <a:p>
            <a:pPr eaLnBrk="1" hangingPunct="1"/>
            <a:r>
              <a:rPr lang="zh-CN" altLang="en-US" dirty="0"/>
              <a:t>互联网简史</a:t>
            </a:r>
            <a:endParaRPr lang="en-US" altLang="zh-CN" dirty="0"/>
          </a:p>
          <a:p>
            <a:pPr eaLnBrk="1" hangingPunct="1"/>
            <a:r>
              <a:rPr lang="zh-CN" altLang="en-US" dirty="0"/>
              <a:t>总结</a:t>
            </a:r>
            <a:endParaRPr lang="en-US" altLang="zh-CN" dirty="0"/>
          </a:p>
        </p:txBody>
      </p:sp>
    </p:spTree>
    <p:extLst>
      <p:ext uri="{BB962C8B-B14F-4D97-AF65-F5344CB8AC3E}">
        <p14:creationId xmlns:p14="http://schemas.microsoft.com/office/powerpoint/2010/main" val="23027721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ChangeArrowheads="1"/>
          </p:cNvSpPr>
          <p:nvPr>
            <p:ph type="title"/>
          </p:nvPr>
        </p:nvSpPr>
        <p:spPr>
          <a:xfrm>
            <a:off x="911424" y="482014"/>
            <a:ext cx="7772400" cy="857250"/>
          </a:xfrm>
        </p:spPr>
        <p:txBody>
          <a:bodyPr/>
          <a:lstStyle/>
          <a:p>
            <a:r>
              <a:rPr lang="zh-CN" altLang="en-US" dirty="0">
                <a:ea typeface="宋体" panose="02010600030101010101" pitchFamily="2" charset="-122"/>
              </a:rPr>
              <a:t>套接字编程</a:t>
            </a:r>
            <a:endParaRPr lang="en-US" altLang="zh-CN" dirty="0">
              <a:ea typeface="宋体" panose="02010600030101010101" pitchFamily="2" charset="-122"/>
            </a:endParaRPr>
          </a:p>
        </p:txBody>
      </p:sp>
      <p:sp>
        <p:nvSpPr>
          <p:cNvPr id="193540" name="Rectangle 3"/>
          <p:cNvSpPr>
            <a:spLocks noGrp="1" noChangeArrowheads="1"/>
          </p:cNvSpPr>
          <p:nvPr>
            <p:ph type="body" idx="1"/>
          </p:nvPr>
        </p:nvSpPr>
        <p:spPr>
          <a:xfrm>
            <a:off x="933451" y="2272098"/>
            <a:ext cx="3962400" cy="3695700"/>
          </a:xfrm>
        </p:spPr>
        <p:txBody>
          <a:bodyPr/>
          <a:lstStyle/>
          <a:p>
            <a:pPr>
              <a:buFont typeface="ZapfDingbats" pitchFamily="82" charset="2"/>
              <a:buNone/>
            </a:pPr>
            <a:r>
              <a:rPr lang="en-US" altLang="zh-CN" sz="2400" dirty="0">
                <a:solidFill>
                  <a:srgbClr val="FF0000"/>
                </a:solidFill>
                <a:ea typeface="宋体" panose="02010600030101010101" pitchFamily="2" charset="-122"/>
              </a:rPr>
              <a:t>Socket API</a:t>
            </a:r>
            <a:endParaRPr lang="en-US" altLang="zh-CN" sz="2400" dirty="0">
              <a:ea typeface="宋体" panose="02010600030101010101" pitchFamily="2" charset="-122"/>
            </a:endParaRPr>
          </a:p>
          <a:p>
            <a:r>
              <a:rPr lang="en-US" altLang="zh-CN" sz="2000" dirty="0">
                <a:ea typeface="宋体" panose="02010600030101010101" pitchFamily="2" charset="-122"/>
              </a:rPr>
              <a:t>1981</a:t>
            </a:r>
            <a:r>
              <a:rPr lang="zh-CN" altLang="en-US" sz="2000" dirty="0">
                <a:ea typeface="宋体" panose="02010600030101010101" pitchFamily="2" charset="-122"/>
              </a:rPr>
              <a:t>年在</a:t>
            </a:r>
            <a:r>
              <a:rPr lang="en-US" altLang="zh-CN" sz="2000" dirty="0">
                <a:ea typeface="宋体" panose="02010600030101010101" pitchFamily="2" charset="-122"/>
              </a:rPr>
              <a:t>BSD4.1 UNIX</a:t>
            </a:r>
            <a:r>
              <a:rPr lang="zh-CN" altLang="en-US" sz="2000" dirty="0">
                <a:ea typeface="宋体" panose="02010600030101010101" pitchFamily="2" charset="-122"/>
              </a:rPr>
              <a:t>中提出</a:t>
            </a:r>
            <a:endParaRPr lang="en-US" altLang="zh-CN" sz="2000" dirty="0">
              <a:ea typeface="宋体" panose="02010600030101010101" pitchFamily="2" charset="-122"/>
            </a:endParaRPr>
          </a:p>
          <a:p>
            <a:r>
              <a:rPr lang="zh-CN" altLang="en-US" sz="2000" dirty="0">
                <a:ea typeface="宋体" panose="02010600030101010101" pitchFamily="2" charset="-122"/>
              </a:rPr>
              <a:t>应用程序可以自由的使用该协议</a:t>
            </a:r>
            <a:r>
              <a:rPr lang="en-US" altLang="zh-CN" sz="2000" dirty="0">
                <a:ea typeface="宋体" panose="02010600030101010101" pitchFamily="2" charset="-122"/>
              </a:rPr>
              <a:t> </a:t>
            </a:r>
          </a:p>
          <a:p>
            <a:r>
              <a:rPr lang="zh-CN" altLang="en-US" sz="2000" dirty="0">
                <a:ea typeface="宋体" panose="02010600030101010101" pitchFamily="2" charset="-122"/>
              </a:rPr>
              <a:t>客户机</a:t>
            </a:r>
            <a:r>
              <a:rPr lang="en-US" altLang="zh-CN" sz="2000" dirty="0">
                <a:ea typeface="宋体" panose="02010600030101010101" pitchFamily="2" charset="-122"/>
              </a:rPr>
              <a:t>/</a:t>
            </a:r>
            <a:r>
              <a:rPr lang="zh-CN" altLang="en-US" sz="2000" dirty="0">
                <a:ea typeface="宋体" panose="02010600030101010101" pitchFamily="2" charset="-122"/>
              </a:rPr>
              <a:t>服务器模型 </a:t>
            </a:r>
          </a:p>
          <a:p>
            <a:r>
              <a:rPr lang="zh-CN" altLang="en-US" sz="2000" dirty="0">
                <a:ea typeface="宋体" panose="02010600030101010101" pitchFamily="2" charset="-122"/>
              </a:rPr>
              <a:t>通过</a:t>
            </a:r>
            <a:r>
              <a:rPr lang="en-US" altLang="zh-CN" sz="2000" dirty="0">
                <a:ea typeface="宋体" panose="02010600030101010101" pitchFamily="2" charset="-122"/>
              </a:rPr>
              <a:t>socket API</a:t>
            </a:r>
            <a:r>
              <a:rPr lang="zh-CN" altLang="en-US" sz="2000" dirty="0">
                <a:ea typeface="宋体" panose="02010600030101010101" pitchFamily="2" charset="-122"/>
              </a:rPr>
              <a:t>实现两种传输服务</a:t>
            </a:r>
            <a:r>
              <a:rPr lang="en-US" altLang="zh-CN" sz="2000" dirty="0">
                <a:ea typeface="宋体" panose="02010600030101010101" pitchFamily="2" charset="-122"/>
              </a:rPr>
              <a:t>: </a:t>
            </a:r>
          </a:p>
          <a:p>
            <a:pPr lvl="1"/>
            <a:r>
              <a:rPr lang="zh-CN" altLang="en-US" sz="2000" dirty="0">
                <a:ea typeface="宋体" panose="02010600030101010101" pitchFamily="2" charset="-122"/>
              </a:rPr>
              <a:t>不可靠数据报 </a:t>
            </a:r>
          </a:p>
          <a:p>
            <a:pPr lvl="1"/>
            <a:r>
              <a:rPr lang="zh-CN" altLang="en-US" sz="2000" dirty="0">
                <a:ea typeface="宋体" panose="02010600030101010101" pitchFamily="2" charset="-122"/>
              </a:rPr>
              <a:t>可靠的，面向字节流的数据报</a:t>
            </a:r>
            <a:r>
              <a:rPr lang="en-US" altLang="zh-CN" sz="2000" dirty="0">
                <a:ea typeface="宋体" panose="02010600030101010101" pitchFamily="2" charset="-122"/>
              </a:rPr>
              <a:t> </a:t>
            </a:r>
          </a:p>
        </p:txBody>
      </p:sp>
      <p:grpSp>
        <p:nvGrpSpPr>
          <p:cNvPr id="193541" name="Group 4"/>
          <p:cNvGrpSpPr>
            <a:grpSpLocks/>
          </p:cNvGrpSpPr>
          <p:nvPr/>
        </p:nvGrpSpPr>
        <p:grpSpPr bwMode="auto">
          <a:xfrm>
            <a:off x="6772276" y="2343151"/>
            <a:ext cx="3338513" cy="3686175"/>
            <a:chOff x="3198" y="1266"/>
            <a:chExt cx="2103" cy="2322"/>
          </a:xfrm>
        </p:grpSpPr>
        <p:sp>
          <p:nvSpPr>
            <p:cNvPr id="193544" name="Text Box 5"/>
            <p:cNvSpPr txBox="1">
              <a:spLocks noChangeArrowheads="1"/>
            </p:cNvSpPr>
            <p:nvPr/>
          </p:nvSpPr>
          <p:spPr bwMode="auto">
            <a:xfrm>
              <a:off x="3223" y="1739"/>
              <a:ext cx="2078" cy="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dirty="0">
                  <a:latin typeface="Arial" panose="020B0604020202020204" pitchFamily="34" charset="0"/>
                  <a:ea typeface="宋体" panose="02010600030101010101" pitchFamily="2" charset="-122"/>
                </a:rPr>
                <a:t>一个</a:t>
              </a:r>
              <a:r>
                <a:rPr kumimoji="0" lang="zh-CN" altLang="en-US" sz="2400" dirty="0">
                  <a:solidFill>
                    <a:srgbClr val="FF0000"/>
                  </a:solidFill>
                  <a:latin typeface="Arial" panose="020B0604020202020204" pitchFamily="34" charset="0"/>
                  <a:ea typeface="宋体" panose="02010600030101010101" pitchFamily="2" charset="-122"/>
                </a:rPr>
                <a:t>本地的，</a:t>
              </a:r>
            </a:p>
            <a:p>
              <a:pPr algn="ctr" eaLnBrk="1" hangingPunct="1">
                <a:spcBef>
                  <a:spcPct val="0"/>
                </a:spcBef>
                <a:buClrTx/>
                <a:buSzTx/>
                <a:buFontTx/>
                <a:buNone/>
              </a:pPr>
              <a:r>
                <a:rPr kumimoji="0" lang="zh-CN" altLang="en-US" sz="2400" dirty="0">
                  <a:solidFill>
                    <a:srgbClr val="FF0000"/>
                  </a:solidFill>
                  <a:latin typeface="Arial" panose="020B0604020202020204" pitchFamily="34" charset="0"/>
                  <a:ea typeface="宋体" panose="02010600030101010101" pitchFamily="2" charset="-122"/>
                </a:rPr>
                <a:t>应用程序创建的，</a:t>
              </a:r>
            </a:p>
            <a:p>
              <a:pPr algn="ctr" eaLnBrk="1" hangingPunct="1">
                <a:spcBef>
                  <a:spcPct val="0"/>
                </a:spcBef>
                <a:buClrTx/>
                <a:buSzTx/>
                <a:buFontTx/>
                <a:buNone/>
              </a:pPr>
              <a:r>
                <a:rPr kumimoji="0" lang="zh-CN" altLang="en-US" sz="2400" dirty="0">
                  <a:solidFill>
                    <a:srgbClr val="FF0000"/>
                  </a:solidFill>
                  <a:latin typeface="Arial" panose="020B0604020202020204" pitchFamily="34" charset="0"/>
                  <a:ea typeface="宋体" panose="02010600030101010101" pitchFamily="2" charset="-122"/>
                </a:rPr>
                <a:t>操作系统控制的</a:t>
              </a:r>
              <a:r>
                <a:rPr kumimoji="0" lang="zh-CN" altLang="en-US" sz="2400" dirty="0">
                  <a:latin typeface="Arial" panose="020B0604020202020204" pitchFamily="34" charset="0"/>
                  <a:ea typeface="宋体" panose="02010600030101010101" pitchFamily="2" charset="-122"/>
                </a:rPr>
                <a:t>接口。</a:t>
              </a:r>
            </a:p>
            <a:p>
              <a:pPr algn="ctr" eaLnBrk="1" hangingPunct="1">
                <a:spcBef>
                  <a:spcPct val="0"/>
                </a:spcBef>
                <a:buClrTx/>
                <a:buSzTx/>
                <a:buFontTx/>
                <a:buNone/>
              </a:pPr>
              <a:r>
                <a:rPr kumimoji="0" lang="zh-CN" altLang="en-US" sz="2400" dirty="0">
                  <a:latin typeface="Arial" panose="020B0604020202020204" pitchFamily="34" charset="0"/>
                  <a:ea typeface="宋体" panose="02010600030101010101" pitchFamily="2" charset="-122"/>
                </a:rPr>
                <a:t>通过该接口</a:t>
              </a:r>
            </a:p>
            <a:p>
              <a:pPr algn="ctr" eaLnBrk="1" hangingPunct="1">
                <a:spcBef>
                  <a:spcPct val="0"/>
                </a:spcBef>
                <a:buClrTx/>
                <a:buSzTx/>
                <a:buFontTx/>
                <a:buNone/>
              </a:pPr>
              <a:r>
                <a:rPr kumimoji="0" lang="zh-CN" altLang="en-US" sz="2400" dirty="0">
                  <a:latin typeface="Arial" panose="020B0604020202020204" pitchFamily="34" charset="0"/>
                  <a:ea typeface="宋体" panose="02010600030101010101" pitchFamily="2" charset="-122"/>
                </a:rPr>
                <a:t>应用进程可以</a:t>
              </a:r>
            </a:p>
            <a:p>
              <a:pPr algn="ctr" eaLnBrk="1" hangingPunct="1">
                <a:spcBef>
                  <a:spcPct val="0"/>
                </a:spcBef>
                <a:buClrTx/>
                <a:buSzTx/>
                <a:buFontTx/>
                <a:buNone/>
              </a:pPr>
              <a:r>
                <a:rPr kumimoji="0" lang="zh-CN" altLang="en-US" sz="2400" dirty="0">
                  <a:latin typeface="Arial" panose="020B0604020202020204" pitchFamily="34" charset="0"/>
                  <a:ea typeface="宋体" panose="02010600030101010101" pitchFamily="2" charset="-122"/>
                </a:rPr>
                <a:t>从另一个应用进程</a:t>
              </a:r>
            </a:p>
            <a:p>
              <a:pPr algn="ctr" eaLnBrk="1" hangingPunct="1">
                <a:spcBef>
                  <a:spcPct val="0"/>
                </a:spcBef>
                <a:buClrTx/>
                <a:buSzTx/>
                <a:buFontTx/>
                <a:buNone/>
              </a:pPr>
              <a:r>
                <a:rPr kumimoji="0" lang="zh-CN" altLang="en-US" sz="2400" dirty="0">
                  <a:solidFill>
                    <a:srgbClr val="FF0000"/>
                  </a:solidFill>
                  <a:latin typeface="Arial" panose="020B0604020202020204" pitchFamily="34" charset="0"/>
                  <a:ea typeface="宋体" panose="02010600030101010101" pitchFamily="2" charset="-122"/>
                </a:rPr>
                <a:t>发送或者接收</a:t>
              </a:r>
              <a:r>
                <a:rPr kumimoji="0" lang="zh-CN" altLang="en-US" sz="2400" dirty="0">
                  <a:latin typeface="Arial" panose="020B0604020202020204" pitchFamily="34" charset="0"/>
                  <a:ea typeface="宋体" panose="02010600030101010101" pitchFamily="2" charset="-122"/>
                </a:rPr>
                <a:t>消息</a:t>
              </a:r>
            </a:p>
          </p:txBody>
        </p:sp>
        <p:sp>
          <p:nvSpPr>
            <p:cNvPr id="193545" name="Rectangle 6"/>
            <p:cNvSpPr>
              <a:spLocks noChangeArrowheads="1"/>
            </p:cNvSpPr>
            <p:nvPr/>
          </p:nvSpPr>
          <p:spPr bwMode="auto">
            <a:xfrm>
              <a:off x="3198" y="1392"/>
              <a:ext cx="2076" cy="2196"/>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93546" name="Group 7"/>
            <p:cNvGrpSpPr>
              <a:grpSpLocks/>
            </p:cNvGrpSpPr>
            <p:nvPr/>
          </p:nvGrpSpPr>
          <p:grpSpPr bwMode="auto">
            <a:xfrm>
              <a:off x="3306" y="1266"/>
              <a:ext cx="678" cy="252"/>
              <a:chOff x="138" y="3924"/>
              <a:chExt cx="678" cy="252"/>
            </a:xfrm>
          </p:grpSpPr>
          <p:sp>
            <p:nvSpPr>
              <p:cNvPr id="193547" name="Rectangle 8"/>
              <p:cNvSpPr>
                <a:spLocks noChangeArrowheads="1"/>
              </p:cNvSpPr>
              <p:nvPr/>
            </p:nvSpPr>
            <p:spPr bwMode="auto">
              <a:xfrm>
                <a:off x="138" y="3924"/>
                <a:ext cx="678" cy="2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93548" name="Text Box 9"/>
              <p:cNvSpPr txBox="1">
                <a:spLocks noChangeArrowheads="1"/>
              </p:cNvSpPr>
              <p:nvPr/>
            </p:nvSpPr>
            <p:spPr bwMode="auto">
              <a:xfrm>
                <a:off x="197" y="3924"/>
                <a:ext cx="58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dirty="0">
                    <a:solidFill>
                      <a:schemeClr val="accent2"/>
                    </a:solidFill>
                    <a:latin typeface="Arial" panose="020B0604020202020204" pitchFamily="34" charset="0"/>
                    <a:ea typeface="宋体" panose="02010600030101010101" pitchFamily="2" charset="-122"/>
                  </a:rPr>
                  <a:t>socket</a:t>
                </a:r>
                <a:endParaRPr kumimoji="0" lang="en-US" altLang="zh-CN" sz="2000" dirty="0">
                  <a:latin typeface="Times New Roman" panose="02020603050405020304" pitchFamily="18" charset="0"/>
                  <a:ea typeface="宋体" panose="02010600030101010101" pitchFamily="2" charset="-122"/>
                </a:endParaRPr>
              </a:p>
            </p:txBody>
          </p:sp>
        </p:grpSp>
      </p:grpSp>
      <p:sp>
        <p:nvSpPr>
          <p:cNvPr id="193542" name="Rectangle 10"/>
          <p:cNvSpPr>
            <a:spLocks noChangeArrowheads="1"/>
          </p:cNvSpPr>
          <p:nvPr/>
        </p:nvSpPr>
        <p:spPr bwMode="auto">
          <a:xfrm>
            <a:off x="1055440" y="1276350"/>
            <a:ext cx="9250611"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u="sng" dirty="0">
                <a:solidFill>
                  <a:srgbClr val="FF0000"/>
                </a:solidFill>
                <a:latin typeface="Arial" panose="020B0604020202020204" pitchFamily="34" charset="0"/>
                <a:ea typeface="宋体" panose="02010600030101010101" pitchFamily="2" charset="-122"/>
              </a:rPr>
              <a:t>目标</a:t>
            </a:r>
            <a:r>
              <a:rPr kumimoji="0" lang="en-US" altLang="zh-CN" sz="2000" u="sng" dirty="0">
                <a:solidFill>
                  <a:srgbClr val="FF0000"/>
                </a:solidFill>
                <a:latin typeface="Arial" panose="020B0604020202020204" pitchFamily="34" charset="0"/>
                <a:ea typeface="宋体" panose="02010600030101010101" pitchFamily="2" charset="-122"/>
              </a:rPr>
              <a:t>:</a:t>
            </a:r>
            <a:r>
              <a:rPr kumimoji="0" lang="en-US" altLang="zh-CN" sz="2000" dirty="0">
                <a:latin typeface="Arial" panose="020B0604020202020204" pitchFamily="34" charset="0"/>
                <a:ea typeface="宋体" panose="02010600030101010101" pitchFamily="2" charset="-122"/>
              </a:rPr>
              <a:t> </a:t>
            </a:r>
            <a:r>
              <a:rPr kumimoji="0" lang="zh-CN" altLang="en-US" sz="2000" dirty="0">
                <a:latin typeface="Arial" panose="020B0604020202020204" pitchFamily="34" charset="0"/>
                <a:ea typeface="宋体" panose="02010600030101010101" pitchFamily="2" charset="-122"/>
              </a:rPr>
              <a:t>学习如何建立客户机</a:t>
            </a:r>
            <a:r>
              <a:rPr kumimoji="0" lang="en-US" altLang="zh-CN" sz="2000" dirty="0">
                <a:latin typeface="Arial" panose="020B0604020202020204" pitchFamily="34" charset="0"/>
                <a:ea typeface="宋体" panose="02010600030101010101" pitchFamily="2" charset="-122"/>
              </a:rPr>
              <a:t>/</a:t>
            </a:r>
            <a:r>
              <a:rPr kumimoji="0" lang="zh-CN" altLang="en-US" sz="2000" dirty="0">
                <a:latin typeface="Arial" panose="020B0604020202020204" pitchFamily="34" charset="0"/>
                <a:ea typeface="宋体" panose="02010600030101010101" pitchFamily="2" charset="-122"/>
              </a:rPr>
              <a:t>服务器应用程序，使用套接字进行通信</a:t>
            </a:r>
            <a:endParaRPr kumimoji="0" lang="en-US" altLang="zh-CN" sz="2400" dirty="0">
              <a:latin typeface="Arial" panose="020B0604020202020204" pitchFamily="34" charset="0"/>
              <a:ea typeface="宋体" panose="02010600030101010101" pitchFamily="2" charset="-122"/>
            </a:endParaRPr>
          </a:p>
        </p:txBody>
      </p:sp>
      <p:sp>
        <p:nvSpPr>
          <p:cNvPr id="193543"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74F1FB75-A11F-4125-9B9F-F0937E1B8D25}"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147</a:t>
            </a:fld>
            <a:r>
              <a:rPr kumimoji="0" lang="en-US" altLang="zh-CN" sz="1000">
                <a:latin typeface="Arial" panose="020B0604020202020204" pitchFamily="34" charset="0"/>
                <a:ea typeface="宋体" panose="02010600030101010101" pitchFamily="2" charset="-122"/>
              </a:rPr>
              <a:t>-</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7808" y="5554736"/>
            <a:ext cx="1800200" cy="1202534"/>
          </a:xfrm>
          <a:prstGeom prst="rect">
            <a:avLst/>
          </a:prstGeom>
        </p:spPr>
      </p:pic>
    </p:spTree>
    <p:extLst>
      <p:ext uri="{BB962C8B-B14F-4D97-AF65-F5344CB8AC3E}">
        <p14:creationId xmlns:p14="http://schemas.microsoft.com/office/powerpoint/2010/main" val="204133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1102487" y="620714"/>
            <a:ext cx="3168650" cy="666750"/>
          </a:xfrm>
        </p:spPr>
        <p:txBody>
          <a:bodyPr/>
          <a:lstStyle/>
          <a:p>
            <a:r>
              <a:rPr lang="zh-CN" altLang="en-US" sz="4000" dirty="0">
                <a:ea typeface="宋体" panose="02010600030101010101" pitchFamily="2" charset="-122"/>
              </a:rPr>
              <a:t>套接字编程</a:t>
            </a:r>
            <a:endParaRPr lang="en-US" altLang="zh-CN" dirty="0"/>
          </a:p>
        </p:txBody>
      </p:sp>
      <p:sp>
        <p:nvSpPr>
          <p:cNvPr id="194563" name="Rectangle 3"/>
          <p:cNvSpPr>
            <a:spLocks noGrp="1" noChangeArrowheads="1"/>
          </p:cNvSpPr>
          <p:nvPr>
            <p:ph type="body" idx="1"/>
          </p:nvPr>
        </p:nvSpPr>
        <p:spPr>
          <a:xfrm>
            <a:off x="1199456" y="1395414"/>
            <a:ext cx="10441160" cy="1533525"/>
          </a:xfrm>
        </p:spPr>
        <p:txBody>
          <a:bodyPr/>
          <a:lstStyle/>
          <a:p>
            <a:pPr>
              <a:buFont typeface="Wingdings" panose="05000000000000000000" pitchFamily="2" charset="2"/>
              <a:buNone/>
            </a:pPr>
            <a:r>
              <a:rPr lang="zh-CN" altLang="en-US" sz="2800" u="sng" dirty="0">
                <a:solidFill>
                  <a:srgbClr val="FF0000"/>
                </a:solidFill>
                <a:ea typeface="宋体" panose="02010600030101010101" pitchFamily="2" charset="-122"/>
              </a:rPr>
              <a:t>目标</a:t>
            </a:r>
            <a:r>
              <a:rPr lang="en-US" altLang="zh-CN" sz="2800" u="sng" dirty="0">
                <a:solidFill>
                  <a:srgbClr val="FF0000"/>
                </a:solidFill>
                <a:ea typeface="宋体" panose="02010600030101010101" pitchFamily="2" charset="-122"/>
              </a:rPr>
              <a:t>: </a:t>
            </a:r>
            <a:r>
              <a:rPr lang="zh-CN" altLang="en-US" sz="2800" dirty="0">
                <a:ea typeface="宋体" panose="02010600030101010101" pitchFamily="2" charset="-122"/>
              </a:rPr>
              <a:t>学习如何建立客户机</a:t>
            </a:r>
            <a:r>
              <a:rPr lang="en-US" altLang="zh-CN" sz="2800" dirty="0">
                <a:ea typeface="宋体" panose="02010600030101010101" pitchFamily="2" charset="-122"/>
              </a:rPr>
              <a:t>/</a:t>
            </a:r>
            <a:r>
              <a:rPr lang="zh-CN" altLang="en-US" sz="2800" dirty="0">
                <a:ea typeface="宋体" panose="02010600030101010101" pitchFamily="2" charset="-122"/>
              </a:rPr>
              <a:t>服务器应用程序，使用套接字进行通信</a:t>
            </a:r>
            <a:endParaRPr lang="en-US" altLang="zh-CN" sz="2800" i="1" dirty="0">
              <a:solidFill>
                <a:srgbClr val="CC0000"/>
              </a:solidFill>
            </a:endParaRPr>
          </a:p>
          <a:p>
            <a:pPr>
              <a:buFont typeface="Wingdings" panose="05000000000000000000" pitchFamily="2" charset="2"/>
              <a:buNone/>
            </a:pPr>
            <a:r>
              <a:rPr lang="zh-CN" altLang="en-US" sz="2800" i="1" dirty="0">
                <a:solidFill>
                  <a:srgbClr val="CC0000"/>
                </a:solidFill>
              </a:rPr>
              <a:t>套接字</a:t>
            </a:r>
            <a:r>
              <a:rPr lang="en-US" altLang="zh-CN" sz="2800" i="1" dirty="0">
                <a:solidFill>
                  <a:srgbClr val="CC0000"/>
                </a:solidFill>
              </a:rPr>
              <a:t>(socket):</a:t>
            </a:r>
            <a:r>
              <a:rPr lang="en-US" altLang="zh-CN" sz="2800" dirty="0"/>
              <a:t> </a:t>
            </a:r>
            <a:r>
              <a:rPr lang="zh-CN" altLang="en-US" sz="2800" dirty="0">
                <a:ea typeface="宋体" panose="02010600030101010101" pitchFamily="2" charset="-122"/>
              </a:rPr>
              <a:t>应用进程之间的接口，实现端到端的传输协议</a:t>
            </a:r>
            <a:endParaRPr lang="en-US" altLang="zh-CN" sz="2800" dirty="0">
              <a:ea typeface="宋体" panose="02010600030101010101" pitchFamily="2" charset="-122"/>
            </a:endParaRPr>
          </a:p>
        </p:txBody>
      </p:sp>
      <p:grpSp>
        <p:nvGrpSpPr>
          <p:cNvPr id="194564" name="Group 60"/>
          <p:cNvGrpSpPr>
            <a:grpSpLocks/>
          </p:cNvGrpSpPr>
          <p:nvPr/>
        </p:nvGrpSpPr>
        <p:grpSpPr bwMode="auto">
          <a:xfrm>
            <a:off x="1820863" y="3335339"/>
            <a:ext cx="7766050" cy="2536825"/>
            <a:chOff x="358775" y="3459163"/>
            <a:chExt cx="7766566" cy="2536825"/>
          </a:xfrm>
        </p:grpSpPr>
        <p:sp>
          <p:nvSpPr>
            <p:cNvPr id="194566" name="Freeform 44"/>
            <p:cNvSpPr>
              <a:spLocks/>
            </p:cNvSpPr>
            <p:nvPr/>
          </p:nvSpPr>
          <p:spPr bwMode="auto">
            <a:xfrm>
              <a:off x="6654800" y="3468688"/>
              <a:ext cx="736600" cy="1998662"/>
            </a:xfrm>
            <a:custGeom>
              <a:avLst/>
              <a:gdLst>
                <a:gd name="T0" fmla="*/ 2147483646 w 464"/>
                <a:gd name="T1" fmla="*/ 2147483646 h 1259"/>
                <a:gd name="T2" fmla="*/ 0 w 464"/>
                <a:gd name="T3" fmla="*/ 0 h 1259"/>
                <a:gd name="T4" fmla="*/ 2147483646 w 464"/>
                <a:gd name="T5" fmla="*/ 2147483646 h 1259"/>
                <a:gd name="T6" fmla="*/ 2147483646 w 464"/>
                <a:gd name="T7" fmla="*/ 2147483646 h 1259"/>
                <a:gd name="T8" fmla="*/ 2147483646 w 464"/>
                <a:gd name="T9" fmla="*/ 2147483646 h 1259"/>
                <a:gd name="T10" fmla="*/ 0 60000 65536"/>
                <a:gd name="T11" fmla="*/ 0 60000 65536"/>
                <a:gd name="T12" fmla="*/ 0 60000 65536"/>
                <a:gd name="T13" fmla="*/ 0 60000 65536"/>
                <a:gd name="T14" fmla="*/ 0 60000 65536"/>
                <a:gd name="T15" fmla="*/ 0 w 464"/>
                <a:gd name="T16" fmla="*/ 0 h 1259"/>
                <a:gd name="T17" fmla="*/ 464 w 464"/>
                <a:gd name="T18" fmla="*/ 1259 h 1259"/>
              </a:gdLst>
              <a:ahLst/>
              <a:cxnLst>
                <a:cxn ang="T10">
                  <a:pos x="T0" y="T1"/>
                </a:cxn>
                <a:cxn ang="T11">
                  <a:pos x="T2" y="T3"/>
                </a:cxn>
                <a:cxn ang="T12">
                  <a:pos x="T4" y="T5"/>
                </a:cxn>
                <a:cxn ang="T13">
                  <a:pos x="T6" y="T7"/>
                </a:cxn>
                <a:cxn ang="T14">
                  <a:pos x="T8" y="T9"/>
                </a:cxn>
              </a:cxnLst>
              <a:rect l="T15" t="T16" r="T17" b="T18"/>
              <a:pathLst>
                <a:path w="464" h="1259">
                  <a:moveTo>
                    <a:pt x="464" y="1060"/>
                  </a:moveTo>
                  <a:lnTo>
                    <a:pt x="0" y="0"/>
                  </a:lnTo>
                  <a:lnTo>
                    <a:pt x="6" y="1258"/>
                  </a:lnTo>
                  <a:lnTo>
                    <a:pt x="382" y="1259"/>
                  </a:lnTo>
                  <a:lnTo>
                    <a:pt x="464" y="1060"/>
                  </a:lnTo>
                  <a:close/>
                </a:path>
              </a:pathLst>
            </a:custGeom>
            <a:gradFill rotWithShape="1">
              <a:gsLst>
                <a:gs pos="0">
                  <a:schemeClr val="bg1"/>
                </a:gs>
                <a:gs pos="100000">
                  <a:schemeClr val="folHlink"/>
                </a:gs>
              </a:gsLst>
              <a:lin ang="0" scaled="1"/>
            </a:gradFill>
            <a:ln w="9525">
              <a:solidFill>
                <a:srgbClr val="DDDDDD"/>
              </a:solidFill>
              <a:round/>
              <a:headEnd/>
              <a:tailEnd/>
            </a:ln>
          </p:spPr>
          <p:txBody>
            <a:bodyPr/>
            <a:lstStyle/>
            <a:p>
              <a:endParaRPr lang="zh-CN" altLang="en-US"/>
            </a:p>
          </p:txBody>
        </p:sp>
        <p:sp>
          <p:nvSpPr>
            <p:cNvPr id="194567" name="Freeform 7"/>
            <p:cNvSpPr>
              <a:spLocks/>
            </p:cNvSpPr>
            <p:nvPr/>
          </p:nvSpPr>
          <p:spPr bwMode="auto">
            <a:xfrm>
              <a:off x="3340100" y="4765675"/>
              <a:ext cx="1808163" cy="1031875"/>
            </a:xfrm>
            <a:custGeom>
              <a:avLst/>
              <a:gdLst>
                <a:gd name="T0" fmla="*/ 2147483646 w 2135"/>
                <a:gd name="T1" fmla="*/ 2147483646 h 1662"/>
                <a:gd name="T2" fmla="*/ 2147483646 w 2135"/>
                <a:gd name="T3" fmla="*/ 2147483646 h 1662"/>
                <a:gd name="T4" fmla="*/ 2147483646 w 2135"/>
                <a:gd name="T5" fmla="*/ 2147483646 h 1662"/>
                <a:gd name="T6" fmla="*/ 2147483646 w 2135"/>
                <a:gd name="T7" fmla="*/ 2147483646 h 1662"/>
                <a:gd name="T8" fmla="*/ 2147483646 w 2135"/>
                <a:gd name="T9" fmla="*/ 2147483646 h 1662"/>
                <a:gd name="T10" fmla="*/ 2147483646 w 2135"/>
                <a:gd name="T11" fmla="*/ 2147483646 h 1662"/>
                <a:gd name="T12" fmla="*/ 2147483646 w 2135"/>
                <a:gd name="T13" fmla="*/ 2147483646 h 1662"/>
                <a:gd name="T14" fmla="*/ 2147483646 w 2135"/>
                <a:gd name="T15" fmla="*/ 2147483646 h 1662"/>
                <a:gd name="T16" fmla="*/ 2147483646 w 2135"/>
                <a:gd name="T17" fmla="*/ 2147483646 h 1662"/>
                <a:gd name="T18" fmla="*/ 2147483646 w 2135"/>
                <a:gd name="T19" fmla="*/ 2147483646 h 1662"/>
                <a:gd name="T20" fmla="*/ 2147483646 w 2135"/>
                <a:gd name="T21" fmla="*/ 2147483646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94568" name="Text Box 51"/>
            <p:cNvSpPr txBox="1">
              <a:spLocks noChangeArrowheads="1"/>
            </p:cNvSpPr>
            <p:nvPr/>
          </p:nvSpPr>
          <p:spPr bwMode="auto">
            <a:xfrm>
              <a:off x="3778250" y="4897438"/>
              <a:ext cx="8747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solidFill>
                    <a:srgbClr val="000000"/>
                  </a:solidFill>
                  <a:latin typeface="Arial" panose="020B0604020202020204" pitchFamily="34" charset="0"/>
                  <a:ea typeface="宋体" panose="02010600030101010101" pitchFamily="2" charset="-122"/>
                </a:rPr>
                <a:t>Internet</a:t>
              </a:r>
            </a:p>
          </p:txBody>
        </p:sp>
        <p:sp>
          <p:nvSpPr>
            <p:cNvPr id="194569" name="Line 52"/>
            <p:cNvSpPr>
              <a:spLocks noChangeShapeType="1"/>
            </p:cNvSpPr>
            <p:nvPr/>
          </p:nvSpPr>
          <p:spPr bwMode="auto">
            <a:xfrm>
              <a:off x="3098800" y="5308600"/>
              <a:ext cx="22113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570" name="Text Box 53"/>
            <p:cNvSpPr txBox="1">
              <a:spLocks noChangeArrowheads="1"/>
            </p:cNvSpPr>
            <p:nvPr/>
          </p:nvSpPr>
          <p:spPr bwMode="auto">
            <a:xfrm>
              <a:off x="7119938" y="4533900"/>
              <a:ext cx="10054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solidFill>
                    <a:srgbClr val="CC0000"/>
                  </a:solidFill>
                  <a:latin typeface="Arial" panose="020B0604020202020204" pitchFamily="34" charset="0"/>
                  <a:ea typeface="宋体" panose="02010600030101010101" pitchFamily="2" charset="-122"/>
                </a:rPr>
                <a:t>由操作</a:t>
              </a:r>
            </a:p>
            <a:p>
              <a:pPr eaLnBrk="1" hangingPunct="1">
                <a:spcBef>
                  <a:spcPct val="0"/>
                </a:spcBef>
                <a:buClrTx/>
                <a:buSzTx/>
                <a:buFontTx/>
                <a:buNone/>
              </a:pPr>
              <a:r>
                <a:rPr kumimoji="0" lang="zh-CN" altLang="en-US" sz="1600">
                  <a:solidFill>
                    <a:srgbClr val="CC0000"/>
                  </a:solidFill>
                  <a:latin typeface="Arial" panose="020B0604020202020204" pitchFamily="34" charset="0"/>
                  <a:ea typeface="宋体" panose="02010600030101010101" pitchFamily="2" charset="-122"/>
                </a:rPr>
                <a:t>系统控制</a:t>
              </a:r>
            </a:p>
            <a:p>
              <a:pPr eaLnBrk="1" hangingPunct="1">
                <a:spcBef>
                  <a:spcPct val="0"/>
                </a:spcBef>
                <a:buClrTx/>
                <a:buSzTx/>
                <a:buFontTx/>
                <a:buNone/>
              </a:pPr>
              <a:endParaRPr kumimoji="0" lang="zh-CN" altLang="en-US" sz="1600">
                <a:solidFill>
                  <a:srgbClr val="CC0000"/>
                </a:solidFill>
                <a:latin typeface="Times New Roman" panose="02020603050405020304" pitchFamily="18" charset="0"/>
                <a:ea typeface="宋体" panose="02010600030101010101" pitchFamily="2" charset="-122"/>
              </a:endParaRPr>
            </a:p>
          </p:txBody>
        </p:sp>
        <p:sp>
          <p:nvSpPr>
            <p:cNvPr id="194571" name="Text Box 56"/>
            <p:cNvSpPr txBox="1">
              <a:spLocks noChangeArrowheads="1"/>
            </p:cNvSpPr>
            <p:nvPr/>
          </p:nvSpPr>
          <p:spPr bwMode="auto">
            <a:xfrm>
              <a:off x="7097713" y="3633788"/>
              <a:ext cx="800219"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zh-CN" altLang="en-US" sz="1600">
                  <a:solidFill>
                    <a:srgbClr val="CC0000"/>
                  </a:solidFill>
                  <a:latin typeface="Arial" panose="020B0604020202020204" pitchFamily="34" charset="0"/>
                  <a:ea typeface="宋体" panose="02010600030101010101" pitchFamily="2" charset="-122"/>
                </a:rPr>
                <a:t>由应用</a:t>
              </a:r>
              <a:endParaRPr kumimoji="0" lang="en-US" altLang="zh-CN" sz="1600">
                <a:solidFill>
                  <a:srgbClr val="CC0000"/>
                </a:solidFill>
                <a:latin typeface="Arial" panose="020B0604020202020204" pitchFamily="34" charset="0"/>
                <a:ea typeface="宋体" panose="02010600030101010101" pitchFamily="2" charset="-122"/>
              </a:endParaRPr>
            </a:p>
            <a:p>
              <a:pPr eaLnBrk="1" hangingPunct="1">
                <a:lnSpc>
                  <a:spcPct val="90000"/>
                </a:lnSpc>
                <a:spcBef>
                  <a:spcPct val="0"/>
                </a:spcBef>
                <a:buClrTx/>
                <a:buSzTx/>
                <a:buFontTx/>
                <a:buNone/>
              </a:pPr>
              <a:r>
                <a:rPr kumimoji="0" lang="zh-CN" altLang="en-US" sz="1600">
                  <a:solidFill>
                    <a:srgbClr val="CC0000"/>
                  </a:solidFill>
                  <a:latin typeface="Arial" panose="020B0604020202020204" pitchFamily="34" charset="0"/>
                  <a:ea typeface="宋体" panose="02010600030101010101" pitchFamily="2" charset="-122"/>
                </a:rPr>
                <a:t>开发者</a:t>
              </a:r>
            </a:p>
            <a:p>
              <a:pPr eaLnBrk="1" hangingPunct="1">
                <a:lnSpc>
                  <a:spcPct val="90000"/>
                </a:lnSpc>
                <a:spcBef>
                  <a:spcPct val="0"/>
                </a:spcBef>
                <a:buClrTx/>
                <a:buSzTx/>
                <a:buFontTx/>
                <a:buNone/>
              </a:pPr>
              <a:r>
                <a:rPr kumimoji="0" lang="zh-CN" altLang="en-US" sz="1600">
                  <a:solidFill>
                    <a:srgbClr val="CC0000"/>
                  </a:solidFill>
                  <a:latin typeface="Arial" panose="020B0604020202020204" pitchFamily="34" charset="0"/>
                  <a:ea typeface="宋体" panose="02010600030101010101" pitchFamily="2" charset="-122"/>
                </a:rPr>
                <a:t>控制</a:t>
              </a:r>
            </a:p>
          </p:txBody>
        </p:sp>
        <p:sp>
          <p:nvSpPr>
            <p:cNvPr id="194572" name="Freeform 50"/>
            <p:cNvSpPr>
              <a:spLocks/>
            </p:cNvSpPr>
            <p:nvPr/>
          </p:nvSpPr>
          <p:spPr bwMode="auto">
            <a:xfrm>
              <a:off x="914400" y="3532188"/>
              <a:ext cx="758825" cy="1997075"/>
            </a:xfrm>
            <a:custGeom>
              <a:avLst/>
              <a:gdLst>
                <a:gd name="T0" fmla="*/ 0 w 478"/>
                <a:gd name="T1" fmla="*/ 2147483646 h 1258"/>
                <a:gd name="T2" fmla="*/ 2147483646 w 478"/>
                <a:gd name="T3" fmla="*/ 0 h 1258"/>
                <a:gd name="T4" fmla="*/ 2147483646 w 478"/>
                <a:gd name="T5" fmla="*/ 2147483646 h 1258"/>
                <a:gd name="T6" fmla="*/ 2147483646 w 478"/>
                <a:gd name="T7" fmla="*/ 2147483646 h 1258"/>
                <a:gd name="T8" fmla="*/ 0 w 478"/>
                <a:gd name="T9" fmla="*/ 2147483646 h 1258"/>
                <a:gd name="T10" fmla="*/ 0 60000 65536"/>
                <a:gd name="T11" fmla="*/ 0 60000 65536"/>
                <a:gd name="T12" fmla="*/ 0 60000 65536"/>
                <a:gd name="T13" fmla="*/ 0 60000 65536"/>
                <a:gd name="T14" fmla="*/ 0 60000 65536"/>
                <a:gd name="T15" fmla="*/ 0 w 478"/>
                <a:gd name="T16" fmla="*/ 0 h 1258"/>
                <a:gd name="T17" fmla="*/ 478 w 478"/>
                <a:gd name="T18" fmla="*/ 1258 h 1258"/>
              </a:gdLst>
              <a:ahLst/>
              <a:cxnLst>
                <a:cxn ang="T10">
                  <a:pos x="T0" y="T1"/>
                </a:cxn>
                <a:cxn ang="T11">
                  <a:pos x="T2" y="T3"/>
                </a:cxn>
                <a:cxn ang="T12">
                  <a:pos x="T4" y="T5"/>
                </a:cxn>
                <a:cxn ang="T13">
                  <a:pos x="T6" y="T7"/>
                </a:cxn>
                <a:cxn ang="T14">
                  <a:pos x="T8" y="T9"/>
                </a:cxn>
              </a:cxnLst>
              <a:rect l="T15" t="T16" r="T17" b="T18"/>
              <a:pathLst>
                <a:path w="478" h="1258">
                  <a:moveTo>
                    <a:pt x="0" y="1040"/>
                  </a:moveTo>
                  <a:lnTo>
                    <a:pt x="478" y="0"/>
                  </a:lnTo>
                  <a:lnTo>
                    <a:pt x="472" y="1258"/>
                  </a:lnTo>
                  <a:lnTo>
                    <a:pt x="41" y="1246"/>
                  </a:lnTo>
                  <a:lnTo>
                    <a:pt x="0" y="1040"/>
                  </a:lnTo>
                  <a:close/>
                </a:path>
              </a:pathLst>
            </a:custGeom>
            <a:gradFill rotWithShape="1">
              <a:gsLst>
                <a:gs pos="0">
                  <a:schemeClr val="bg1"/>
                </a:gs>
                <a:gs pos="100000">
                  <a:schemeClr val="folHlink"/>
                </a:gs>
              </a:gsLst>
              <a:lin ang="0" scaled="1"/>
            </a:gradFill>
            <a:ln w="9525">
              <a:solidFill>
                <a:srgbClr val="DDDDDD"/>
              </a:solidFill>
              <a:round/>
              <a:headEnd/>
              <a:tailEnd/>
            </a:ln>
          </p:spPr>
          <p:txBody>
            <a:bodyPr/>
            <a:lstStyle/>
            <a:p>
              <a:endParaRPr lang="zh-CN" altLang="en-US"/>
            </a:p>
          </p:txBody>
        </p:sp>
        <p:sp>
          <p:nvSpPr>
            <p:cNvPr id="194573" name="Rectangle 23"/>
            <p:cNvSpPr>
              <a:spLocks noChangeArrowheads="1"/>
            </p:cNvSpPr>
            <p:nvPr/>
          </p:nvSpPr>
          <p:spPr bwMode="auto">
            <a:xfrm>
              <a:off x="1717675" y="3487738"/>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2400">
                <a:solidFill>
                  <a:srgbClr val="000000"/>
                </a:solidFill>
                <a:latin typeface="Times New Roman" panose="02020603050405020304" pitchFamily="18" charset="0"/>
                <a:ea typeface="宋体" panose="02010600030101010101" pitchFamily="2" charset="-122"/>
              </a:endParaRPr>
            </a:p>
          </p:txBody>
        </p:sp>
        <p:sp>
          <p:nvSpPr>
            <p:cNvPr id="194574" name="Rectangle 24"/>
            <p:cNvSpPr>
              <a:spLocks noChangeArrowheads="1"/>
            </p:cNvSpPr>
            <p:nvPr/>
          </p:nvSpPr>
          <p:spPr bwMode="auto">
            <a:xfrm>
              <a:off x="1679575" y="3541713"/>
              <a:ext cx="1273175" cy="1979612"/>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2400">
                <a:solidFill>
                  <a:srgbClr val="000000"/>
                </a:solidFill>
                <a:latin typeface="Times New Roman" panose="02020603050405020304" pitchFamily="18" charset="0"/>
                <a:ea typeface="宋体" panose="02010600030101010101" pitchFamily="2" charset="-122"/>
              </a:endParaRPr>
            </a:p>
          </p:txBody>
        </p:sp>
        <p:sp>
          <p:nvSpPr>
            <p:cNvPr id="194575" name="Line 25"/>
            <p:cNvSpPr>
              <a:spLocks noChangeShapeType="1"/>
            </p:cNvSpPr>
            <p:nvPr/>
          </p:nvSpPr>
          <p:spPr bwMode="auto">
            <a:xfrm>
              <a:off x="1689100" y="43021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576" name="Text Box 26"/>
            <p:cNvSpPr txBox="1">
              <a:spLocks noChangeArrowheads="1"/>
            </p:cNvSpPr>
            <p:nvPr/>
          </p:nvSpPr>
          <p:spPr bwMode="auto">
            <a:xfrm>
              <a:off x="1646238" y="4284663"/>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110000"/>
                </a:lnSpc>
                <a:spcBef>
                  <a:spcPct val="0"/>
                </a:spcBef>
                <a:buClrTx/>
                <a:buSzTx/>
                <a:buFontTx/>
                <a:buNone/>
              </a:pPr>
              <a:r>
                <a:rPr kumimoji="0" lang="zh-CN" altLang="en-US" sz="1400">
                  <a:solidFill>
                    <a:srgbClr val="969696"/>
                  </a:solidFill>
                  <a:latin typeface="Tahoma" panose="020B0604030504040204" pitchFamily="34" charset="0"/>
                  <a:ea typeface="宋体" panose="02010600030101010101" pitchFamily="2" charset="-122"/>
                </a:rPr>
                <a:t>传输层</a:t>
              </a:r>
              <a:endParaRPr kumimoji="0" lang="en-US" altLang="zh-CN" sz="1400">
                <a:solidFill>
                  <a:srgbClr val="969696"/>
                </a:solidFill>
                <a:latin typeface="Tahoma" panose="020B0604030504040204" pitchFamily="34" charset="0"/>
                <a:ea typeface="宋体" panose="02010600030101010101" pitchFamily="2" charset="-122"/>
              </a:endParaRPr>
            </a:p>
          </p:txBody>
        </p:sp>
        <p:sp>
          <p:nvSpPr>
            <p:cNvPr id="194577" name="Line 27"/>
            <p:cNvSpPr>
              <a:spLocks noChangeShapeType="1"/>
            </p:cNvSpPr>
            <p:nvPr/>
          </p:nvSpPr>
          <p:spPr bwMode="auto">
            <a:xfrm>
              <a:off x="1697038" y="46228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578" name="Line 28"/>
            <p:cNvSpPr>
              <a:spLocks noChangeShapeType="1"/>
            </p:cNvSpPr>
            <p:nvPr/>
          </p:nvSpPr>
          <p:spPr bwMode="auto">
            <a:xfrm>
              <a:off x="1682750" y="493236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579" name="Line 29"/>
            <p:cNvSpPr>
              <a:spLocks noChangeShapeType="1"/>
            </p:cNvSpPr>
            <p:nvPr/>
          </p:nvSpPr>
          <p:spPr bwMode="auto">
            <a:xfrm>
              <a:off x="1682750" y="52181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580" name="Text Box 26"/>
            <p:cNvSpPr txBox="1">
              <a:spLocks noChangeArrowheads="1"/>
            </p:cNvSpPr>
            <p:nvPr/>
          </p:nvSpPr>
          <p:spPr bwMode="auto">
            <a:xfrm>
              <a:off x="1681163" y="353218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110000"/>
                </a:lnSpc>
                <a:spcBef>
                  <a:spcPct val="0"/>
                </a:spcBef>
                <a:buClrTx/>
                <a:buSzTx/>
                <a:buFontTx/>
                <a:buNone/>
              </a:pPr>
              <a:r>
                <a:rPr kumimoji="0" lang="zh-CN" altLang="en-US" sz="1400">
                  <a:solidFill>
                    <a:srgbClr val="000000"/>
                  </a:solidFill>
                  <a:latin typeface="Tahoma" panose="020B0604030504040204" pitchFamily="34" charset="0"/>
                  <a:ea typeface="宋体" panose="02010600030101010101" pitchFamily="2" charset="-122"/>
                </a:rPr>
                <a:t>应用层</a:t>
              </a:r>
              <a:endParaRPr kumimoji="0" lang="en-US" altLang="zh-CN" sz="1400">
                <a:solidFill>
                  <a:srgbClr val="000000"/>
                </a:solidFill>
                <a:latin typeface="Tahoma" panose="020B0604030504040204" pitchFamily="34" charset="0"/>
                <a:ea typeface="宋体" panose="02010600030101010101" pitchFamily="2" charset="-122"/>
              </a:endParaRPr>
            </a:p>
          </p:txBody>
        </p:sp>
        <p:sp>
          <p:nvSpPr>
            <p:cNvPr id="194581" name="Text Box 26"/>
            <p:cNvSpPr txBox="1">
              <a:spLocks noChangeArrowheads="1"/>
            </p:cNvSpPr>
            <p:nvPr/>
          </p:nvSpPr>
          <p:spPr bwMode="auto">
            <a:xfrm>
              <a:off x="1636713" y="518953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110000"/>
                </a:lnSpc>
                <a:spcBef>
                  <a:spcPct val="0"/>
                </a:spcBef>
                <a:buClrTx/>
                <a:buSzTx/>
                <a:buFontTx/>
                <a:buNone/>
              </a:pPr>
              <a:r>
                <a:rPr kumimoji="0" lang="zh-CN" altLang="en-US" sz="1400">
                  <a:solidFill>
                    <a:srgbClr val="969696"/>
                  </a:solidFill>
                  <a:latin typeface="Tahoma" panose="020B0604030504040204" pitchFamily="34" charset="0"/>
                  <a:ea typeface="宋体" panose="02010600030101010101" pitchFamily="2" charset="-122"/>
                </a:rPr>
                <a:t>物理层</a:t>
              </a:r>
              <a:endParaRPr kumimoji="0" lang="en-US" altLang="zh-CN" sz="1400">
                <a:solidFill>
                  <a:srgbClr val="969696"/>
                </a:solidFill>
                <a:latin typeface="Tahoma" panose="020B0604030504040204" pitchFamily="34" charset="0"/>
                <a:ea typeface="宋体" panose="02010600030101010101" pitchFamily="2" charset="-122"/>
              </a:endParaRPr>
            </a:p>
          </p:txBody>
        </p:sp>
        <p:sp>
          <p:nvSpPr>
            <p:cNvPr id="194582" name="Text Box 26"/>
            <p:cNvSpPr txBox="1">
              <a:spLocks noChangeArrowheads="1"/>
            </p:cNvSpPr>
            <p:nvPr/>
          </p:nvSpPr>
          <p:spPr bwMode="auto">
            <a:xfrm>
              <a:off x="1655763" y="490378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110000"/>
                </a:lnSpc>
                <a:spcBef>
                  <a:spcPct val="0"/>
                </a:spcBef>
                <a:buClrTx/>
                <a:buSzTx/>
                <a:buFontTx/>
                <a:buNone/>
              </a:pPr>
              <a:r>
                <a:rPr kumimoji="0" lang="zh-CN" altLang="en-US" sz="1400">
                  <a:solidFill>
                    <a:srgbClr val="969696"/>
                  </a:solidFill>
                  <a:latin typeface="Tahoma" panose="020B0604030504040204" pitchFamily="34" charset="0"/>
                  <a:ea typeface="宋体" panose="02010600030101010101" pitchFamily="2" charset="-122"/>
                </a:rPr>
                <a:t>数据链路层</a:t>
              </a:r>
              <a:endParaRPr kumimoji="0" lang="en-US" altLang="zh-CN" sz="1400">
                <a:solidFill>
                  <a:srgbClr val="969696"/>
                </a:solidFill>
                <a:latin typeface="Tahoma" panose="020B0604030504040204" pitchFamily="34" charset="0"/>
                <a:ea typeface="宋体" panose="02010600030101010101" pitchFamily="2" charset="-122"/>
              </a:endParaRPr>
            </a:p>
          </p:txBody>
        </p:sp>
        <p:sp>
          <p:nvSpPr>
            <p:cNvPr id="194583" name="Text Box 26"/>
            <p:cNvSpPr txBox="1">
              <a:spLocks noChangeArrowheads="1"/>
            </p:cNvSpPr>
            <p:nvPr/>
          </p:nvSpPr>
          <p:spPr bwMode="auto">
            <a:xfrm>
              <a:off x="1646238" y="4608513"/>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110000"/>
                </a:lnSpc>
                <a:spcBef>
                  <a:spcPct val="0"/>
                </a:spcBef>
                <a:buClrTx/>
                <a:buSzTx/>
                <a:buFontTx/>
                <a:buNone/>
              </a:pPr>
              <a:r>
                <a:rPr kumimoji="0" lang="zh-CN" altLang="en-US" sz="1400">
                  <a:solidFill>
                    <a:srgbClr val="969696"/>
                  </a:solidFill>
                  <a:latin typeface="Tahoma" panose="020B0604030504040204" pitchFamily="34" charset="0"/>
                  <a:ea typeface="宋体" panose="02010600030101010101" pitchFamily="2" charset="-122"/>
                </a:rPr>
                <a:t>网络层</a:t>
              </a:r>
              <a:endParaRPr kumimoji="0" lang="en-US" altLang="zh-CN" sz="1400">
                <a:solidFill>
                  <a:srgbClr val="969696"/>
                </a:solidFill>
                <a:latin typeface="Tahoma" panose="020B0604030504040204" pitchFamily="34" charset="0"/>
                <a:ea typeface="宋体" panose="02010600030101010101" pitchFamily="2" charset="-122"/>
              </a:endParaRPr>
            </a:p>
          </p:txBody>
        </p:sp>
        <p:sp>
          <p:nvSpPr>
            <p:cNvPr id="194584" name="Oval 62"/>
            <p:cNvSpPr>
              <a:spLocks noChangeArrowheads="1"/>
            </p:cNvSpPr>
            <p:nvPr/>
          </p:nvSpPr>
          <p:spPr bwMode="auto">
            <a:xfrm>
              <a:off x="1814513" y="3806825"/>
              <a:ext cx="990600" cy="304800"/>
            </a:xfrm>
            <a:prstGeom prst="ellipse">
              <a:avLst/>
            </a:prstGeom>
            <a:solidFill>
              <a:srgbClr val="CCFFFF"/>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solidFill>
                    <a:srgbClr val="000000"/>
                  </a:solidFill>
                  <a:latin typeface="Arial" panose="020B0604020202020204" pitchFamily="34" charset="0"/>
                  <a:ea typeface="宋体" panose="02010600030101010101" pitchFamily="2" charset="-122"/>
                </a:rPr>
                <a:t>进程</a:t>
              </a:r>
              <a:endParaRPr kumimoji="0" lang="en-US" altLang="zh-CN" sz="1600">
                <a:solidFill>
                  <a:srgbClr val="000000"/>
                </a:solidFill>
                <a:latin typeface="Arial" panose="020B0604020202020204" pitchFamily="34" charset="0"/>
                <a:ea typeface="宋体" panose="02010600030101010101" pitchFamily="2" charset="-122"/>
              </a:endParaRPr>
            </a:p>
          </p:txBody>
        </p:sp>
        <p:grpSp>
          <p:nvGrpSpPr>
            <p:cNvPr id="194585" name="Group 63"/>
            <p:cNvGrpSpPr>
              <a:grpSpLocks/>
            </p:cNvGrpSpPr>
            <p:nvPr/>
          </p:nvGrpSpPr>
          <p:grpSpPr bwMode="auto">
            <a:xfrm>
              <a:off x="2062163" y="4167188"/>
              <a:ext cx="546100" cy="225425"/>
              <a:chOff x="1287" y="2524"/>
              <a:chExt cx="260" cy="100"/>
            </a:xfrm>
          </p:grpSpPr>
          <p:sp>
            <p:nvSpPr>
              <p:cNvPr id="194615" name="Rectangle 64"/>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
                    <a:srgbClr val="3333CC"/>
                  </a:buClr>
                  <a:buSzTx/>
                  <a:buFontTx/>
                  <a:buNone/>
                </a:pPr>
                <a:endParaRPr kumimoji="0" lang="zh-CN" altLang="en-US" sz="1800">
                  <a:solidFill>
                    <a:srgbClr val="000000"/>
                  </a:solidFill>
                  <a:latin typeface="Arial" panose="020B0604020202020204" pitchFamily="34" charset="0"/>
                  <a:ea typeface="宋体" panose="02010600030101010101" pitchFamily="2" charset="-122"/>
                </a:endParaRPr>
              </a:p>
            </p:txBody>
          </p:sp>
          <p:sp>
            <p:nvSpPr>
              <p:cNvPr id="194616" name="Rectangle 65"/>
              <p:cNvSpPr>
                <a:spLocks noChangeArrowheads="1"/>
              </p:cNvSpPr>
              <p:nvPr/>
            </p:nvSpPr>
            <p:spPr bwMode="auto">
              <a:xfrm>
                <a:off x="1338" y="2537"/>
                <a:ext cx="156" cy="76"/>
              </a:xfrm>
              <a:prstGeom prst="rect">
                <a:avLst/>
              </a:prstGeom>
              <a:solidFill>
                <a:schemeClr val="bg1"/>
              </a:solidFill>
              <a:ln w="9525">
                <a:solidFill>
                  <a:srgbClr val="CC9900"/>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
                    <a:srgbClr val="3333CC"/>
                  </a:buClr>
                  <a:buSzTx/>
                  <a:buFontTx/>
                  <a:buNone/>
                </a:pPr>
                <a:endParaRPr kumimoji="0" lang="zh-CN" altLang="en-US" sz="1800">
                  <a:solidFill>
                    <a:srgbClr val="000000"/>
                  </a:solidFill>
                  <a:latin typeface="Arial" panose="020B0604020202020204" pitchFamily="34" charset="0"/>
                  <a:ea typeface="宋体" panose="02010600030101010101" pitchFamily="2" charset="-122"/>
                </a:endParaRPr>
              </a:p>
            </p:txBody>
          </p:sp>
          <p:sp>
            <p:nvSpPr>
              <p:cNvPr id="194617" name="Rectangle 66"/>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
                    <a:srgbClr val="3333CC"/>
                  </a:buClr>
                  <a:buSzTx/>
                  <a:buFontTx/>
                  <a:buNone/>
                </a:pPr>
                <a:endParaRPr kumimoji="0" lang="zh-CN" altLang="en-US" sz="1800">
                  <a:solidFill>
                    <a:srgbClr val="000000"/>
                  </a:solidFill>
                  <a:latin typeface="Arial" panose="020B0604020202020204" pitchFamily="34" charset="0"/>
                  <a:ea typeface="宋体" panose="02010600030101010101" pitchFamily="2" charset="-122"/>
                </a:endParaRPr>
              </a:p>
            </p:txBody>
          </p:sp>
          <p:sp>
            <p:nvSpPr>
              <p:cNvPr id="194618" name="Rectangle 67"/>
              <p:cNvSpPr>
                <a:spLocks noChangeArrowheads="1"/>
              </p:cNvSpPr>
              <p:nvPr/>
            </p:nvSpPr>
            <p:spPr bwMode="auto">
              <a:xfrm>
                <a:off x="1298" y="2583"/>
                <a:ext cx="26"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
                    <a:srgbClr val="3333CC"/>
                  </a:buClr>
                  <a:buSzTx/>
                  <a:buFontTx/>
                  <a:buNone/>
                </a:pPr>
                <a:endParaRPr kumimoji="0" lang="zh-CN" altLang="en-US" sz="1800">
                  <a:solidFill>
                    <a:srgbClr val="000000"/>
                  </a:solidFill>
                  <a:latin typeface="Arial" panose="020B0604020202020204" pitchFamily="34" charset="0"/>
                  <a:ea typeface="宋体" panose="02010600030101010101" pitchFamily="2" charset="-122"/>
                </a:endParaRPr>
              </a:p>
            </p:txBody>
          </p:sp>
        </p:grpSp>
        <p:sp>
          <p:nvSpPr>
            <p:cNvPr id="194586" name="Rectangle 23"/>
            <p:cNvSpPr>
              <a:spLocks noChangeArrowheads="1"/>
            </p:cNvSpPr>
            <p:nvPr/>
          </p:nvSpPr>
          <p:spPr bwMode="auto">
            <a:xfrm>
              <a:off x="5380038" y="3459163"/>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2400">
                <a:solidFill>
                  <a:srgbClr val="000000"/>
                </a:solidFill>
                <a:latin typeface="Times New Roman" panose="02020603050405020304" pitchFamily="18" charset="0"/>
                <a:ea typeface="宋体" panose="02010600030101010101" pitchFamily="2" charset="-122"/>
              </a:endParaRPr>
            </a:p>
          </p:txBody>
        </p:sp>
        <p:sp>
          <p:nvSpPr>
            <p:cNvPr id="194587" name="Rectangle 24"/>
            <p:cNvSpPr>
              <a:spLocks noChangeArrowheads="1"/>
            </p:cNvSpPr>
            <p:nvPr/>
          </p:nvSpPr>
          <p:spPr bwMode="auto">
            <a:xfrm>
              <a:off x="5341938" y="3513138"/>
              <a:ext cx="1273175" cy="1979612"/>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2400">
                <a:solidFill>
                  <a:srgbClr val="000000"/>
                </a:solidFill>
                <a:latin typeface="Times New Roman" panose="02020603050405020304" pitchFamily="18" charset="0"/>
                <a:ea typeface="宋体" panose="02010600030101010101" pitchFamily="2" charset="-122"/>
              </a:endParaRPr>
            </a:p>
          </p:txBody>
        </p:sp>
        <p:sp>
          <p:nvSpPr>
            <p:cNvPr id="194588" name="Line 25"/>
            <p:cNvSpPr>
              <a:spLocks noChangeShapeType="1"/>
            </p:cNvSpPr>
            <p:nvPr/>
          </p:nvSpPr>
          <p:spPr bwMode="auto">
            <a:xfrm>
              <a:off x="5351463" y="427355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589" name="Text Box 26"/>
            <p:cNvSpPr txBox="1">
              <a:spLocks noChangeArrowheads="1"/>
            </p:cNvSpPr>
            <p:nvPr/>
          </p:nvSpPr>
          <p:spPr bwMode="auto">
            <a:xfrm>
              <a:off x="5308600" y="425608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110000"/>
                </a:lnSpc>
                <a:spcBef>
                  <a:spcPct val="0"/>
                </a:spcBef>
                <a:buClrTx/>
                <a:buSzTx/>
                <a:buFontTx/>
                <a:buNone/>
              </a:pPr>
              <a:r>
                <a:rPr kumimoji="0" lang="zh-CN" altLang="en-US" sz="1400">
                  <a:solidFill>
                    <a:srgbClr val="969696"/>
                  </a:solidFill>
                  <a:latin typeface="Tahoma" panose="020B0604030504040204" pitchFamily="34" charset="0"/>
                  <a:ea typeface="宋体" panose="02010600030101010101" pitchFamily="2" charset="-122"/>
                </a:rPr>
                <a:t>传输层</a:t>
              </a:r>
              <a:endParaRPr kumimoji="0" lang="en-US" altLang="zh-CN" sz="1400">
                <a:solidFill>
                  <a:srgbClr val="969696"/>
                </a:solidFill>
                <a:latin typeface="Tahoma" panose="020B0604030504040204" pitchFamily="34" charset="0"/>
                <a:ea typeface="宋体" panose="02010600030101010101" pitchFamily="2" charset="-122"/>
              </a:endParaRPr>
            </a:p>
          </p:txBody>
        </p:sp>
        <p:sp>
          <p:nvSpPr>
            <p:cNvPr id="194590" name="Line 27"/>
            <p:cNvSpPr>
              <a:spLocks noChangeShapeType="1"/>
            </p:cNvSpPr>
            <p:nvPr/>
          </p:nvSpPr>
          <p:spPr bwMode="auto">
            <a:xfrm>
              <a:off x="5359400" y="45942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591" name="Line 28"/>
            <p:cNvSpPr>
              <a:spLocks noChangeShapeType="1"/>
            </p:cNvSpPr>
            <p:nvPr/>
          </p:nvSpPr>
          <p:spPr bwMode="auto">
            <a:xfrm>
              <a:off x="5345113" y="490378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592" name="Line 29"/>
            <p:cNvSpPr>
              <a:spLocks noChangeShapeType="1"/>
            </p:cNvSpPr>
            <p:nvPr/>
          </p:nvSpPr>
          <p:spPr bwMode="auto">
            <a:xfrm>
              <a:off x="5345113" y="51895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593" name="Text Box 26"/>
            <p:cNvSpPr txBox="1">
              <a:spLocks noChangeArrowheads="1"/>
            </p:cNvSpPr>
            <p:nvPr/>
          </p:nvSpPr>
          <p:spPr bwMode="auto">
            <a:xfrm>
              <a:off x="5343525" y="3503613"/>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110000"/>
                </a:lnSpc>
                <a:spcBef>
                  <a:spcPct val="0"/>
                </a:spcBef>
                <a:buClrTx/>
                <a:buSzTx/>
                <a:buFontTx/>
                <a:buNone/>
              </a:pPr>
              <a:r>
                <a:rPr kumimoji="0" lang="zh-CN" altLang="en-US" sz="1400">
                  <a:solidFill>
                    <a:srgbClr val="000000"/>
                  </a:solidFill>
                  <a:latin typeface="Tahoma" panose="020B0604030504040204" pitchFamily="34" charset="0"/>
                  <a:ea typeface="宋体" panose="02010600030101010101" pitchFamily="2" charset="-122"/>
                </a:rPr>
                <a:t>应用层</a:t>
              </a:r>
              <a:endParaRPr kumimoji="0" lang="en-US" altLang="zh-CN" sz="1400">
                <a:solidFill>
                  <a:srgbClr val="000000"/>
                </a:solidFill>
                <a:latin typeface="Tahoma" panose="020B0604030504040204" pitchFamily="34" charset="0"/>
                <a:ea typeface="宋体" panose="02010600030101010101" pitchFamily="2" charset="-122"/>
              </a:endParaRPr>
            </a:p>
          </p:txBody>
        </p:sp>
        <p:sp>
          <p:nvSpPr>
            <p:cNvPr id="194594" name="Text Box 26"/>
            <p:cNvSpPr txBox="1">
              <a:spLocks noChangeArrowheads="1"/>
            </p:cNvSpPr>
            <p:nvPr/>
          </p:nvSpPr>
          <p:spPr bwMode="auto">
            <a:xfrm>
              <a:off x="5299075" y="5160963"/>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110000"/>
                </a:lnSpc>
                <a:spcBef>
                  <a:spcPct val="0"/>
                </a:spcBef>
                <a:buClrTx/>
                <a:buSzTx/>
                <a:buFontTx/>
                <a:buNone/>
              </a:pPr>
              <a:r>
                <a:rPr kumimoji="0" lang="zh-CN" altLang="en-US" sz="1400">
                  <a:solidFill>
                    <a:srgbClr val="969696"/>
                  </a:solidFill>
                  <a:latin typeface="Tahoma" panose="020B0604030504040204" pitchFamily="34" charset="0"/>
                  <a:ea typeface="宋体" panose="02010600030101010101" pitchFamily="2" charset="-122"/>
                </a:rPr>
                <a:t>物理层</a:t>
              </a:r>
              <a:endParaRPr kumimoji="0" lang="en-US" altLang="zh-CN" sz="1400">
                <a:solidFill>
                  <a:srgbClr val="969696"/>
                </a:solidFill>
                <a:latin typeface="Tahoma" panose="020B0604030504040204" pitchFamily="34" charset="0"/>
                <a:ea typeface="宋体" panose="02010600030101010101" pitchFamily="2" charset="-122"/>
              </a:endParaRPr>
            </a:p>
          </p:txBody>
        </p:sp>
        <p:sp>
          <p:nvSpPr>
            <p:cNvPr id="194595" name="Text Box 26"/>
            <p:cNvSpPr txBox="1">
              <a:spLocks noChangeArrowheads="1"/>
            </p:cNvSpPr>
            <p:nvPr/>
          </p:nvSpPr>
          <p:spPr bwMode="auto">
            <a:xfrm>
              <a:off x="5318125" y="4875213"/>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110000"/>
                </a:lnSpc>
                <a:spcBef>
                  <a:spcPct val="0"/>
                </a:spcBef>
                <a:buClrTx/>
                <a:buSzTx/>
                <a:buFontTx/>
                <a:buNone/>
              </a:pPr>
              <a:r>
                <a:rPr kumimoji="0" lang="zh-CN" altLang="en-US" sz="1400">
                  <a:solidFill>
                    <a:srgbClr val="969696"/>
                  </a:solidFill>
                  <a:latin typeface="Tahoma" panose="020B0604030504040204" pitchFamily="34" charset="0"/>
                  <a:ea typeface="宋体" panose="02010600030101010101" pitchFamily="2" charset="-122"/>
                </a:rPr>
                <a:t>数据链路层</a:t>
              </a:r>
              <a:endParaRPr kumimoji="0" lang="en-US" altLang="zh-CN" sz="1400">
                <a:solidFill>
                  <a:srgbClr val="969696"/>
                </a:solidFill>
                <a:latin typeface="Tahoma" panose="020B0604030504040204" pitchFamily="34" charset="0"/>
                <a:ea typeface="宋体" panose="02010600030101010101" pitchFamily="2" charset="-122"/>
              </a:endParaRPr>
            </a:p>
          </p:txBody>
        </p:sp>
        <p:sp>
          <p:nvSpPr>
            <p:cNvPr id="194596" name="Text Box 26"/>
            <p:cNvSpPr txBox="1">
              <a:spLocks noChangeArrowheads="1"/>
            </p:cNvSpPr>
            <p:nvPr/>
          </p:nvSpPr>
          <p:spPr bwMode="auto">
            <a:xfrm>
              <a:off x="5308600" y="457993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110000"/>
                </a:lnSpc>
                <a:spcBef>
                  <a:spcPct val="0"/>
                </a:spcBef>
                <a:buClrTx/>
                <a:buSzTx/>
                <a:buFontTx/>
                <a:buNone/>
              </a:pPr>
              <a:r>
                <a:rPr kumimoji="0" lang="zh-CN" altLang="en-US" sz="1400">
                  <a:solidFill>
                    <a:srgbClr val="969696"/>
                  </a:solidFill>
                  <a:latin typeface="Tahoma" panose="020B0604030504040204" pitchFamily="34" charset="0"/>
                  <a:ea typeface="宋体" panose="02010600030101010101" pitchFamily="2" charset="-122"/>
                </a:rPr>
                <a:t>网络层</a:t>
              </a:r>
              <a:endParaRPr kumimoji="0" lang="en-US" altLang="zh-CN" sz="1400">
                <a:solidFill>
                  <a:srgbClr val="969696"/>
                </a:solidFill>
                <a:latin typeface="Tahoma" panose="020B0604030504040204" pitchFamily="34" charset="0"/>
                <a:ea typeface="宋体" panose="02010600030101010101" pitchFamily="2" charset="-122"/>
              </a:endParaRPr>
            </a:p>
          </p:txBody>
        </p:sp>
        <p:sp>
          <p:nvSpPr>
            <p:cNvPr id="194597" name="Oval 80"/>
            <p:cNvSpPr>
              <a:spLocks noChangeArrowheads="1"/>
            </p:cNvSpPr>
            <p:nvPr/>
          </p:nvSpPr>
          <p:spPr bwMode="auto">
            <a:xfrm>
              <a:off x="5476875" y="3778250"/>
              <a:ext cx="990600" cy="304800"/>
            </a:xfrm>
            <a:prstGeom prst="ellipse">
              <a:avLst/>
            </a:prstGeom>
            <a:solidFill>
              <a:srgbClr val="CCFFFF"/>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solidFill>
                    <a:srgbClr val="000000"/>
                  </a:solidFill>
                  <a:latin typeface="Arial" panose="020B0604020202020204" pitchFamily="34" charset="0"/>
                  <a:ea typeface="宋体" panose="02010600030101010101" pitchFamily="2" charset="-122"/>
                </a:rPr>
                <a:t>进程</a:t>
              </a:r>
              <a:endParaRPr kumimoji="0" lang="en-US" altLang="zh-CN" sz="1600">
                <a:solidFill>
                  <a:srgbClr val="000000"/>
                </a:solidFill>
                <a:latin typeface="Arial" panose="020B0604020202020204" pitchFamily="34" charset="0"/>
                <a:ea typeface="宋体" panose="02010600030101010101" pitchFamily="2" charset="-122"/>
              </a:endParaRPr>
            </a:p>
          </p:txBody>
        </p:sp>
        <p:grpSp>
          <p:nvGrpSpPr>
            <p:cNvPr id="194598" name="Group 81"/>
            <p:cNvGrpSpPr>
              <a:grpSpLocks/>
            </p:cNvGrpSpPr>
            <p:nvPr/>
          </p:nvGrpSpPr>
          <p:grpSpPr bwMode="auto">
            <a:xfrm>
              <a:off x="5724525" y="4138613"/>
              <a:ext cx="546100" cy="225425"/>
              <a:chOff x="1287" y="2524"/>
              <a:chExt cx="260" cy="100"/>
            </a:xfrm>
          </p:grpSpPr>
          <p:sp>
            <p:nvSpPr>
              <p:cNvPr id="194611" name="Rectangle 82"/>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
                    <a:srgbClr val="3333CC"/>
                  </a:buClr>
                  <a:buSzTx/>
                  <a:buFontTx/>
                  <a:buNone/>
                </a:pPr>
                <a:endParaRPr kumimoji="0" lang="zh-CN" altLang="en-US" sz="1800">
                  <a:solidFill>
                    <a:srgbClr val="000000"/>
                  </a:solidFill>
                  <a:latin typeface="Arial" panose="020B0604020202020204" pitchFamily="34" charset="0"/>
                  <a:ea typeface="宋体" panose="02010600030101010101" pitchFamily="2" charset="-122"/>
                </a:endParaRPr>
              </a:p>
            </p:txBody>
          </p:sp>
          <p:sp>
            <p:nvSpPr>
              <p:cNvPr id="194612" name="Rectangle 83"/>
              <p:cNvSpPr>
                <a:spLocks noChangeArrowheads="1"/>
              </p:cNvSpPr>
              <p:nvPr/>
            </p:nvSpPr>
            <p:spPr bwMode="auto">
              <a:xfrm>
                <a:off x="1338" y="2537"/>
                <a:ext cx="156" cy="76"/>
              </a:xfrm>
              <a:prstGeom prst="rect">
                <a:avLst/>
              </a:prstGeom>
              <a:solidFill>
                <a:schemeClr val="bg1"/>
              </a:solidFill>
              <a:ln w="9525">
                <a:solidFill>
                  <a:srgbClr val="CC9900"/>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
                    <a:srgbClr val="3333CC"/>
                  </a:buClr>
                  <a:buSzTx/>
                  <a:buFontTx/>
                  <a:buNone/>
                </a:pPr>
                <a:endParaRPr kumimoji="0" lang="zh-CN" altLang="en-US" sz="1800">
                  <a:solidFill>
                    <a:srgbClr val="000000"/>
                  </a:solidFill>
                  <a:latin typeface="Arial" panose="020B0604020202020204" pitchFamily="34" charset="0"/>
                  <a:ea typeface="宋体" panose="02010600030101010101" pitchFamily="2" charset="-122"/>
                </a:endParaRPr>
              </a:p>
            </p:txBody>
          </p:sp>
          <p:sp>
            <p:nvSpPr>
              <p:cNvPr id="194613" name="Rectangle 84"/>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
                    <a:srgbClr val="3333CC"/>
                  </a:buClr>
                  <a:buSzTx/>
                  <a:buFontTx/>
                  <a:buNone/>
                </a:pPr>
                <a:endParaRPr kumimoji="0" lang="zh-CN" altLang="en-US" sz="1800">
                  <a:solidFill>
                    <a:srgbClr val="000000"/>
                  </a:solidFill>
                  <a:latin typeface="Arial" panose="020B0604020202020204" pitchFamily="34" charset="0"/>
                  <a:ea typeface="宋体" panose="02010600030101010101" pitchFamily="2" charset="-122"/>
                </a:endParaRPr>
              </a:p>
            </p:txBody>
          </p:sp>
          <p:sp>
            <p:nvSpPr>
              <p:cNvPr id="194614" name="Rectangle 85"/>
              <p:cNvSpPr>
                <a:spLocks noChangeArrowheads="1"/>
              </p:cNvSpPr>
              <p:nvPr/>
            </p:nvSpPr>
            <p:spPr bwMode="auto">
              <a:xfrm>
                <a:off x="1298" y="2583"/>
                <a:ext cx="26"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
                    <a:srgbClr val="3333CC"/>
                  </a:buClr>
                  <a:buSzTx/>
                  <a:buFontTx/>
                  <a:buNone/>
                </a:pPr>
                <a:endParaRPr kumimoji="0" lang="zh-CN" altLang="en-US" sz="1800">
                  <a:solidFill>
                    <a:srgbClr val="000000"/>
                  </a:solidFill>
                  <a:latin typeface="Arial" panose="020B0604020202020204" pitchFamily="34" charset="0"/>
                  <a:ea typeface="宋体" panose="02010600030101010101" pitchFamily="2" charset="-122"/>
                </a:endParaRPr>
              </a:p>
            </p:txBody>
          </p:sp>
        </p:grpSp>
        <p:sp>
          <p:nvSpPr>
            <p:cNvPr id="194599" name="Line 87"/>
            <p:cNvSpPr>
              <a:spLocks noChangeShapeType="1"/>
            </p:cNvSpPr>
            <p:nvPr/>
          </p:nvSpPr>
          <p:spPr bwMode="auto">
            <a:xfrm flipH="1">
              <a:off x="6534150" y="3910013"/>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00" name="Line 88"/>
            <p:cNvSpPr>
              <a:spLocks noChangeShapeType="1"/>
            </p:cNvSpPr>
            <p:nvPr/>
          </p:nvSpPr>
          <p:spPr bwMode="auto">
            <a:xfrm>
              <a:off x="6759575" y="4335463"/>
              <a:ext cx="0" cy="102235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01" name="Line 89"/>
            <p:cNvSpPr>
              <a:spLocks noChangeShapeType="1"/>
            </p:cNvSpPr>
            <p:nvPr/>
          </p:nvSpPr>
          <p:spPr bwMode="auto">
            <a:xfrm flipH="1">
              <a:off x="6783388" y="4835525"/>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02" name="Text Box 56"/>
            <p:cNvSpPr txBox="1">
              <a:spLocks noChangeArrowheads="1"/>
            </p:cNvSpPr>
            <p:nvPr/>
          </p:nvSpPr>
          <p:spPr bwMode="auto">
            <a:xfrm>
              <a:off x="3697288" y="3590925"/>
              <a:ext cx="877163"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zh-CN" altLang="en-US" sz="1800" i="1">
                  <a:solidFill>
                    <a:srgbClr val="CC0000"/>
                  </a:solidFill>
                  <a:latin typeface="Arial" panose="020B0604020202020204" pitchFamily="34" charset="0"/>
                  <a:ea typeface="宋体" panose="02010600030101010101" pitchFamily="2" charset="-122"/>
                </a:rPr>
                <a:t>套接字</a:t>
              </a:r>
              <a:endParaRPr kumimoji="0" lang="en-US" altLang="zh-CN" sz="1800" i="1">
                <a:solidFill>
                  <a:srgbClr val="CC0000"/>
                </a:solidFill>
                <a:latin typeface="Arial" panose="020B0604020202020204" pitchFamily="34" charset="0"/>
                <a:ea typeface="宋体" panose="02010600030101010101" pitchFamily="2" charset="-122"/>
              </a:endParaRPr>
            </a:p>
          </p:txBody>
        </p:sp>
        <p:sp>
          <p:nvSpPr>
            <p:cNvPr id="194603" name="Line 91"/>
            <p:cNvSpPr>
              <a:spLocks noChangeShapeType="1"/>
            </p:cNvSpPr>
            <p:nvPr/>
          </p:nvSpPr>
          <p:spPr bwMode="auto">
            <a:xfrm flipV="1">
              <a:off x="2700338" y="3790950"/>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04" name="Line 92"/>
            <p:cNvSpPr>
              <a:spLocks noChangeShapeType="1"/>
            </p:cNvSpPr>
            <p:nvPr/>
          </p:nvSpPr>
          <p:spPr bwMode="auto">
            <a:xfrm flipH="1" flipV="1">
              <a:off x="4635500" y="3779838"/>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94605" name="Group 93"/>
            <p:cNvGrpSpPr>
              <a:grpSpLocks/>
            </p:cNvGrpSpPr>
            <p:nvPr/>
          </p:nvGrpSpPr>
          <p:grpSpPr bwMode="auto">
            <a:xfrm>
              <a:off x="358775" y="4808538"/>
              <a:ext cx="1035050" cy="904875"/>
              <a:chOff x="-44" y="1473"/>
              <a:chExt cx="981" cy="1105"/>
            </a:xfrm>
          </p:grpSpPr>
          <p:pic>
            <p:nvPicPr>
              <p:cNvPr id="194609" name="Picture 9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0" name="Freeform 95"/>
              <p:cNvSpPr>
                <a:spLocks/>
              </p:cNvSpPr>
              <p:nvPr/>
            </p:nvSpPr>
            <p:spPr bwMode="auto">
              <a:xfrm flipH="1">
                <a:off x="374" y="1579"/>
                <a:ext cx="477" cy="506"/>
              </a:xfrm>
              <a:custGeom>
                <a:avLst/>
                <a:gdLst>
                  <a:gd name="T0" fmla="*/ 0 w 356"/>
                  <a:gd name="T1" fmla="*/ 0 h 368"/>
                  <a:gd name="T2" fmla="*/ 48635416 w 356"/>
                  <a:gd name="T3" fmla="*/ 6614732 h 368"/>
                  <a:gd name="T4" fmla="*/ 57695677 w 356"/>
                  <a:gd name="T5" fmla="*/ 137858167 h 368"/>
                  <a:gd name="T6" fmla="*/ 12715255 w 356"/>
                  <a:gd name="T7" fmla="*/ 172406724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94606" name="Group 96"/>
            <p:cNvGrpSpPr>
              <a:grpSpLocks/>
            </p:cNvGrpSpPr>
            <p:nvPr/>
          </p:nvGrpSpPr>
          <p:grpSpPr bwMode="auto">
            <a:xfrm flipH="1">
              <a:off x="7075488" y="5091113"/>
              <a:ext cx="1035050" cy="904875"/>
              <a:chOff x="-44" y="1473"/>
              <a:chExt cx="981" cy="1105"/>
            </a:xfrm>
          </p:grpSpPr>
          <p:pic>
            <p:nvPicPr>
              <p:cNvPr id="194607" name="Picture 9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8" name="Freeform 98"/>
              <p:cNvSpPr>
                <a:spLocks/>
              </p:cNvSpPr>
              <p:nvPr/>
            </p:nvSpPr>
            <p:spPr bwMode="auto">
              <a:xfrm flipH="1">
                <a:off x="374" y="1579"/>
                <a:ext cx="477" cy="506"/>
              </a:xfrm>
              <a:custGeom>
                <a:avLst/>
                <a:gdLst>
                  <a:gd name="T0" fmla="*/ 0 w 356"/>
                  <a:gd name="T1" fmla="*/ 0 h 368"/>
                  <a:gd name="T2" fmla="*/ 48635416 w 356"/>
                  <a:gd name="T3" fmla="*/ 6614732 h 368"/>
                  <a:gd name="T4" fmla="*/ 57695677 w 356"/>
                  <a:gd name="T5" fmla="*/ 137858167 h 368"/>
                  <a:gd name="T6" fmla="*/ 12715255 w 356"/>
                  <a:gd name="T7" fmla="*/ 172406724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
        <p:nvSpPr>
          <p:cNvPr id="194565"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ACEB2EC2-F30A-42A2-88F3-4A31F1079D46}"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148</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8012918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177645" y="620688"/>
            <a:ext cx="4895850" cy="738188"/>
          </a:xfrm>
        </p:spPr>
        <p:txBody>
          <a:bodyPr/>
          <a:lstStyle/>
          <a:p>
            <a:r>
              <a:rPr lang="zh-CN" altLang="en-US" sz="4000" dirty="0">
                <a:ea typeface="宋体" panose="02010600030101010101" pitchFamily="2" charset="-122"/>
              </a:rPr>
              <a:t>套接字编程</a:t>
            </a:r>
            <a:endParaRPr lang="en-US" altLang="zh-CN" dirty="0"/>
          </a:p>
        </p:txBody>
      </p:sp>
      <p:sp>
        <p:nvSpPr>
          <p:cNvPr id="144389" name="Rectangle 3"/>
          <p:cNvSpPr>
            <a:spLocks noGrp="1" noChangeArrowheads="1"/>
          </p:cNvSpPr>
          <p:nvPr>
            <p:ph type="body" idx="1"/>
          </p:nvPr>
        </p:nvSpPr>
        <p:spPr>
          <a:xfrm>
            <a:off x="1991544" y="1699915"/>
            <a:ext cx="8021638" cy="2754312"/>
          </a:xfrm>
        </p:spPr>
        <p:txBody>
          <a:bodyPr>
            <a:normAutofit fontScale="77500" lnSpcReduction="20000"/>
          </a:bodyPr>
          <a:lstStyle/>
          <a:p>
            <a:pPr marL="342900" lvl="1" indent="-342900">
              <a:buSzPct val="65000"/>
              <a:buNone/>
              <a:defRPr/>
            </a:pPr>
            <a:r>
              <a:rPr lang="en-US" altLang="zh-CN" i="1" dirty="0">
                <a:solidFill>
                  <a:srgbClr val="22228B"/>
                </a:solidFill>
              </a:rPr>
              <a:t>Socket API</a:t>
            </a:r>
            <a:r>
              <a:rPr lang="zh-CN" altLang="en-US" i="1" dirty="0">
                <a:solidFill>
                  <a:srgbClr val="22228B"/>
                </a:solidFill>
              </a:rPr>
              <a:t>类别</a:t>
            </a:r>
            <a:endParaRPr lang="en-US" altLang="zh-CN" i="1" dirty="0">
              <a:solidFill>
                <a:srgbClr val="22228B"/>
              </a:solidFill>
            </a:endParaRPr>
          </a:p>
          <a:p>
            <a:pPr marL="342900" lvl="1" indent="-342900">
              <a:buSzPct val="65000"/>
              <a:defRPr/>
            </a:pPr>
            <a:r>
              <a:rPr lang="en-US" altLang="zh-CN" i="1" dirty="0">
                <a:solidFill>
                  <a:srgbClr val="CC0000"/>
                </a:solidFill>
              </a:rPr>
              <a:t>PF_INET : </a:t>
            </a:r>
            <a:r>
              <a:rPr lang="zh-CN" altLang="en-US" dirty="0"/>
              <a:t>用于互联网编程</a:t>
            </a:r>
            <a:endParaRPr lang="en-US" altLang="zh-CN" dirty="0"/>
          </a:p>
          <a:p>
            <a:pPr marL="342900" lvl="1" indent="-342900">
              <a:buSzPct val="65000"/>
              <a:defRPr/>
            </a:pPr>
            <a:r>
              <a:rPr lang="en-US" altLang="zh-CN" i="1" dirty="0">
                <a:solidFill>
                  <a:srgbClr val="CC0000"/>
                </a:solidFill>
              </a:rPr>
              <a:t>PF_UNIX: </a:t>
            </a:r>
            <a:r>
              <a:rPr lang="zh-CN" altLang="en-US" dirty="0"/>
              <a:t>用于</a:t>
            </a:r>
            <a:r>
              <a:rPr lang="en-US" altLang="zh-CN" dirty="0"/>
              <a:t>Unix </a:t>
            </a:r>
            <a:r>
              <a:rPr lang="zh-CN" altLang="en-US" dirty="0"/>
              <a:t>管道编程</a:t>
            </a:r>
            <a:endParaRPr lang="en-US" altLang="zh-CN" dirty="0"/>
          </a:p>
          <a:p>
            <a:pPr marL="342900" lvl="1" indent="-342900">
              <a:buSzPct val="65000"/>
              <a:defRPr/>
            </a:pPr>
            <a:r>
              <a:rPr lang="en-US" altLang="zh-CN" i="1" dirty="0">
                <a:solidFill>
                  <a:srgbClr val="CC0000"/>
                </a:solidFill>
              </a:rPr>
              <a:t>PF_PACKET:</a:t>
            </a:r>
            <a:r>
              <a:rPr lang="zh-CN" altLang="en-US" dirty="0"/>
              <a:t>直接访问网络接口</a:t>
            </a:r>
            <a:r>
              <a:rPr lang="en-US" altLang="zh-CN" i="1" dirty="0"/>
              <a:t> (</a:t>
            </a:r>
            <a:r>
              <a:rPr lang="en-US" altLang="zh-CN" i="1" dirty="0" err="1"/>
              <a:t>i.e</a:t>
            </a:r>
            <a:r>
              <a:rPr lang="en-US" altLang="zh-CN" i="1" dirty="0"/>
              <a:t>, </a:t>
            </a:r>
            <a:r>
              <a:rPr lang="zh-CN" altLang="en-US" i="1" dirty="0"/>
              <a:t>绕过</a:t>
            </a:r>
            <a:r>
              <a:rPr lang="en-US" altLang="zh-CN" i="1" dirty="0"/>
              <a:t>TCP / IP</a:t>
            </a:r>
            <a:r>
              <a:rPr lang="zh-CN" altLang="en-US" i="1" dirty="0"/>
              <a:t>协议栈</a:t>
            </a:r>
            <a:r>
              <a:rPr lang="en-US" altLang="zh-CN" i="1" dirty="0"/>
              <a:t>)</a:t>
            </a:r>
          </a:p>
          <a:p>
            <a:pPr marL="342900" lvl="1" indent="-342900">
              <a:buSzPct val="65000"/>
              <a:buNone/>
              <a:defRPr/>
            </a:pPr>
            <a:endParaRPr lang="en-US" altLang="zh-CN" i="1" dirty="0">
              <a:solidFill>
                <a:srgbClr val="CC0000"/>
              </a:solidFill>
            </a:endParaRPr>
          </a:p>
          <a:p>
            <a:pPr marL="342900" lvl="1" indent="-342900">
              <a:buSzPct val="65000"/>
              <a:buNone/>
              <a:defRPr/>
            </a:pPr>
            <a:r>
              <a:rPr lang="zh-CN" altLang="en-US" i="1" dirty="0">
                <a:solidFill>
                  <a:srgbClr val="22228B"/>
                </a:solidFill>
              </a:rPr>
              <a:t>两种基本</a:t>
            </a:r>
            <a:r>
              <a:rPr lang="en-US" altLang="zh-CN" i="1" dirty="0">
                <a:solidFill>
                  <a:srgbClr val="22228B"/>
                </a:solidFill>
              </a:rPr>
              <a:t>socket</a:t>
            </a:r>
            <a:r>
              <a:rPr lang="zh-CN" altLang="en-US" i="1" dirty="0">
                <a:solidFill>
                  <a:srgbClr val="22228B"/>
                </a:solidFill>
              </a:rPr>
              <a:t> </a:t>
            </a:r>
            <a:r>
              <a:rPr lang="en-US" altLang="zh-CN" i="1" dirty="0">
                <a:solidFill>
                  <a:srgbClr val="22228B"/>
                </a:solidFill>
              </a:rPr>
              <a:t>API</a:t>
            </a:r>
            <a:r>
              <a:rPr lang="zh-CN" altLang="en-US" i="1" dirty="0">
                <a:solidFill>
                  <a:srgbClr val="22228B"/>
                </a:solidFill>
              </a:rPr>
              <a:t>分别支持两种传输服务</a:t>
            </a:r>
            <a:r>
              <a:rPr lang="en-US" altLang="zh-CN" i="1" dirty="0">
                <a:solidFill>
                  <a:srgbClr val="22228B"/>
                </a:solidFill>
              </a:rPr>
              <a:t>:</a:t>
            </a:r>
          </a:p>
          <a:p>
            <a:pPr marL="342900" lvl="1" indent="-342900">
              <a:buSzPct val="65000"/>
              <a:defRPr/>
            </a:pPr>
            <a:r>
              <a:rPr lang="en-US" altLang="zh-CN" i="1" dirty="0">
                <a:solidFill>
                  <a:srgbClr val="CC0000"/>
                </a:solidFill>
              </a:rPr>
              <a:t>SOCK_STREAM:</a:t>
            </a:r>
            <a:r>
              <a:rPr lang="en-US" altLang="zh-CN" dirty="0"/>
              <a:t> </a:t>
            </a:r>
            <a:r>
              <a:rPr lang="zh-CN" altLang="en-US" dirty="0"/>
              <a:t>可靠的，字节流服务 </a:t>
            </a:r>
            <a:r>
              <a:rPr lang="en-US" altLang="zh-CN" dirty="0"/>
              <a:t>(</a:t>
            </a:r>
            <a:r>
              <a:rPr lang="en-US" altLang="zh-CN" i="1" dirty="0">
                <a:solidFill>
                  <a:srgbClr val="CC0000"/>
                </a:solidFill>
              </a:rPr>
              <a:t>TCP</a:t>
            </a:r>
            <a:r>
              <a:rPr lang="en-US" altLang="zh-CN" dirty="0"/>
              <a:t>)</a:t>
            </a:r>
          </a:p>
          <a:p>
            <a:pPr marL="342900" lvl="1" indent="-342900">
              <a:buSzPct val="65000"/>
              <a:defRPr/>
            </a:pPr>
            <a:r>
              <a:rPr lang="en-US" altLang="zh-CN" i="1" dirty="0">
                <a:solidFill>
                  <a:srgbClr val="CC0000"/>
                </a:solidFill>
              </a:rPr>
              <a:t>SOCK_DGRAM:</a:t>
            </a:r>
            <a:r>
              <a:rPr lang="en-US" altLang="zh-CN" dirty="0">
                <a:solidFill>
                  <a:srgbClr val="000000"/>
                </a:solidFill>
              </a:rPr>
              <a:t> </a:t>
            </a:r>
            <a:r>
              <a:rPr lang="zh-CN" altLang="en-US" dirty="0">
                <a:solidFill>
                  <a:srgbClr val="000000"/>
                </a:solidFill>
              </a:rPr>
              <a:t>非可靠的数据报服务 </a:t>
            </a:r>
            <a:r>
              <a:rPr lang="en-US" altLang="zh-CN" dirty="0">
                <a:solidFill>
                  <a:srgbClr val="000000"/>
                </a:solidFill>
              </a:rPr>
              <a:t>(</a:t>
            </a:r>
            <a:r>
              <a:rPr lang="en-US" altLang="zh-CN" i="1" dirty="0">
                <a:solidFill>
                  <a:srgbClr val="CC0000"/>
                </a:solidFill>
              </a:rPr>
              <a:t>UDP</a:t>
            </a:r>
            <a:r>
              <a:rPr lang="en-US" altLang="zh-CN" dirty="0">
                <a:solidFill>
                  <a:srgbClr val="000000"/>
                </a:solidFill>
              </a:rPr>
              <a:t>)</a:t>
            </a:r>
            <a:endParaRPr lang="en-US" altLang="zh-CN" i="1" dirty="0">
              <a:solidFill>
                <a:srgbClr val="CC0000"/>
              </a:solidFill>
            </a:endParaRPr>
          </a:p>
          <a:p>
            <a:pPr>
              <a:buFont typeface="Wingdings" panose="05000000000000000000" pitchFamily="2" charset="2"/>
              <a:buNone/>
              <a:defRPr/>
            </a:pPr>
            <a:endParaRPr lang="zh-CN" altLang="en-US" dirty="0"/>
          </a:p>
        </p:txBody>
      </p:sp>
      <p:sp>
        <p:nvSpPr>
          <p:cNvPr id="195588" name="Rectangle 3"/>
          <p:cNvSpPr txBox="1">
            <a:spLocks noChangeArrowheads="1"/>
          </p:cNvSpPr>
          <p:nvPr/>
        </p:nvSpPr>
        <p:spPr bwMode="auto">
          <a:xfrm>
            <a:off x="2082033" y="4565352"/>
            <a:ext cx="8021637"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342900" indent="-3429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lvl="1" eaLnBrk="1" hangingPunct="1">
              <a:lnSpc>
                <a:spcPct val="85000"/>
              </a:lnSpc>
              <a:spcBef>
                <a:spcPct val="0"/>
              </a:spcBef>
              <a:buClr>
                <a:srgbClr val="000099"/>
              </a:buClr>
              <a:buSzPct val="65000"/>
              <a:buFont typeface="Wingdings" panose="05000000000000000000" pitchFamily="2" charset="2"/>
              <a:buNone/>
            </a:pPr>
            <a:r>
              <a:rPr kumimoji="0" lang="zh-CN" altLang="en-US" sz="2800" i="1" dirty="0">
                <a:solidFill>
                  <a:srgbClr val="8F8F00"/>
                </a:solidFill>
                <a:latin typeface="宋体" panose="02010600030101010101" pitchFamily="2" charset="-122"/>
                <a:ea typeface="宋体" panose="02010600030101010101" pitchFamily="2" charset="-122"/>
              </a:rPr>
              <a:t>应用案例</a:t>
            </a:r>
            <a:r>
              <a:rPr kumimoji="0" lang="en-US" altLang="zh-CN" sz="2800" i="1" dirty="0">
                <a:solidFill>
                  <a:srgbClr val="8F8F00"/>
                </a:solidFill>
                <a:latin typeface="宋体" panose="02010600030101010101" pitchFamily="2" charset="-122"/>
                <a:ea typeface="宋体" panose="02010600030101010101" pitchFamily="2" charset="-122"/>
              </a:rPr>
              <a:t>:</a:t>
            </a:r>
          </a:p>
          <a:p>
            <a:pPr lvl="1" eaLnBrk="1" hangingPunct="1">
              <a:lnSpc>
                <a:spcPct val="85000"/>
              </a:lnSpc>
              <a:spcBef>
                <a:spcPct val="0"/>
              </a:spcBef>
              <a:buClr>
                <a:srgbClr val="000099"/>
              </a:buClr>
              <a:buSzPct val="65000"/>
              <a:buFont typeface="Wingdings" panose="05000000000000000000" pitchFamily="2" charset="2"/>
              <a:buNone/>
            </a:pPr>
            <a:endParaRPr kumimoji="0" lang="en-US" altLang="zh-CN" sz="2800" i="1" dirty="0">
              <a:solidFill>
                <a:srgbClr val="8F8F00"/>
              </a:solidFill>
              <a:latin typeface="宋体" panose="02010600030101010101" pitchFamily="2" charset="-122"/>
              <a:ea typeface="宋体" panose="02010600030101010101" pitchFamily="2" charset="-122"/>
            </a:endParaRPr>
          </a:p>
          <a:p>
            <a:pPr eaLnBrk="1" hangingPunct="1">
              <a:lnSpc>
                <a:spcPct val="85000"/>
              </a:lnSpc>
              <a:spcBef>
                <a:spcPct val="0"/>
              </a:spcBef>
              <a:buClr>
                <a:srgbClr val="000099"/>
              </a:buClr>
              <a:buSzPct val="65000"/>
              <a:buFont typeface="Calibri" panose="020F0502020204030204" pitchFamily="34" charset="0"/>
              <a:buAutoNum type="arabicPeriod"/>
            </a:pPr>
            <a:r>
              <a:rPr kumimoji="0" lang="zh-CN" altLang="en-US" sz="2800" dirty="0">
                <a:latin typeface="宋体" panose="02010600030101010101" pitchFamily="2" charset="-122"/>
                <a:ea typeface="宋体" panose="02010600030101010101" pitchFamily="2" charset="-122"/>
              </a:rPr>
              <a:t>客户端从键盘读取一行字符（数据）并将该数据发送到服务器；</a:t>
            </a:r>
          </a:p>
          <a:p>
            <a:pPr eaLnBrk="1" hangingPunct="1">
              <a:lnSpc>
                <a:spcPct val="85000"/>
              </a:lnSpc>
              <a:spcBef>
                <a:spcPct val="0"/>
              </a:spcBef>
              <a:buClr>
                <a:srgbClr val="000099"/>
              </a:buClr>
              <a:buSzPct val="65000"/>
              <a:buFont typeface="Calibri" panose="020F0502020204030204" pitchFamily="34" charset="0"/>
              <a:buAutoNum type="arabicPeriod"/>
            </a:pPr>
            <a:r>
              <a:rPr kumimoji="0" lang="zh-CN" altLang="en-US" sz="2800" dirty="0">
                <a:latin typeface="宋体" panose="02010600030101010101" pitchFamily="2" charset="-122"/>
                <a:ea typeface="宋体" panose="02010600030101010101" pitchFamily="2" charset="-122"/>
              </a:rPr>
              <a:t>服务器接收数据后并显示在屏幕上</a:t>
            </a:r>
            <a:r>
              <a:rPr kumimoji="0" lang="zh-CN" altLang="en-US" sz="2800" dirty="0">
                <a:latin typeface="宋体" panose="02010600030101010101" pitchFamily="2" charset="-122"/>
                <a:ea typeface="MS PGothic" panose="020B0600070205080204" pitchFamily="34" charset="-128"/>
              </a:rPr>
              <a:t>。</a:t>
            </a:r>
            <a:endParaRPr kumimoji="0" lang="en-US" altLang="zh-CN" sz="2800" dirty="0">
              <a:latin typeface="宋体" panose="02010600030101010101" pitchFamily="2" charset="-122"/>
              <a:ea typeface="MS PGothic" panose="020B0600070205080204" pitchFamily="34" charset="-128"/>
            </a:endParaRPr>
          </a:p>
        </p:txBody>
      </p:sp>
      <p:sp>
        <p:nvSpPr>
          <p:cNvPr id="195589"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35790F3D-EC6D-4955-871E-709736A9C013}"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149</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2357498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95500" y="3214688"/>
            <a:ext cx="7715250" cy="1357312"/>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9459" name="TextBox 6"/>
          <p:cNvSpPr txBox="1">
            <a:spLocks noChangeArrowheads="1"/>
          </p:cNvSpPr>
          <p:nvPr/>
        </p:nvSpPr>
        <p:spPr bwMode="auto">
          <a:xfrm>
            <a:off x="2108201" y="1928814"/>
            <a:ext cx="7572375" cy="2554287"/>
          </a:xfrm>
          <a:prstGeom prst="rect">
            <a:avLst/>
          </a:prstGeom>
          <a:noFill/>
          <a:ln w="9525">
            <a:noFill/>
            <a:miter lim="800000"/>
            <a:headEnd/>
            <a:tailEnd/>
          </a:ln>
        </p:spPr>
        <p:txBody>
          <a:bodyPr wrap="none">
            <a:spAutoFit/>
          </a:bodyPr>
          <a:lstStyle/>
          <a:p>
            <a:pPr algn="ctr" eaLnBrk="1" hangingPunct="1">
              <a:defRPr/>
            </a:pPr>
            <a:r>
              <a:rPr lang="zh-CN" altLang="en-US" sz="4400" b="1" dirty="0">
                <a:latin typeface="Calibri" pitchFamily="34" charset="0"/>
                <a:ea typeface="华文中宋" pitchFamily="2" charset="-122"/>
              </a:rPr>
              <a:t>核心问题</a:t>
            </a:r>
          </a:p>
          <a:p>
            <a:pPr algn="ctr" eaLnBrk="1" hangingPunct="1">
              <a:defRPr/>
            </a:pPr>
            <a:endParaRPr lang="en-US" altLang="zh-CN" sz="4400" dirty="0">
              <a:latin typeface="Calibri" pitchFamily="34" charset="0"/>
            </a:endParaRPr>
          </a:p>
          <a:p>
            <a:pPr algn="ctr" eaLnBrk="1" hangingPunct="1">
              <a:defRPr/>
            </a:pPr>
            <a:r>
              <a:rPr lang="zh-CN" altLang="en-US" sz="7200" dirty="0">
                <a:solidFill>
                  <a:schemeClr val="bg1"/>
                </a:solidFill>
                <a:effectLst>
                  <a:outerShdw blurRad="38100" dist="38100" dir="2700000" algn="tl">
                    <a:srgbClr val="C0C0C0"/>
                  </a:outerShdw>
                </a:effectLst>
                <a:latin typeface="Calibri" pitchFamily="34" charset="0"/>
              </a:rPr>
              <a:t>如何构建一个网络</a:t>
            </a:r>
          </a:p>
        </p:txBody>
      </p:sp>
      <p:sp>
        <p:nvSpPr>
          <p:cNvPr id="31748" name="灯片编号占位符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1EA802A1-B34B-44B4-ACD4-460C0A3BF1BD}"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15</a:t>
            </a:fld>
            <a:r>
              <a:rPr kumimoji="0" lang="en-US" altLang="zh-CN" sz="1000">
                <a:latin typeface="Arial" panose="020B0604020202020204" pitchFamily="34" charset="0"/>
                <a:ea typeface="宋体" panose="02010600030101010101" pitchFamily="2" charset="-122"/>
              </a:rPr>
              <a:t>-</a:t>
            </a:r>
          </a:p>
        </p:txBody>
      </p:sp>
      <p:sp>
        <p:nvSpPr>
          <p:cNvPr id="31749" name="文本框 1"/>
          <p:cNvSpPr txBox="1">
            <a:spLocks noChangeArrowheads="1"/>
          </p:cNvSpPr>
          <p:nvPr/>
        </p:nvSpPr>
        <p:spPr bwMode="auto">
          <a:xfrm>
            <a:off x="9229725" y="6216650"/>
            <a:ext cx="9017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hlinkClick r:id="rId2"/>
              </a:rPr>
              <a:t>讨论</a:t>
            </a:r>
            <a:endParaRPr lang="zh-CN" altLang="en-US" sz="2800" dirty="0"/>
          </a:p>
        </p:txBody>
      </p:sp>
    </p:spTree>
    <p:extLst>
      <p:ext uri="{BB962C8B-B14F-4D97-AF65-F5344CB8AC3E}">
        <p14:creationId xmlns:p14="http://schemas.microsoft.com/office/powerpoint/2010/main" val="41419410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Number Placeholder 6"/>
          <p:cNvSpPr>
            <a:spLocks noGrp="1"/>
          </p:cNvSpPr>
          <p:nvPr>
            <p:ph type="sldNum" sz="quarter" idx="11"/>
          </p:nvPr>
        </p:nvSpPr>
        <p:spPr>
          <a:xfrm>
            <a:off x="1524000" y="6543676"/>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BB1E7D53-774F-4276-900B-F75296BCD16A}" type="slidenum">
              <a:rPr kumimoji="0" lang="en-US" altLang="zh-CN" sz="160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150</a:t>
            </a:fld>
            <a:endParaRPr kumimoji="0" lang="en-US" altLang="zh-CN" sz="160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196611" name="Rectangle 2"/>
          <p:cNvSpPr>
            <a:spLocks noGrp="1" noChangeArrowheads="1"/>
          </p:cNvSpPr>
          <p:nvPr>
            <p:ph type="title"/>
          </p:nvPr>
        </p:nvSpPr>
        <p:spPr/>
        <p:txBody>
          <a:bodyPr/>
          <a:lstStyle/>
          <a:p>
            <a:r>
              <a:rPr lang="en-US" altLang="zh-CN" dirty="0">
                <a:ea typeface="宋体" panose="02010600030101010101" pitchFamily="2" charset="-122"/>
              </a:rPr>
              <a:t>TCP</a:t>
            </a:r>
            <a:r>
              <a:rPr lang="zh-CN" altLang="en-US" dirty="0">
                <a:ea typeface="宋体" panose="02010600030101010101" pitchFamily="2" charset="-122"/>
              </a:rPr>
              <a:t>套接字编程</a:t>
            </a:r>
            <a:endParaRPr lang="en-US" altLang="zh-CN" dirty="0">
              <a:ea typeface="宋体" panose="02010600030101010101" pitchFamily="2" charset="-122"/>
            </a:endParaRPr>
          </a:p>
        </p:txBody>
      </p:sp>
      <p:sp>
        <p:nvSpPr>
          <p:cNvPr id="196612" name="Rectangle 3"/>
          <p:cNvSpPr>
            <a:spLocks noGrp="1" noChangeArrowheads="1"/>
          </p:cNvSpPr>
          <p:nvPr>
            <p:ph type="body" sz="half" idx="1"/>
          </p:nvPr>
        </p:nvSpPr>
        <p:spPr>
          <a:xfrm>
            <a:off x="983432" y="1484784"/>
            <a:ext cx="4536504" cy="4648200"/>
          </a:xfrm>
        </p:spPr>
        <p:txBody>
          <a:bodyPr/>
          <a:lstStyle/>
          <a:p>
            <a:pPr>
              <a:buFont typeface="ZapfDingbats" pitchFamily="82" charset="2"/>
              <a:buNone/>
            </a:pPr>
            <a:r>
              <a:rPr lang="zh-CN" altLang="en-US" sz="2400" dirty="0">
                <a:solidFill>
                  <a:srgbClr val="FF0000"/>
                </a:solidFill>
                <a:ea typeface="宋体" panose="02010600030101010101" pitchFamily="2" charset="-122"/>
              </a:rPr>
              <a:t>服务器做好准备</a:t>
            </a:r>
            <a:endParaRPr lang="en-US" altLang="zh-CN" dirty="0">
              <a:ea typeface="宋体" panose="02010600030101010101" pitchFamily="2" charset="-122"/>
            </a:endParaRPr>
          </a:p>
          <a:p>
            <a:r>
              <a:rPr lang="zh-CN" altLang="en-US" sz="2400" dirty="0">
                <a:ea typeface="宋体" panose="02010600030101010101" pitchFamily="2" charset="-122"/>
              </a:rPr>
              <a:t>服务器进程必须首先运行</a:t>
            </a:r>
            <a:endParaRPr lang="en-US" altLang="zh-CN" sz="2400" dirty="0">
              <a:ea typeface="宋体" panose="02010600030101010101" pitchFamily="2" charset="-122"/>
            </a:endParaRPr>
          </a:p>
          <a:p>
            <a:r>
              <a:rPr lang="zh-CN" altLang="en-US" sz="2400" dirty="0">
                <a:ea typeface="宋体" panose="02010600030101010101" pitchFamily="2" charset="-122"/>
              </a:rPr>
              <a:t>服务器必须先创建</a:t>
            </a:r>
            <a:r>
              <a:rPr lang="en-US" altLang="zh-CN" sz="2400" dirty="0">
                <a:ea typeface="宋体" panose="02010600030101010101" pitchFamily="2" charset="-122"/>
              </a:rPr>
              <a:t>socket</a:t>
            </a:r>
            <a:r>
              <a:rPr lang="zh-CN" altLang="en-US" sz="2400" dirty="0">
                <a:ea typeface="宋体" panose="02010600030101010101" pitchFamily="2" charset="-122"/>
              </a:rPr>
              <a:t>等待处理客户端的连接请求</a:t>
            </a:r>
            <a:endParaRPr lang="en-US" altLang="zh-CN" dirty="0">
              <a:ea typeface="宋体" panose="02010600030101010101" pitchFamily="2" charset="-122"/>
            </a:endParaRPr>
          </a:p>
          <a:p>
            <a:pPr>
              <a:spcBef>
                <a:spcPct val="50000"/>
              </a:spcBef>
              <a:buFont typeface="ZapfDingbats" pitchFamily="82" charset="2"/>
              <a:buNone/>
            </a:pPr>
            <a:r>
              <a:rPr lang="zh-CN" altLang="en-US" sz="2400" dirty="0">
                <a:solidFill>
                  <a:srgbClr val="FF0000"/>
                </a:solidFill>
                <a:ea typeface="宋体" panose="02010600030101010101" pitchFamily="2" charset="-122"/>
              </a:rPr>
              <a:t>客户机与服务器的联系</a:t>
            </a:r>
            <a:endParaRPr lang="en-US" altLang="zh-CN" dirty="0">
              <a:ea typeface="宋体" panose="02010600030101010101" pitchFamily="2" charset="-122"/>
            </a:endParaRPr>
          </a:p>
          <a:p>
            <a:r>
              <a:rPr lang="zh-CN" altLang="en-US" sz="2400" dirty="0">
                <a:ea typeface="宋体" panose="02010600030101010101" pitchFamily="2" charset="-122"/>
              </a:rPr>
              <a:t>创建客户端本地的</a:t>
            </a:r>
            <a:r>
              <a:rPr lang="en-US" altLang="zh-CN" sz="2400" dirty="0">
                <a:ea typeface="宋体" panose="02010600030101010101" pitchFamily="2" charset="-122"/>
              </a:rPr>
              <a:t>TCP socket</a:t>
            </a:r>
          </a:p>
          <a:p>
            <a:r>
              <a:rPr lang="zh-CN" altLang="en-US" sz="2400" dirty="0">
                <a:ea typeface="宋体" panose="02010600030101010101" pitchFamily="2" charset="-122"/>
              </a:rPr>
              <a:t>指明服务器进程的</a:t>
            </a:r>
            <a:r>
              <a:rPr lang="en-US" altLang="zh-CN" sz="2400" dirty="0">
                <a:ea typeface="宋体" panose="02010600030101010101" pitchFamily="2" charset="-122"/>
              </a:rPr>
              <a:t>IP</a:t>
            </a:r>
            <a:r>
              <a:rPr lang="zh-CN" altLang="en-US" sz="2400" dirty="0">
                <a:ea typeface="宋体" panose="02010600030101010101" pitchFamily="2" charset="-122"/>
              </a:rPr>
              <a:t>地址和端口号</a:t>
            </a:r>
            <a:endParaRPr lang="en-US" altLang="zh-CN" sz="2400" dirty="0">
              <a:ea typeface="宋体" panose="02010600030101010101" pitchFamily="2" charset="-122"/>
            </a:endParaRPr>
          </a:p>
          <a:p>
            <a:r>
              <a:rPr lang="zh-CN" altLang="en-US" sz="2400" dirty="0">
                <a:ea typeface="宋体" panose="02010600030101010101" pitchFamily="2" charset="-122"/>
              </a:rPr>
              <a:t>当客户端创建</a:t>
            </a:r>
            <a:r>
              <a:rPr lang="en-US" altLang="zh-CN" sz="2400" dirty="0">
                <a:ea typeface="宋体" panose="02010600030101010101" pitchFamily="2" charset="-122"/>
              </a:rPr>
              <a:t>socket</a:t>
            </a:r>
            <a:r>
              <a:rPr lang="zh-CN" altLang="en-US" sz="2400" dirty="0">
                <a:ea typeface="宋体" panose="02010600030101010101" pitchFamily="2" charset="-122"/>
              </a:rPr>
              <a:t>后：客户端的</a:t>
            </a:r>
            <a:r>
              <a:rPr lang="en-US" altLang="zh-CN" sz="2400" dirty="0">
                <a:ea typeface="宋体" panose="02010600030101010101" pitchFamily="2" charset="-122"/>
              </a:rPr>
              <a:t>TCP socket</a:t>
            </a:r>
            <a:r>
              <a:rPr lang="zh-CN" altLang="en-US" sz="2400" dirty="0">
                <a:ea typeface="宋体" panose="02010600030101010101" pitchFamily="2" charset="-122"/>
              </a:rPr>
              <a:t>与服务器</a:t>
            </a:r>
            <a:r>
              <a:rPr lang="en-US" altLang="zh-CN" sz="2400" dirty="0">
                <a:ea typeface="宋体" panose="02010600030101010101" pitchFamily="2" charset="-122"/>
              </a:rPr>
              <a:t>TCP socket</a:t>
            </a:r>
            <a:r>
              <a:rPr lang="zh-CN" altLang="en-US" sz="2400" dirty="0">
                <a:ea typeface="宋体" panose="02010600030101010101" pitchFamily="2" charset="-122"/>
              </a:rPr>
              <a:t>建立连接</a:t>
            </a:r>
            <a:endParaRPr lang="en-US" altLang="zh-CN" sz="2400" dirty="0">
              <a:ea typeface="宋体" panose="02010600030101010101" pitchFamily="2" charset="-122"/>
            </a:endParaRPr>
          </a:p>
        </p:txBody>
      </p:sp>
      <p:sp>
        <p:nvSpPr>
          <p:cNvPr id="196613" name="Rectangle 4"/>
          <p:cNvSpPr>
            <a:spLocks noGrp="1" noChangeArrowheads="1"/>
          </p:cNvSpPr>
          <p:nvPr>
            <p:ph type="body" sz="half" idx="2"/>
          </p:nvPr>
        </p:nvSpPr>
        <p:spPr>
          <a:xfrm>
            <a:off x="6019800" y="1390651"/>
            <a:ext cx="5044752" cy="3000375"/>
          </a:xfrm>
        </p:spPr>
        <p:txBody>
          <a:bodyPr/>
          <a:lstStyle/>
          <a:p>
            <a:r>
              <a:rPr lang="zh-CN" altLang="en-US" sz="2400" dirty="0">
                <a:ea typeface="宋体" panose="02010600030101010101" pitchFamily="2" charset="-122"/>
              </a:rPr>
              <a:t>服务器收到客户端连接请求后，</a:t>
            </a:r>
            <a:r>
              <a:rPr lang="zh-CN" altLang="en-US" sz="2400" dirty="0">
                <a:solidFill>
                  <a:srgbClr val="FF0000"/>
                </a:solidFill>
                <a:ea typeface="宋体" panose="02010600030101010101" pitchFamily="2" charset="-122"/>
              </a:rPr>
              <a:t>创建新的</a:t>
            </a:r>
            <a:r>
              <a:rPr lang="en-US" altLang="zh-CN" sz="2400" dirty="0">
                <a:solidFill>
                  <a:srgbClr val="FF0000"/>
                </a:solidFill>
                <a:ea typeface="宋体" panose="02010600030101010101" pitchFamily="2" charset="-122"/>
              </a:rPr>
              <a:t>socket</a:t>
            </a:r>
            <a:r>
              <a:rPr lang="zh-CN" altLang="en-US" sz="2400" dirty="0">
                <a:ea typeface="宋体" panose="02010600030101010101" pitchFamily="2" charset="-122"/>
              </a:rPr>
              <a:t>用来与客户端通信</a:t>
            </a:r>
            <a:endParaRPr lang="en-US" altLang="zh-CN" sz="2400" dirty="0">
              <a:ea typeface="宋体" panose="02010600030101010101" pitchFamily="2" charset="-122"/>
            </a:endParaRPr>
          </a:p>
          <a:p>
            <a:pPr lvl="1"/>
            <a:r>
              <a:rPr lang="zh-CN" altLang="en-US" dirty="0">
                <a:ea typeface="宋体" panose="02010600030101010101" pitchFamily="2" charset="-122"/>
              </a:rPr>
              <a:t>允许服务器同时与多个客户端通信</a:t>
            </a:r>
            <a:endParaRPr lang="en-US" altLang="zh-CN" dirty="0">
              <a:ea typeface="宋体" panose="02010600030101010101" pitchFamily="2" charset="-122"/>
            </a:endParaRPr>
          </a:p>
          <a:p>
            <a:pPr lvl="1"/>
            <a:r>
              <a:rPr lang="zh-CN" altLang="en-US" dirty="0">
                <a:ea typeface="宋体" panose="02010600030101010101" pitchFamily="2" charset="-122"/>
              </a:rPr>
              <a:t>源端口号用来识别客户端</a:t>
            </a:r>
            <a:endParaRPr lang="en-US" altLang="zh-CN" sz="2000" i="1" dirty="0">
              <a:solidFill>
                <a:schemeClr val="accent2"/>
              </a:solidFill>
              <a:ea typeface="宋体" panose="02010600030101010101" pitchFamily="2" charset="-122"/>
            </a:endParaRPr>
          </a:p>
        </p:txBody>
      </p:sp>
      <p:grpSp>
        <p:nvGrpSpPr>
          <p:cNvPr id="196614" name="Group 5"/>
          <p:cNvGrpSpPr>
            <a:grpSpLocks/>
          </p:cNvGrpSpPr>
          <p:nvPr/>
        </p:nvGrpSpPr>
        <p:grpSpPr bwMode="auto">
          <a:xfrm>
            <a:off x="6151564" y="4584700"/>
            <a:ext cx="4102100" cy="1257300"/>
            <a:chOff x="2915" y="2888"/>
            <a:chExt cx="2584" cy="792"/>
          </a:xfrm>
        </p:grpSpPr>
        <p:sp>
          <p:nvSpPr>
            <p:cNvPr id="196616" name="Text Box 6"/>
            <p:cNvSpPr txBox="1">
              <a:spLocks noChangeArrowheads="1"/>
            </p:cNvSpPr>
            <p:nvPr/>
          </p:nvSpPr>
          <p:spPr bwMode="auto">
            <a:xfrm>
              <a:off x="2915" y="3234"/>
              <a:ext cx="2584"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i="1" dirty="0">
                  <a:solidFill>
                    <a:schemeClr val="accent2"/>
                  </a:solidFill>
                  <a:latin typeface="Arial" panose="020B0604020202020204" pitchFamily="34" charset="0"/>
                  <a:ea typeface="宋体" panose="02010600030101010101" pitchFamily="2" charset="-122"/>
                </a:rPr>
                <a:t>TCP</a:t>
              </a:r>
              <a:r>
                <a:rPr kumimoji="0" lang="zh-CN" altLang="en-US" sz="2000" i="1" dirty="0">
                  <a:solidFill>
                    <a:schemeClr val="accent2"/>
                  </a:solidFill>
                  <a:latin typeface="Arial" panose="020B0604020202020204" pitchFamily="34" charset="0"/>
                  <a:ea typeface="宋体" panose="02010600030101010101" pitchFamily="2" charset="-122"/>
                </a:rPr>
                <a:t>协议提供了客户端和服务器</a:t>
              </a:r>
            </a:p>
            <a:p>
              <a:pPr algn="ctr" eaLnBrk="1" hangingPunct="1">
                <a:spcBef>
                  <a:spcPct val="0"/>
                </a:spcBef>
                <a:buClrTx/>
                <a:buSzTx/>
                <a:buFontTx/>
                <a:buNone/>
              </a:pPr>
              <a:r>
                <a:rPr kumimoji="0" lang="zh-CN" altLang="en-US" sz="2000" i="1" dirty="0">
                  <a:solidFill>
                    <a:schemeClr val="accent2"/>
                  </a:solidFill>
                  <a:latin typeface="Arial" panose="020B0604020202020204" pitchFamily="34" charset="0"/>
                  <a:ea typeface="宋体" panose="02010600030101010101" pitchFamily="2" charset="-122"/>
                </a:rPr>
                <a:t>之间可靠的，按次序的字节流传输 </a:t>
              </a:r>
              <a:endParaRPr kumimoji="0" lang="en-US" altLang="zh-CN" sz="2000" i="1" dirty="0">
                <a:solidFill>
                  <a:schemeClr val="accent2"/>
                </a:solidFill>
                <a:latin typeface="Arial" panose="020B0604020202020204" pitchFamily="34" charset="0"/>
                <a:ea typeface="宋体" panose="02010600030101010101" pitchFamily="2" charset="-122"/>
              </a:endParaRPr>
            </a:p>
          </p:txBody>
        </p:sp>
        <p:sp>
          <p:nvSpPr>
            <p:cNvPr id="196617" name="Rectangle 7"/>
            <p:cNvSpPr>
              <a:spLocks noChangeArrowheads="1"/>
            </p:cNvSpPr>
            <p:nvPr/>
          </p:nvSpPr>
          <p:spPr bwMode="auto">
            <a:xfrm>
              <a:off x="2940" y="3355"/>
              <a:ext cx="116" cy="233"/>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96618" name="Group 8"/>
            <p:cNvGrpSpPr>
              <a:grpSpLocks/>
            </p:cNvGrpSpPr>
            <p:nvPr/>
          </p:nvGrpSpPr>
          <p:grpSpPr bwMode="auto">
            <a:xfrm>
              <a:off x="3006" y="2888"/>
              <a:ext cx="1411" cy="250"/>
              <a:chOff x="96" y="3842"/>
              <a:chExt cx="1411" cy="250"/>
            </a:xfrm>
          </p:grpSpPr>
          <p:sp>
            <p:nvSpPr>
              <p:cNvPr id="196619" name="Rectangle 9"/>
              <p:cNvSpPr>
                <a:spLocks noChangeArrowheads="1"/>
              </p:cNvSpPr>
              <p:nvPr/>
            </p:nvSpPr>
            <p:spPr bwMode="auto">
              <a:xfrm>
                <a:off x="96" y="3853"/>
                <a:ext cx="116" cy="2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96620" name="Text Box 10"/>
              <p:cNvSpPr txBox="1">
                <a:spLocks noChangeArrowheads="1"/>
              </p:cNvSpPr>
              <p:nvPr/>
            </p:nvSpPr>
            <p:spPr bwMode="auto">
              <a:xfrm>
                <a:off x="271" y="3842"/>
                <a:ext cx="1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FF0000"/>
                    </a:solidFill>
                    <a:latin typeface="Arial" panose="020B0604020202020204" pitchFamily="34" charset="0"/>
                    <a:ea typeface="宋体" panose="02010600030101010101" pitchFamily="2" charset="-122"/>
                  </a:rPr>
                  <a:t>应用程序的观点</a:t>
                </a:r>
                <a:endParaRPr kumimoji="0" lang="en-US" altLang="zh-CN" sz="1800">
                  <a:latin typeface="Arial" panose="020B0604020202020204" pitchFamily="34" charset="0"/>
                  <a:ea typeface="宋体" panose="02010600030101010101" pitchFamily="2" charset="-122"/>
                </a:endParaRPr>
              </a:p>
            </p:txBody>
          </p:sp>
        </p:grpSp>
      </p:grpSp>
      <p:sp>
        <p:nvSpPr>
          <p:cNvPr id="196615"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886C169F-1EA5-4B0A-B84B-E266734D4A24}"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150</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24596052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Number Placeholder 6"/>
          <p:cNvSpPr>
            <a:spLocks noGrp="1"/>
          </p:cNvSpPr>
          <p:nvPr>
            <p:ph type="sldNum" sz="quarter" idx="11"/>
          </p:nvPr>
        </p:nvSpPr>
        <p:spPr>
          <a:xfrm>
            <a:off x="1524000" y="6543676"/>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94410F85-1EF5-4D07-A8F1-52C80CAE8625}" type="slidenum">
              <a:rPr kumimoji="0" lang="en-US" altLang="zh-CN" sz="160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151</a:t>
            </a:fld>
            <a:endParaRPr kumimoji="0" lang="en-US" altLang="zh-CN" sz="160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197635" name="Rectangle 2"/>
          <p:cNvSpPr>
            <a:spLocks noGrp="1" noChangeArrowheads="1"/>
          </p:cNvSpPr>
          <p:nvPr>
            <p:ph type="title"/>
          </p:nvPr>
        </p:nvSpPr>
        <p:spPr/>
        <p:txBody>
          <a:bodyPr/>
          <a:lstStyle/>
          <a:p>
            <a:r>
              <a:rPr lang="en-US" altLang="zh-CN">
                <a:ea typeface="宋体" panose="02010600030101010101" pitchFamily="2" charset="-122"/>
              </a:rPr>
              <a:t>TCP</a:t>
            </a:r>
            <a:r>
              <a:rPr lang="zh-CN" altLang="en-US">
                <a:ea typeface="宋体" panose="02010600030101010101" pitchFamily="2" charset="-122"/>
              </a:rPr>
              <a:t>套接字编程</a:t>
            </a:r>
            <a:endParaRPr lang="en-US" altLang="zh-CN">
              <a:ea typeface="宋体" panose="02010600030101010101" pitchFamily="2" charset="-122"/>
            </a:endParaRPr>
          </a:p>
        </p:txBody>
      </p:sp>
      <p:sp>
        <p:nvSpPr>
          <p:cNvPr id="197636" name="Rectangle 3"/>
          <p:cNvSpPr>
            <a:spLocks noGrp="1" noChangeArrowheads="1"/>
          </p:cNvSpPr>
          <p:nvPr>
            <p:ph type="body" sz="half" idx="1"/>
          </p:nvPr>
        </p:nvSpPr>
        <p:spPr>
          <a:xfrm>
            <a:off x="886015" y="1397761"/>
            <a:ext cx="4513009" cy="4648200"/>
          </a:xfrm>
        </p:spPr>
        <p:txBody>
          <a:bodyPr/>
          <a:lstStyle/>
          <a:p>
            <a:pPr>
              <a:buFont typeface="ZapfDingbats" pitchFamily="82" charset="2"/>
              <a:buNone/>
            </a:pPr>
            <a:r>
              <a:rPr lang="zh-CN" altLang="en-US" dirty="0">
                <a:solidFill>
                  <a:srgbClr val="FF0000"/>
                </a:solidFill>
                <a:ea typeface="宋体" panose="02010600030101010101" pitchFamily="2" charset="-122"/>
              </a:rPr>
              <a:t>客户机</a:t>
            </a:r>
            <a:r>
              <a:rPr lang="en-US" altLang="zh-CN" dirty="0">
                <a:solidFill>
                  <a:srgbClr val="FF0000"/>
                </a:solidFill>
                <a:ea typeface="宋体" panose="02010600030101010101" pitchFamily="2" charset="-122"/>
              </a:rPr>
              <a:t>-</a:t>
            </a:r>
            <a:r>
              <a:rPr lang="zh-CN" altLang="en-US" dirty="0">
                <a:solidFill>
                  <a:srgbClr val="FF0000"/>
                </a:solidFill>
                <a:ea typeface="宋体" panose="02010600030101010101" pitchFamily="2" charset="-122"/>
              </a:rPr>
              <a:t>服务器程序示例</a:t>
            </a:r>
            <a:r>
              <a:rPr lang="en-US" altLang="zh-CN" dirty="0">
                <a:solidFill>
                  <a:srgbClr val="FF0000"/>
                </a:solidFill>
                <a:ea typeface="宋体" panose="02010600030101010101" pitchFamily="2" charset="-122"/>
              </a:rPr>
              <a:t>:</a:t>
            </a:r>
            <a:endParaRPr lang="en-US" altLang="zh-CN" dirty="0">
              <a:ea typeface="宋体" panose="02010600030101010101" pitchFamily="2" charset="-122"/>
            </a:endParaRPr>
          </a:p>
          <a:p>
            <a:pPr>
              <a:buFont typeface="ZapfDingbats" pitchFamily="82" charset="2"/>
              <a:buNone/>
            </a:pPr>
            <a:r>
              <a:rPr lang="en-US" altLang="zh-CN" sz="2400" dirty="0">
                <a:ea typeface="宋体" panose="02010600030101010101" pitchFamily="2" charset="-122"/>
              </a:rPr>
              <a:t>1) </a:t>
            </a:r>
            <a:r>
              <a:rPr lang="zh-CN" altLang="en-US" sz="2400" dirty="0">
                <a:ea typeface="宋体" panose="02010600030101010101" pitchFamily="2" charset="-122"/>
              </a:rPr>
              <a:t>客户机从标准输入中读取信息</a:t>
            </a:r>
            <a:r>
              <a:rPr lang="en-US" altLang="zh-CN" sz="2400" dirty="0">
                <a:ea typeface="宋体" panose="02010600030101010101" pitchFamily="2" charset="-122"/>
              </a:rPr>
              <a:t>, </a:t>
            </a:r>
            <a:r>
              <a:rPr lang="zh-CN" altLang="en-US" sz="2400" dirty="0">
                <a:ea typeface="宋体" panose="02010600030101010101" pitchFamily="2" charset="-122"/>
              </a:rPr>
              <a:t>通过</a:t>
            </a:r>
            <a:r>
              <a:rPr lang="en-US" altLang="zh-CN" sz="2400" dirty="0">
                <a:ea typeface="宋体" panose="02010600030101010101" pitchFamily="2" charset="-122"/>
              </a:rPr>
              <a:t>socket</a:t>
            </a:r>
            <a:r>
              <a:rPr lang="zh-CN" altLang="en-US" sz="2400" dirty="0">
                <a:ea typeface="宋体" panose="02010600030101010101" pitchFamily="2" charset="-122"/>
              </a:rPr>
              <a:t>向服务器发送</a:t>
            </a:r>
            <a:r>
              <a:rPr lang="en-US" altLang="zh-CN" sz="2400" dirty="0">
                <a:ea typeface="宋体" panose="02010600030101010101" pitchFamily="2" charset="-122"/>
              </a:rPr>
              <a:t>;</a:t>
            </a:r>
          </a:p>
          <a:p>
            <a:pPr>
              <a:buFont typeface="ZapfDingbats" pitchFamily="82" charset="2"/>
              <a:buNone/>
            </a:pPr>
            <a:r>
              <a:rPr lang="en-US" altLang="zh-CN" sz="2400" dirty="0">
                <a:ea typeface="宋体" panose="02010600030101010101" pitchFamily="2" charset="-122"/>
              </a:rPr>
              <a:t>2) </a:t>
            </a:r>
            <a:r>
              <a:rPr lang="zh-CN" altLang="en-US" sz="2400" dirty="0">
                <a:ea typeface="宋体" panose="02010600030101010101" pitchFamily="2" charset="-122"/>
              </a:rPr>
              <a:t>服务器从</a:t>
            </a:r>
            <a:r>
              <a:rPr lang="en-US" altLang="zh-CN" sz="2400" dirty="0">
                <a:ea typeface="宋体" panose="02010600030101010101" pitchFamily="2" charset="-122"/>
              </a:rPr>
              <a:t>socket</a:t>
            </a:r>
            <a:r>
              <a:rPr lang="zh-CN" altLang="en-US" sz="2400" dirty="0">
                <a:ea typeface="宋体" panose="02010600030101010101" pitchFamily="2" charset="-122"/>
              </a:rPr>
              <a:t>中读取消息</a:t>
            </a:r>
            <a:r>
              <a:rPr lang="en-US" altLang="zh-CN" sz="2400" dirty="0">
                <a:ea typeface="宋体" panose="02010600030101010101" pitchFamily="2" charset="-122"/>
              </a:rPr>
              <a:t>;</a:t>
            </a:r>
          </a:p>
          <a:p>
            <a:pPr>
              <a:buFont typeface="Wingdings" panose="05000000000000000000" pitchFamily="2" charset="2"/>
              <a:buNone/>
            </a:pPr>
            <a:r>
              <a:rPr lang="en-US" altLang="zh-CN" sz="2400" dirty="0">
                <a:ea typeface="宋体" panose="02010600030101010101" pitchFamily="2" charset="-122"/>
              </a:rPr>
              <a:t>3) </a:t>
            </a:r>
            <a:r>
              <a:rPr lang="zh-CN" altLang="en-US" sz="2400" dirty="0">
                <a:ea typeface="宋体" panose="02010600030101010101" pitchFamily="2" charset="-122"/>
              </a:rPr>
              <a:t>服务器将消息显示在屏幕上。</a:t>
            </a:r>
            <a:endParaRPr lang="en-US" altLang="zh-CN" sz="2400" dirty="0">
              <a:ea typeface="宋体" panose="02010600030101010101" pitchFamily="2" charset="-122"/>
            </a:endParaRPr>
          </a:p>
          <a:p>
            <a:pPr>
              <a:buFont typeface="ZapfDingbats" pitchFamily="82" charset="2"/>
              <a:buNone/>
            </a:pPr>
            <a:endParaRPr lang="en-US" altLang="zh-CN" sz="2400" dirty="0">
              <a:ea typeface="宋体" panose="02010600030101010101" pitchFamily="2" charset="-122"/>
            </a:endParaRPr>
          </a:p>
        </p:txBody>
      </p:sp>
      <p:sp>
        <p:nvSpPr>
          <p:cNvPr id="197637" name="Rectangle 4"/>
          <p:cNvSpPr>
            <a:spLocks noChangeArrowheads="1"/>
          </p:cNvSpPr>
          <p:nvPr/>
        </p:nvSpPr>
        <p:spPr bwMode="auto">
          <a:xfrm>
            <a:off x="1524001" y="12107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97638"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9AB547AF-9667-4E55-BB7D-70CC21FF4F05}"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151</a:t>
            </a:fld>
            <a:r>
              <a:rPr kumimoji="0" lang="en-US" altLang="zh-CN" sz="1000">
                <a:latin typeface="Arial" panose="020B0604020202020204" pitchFamily="34" charset="0"/>
                <a:ea typeface="宋体" panose="02010600030101010101" pitchFamily="2" charset="-122"/>
              </a:rPr>
              <a:t>-</a:t>
            </a:r>
          </a:p>
        </p:txBody>
      </p:sp>
      <p:pic>
        <p:nvPicPr>
          <p:cNvPr id="1976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1530" y="1009650"/>
            <a:ext cx="4823965" cy="5645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7233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1127448" y="641893"/>
            <a:ext cx="4537075" cy="584200"/>
          </a:xfrm>
        </p:spPr>
        <p:txBody>
          <a:bodyPr/>
          <a:lstStyle/>
          <a:p>
            <a:pPr eaLnBrk="1" hangingPunct="1"/>
            <a:r>
              <a:rPr lang="zh-CN" altLang="en-US" sz="3200" dirty="0">
                <a:ea typeface="宋体" panose="02010600030101010101" pitchFamily="2" charset="-122"/>
              </a:rPr>
              <a:t>示例</a:t>
            </a:r>
            <a:r>
              <a:rPr lang="en-US" altLang="zh-CN" sz="3200" dirty="0">
                <a:ea typeface="宋体" panose="02010600030101010101" pitchFamily="2" charset="-122"/>
              </a:rPr>
              <a:t>: C</a:t>
            </a:r>
            <a:r>
              <a:rPr lang="zh-CN" altLang="en-US" sz="3200" dirty="0">
                <a:ea typeface="宋体" panose="02010600030101010101" pitchFamily="2" charset="-122"/>
              </a:rPr>
              <a:t>客户端</a:t>
            </a:r>
            <a:r>
              <a:rPr lang="en-US" altLang="zh-CN" sz="3200" dirty="0">
                <a:ea typeface="宋体" panose="02010600030101010101" pitchFamily="2" charset="-122"/>
              </a:rPr>
              <a:t> (TCP)</a:t>
            </a:r>
            <a:endParaRPr lang="en-AU" altLang="zh-CN" sz="3200" dirty="0"/>
          </a:p>
        </p:txBody>
      </p:sp>
      <p:sp>
        <p:nvSpPr>
          <p:cNvPr id="198659" name="Rectangle 3"/>
          <p:cNvSpPr>
            <a:spLocks noGrp="1" noChangeArrowheads="1"/>
          </p:cNvSpPr>
          <p:nvPr>
            <p:ph type="body" idx="1"/>
          </p:nvPr>
        </p:nvSpPr>
        <p:spPr>
          <a:xfrm>
            <a:off x="4656138" y="1629618"/>
            <a:ext cx="4248150" cy="5111750"/>
          </a:xfrm>
        </p:spPr>
        <p:txBody>
          <a:bodyPr/>
          <a:lstStyle/>
          <a:p>
            <a:pPr>
              <a:buFont typeface="Wingdings" panose="05000000000000000000" pitchFamily="2" charset="2"/>
              <a:buNone/>
            </a:pPr>
            <a:r>
              <a:rPr lang="en-US" altLang="zh-CN" sz="1100" dirty="0">
                <a:ea typeface="宋体" panose="02010600030101010101" pitchFamily="2" charset="-122"/>
              </a:rPr>
              <a:t>#include &lt;</a:t>
            </a:r>
            <a:r>
              <a:rPr lang="en-US" altLang="zh-CN" sz="1100" dirty="0" err="1">
                <a:ea typeface="宋体" panose="02010600030101010101" pitchFamily="2" charset="-122"/>
              </a:rPr>
              <a:t>stdio.h</a:t>
            </a:r>
            <a:r>
              <a:rPr lang="en-US" altLang="zh-CN" sz="1100" dirty="0">
                <a:ea typeface="宋体" panose="02010600030101010101" pitchFamily="2" charset="-122"/>
              </a:rPr>
              <a:t>&gt;</a:t>
            </a:r>
          </a:p>
          <a:p>
            <a:pPr>
              <a:buFont typeface="Wingdings" panose="05000000000000000000" pitchFamily="2" charset="2"/>
              <a:buNone/>
            </a:pPr>
            <a:r>
              <a:rPr lang="en-US" altLang="zh-CN" sz="1100" dirty="0">
                <a:ea typeface="宋体" panose="02010600030101010101" pitchFamily="2" charset="-122"/>
              </a:rPr>
              <a:t>#include &lt;sys/</a:t>
            </a:r>
            <a:r>
              <a:rPr lang="en-US" altLang="zh-CN" sz="1100" dirty="0" err="1">
                <a:ea typeface="宋体" panose="02010600030101010101" pitchFamily="2" charset="-122"/>
              </a:rPr>
              <a:t>types.h</a:t>
            </a:r>
            <a:r>
              <a:rPr lang="en-US" altLang="zh-CN" sz="1100" dirty="0">
                <a:ea typeface="宋体" panose="02010600030101010101" pitchFamily="2" charset="-122"/>
              </a:rPr>
              <a:t>&gt;</a:t>
            </a:r>
          </a:p>
          <a:p>
            <a:pPr>
              <a:buFont typeface="Wingdings" panose="05000000000000000000" pitchFamily="2" charset="2"/>
              <a:buNone/>
            </a:pPr>
            <a:r>
              <a:rPr lang="en-US" altLang="zh-CN" sz="1100" dirty="0">
                <a:ea typeface="宋体" panose="02010600030101010101" pitchFamily="2" charset="-122"/>
              </a:rPr>
              <a:t>#include &lt;sys/</a:t>
            </a:r>
            <a:r>
              <a:rPr lang="en-US" altLang="zh-CN" sz="1100" dirty="0" err="1">
                <a:ea typeface="宋体" panose="02010600030101010101" pitchFamily="2" charset="-122"/>
              </a:rPr>
              <a:t>socket.h</a:t>
            </a:r>
            <a:r>
              <a:rPr lang="en-US" altLang="zh-CN" sz="1100" dirty="0">
                <a:ea typeface="宋体" panose="02010600030101010101" pitchFamily="2" charset="-122"/>
              </a:rPr>
              <a:t>&gt;</a:t>
            </a:r>
          </a:p>
          <a:p>
            <a:pPr>
              <a:buFont typeface="Wingdings" panose="05000000000000000000" pitchFamily="2" charset="2"/>
              <a:buNone/>
            </a:pPr>
            <a:r>
              <a:rPr lang="en-US" altLang="zh-CN" sz="1100" dirty="0">
                <a:ea typeface="宋体" panose="02010600030101010101" pitchFamily="2" charset="-122"/>
              </a:rPr>
              <a:t>#include &lt;</a:t>
            </a:r>
            <a:r>
              <a:rPr lang="en-US" altLang="zh-CN" sz="1100" dirty="0" err="1">
                <a:ea typeface="宋体" panose="02010600030101010101" pitchFamily="2" charset="-122"/>
              </a:rPr>
              <a:t>netinet</a:t>
            </a:r>
            <a:r>
              <a:rPr lang="en-US" altLang="zh-CN" sz="1100" dirty="0">
                <a:ea typeface="宋体" panose="02010600030101010101" pitchFamily="2" charset="-122"/>
              </a:rPr>
              <a:t>/</a:t>
            </a:r>
            <a:r>
              <a:rPr lang="en-US" altLang="zh-CN" sz="1100" dirty="0" err="1">
                <a:ea typeface="宋体" panose="02010600030101010101" pitchFamily="2" charset="-122"/>
              </a:rPr>
              <a:t>in.h</a:t>
            </a:r>
            <a:r>
              <a:rPr lang="en-US" altLang="zh-CN" sz="1100" dirty="0">
                <a:ea typeface="宋体" panose="02010600030101010101" pitchFamily="2" charset="-122"/>
              </a:rPr>
              <a:t>&gt;</a:t>
            </a:r>
          </a:p>
          <a:p>
            <a:pPr>
              <a:buFont typeface="Wingdings" panose="05000000000000000000" pitchFamily="2" charset="2"/>
              <a:buNone/>
            </a:pPr>
            <a:r>
              <a:rPr lang="en-US" altLang="zh-CN" sz="1100" dirty="0">
                <a:ea typeface="宋体" panose="02010600030101010101" pitchFamily="2" charset="-122"/>
              </a:rPr>
              <a:t>#include &lt;</a:t>
            </a:r>
            <a:r>
              <a:rPr lang="en-US" altLang="zh-CN" sz="1100" dirty="0" err="1">
                <a:ea typeface="宋体" panose="02010600030101010101" pitchFamily="2" charset="-122"/>
              </a:rPr>
              <a:t>netdb.h</a:t>
            </a:r>
            <a:r>
              <a:rPr lang="en-US" altLang="zh-CN" sz="1100" dirty="0">
                <a:ea typeface="宋体" panose="02010600030101010101" pitchFamily="2" charset="-122"/>
              </a:rPr>
              <a:t>&gt;</a:t>
            </a:r>
          </a:p>
          <a:p>
            <a:pPr>
              <a:buFont typeface="Wingdings" panose="05000000000000000000" pitchFamily="2" charset="2"/>
              <a:buNone/>
            </a:pPr>
            <a:endParaRPr lang="en-US" altLang="zh-CN" sz="1100" dirty="0">
              <a:ea typeface="宋体" panose="02010600030101010101" pitchFamily="2" charset="-122"/>
            </a:endParaRPr>
          </a:p>
          <a:p>
            <a:pPr>
              <a:buFont typeface="Wingdings" panose="05000000000000000000" pitchFamily="2" charset="2"/>
              <a:buNone/>
            </a:pPr>
            <a:r>
              <a:rPr lang="en-US" altLang="zh-CN" sz="1100" dirty="0">
                <a:ea typeface="宋体" panose="02010600030101010101" pitchFamily="2" charset="-122"/>
              </a:rPr>
              <a:t>#define SERVER_PORT 5432</a:t>
            </a:r>
          </a:p>
          <a:p>
            <a:pPr>
              <a:buFont typeface="Wingdings" panose="05000000000000000000" pitchFamily="2" charset="2"/>
              <a:buNone/>
            </a:pPr>
            <a:r>
              <a:rPr lang="en-US" altLang="zh-CN" sz="1100" dirty="0">
                <a:ea typeface="宋体" panose="02010600030101010101" pitchFamily="2" charset="-122"/>
              </a:rPr>
              <a:t>#define MAX_LINE 256</a:t>
            </a:r>
          </a:p>
          <a:p>
            <a:pPr>
              <a:buFont typeface="Wingdings" panose="05000000000000000000" pitchFamily="2" charset="2"/>
              <a:buNone/>
            </a:pPr>
            <a:endParaRPr lang="en-US" altLang="zh-CN" sz="1100" dirty="0">
              <a:ea typeface="宋体" panose="02010600030101010101" pitchFamily="2" charset="-122"/>
            </a:endParaRPr>
          </a:p>
          <a:p>
            <a:pPr>
              <a:buFont typeface="Wingdings" panose="05000000000000000000" pitchFamily="2" charset="2"/>
              <a:buNone/>
            </a:pPr>
            <a:r>
              <a:rPr lang="en-US" altLang="zh-CN" sz="1100" dirty="0" err="1">
                <a:ea typeface="宋体" panose="02010600030101010101" pitchFamily="2" charset="-122"/>
              </a:rPr>
              <a:t>int</a:t>
            </a:r>
            <a:r>
              <a:rPr lang="en-US" altLang="zh-CN" sz="1100" dirty="0">
                <a:ea typeface="宋体" panose="02010600030101010101" pitchFamily="2" charset="-122"/>
              </a:rPr>
              <a:t> main(</a:t>
            </a:r>
            <a:r>
              <a:rPr lang="en-US" altLang="zh-CN" sz="1100" dirty="0" err="1">
                <a:ea typeface="宋体" panose="02010600030101010101" pitchFamily="2" charset="-122"/>
              </a:rPr>
              <a:t>int</a:t>
            </a:r>
            <a:r>
              <a:rPr lang="en-US" altLang="zh-CN" sz="1100" dirty="0">
                <a:ea typeface="宋体" panose="02010600030101010101" pitchFamily="2" charset="-122"/>
              </a:rPr>
              <a:t> </a:t>
            </a:r>
            <a:r>
              <a:rPr lang="en-US" altLang="zh-CN" sz="1100" dirty="0" err="1">
                <a:ea typeface="宋体" panose="02010600030101010101" pitchFamily="2" charset="-122"/>
              </a:rPr>
              <a:t>argc</a:t>
            </a:r>
            <a:r>
              <a:rPr lang="en-US" altLang="zh-CN" sz="1100" dirty="0">
                <a:ea typeface="宋体" panose="02010600030101010101" pitchFamily="2" charset="-122"/>
              </a:rPr>
              <a:t>, char * </a:t>
            </a:r>
            <a:r>
              <a:rPr lang="en-US" altLang="zh-CN" sz="1100" dirty="0" err="1">
                <a:ea typeface="宋体" panose="02010600030101010101" pitchFamily="2" charset="-122"/>
              </a:rPr>
              <a:t>argv</a:t>
            </a:r>
            <a:r>
              <a:rPr lang="en-US" altLang="zh-CN" sz="1100" dirty="0">
                <a:ea typeface="宋体" panose="02010600030101010101" pitchFamily="2" charset="-122"/>
              </a:rPr>
              <a:t>[])</a:t>
            </a:r>
          </a:p>
          <a:p>
            <a:pPr>
              <a:buFont typeface="Wingdings" panose="05000000000000000000" pitchFamily="2" charset="2"/>
              <a:buNone/>
            </a:pPr>
            <a:r>
              <a:rPr lang="en-US" altLang="zh-CN" sz="1100" dirty="0">
                <a:ea typeface="宋体" panose="02010600030101010101" pitchFamily="2" charset="-122"/>
              </a:rPr>
              <a:t>{</a:t>
            </a:r>
          </a:p>
          <a:p>
            <a:pPr>
              <a:buFont typeface="Wingdings" panose="05000000000000000000" pitchFamily="2" charset="2"/>
              <a:buNone/>
            </a:pPr>
            <a:r>
              <a:rPr lang="en-US" altLang="zh-CN" sz="1100" dirty="0">
                <a:ea typeface="宋体" panose="02010600030101010101" pitchFamily="2" charset="-122"/>
              </a:rPr>
              <a:t>	FILE *</a:t>
            </a:r>
            <a:r>
              <a:rPr lang="en-US" altLang="zh-CN" sz="1100" dirty="0" err="1">
                <a:ea typeface="宋体" panose="02010600030101010101" pitchFamily="2" charset="-122"/>
              </a:rPr>
              <a:t>fp</a:t>
            </a:r>
            <a:r>
              <a:rPr lang="en-US" altLang="zh-CN" sz="1100" dirty="0">
                <a:ea typeface="宋体" panose="02010600030101010101" pitchFamily="2" charset="-122"/>
              </a:rPr>
              <a:t>;</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struct</a:t>
            </a:r>
            <a:r>
              <a:rPr lang="en-US" altLang="zh-CN" sz="1100" dirty="0">
                <a:ea typeface="宋体" panose="02010600030101010101" pitchFamily="2" charset="-122"/>
              </a:rPr>
              <a:t> </a:t>
            </a:r>
            <a:r>
              <a:rPr lang="en-US" altLang="zh-CN" sz="1100" dirty="0" err="1">
                <a:ea typeface="宋体" panose="02010600030101010101" pitchFamily="2" charset="-122"/>
              </a:rPr>
              <a:t>hostent</a:t>
            </a:r>
            <a:r>
              <a:rPr lang="en-US" altLang="zh-CN" sz="1100" dirty="0">
                <a:ea typeface="宋体" panose="02010600030101010101" pitchFamily="2" charset="-122"/>
              </a:rPr>
              <a:t> *</a:t>
            </a:r>
            <a:r>
              <a:rPr lang="en-US" altLang="zh-CN" sz="1100" dirty="0" err="1">
                <a:ea typeface="宋体" panose="02010600030101010101" pitchFamily="2" charset="-122"/>
              </a:rPr>
              <a:t>hp</a:t>
            </a:r>
            <a:r>
              <a:rPr lang="en-US" altLang="zh-CN" sz="1100" dirty="0">
                <a:ea typeface="宋体" panose="02010600030101010101" pitchFamily="2" charset="-122"/>
              </a:rPr>
              <a:t>;</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struct</a:t>
            </a:r>
            <a:r>
              <a:rPr lang="en-US" altLang="zh-CN" sz="1100" dirty="0">
                <a:ea typeface="宋体" panose="02010600030101010101" pitchFamily="2" charset="-122"/>
              </a:rPr>
              <a:t> </a:t>
            </a:r>
            <a:r>
              <a:rPr lang="en-US" altLang="zh-CN" sz="1100" dirty="0" err="1">
                <a:ea typeface="宋体" panose="02010600030101010101" pitchFamily="2" charset="-122"/>
              </a:rPr>
              <a:t>sockaddr_in</a:t>
            </a:r>
            <a:r>
              <a:rPr lang="en-US" altLang="zh-CN" sz="1100" dirty="0">
                <a:ea typeface="宋体" panose="02010600030101010101" pitchFamily="2" charset="-122"/>
              </a:rPr>
              <a:t> sin;</a:t>
            </a:r>
          </a:p>
          <a:p>
            <a:pPr>
              <a:buFont typeface="Wingdings" panose="05000000000000000000" pitchFamily="2" charset="2"/>
              <a:buNone/>
            </a:pPr>
            <a:r>
              <a:rPr lang="en-US" altLang="zh-CN" sz="1100" dirty="0">
                <a:ea typeface="宋体" panose="02010600030101010101" pitchFamily="2" charset="-122"/>
              </a:rPr>
              <a:t>	char *host;</a:t>
            </a:r>
          </a:p>
          <a:p>
            <a:pPr>
              <a:buFont typeface="Wingdings" panose="05000000000000000000" pitchFamily="2" charset="2"/>
              <a:buNone/>
            </a:pPr>
            <a:r>
              <a:rPr lang="en-US" altLang="zh-CN" sz="1100" dirty="0">
                <a:ea typeface="宋体" panose="02010600030101010101" pitchFamily="2" charset="-122"/>
              </a:rPr>
              <a:t>	char </a:t>
            </a:r>
            <a:r>
              <a:rPr lang="en-US" altLang="zh-CN" sz="1100" dirty="0" err="1">
                <a:ea typeface="宋体" panose="02010600030101010101" pitchFamily="2" charset="-122"/>
              </a:rPr>
              <a:t>buf</a:t>
            </a:r>
            <a:r>
              <a:rPr lang="en-US" altLang="zh-CN" sz="1100" dirty="0">
                <a:ea typeface="宋体" panose="02010600030101010101" pitchFamily="2" charset="-122"/>
              </a:rPr>
              <a:t>[MAX_LINE];</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int</a:t>
            </a:r>
            <a:r>
              <a:rPr lang="en-US" altLang="zh-CN" sz="1100" dirty="0">
                <a:ea typeface="宋体" panose="02010600030101010101" pitchFamily="2" charset="-122"/>
              </a:rPr>
              <a:t> s;</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int</a:t>
            </a:r>
            <a:r>
              <a:rPr lang="en-US" altLang="zh-CN" sz="1100" dirty="0">
                <a:ea typeface="宋体" panose="02010600030101010101" pitchFamily="2" charset="-122"/>
              </a:rPr>
              <a:t> </a:t>
            </a:r>
            <a:r>
              <a:rPr lang="en-US" altLang="zh-CN" sz="1100" dirty="0" err="1">
                <a:ea typeface="宋体" panose="02010600030101010101" pitchFamily="2" charset="-122"/>
              </a:rPr>
              <a:t>len</a:t>
            </a:r>
            <a:r>
              <a:rPr lang="en-US" altLang="zh-CN" sz="1100" dirty="0">
                <a:ea typeface="宋体" panose="02010600030101010101" pitchFamily="2" charset="-122"/>
              </a:rPr>
              <a:t>;</a:t>
            </a:r>
          </a:p>
          <a:p>
            <a:pPr>
              <a:buFont typeface="Wingdings" panose="05000000000000000000" pitchFamily="2" charset="2"/>
              <a:buNone/>
            </a:pPr>
            <a:r>
              <a:rPr lang="en-US" altLang="zh-CN" sz="1100" dirty="0">
                <a:ea typeface="宋体" panose="02010600030101010101" pitchFamily="2" charset="-122"/>
              </a:rPr>
              <a:t>	if (</a:t>
            </a:r>
            <a:r>
              <a:rPr lang="en-US" altLang="zh-CN" sz="1100" dirty="0" err="1">
                <a:ea typeface="宋体" panose="02010600030101010101" pitchFamily="2" charset="-122"/>
              </a:rPr>
              <a:t>argc</a:t>
            </a:r>
            <a:r>
              <a:rPr lang="en-US" altLang="zh-CN" sz="1100" dirty="0">
                <a:ea typeface="宋体" panose="02010600030101010101" pitchFamily="2" charset="-122"/>
              </a:rPr>
              <a:t>==2) {</a:t>
            </a:r>
          </a:p>
          <a:p>
            <a:pPr>
              <a:buFont typeface="Wingdings" panose="05000000000000000000" pitchFamily="2" charset="2"/>
              <a:buNone/>
            </a:pPr>
            <a:r>
              <a:rPr lang="en-US" altLang="zh-CN" sz="1100" dirty="0">
                <a:ea typeface="宋体" panose="02010600030101010101" pitchFamily="2" charset="-122"/>
              </a:rPr>
              <a:t>		host = </a:t>
            </a:r>
            <a:r>
              <a:rPr lang="en-US" altLang="zh-CN" sz="1100" dirty="0" err="1">
                <a:ea typeface="宋体" panose="02010600030101010101" pitchFamily="2" charset="-122"/>
              </a:rPr>
              <a:t>argv</a:t>
            </a:r>
            <a:r>
              <a:rPr lang="en-US" altLang="zh-CN" sz="1100" dirty="0">
                <a:ea typeface="宋体" panose="02010600030101010101" pitchFamily="2" charset="-122"/>
              </a:rPr>
              <a:t>[1];</a:t>
            </a:r>
          </a:p>
          <a:p>
            <a:pPr>
              <a:buFont typeface="Wingdings" panose="05000000000000000000" pitchFamily="2" charset="2"/>
              <a:buNone/>
            </a:pPr>
            <a:r>
              <a:rPr lang="en-US" altLang="zh-CN" sz="1100" dirty="0">
                <a:ea typeface="宋体" panose="02010600030101010101" pitchFamily="2" charset="-122"/>
              </a:rPr>
              <a:t>	}</a:t>
            </a:r>
          </a:p>
          <a:p>
            <a:pPr>
              <a:buFont typeface="Wingdings" panose="05000000000000000000" pitchFamily="2" charset="2"/>
              <a:buNone/>
            </a:pPr>
            <a:r>
              <a:rPr lang="en-US" altLang="zh-CN" sz="1100" dirty="0">
                <a:ea typeface="宋体" panose="02010600030101010101" pitchFamily="2" charset="-122"/>
              </a:rPr>
              <a:t>	else {</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fprintf</a:t>
            </a:r>
            <a:r>
              <a:rPr lang="en-US" altLang="zh-CN" sz="1100" dirty="0">
                <a:ea typeface="宋体" panose="02010600030101010101" pitchFamily="2" charset="-122"/>
              </a:rPr>
              <a:t>(</a:t>
            </a:r>
            <a:r>
              <a:rPr lang="en-US" altLang="zh-CN" sz="1100" dirty="0" err="1">
                <a:ea typeface="宋体" panose="02010600030101010101" pitchFamily="2" charset="-122"/>
              </a:rPr>
              <a:t>stderr</a:t>
            </a:r>
            <a:r>
              <a:rPr lang="en-US" altLang="zh-CN" sz="1100" dirty="0">
                <a:ea typeface="宋体" panose="02010600030101010101" pitchFamily="2" charset="-122"/>
              </a:rPr>
              <a:t>, "usage: simplex-talk host\n");</a:t>
            </a:r>
          </a:p>
          <a:p>
            <a:pPr>
              <a:buFont typeface="Wingdings" panose="05000000000000000000" pitchFamily="2" charset="2"/>
              <a:buNone/>
            </a:pPr>
            <a:r>
              <a:rPr lang="en-US" altLang="zh-CN" sz="1100" dirty="0">
                <a:ea typeface="宋体" panose="02010600030101010101" pitchFamily="2" charset="-122"/>
              </a:rPr>
              <a:t>	exit(1);</a:t>
            </a:r>
          </a:p>
          <a:p>
            <a:pPr>
              <a:buFont typeface="Wingdings" panose="05000000000000000000" pitchFamily="2" charset="2"/>
              <a:buNone/>
            </a:pPr>
            <a:r>
              <a:rPr lang="en-US" altLang="zh-CN" sz="1100" dirty="0">
                <a:ea typeface="宋体" panose="02010600030101010101" pitchFamily="2" charset="-122"/>
              </a:rPr>
              <a:t>	}</a:t>
            </a:r>
          </a:p>
        </p:txBody>
      </p:sp>
      <p:sp>
        <p:nvSpPr>
          <p:cNvPr id="198660" name="Text Box 4"/>
          <p:cNvSpPr txBox="1">
            <a:spLocks noChangeArrowheads="1"/>
          </p:cNvSpPr>
          <p:nvPr/>
        </p:nvSpPr>
        <p:spPr bwMode="auto">
          <a:xfrm>
            <a:off x="3000375" y="1845518"/>
            <a:ext cx="1150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800">
                <a:solidFill>
                  <a:schemeClr val="accent2"/>
                </a:solidFill>
                <a:latin typeface="Arial" panose="020B0604020202020204" pitchFamily="34" charset="0"/>
                <a:ea typeface="宋体" panose="02010600030101010101" pitchFamily="2" charset="-122"/>
              </a:rPr>
              <a:t>Socket</a:t>
            </a:r>
            <a:r>
              <a:rPr kumimoji="0" lang="zh-CN" altLang="en-US" sz="1800">
                <a:solidFill>
                  <a:schemeClr val="accent2"/>
                </a:solidFill>
                <a:latin typeface="Arial" panose="020B0604020202020204" pitchFamily="34" charset="0"/>
                <a:ea typeface="宋体" panose="02010600030101010101" pitchFamily="2" charset="-122"/>
              </a:rPr>
              <a:t>编程库文件</a:t>
            </a:r>
            <a:endParaRPr kumimoji="0" lang="en-US" altLang="zh-CN" sz="1800">
              <a:latin typeface="Arial" panose="020B0604020202020204" pitchFamily="34" charset="0"/>
              <a:ea typeface="宋体" panose="02010600030101010101" pitchFamily="2" charset="-122"/>
            </a:endParaRPr>
          </a:p>
        </p:txBody>
      </p:sp>
      <p:sp>
        <p:nvSpPr>
          <p:cNvPr id="198661" name="Freeform 7"/>
          <p:cNvSpPr>
            <a:spLocks/>
          </p:cNvSpPr>
          <p:nvPr/>
        </p:nvSpPr>
        <p:spPr bwMode="auto">
          <a:xfrm>
            <a:off x="4151314" y="1774508"/>
            <a:ext cx="184731"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98662" name="Line 8"/>
          <p:cNvSpPr>
            <a:spLocks noChangeShapeType="1"/>
          </p:cNvSpPr>
          <p:nvPr/>
        </p:nvSpPr>
        <p:spPr bwMode="auto">
          <a:xfrm flipV="1">
            <a:off x="4284663" y="2180481"/>
            <a:ext cx="361950" cy="4763"/>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8663" name="Text Box 4"/>
          <p:cNvSpPr txBox="1">
            <a:spLocks noChangeArrowheads="1"/>
          </p:cNvSpPr>
          <p:nvPr/>
        </p:nvSpPr>
        <p:spPr bwMode="auto">
          <a:xfrm>
            <a:off x="3000375" y="5085605"/>
            <a:ext cx="11509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程序参数处理</a:t>
            </a:r>
            <a:endParaRPr kumimoji="0" lang="en-US" altLang="zh-CN" sz="1800">
              <a:latin typeface="Arial" panose="020B0604020202020204" pitchFamily="34" charset="0"/>
              <a:ea typeface="宋体" panose="02010600030101010101" pitchFamily="2" charset="-122"/>
            </a:endParaRPr>
          </a:p>
        </p:txBody>
      </p:sp>
      <p:sp>
        <p:nvSpPr>
          <p:cNvPr id="198664" name="Freeform 7"/>
          <p:cNvSpPr>
            <a:spLocks/>
          </p:cNvSpPr>
          <p:nvPr/>
        </p:nvSpPr>
        <p:spPr bwMode="auto">
          <a:xfrm>
            <a:off x="4151314" y="5014595"/>
            <a:ext cx="184731"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98665" name="Line 8"/>
          <p:cNvSpPr>
            <a:spLocks noChangeShapeType="1"/>
          </p:cNvSpPr>
          <p:nvPr/>
        </p:nvSpPr>
        <p:spPr bwMode="auto">
          <a:xfrm flipV="1">
            <a:off x="4284663" y="5420568"/>
            <a:ext cx="361950" cy="47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Tree>
    <p:extLst>
      <p:ext uri="{BB962C8B-B14F-4D97-AF65-F5344CB8AC3E}">
        <p14:creationId xmlns:p14="http://schemas.microsoft.com/office/powerpoint/2010/main" val="15340381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1343472" y="556186"/>
            <a:ext cx="8281987" cy="584200"/>
          </a:xfrm>
        </p:spPr>
        <p:txBody>
          <a:bodyPr/>
          <a:lstStyle/>
          <a:p>
            <a:pPr eaLnBrk="1" hangingPunct="1"/>
            <a:r>
              <a:rPr lang="zh-CN" altLang="en-US" sz="3200">
                <a:ea typeface="宋体" panose="02010600030101010101" pitchFamily="2" charset="-122"/>
              </a:rPr>
              <a:t>示例</a:t>
            </a:r>
            <a:r>
              <a:rPr lang="en-US" altLang="zh-CN" sz="3200">
                <a:ea typeface="宋体" panose="02010600030101010101" pitchFamily="2" charset="-122"/>
              </a:rPr>
              <a:t>: C</a:t>
            </a:r>
            <a:r>
              <a:rPr lang="zh-CN" altLang="en-US" sz="3200">
                <a:ea typeface="宋体" panose="02010600030101010101" pitchFamily="2" charset="-122"/>
              </a:rPr>
              <a:t>客户端</a:t>
            </a:r>
            <a:r>
              <a:rPr lang="en-US" altLang="zh-CN" sz="3200">
                <a:ea typeface="宋体" panose="02010600030101010101" pitchFamily="2" charset="-122"/>
              </a:rPr>
              <a:t> (TCP)</a:t>
            </a:r>
            <a:endParaRPr lang="en-AU" altLang="zh-CN" sz="3200"/>
          </a:p>
        </p:txBody>
      </p:sp>
      <p:sp>
        <p:nvSpPr>
          <p:cNvPr id="200707" name="Rectangle 3"/>
          <p:cNvSpPr>
            <a:spLocks noGrp="1" noChangeArrowheads="1"/>
          </p:cNvSpPr>
          <p:nvPr>
            <p:ph type="body" idx="1"/>
          </p:nvPr>
        </p:nvSpPr>
        <p:spPr>
          <a:xfrm>
            <a:off x="4224338" y="1196925"/>
            <a:ext cx="4464050" cy="5832475"/>
          </a:xfrm>
        </p:spPr>
        <p:txBody>
          <a:bodyPr/>
          <a:lstStyle/>
          <a:p>
            <a:pPr>
              <a:buFont typeface="Wingdings" panose="05000000000000000000" pitchFamily="2" charset="2"/>
              <a:buNone/>
            </a:pPr>
            <a:r>
              <a:rPr lang="en-US" altLang="zh-CN" sz="1100" dirty="0">
                <a:ea typeface="宋体" panose="02010600030101010101" pitchFamily="2" charset="-122"/>
              </a:rPr>
              <a:t>	/* translate host name into peer’s IP address */</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hp</a:t>
            </a:r>
            <a:r>
              <a:rPr lang="en-US" altLang="zh-CN" sz="1100" dirty="0">
                <a:ea typeface="宋体" panose="02010600030101010101" pitchFamily="2" charset="-122"/>
              </a:rPr>
              <a:t> = </a:t>
            </a:r>
            <a:r>
              <a:rPr lang="en-US" altLang="zh-CN" sz="1100" dirty="0" err="1">
                <a:ea typeface="宋体" panose="02010600030101010101" pitchFamily="2" charset="-122"/>
              </a:rPr>
              <a:t>gethostbyname</a:t>
            </a:r>
            <a:r>
              <a:rPr lang="en-US" altLang="zh-CN" sz="1100" dirty="0">
                <a:ea typeface="宋体" panose="02010600030101010101" pitchFamily="2" charset="-122"/>
              </a:rPr>
              <a:t>(host);</a:t>
            </a:r>
          </a:p>
          <a:p>
            <a:pPr>
              <a:buFont typeface="Wingdings" panose="05000000000000000000" pitchFamily="2" charset="2"/>
              <a:buNone/>
            </a:pPr>
            <a:r>
              <a:rPr lang="en-US" altLang="zh-CN" sz="1100" dirty="0">
                <a:ea typeface="宋体" panose="02010600030101010101" pitchFamily="2" charset="-122"/>
              </a:rPr>
              <a:t>	if (!</a:t>
            </a:r>
            <a:r>
              <a:rPr lang="en-US" altLang="zh-CN" sz="1100" dirty="0" err="1">
                <a:ea typeface="宋体" panose="02010600030101010101" pitchFamily="2" charset="-122"/>
              </a:rPr>
              <a:t>hp</a:t>
            </a:r>
            <a:r>
              <a:rPr lang="en-US" altLang="zh-CN" sz="1100" dirty="0">
                <a:ea typeface="宋体" panose="02010600030101010101" pitchFamily="2" charset="-122"/>
              </a:rPr>
              <a:t>) {</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fprintf</a:t>
            </a:r>
            <a:r>
              <a:rPr lang="en-US" altLang="zh-CN" sz="1100" dirty="0">
                <a:ea typeface="宋体" panose="02010600030101010101" pitchFamily="2" charset="-122"/>
              </a:rPr>
              <a:t>(</a:t>
            </a:r>
            <a:r>
              <a:rPr lang="en-US" altLang="zh-CN" sz="1100" dirty="0" err="1">
                <a:ea typeface="宋体" panose="02010600030101010101" pitchFamily="2" charset="-122"/>
              </a:rPr>
              <a:t>stderr</a:t>
            </a:r>
            <a:r>
              <a:rPr lang="en-US" altLang="zh-CN" sz="1100" dirty="0">
                <a:ea typeface="宋体" panose="02010600030101010101" pitchFamily="2" charset="-122"/>
              </a:rPr>
              <a:t>, "simplex-talk: unknown host: %s\n", host);</a:t>
            </a:r>
          </a:p>
          <a:p>
            <a:pPr>
              <a:buFont typeface="Wingdings" panose="05000000000000000000" pitchFamily="2" charset="2"/>
              <a:buNone/>
            </a:pPr>
            <a:r>
              <a:rPr lang="en-US" altLang="zh-CN" sz="1100" dirty="0">
                <a:ea typeface="宋体" panose="02010600030101010101" pitchFamily="2" charset="-122"/>
              </a:rPr>
              <a:t>		exit(1);</a:t>
            </a:r>
          </a:p>
          <a:p>
            <a:pPr>
              <a:buFont typeface="Wingdings" panose="05000000000000000000" pitchFamily="2" charset="2"/>
              <a:buNone/>
            </a:pPr>
            <a:r>
              <a:rPr lang="en-US" altLang="zh-CN" sz="1100" dirty="0">
                <a:ea typeface="宋体" panose="02010600030101010101" pitchFamily="2" charset="-122"/>
              </a:rPr>
              <a:t>	}</a:t>
            </a:r>
          </a:p>
          <a:p>
            <a:pPr>
              <a:buFont typeface="Wingdings" panose="05000000000000000000" pitchFamily="2" charset="2"/>
              <a:buNone/>
            </a:pPr>
            <a:r>
              <a:rPr lang="en-US" altLang="zh-CN" sz="1100" dirty="0">
                <a:ea typeface="宋体" panose="02010600030101010101" pitchFamily="2" charset="-122"/>
              </a:rPr>
              <a:t>	/* build address data structure */</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bzero</a:t>
            </a:r>
            <a:r>
              <a:rPr lang="en-US" altLang="zh-CN" sz="1100" dirty="0">
                <a:ea typeface="宋体" panose="02010600030101010101" pitchFamily="2" charset="-122"/>
              </a:rPr>
              <a:t>((char *)&amp;sin, </a:t>
            </a:r>
            <a:r>
              <a:rPr lang="en-US" altLang="zh-CN" sz="1100" dirty="0" err="1">
                <a:ea typeface="宋体" panose="02010600030101010101" pitchFamily="2" charset="-122"/>
              </a:rPr>
              <a:t>sizeof</a:t>
            </a:r>
            <a:r>
              <a:rPr lang="en-US" altLang="zh-CN" sz="1100" dirty="0">
                <a:ea typeface="宋体" panose="02010600030101010101" pitchFamily="2" charset="-122"/>
              </a:rPr>
              <a:t>(sin));</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sin.sin_family</a:t>
            </a:r>
            <a:r>
              <a:rPr lang="en-US" altLang="zh-CN" sz="1100" dirty="0">
                <a:ea typeface="宋体" panose="02010600030101010101" pitchFamily="2" charset="-122"/>
              </a:rPr>
              <a:t> = AF_INET;</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bcopy</a:t>
            </a:r>
            <a:r>
              <a:rPr lang="en-US" altLang="zh-CN" sz="1100" dirty="0">
                <a:ea typeface="宋体" panose="02010600030101010101" pitchFamily="2" charset="-122"/>
              </a:rPr>
              <a:t>(</a:t>
            </a:r>
            <a:r>
              <a:rPr lang="en-US" altLang="zh-CN" sz="1100" dirty="0" err="1">
                <a:ea typeface="宋体" panose="02010600030101010101" pitchFamily="2" charset="-122"/>
              </a:rPr>
              <a:t>hp</a:t>
            </a:r>
            <a:r>
              <a:rPr lang="en-US" altLang="zh-CN" sz="1100" dirty="0">
                <a:ea typeface="宋体" panose="02010600030101010101" pitchFamily="2" charset="-122"/>
              </a:rPr>
              <a:t>-&gt;</a:t>
            </a:r>
            <a:r>
              <a:rPr lang="en-US" altLang="zh-CN" sz="1100" dirty="0" err="1">
                <a:ea typeface="宋体" panose="02010600030101010101" pitchFamily="2" charset="-122"/>
              </a:rPr>
              <a:t>h_addr</a:t>
            </a:r>
            <a:r>
              <a:rPr lang="en-US" altLang="zh-CN" sz="1100" dirty="0">
                <a:ea typeface="宋体" panose="02010600030101010101" pitchFamily="2" charset="-122"/>
              </a:rPr>
              <a:t>, (char *)&amp;</a:t>
            </a:r>
            <a:r>
              <a:rPr lang="en-US" altLang="zh-CN" sz="1100" dirty="0" err="1">
                <a:ea typeface="宋体" panose="02010600030101010101" pitchFamily="2" charset="-122"/>
              </a:rPr>
              <a:t>sin.sin_addr</a:t>
            </a:r>
            <a:r>
              <a:rPr lang="en-US" altLang="zh-CN" sz="1100" dirty="0">
                <a:ea typeface="宋体" panose="02010600030101010101" pitchFamily="2" charset="-122"/>
              </a:rPr>
              <a:t>, </a:t>
            </a:r>
            <a:r>
              <a:rPr lang="en-US" altLang="zh-CN" sz="1100" dirty="0" err="1">
                <a:ea typeface="宋体" panose="02010600030101010101" pitchFamily="2" charset="-122"/>
              </a:rPr>
              <a:t>hp</a:t>
            </a:r>
            <a:r>
              <a:rPr lang="en-US" altLang="zh-CN" sz="1100" dirty="0">
                <a:ea typeface="宋体" panose="02010600030101010101" pitchFamily="2" charset="-122"/>
              </a:rPr>
              <a:t>-&gt;</a:t>
            </a:r>
            <a:r>
              <a:rPr lang="en-US" altLang="zh-CN" sz="1100" dirty="0" err="1">
                <a:ea typeface="宋体" panose="02010600030101010101" pitchFamily="2" charset="-122"/>
              </a:rPr>
              <a:t>h_length</a:t>
            </a:r>
            <a:r>
              <a:rPr lang="en-US" altLang="zh-CN" sz="1100" dirty="0">
                <a:ea typeface="宋体" panose="02010600030101010101" pitchFamily="2" charset="-122"/>
              </a:rPr>
              <a:t>);</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sin.sin_port</a:t>
            </a:r>
            <a:r>
              <a:rPr lang="en-US" altLang="zh-CN" sz="1100" dirty="0">
                <a:ea typeface="宋体" panose="02010600030101010101" pitchFamily="2" charset="-122"/>
              </a:rPr>
              <a:t> = </a:t>
            </a:r>
            <a:r>
              <a:rPr lang="en-US" altLang="zh-CN" sz="1100" dirty="0" err="1">
                <a:ea typeface="宋体" panose="02010600030101010101" pitchFamily="2" charset="-122"/>
              </a:rPr>
              <a:t>htons</a:t>
            </a:r>
            <a:r>
              <a:rPr lang="en-US" altLang="zh-CN" sz="1100" dirty="0">
                <a:ea typeface="宋体" panose="02010600030101010101" pitchFamily="2" charset="-122"/>
              </a:rPr>
              <a:t>(SERVER_PORT);</a:t>
            </a:r>
          </a:p>
          <a:p>
            <a:pPr>
              <a:buFont typeface="Wingdings" panose="05000000000000000000" pitchFamily="2" charset="2"/>
              <a:buNone/>
            </a:pPr>
            <a:r>
              <a:rPr lang="en-US" altLang="zh-CN" sz="1100" dirty="0">
                <a:ea typeface="宋体" panose="02010600030101010101" pitchFamily="2" charset="-122"/>
              </a:rPr>
              <a:t>	/* active open */</a:t>
            </a:r>
          </a:p>
          <a:p>
            <a:pPr>
              <a:buFont typeface="Wingdings" panose="05000000000000000000" pitchFamily="2" charset="2"/>
              <a:buNone/>
            </a:pPr>
            <a:r>
              <a:rPr lang="en-US" altLang="zh-CN" sz="1100" dirty="0">
                <a:ea typeface="宋体" panose="02010600030101010101" pitchFamily="2" charset="-122"/>
              </a:rPr>
              <a:t>	if ((s = socket(PF_INET, SOCK_STREAM, 0)) &lt; 0) {</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perror</a:t>
            </a:r>
            <a:r>
              <a:rPr lang="en-US" altLang="zh-CN" sz="1100" dirty="0">
                <a:ea typeface="宋体" panose="02010600030101010101" pitchFamily="2" charset="-122"/>
              </a:rPr>
              <a:t>("simplex-talk: socket");</a:t>
            </a:r>
          </a:p>
          <a:p>
            <a:pPr>
              <a:buFont typeface="Wingdings" panose="05000000000000000000" pitchFamily="2" charset="2"/>
              <a:buNone/>
            </a:pPr>
            <a:r>
              <a:rPr lang="en-US" altLang="zh-CN" sz="1100" dirty="0">
                <a:ea typeface="宋体" panose="02010600030101010101" pitchFamily="2" charset="-122"/>
              </a:rPr>
              <a:t>		exit(1);</a:t>
            </a:r>
          </a:p>
          <a:p>
            <a:pPr>
              <a:buFont typeface="Wingdings" panose="05000000000000000000" pitchFamily="2" charset="2"/>
              <a:buNone/>
            </a:pPr>
            <a:r>
              <a:rPr lang="en-US" altLang="zh-CN" sz="1100" dirty="0">
                <a:ea typeface="宋体" panose="02010600030101010101" pitchFamily="2" charset="-122"/>
              </a:rPr>
              <a:t>	}</a:t>
            </a:r>
          </a:p>
          <a:p>
            <a:pPr>
              <a:buFont typeface="Wingdings" panose="05000000000000000000" pitchFamily="2" charset="2"/>
              <a:buNone/>
            </a:pPr>
            <a:r>
              <a:rPr lang="en-US" altLang="zh-CN" sz="1100" dirty="0">
                <a:ea typeface="宋体" panose="02010600030101010101" pitchFamily="2" charset="-122"/>
              </a:rPr>
              <a:t>	if (connect(s, (</a:t>
            </a:r>
            <a:r>
              <a:rPr lang="en-US" altLang="zh-CN" sz="1100" dirty="0" err="1">
                <a:ea typeface="宋体" panose="02010600030101010101" pitchFamily="2" charset="-122"/>
              </a:rPr>
              <a:t>struct</a:t>
            </a:r>
            <a:r>
              <a:rPr lang="en-US" altLang="zh-CN" sz="1100" dirty="0">
                <a:ea typeface="宋体" panose="02010600030101010101" pitchFamily="2" charset="-122"/>
              </a:rPr>
              <a:t> </a:t>
            </a:r>
            <a:r>
              <a:rPr lang="en-US" altLang="zh-CN" sz="1100" dirty="0" err="1">
                <a:ea typeface="宋体" panose="02010600030101010101" pitchFamily="2" charset="-122"/>
              </a:rPr>
              <a:t>sockaddr</a:t>
            </a:r>
            <a:r>
              <a:rPr lang="en-US" altLang="zh-CN" sz="1100" dirty="0">
                <a:ea typeface="宋体" panose="02010600030101010101" pitchFamily="2" charset="-122"/>
              </a:rPr>
              <a:t> *)&amp;sin, </a:t>
            </a:r>
            <a:r>
              <a:rPr lang="en-US" altLang="zh-CN" sz="1100" dirty="0" err="1">
                <a:ea typeface="宋体" panose="02010600030101010101" pitchFamily="2" charset="-122"/>
              </a:rPr>
              <a:t>sizeof</a:t>
            </a:r>
            <a:r>
              <a:rPr lang="en-US" altLang="zh-CN" sz="1100" dirty="0">
                <a:ea typeface="宋体" panose="02010600030101010101" pitchFamily="2" charset="-122"/>
              </a:rPr>
              <a:t>(sin)) &lt; 0) {</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perror</a:t>
            </a:r>
            <a:r>
              <a:rPr lang="en-US" altLang="zh-CN" sz="1100" dirty="0">
                <a:ea typeface="宋体" panose="02010600030101010101" pitchFamily="2" charset="-122"/>
              </a:rPr>
              <a:t>("simplex-talk: connect");</a:t>
            </a:r>
          </a:p>
          <a:p>
            <a:pPr>
              <a:buFont typeface="Wingdings" panose="05000000000000000000" pitchFamily="2" charset="2"/>
              <a:buNone/>
            </a:pPr>
            <a:r>
              <a:rPr lang="en-US" altLang="zh-CN" sz="1100" dirty="0">
                <a:ea typeface="宋体" panose="02010600030101010101" pitchFamily="2" charset="-122"/>
              </a:rPr>
              <a:t>		close(s);</a:t>
            </a:r>
          </a:p>
          <a:p>
            <a:pPr>
              <a:buFont typeface="Wingdings" panose="05000000000000000000" pitchFamily="2" charset="2"/>
              <a:buNone/>
            </a:pPr>
            <a:r>
              <a:rPr lang="en-US" altLang="zh-CN" sz="1100" dirty="0">
                <a:ea typeface="宋体" panose="02010600030101010101" pitchFamily="2" charset="-122"/>
              </a:rPr>
              <a:t>		exit(1);</a:t>
            </a:r>
          </a:p>
          <a:p>
            <a:pPr>
              <a:buFont typeface="Wingdings" panose="05000000000000000000" pitchFamily="2" charset="2"/>
              <a:buNone/>
            </a:pPr>
            <a:r>
              <a:rPr lang="en-US" altLang="zh-CN" sz="1100" dirty="0">
                <a:ea typeface="宋体" panose="02010600030101010101" pitchFamily="2" charset="-122"/>
              </a:rPr>
              <a:t>	}</a:t>
            </a:r>
          </a:p>
          <a:p>
            <a:pPr>
              <a:buFont typeface="Wingdings" panose="05000000000000000000" pitchFamily="2" charset="2"/>
              <a:buNone/>
            </a:pPr>
            <a:r>
              <a:rPr lang="en-US" altLang="zh-CN" sz="1100" dirty="0">
                <a:ea typeface="宋体" panose="02010600030101010101" pitchFamily="2" charset="-122"/>
              </a:rPr>
              <a:t>	/* main loop: get and send lines of text */</a:t>
            </a:r>
          </a:p>
          <a:p>
            <a:pPr>
              <a:buFont typeface="Wingdings" panose="05000000000000000000" pitchFamily="2" charset="2"/>
              <a:buNone/>
            </a:pPr>
            <a:r>
              <a:rPr lang="en-US" altLang="zh-CN" sz="1100" dirty="0">
                <a:ea typeface="宋体" panose="02010600030101010101" pitchFamily="2" charset="-122"/>
              </a:rPr>
              <a:t>	while (</a:t>
            </a:r>
            <a:r>
              <a:rPr lang="en-US" altLang="zh-CN" sz="1100" dirty="0" err="1">
                <a:ea typeface="宋体" panose="02010600030101010101" pitchFamily="2" charset="-122"/>
              </a:rPr>
              <a:t>fgets</a:t>
            </a:r>
            <a:r>
              <a:rPr lang="en-US" altLang="zh-CN" sz="1100" dirty="0">
                <a:ea typeface="宋体" panose="02010600030101010101" pitchFamily="2" charset="-122"/>
              </a:rPr>
              <a:t>(</a:t>
            </a:r>
            <a:r>
              <a:rPr lang="en-US" altLang="zh-CN" sz="1100" dirty="0" err="1">
                <a:ea typeface="宋体" panose="02010600030101010101" pitchFamily="2" charset="-122"/>
              </a:rPr>
              <a:t>buf</a:t>
            </a:r>
            <a:r>
              <a:rPr lang="en-US" altLang="zh-CN" sz="1100" dirty="0">
                <a:ea typeface="宋体" panose="02010600030101010101" pitchFamily="2" charset="-122"/>
              </a:rPr>
              <a:t>, </a:t>
            </a:r>
            <a:r>
              <a:rPr lang="en-US" altLang="zh-CN" sz="1100" dirty="0" err="1">
                <a:ea typeface="宋体" panose="02010600030101010101" pitchFamily="2" charset="-122"/>
              </a:rPr>
              <a:t>sizeof</a:t>
            </a:r>
            <a:r>
              <a:rPr lang="en-US" altLang="zh-CN" sz="1100" dirty="0">
                <a:ea typeface="宋体" panose="02010600030101010101" pitchFamily="2" charset="-122"/>
              </a:rPr>
              <a:t>(</a:t>
            </a:r>
            <a:r>
              <a:rPr lang="en-US" altLang="zh-CN" sz="1100" dirty="0" err="1">
                <a:ea typeface="宋体" panose="02010600030101010101" pitchFamily="2" charset="-122"/>
              </a:rPr>
              <a:t>buf</a:t>
            </a:r>
            <a:r>
              <a:rPr lang="en-US" altLang="zh-CN" sz="1100" dirty="0">
                <a:ea typeface="宋体" panose="02010600030101010101" pitchFamily="2" charset="-122"/>
              </a:rPr>
              <a:t>), </a:t>
            </a:r>
            <a:r>
              <a:rPr lang="en-US" altLang="zh-CN" sz="1100" dirty="0" err="1">
                <a:ea typeface="宋体" panose="02010600030101010101" pitchFamily="2" charset="-122"/>
              </a:rPr>
              <a:t>stdin</a:t>
            </a:r>
            <a:r>
              <a:rPr lang="en-US" altLang="zh-CN" sz="1100" dirty="0">
                <a:ea typeface="宋体" panose="02010600030101010101" pitchFamily="2" charset="-122"/>
              </a:rPr>
              <a:t>)) {</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buf</a:t>
            </a:r>
            <a:r>
              <a:rPr lang="en-US" altLang="zh-CN" sz="1100" dirty="0">
                <a:ea typeface="宋体" panose="02010600030101010101" pitchFamily="2" charset="-122"/>
              </a:rPr>
              <a:t>[MAX_LINE-1] = ’\0’;</a:t>
            </a:r>
          </a:p>
          <a:p>
            <a:pPr>
              <a:buFont typeface="Wingdings" panose="05000000000000000000" pitchFamily="2" charset="2"/>
              <a:buNone/>
            </a:pPr>
            <a:r>
              <a:rPr lang="en-US" altLang="zh-CN" sz="1100" dirty="0">
                <a:ea typeface="宋体" panose="02010600030101010101" pitchFamily="2" charset="-122"/>
              </a:rPr>
              <a:t>		</a:t>
            </a:r>
            <a:r>
              <a:rPr lang="en-US" altLang="zh-CN" sz="1100" dirty="0" err="1">
                <a:ea typeface="宋体" panose="02010600030101010101" pitchFamily="2" charset="-122"/>
              </a:rPr>
              <a:t>len</a:t>
            </a:r>
            <a:r>
              <a:rPr lang="en-US" altLang="zh-CN" sz="1100" dirty="0">
                <a:ea typeface="宋体" panose="02010600030101010101" pitchFamily="2" charset="-122"/>
              </a:rPr>
              <a:t> = </a:t>
            </a:r>
            <a:r>
              <a:rPr lang="en-US" altLang="zh-CN" sz="1100" dirty="0" err="1">
                <a:ea typeface="宋体" panose="02010600030101010101" pitchFamily="2" charset="-122"/>
              </a:rPr>
              <a:t>strlen</a:t>
            </a:r>
            <a:r>
              <a:rPr lang="en-US" altLang="zh-CN" sz="1100" dirty="0">
                <a:ea typeface="宋体" panose="02010600030101010101" pitchFamily="2" charset="-122"/>
              </a:rPr>
              <a:t>(</a:t>
            </a:r>
            <a:r>
              <a:rPr lang="en-US" altLang="zh-CN" sz="1100" dirty="0" err="1">
                <a:ea typeface="宋体" panose="02010600030101010101" pitchFamily="2" charset="-122"/>
              </a:rPr>
              <a:t>buf</a:t>
            </a:r>
            <a:r>
              <a:rPr lang="en-US" altLang="zh-CN" sz="1100" dirty="0">
                <a:ea typeface="宋体" panose="02010600030101010101" pitchFamily="2" charset="-122"/>
              </a:rPr>
              <a:t>) + 1;</a:t>
            </a:r>
          </a:p>
          <a:p>
            <a:pPr>
              <a:buFont typeface="Wingdings" panose="05000000000000000000" pitchFamily="2" charset="2"/>
              <a:buNone/>
            </a:pPr>
            <a:r>
              <a:rPr lang="en-US" altLang="zh-CN" sz="1100" dirty="0">
                <a:ea typeface="宋体" panose="02010600030101010101" pitchFamily="2" charset="-122"/>
              </a:rPr>
              <a:t>		send(s, </a:t>
            </a:r>
            <a:r>
              <a:rPr lang="en-US" altLang="zh-CN" sz="1100" dirty="0" err="1">
                <a:ea typeface="宋体" panose="02010600030101010101" pitchFamily="2" charset="-122"/>
              </a:rPr>
              <a:t>buf</a:t>
            </a:r>
            <a:r>
              <a:rPr lang="en-US" altLang="zh-CN" sz="1100" dirty="0">
                <a:ea typeface="宋体" panose="02010600030101010101" pitchFamily="2" charset="-122"/>
              </a:rPr>
              <a:t>, </a:t>
            </a:r>
            <a:r>
              <a:rPr lang="en-US" altLang="zh-CN" sz="1100" dirty="0" err="1">
                <a:ea typeface="宋体" panose="02010600030101010101" pitchFamily="2" charset="-122"/>
              </a:rPr>
              <a:t>len</a:t>
            </a:r>
            <a:r>
              <a:rPr lang="en-US" altLang="zh-CN" sz="1100" dirty="0">
                <a:ea typeface="宋体" panose="02010600030101010101" pitchFamily="2" charset="-122"/>
              </a:rPr>
              <a:t>, 0);</a:t>
            </a:r>
          </a:p>
          <a:p>
            <a:pPr>
              <a:buFont typeface="Wingdings" panose="05000000000000000000" pitchFamily="2" charset="2"/>
              <a:buNone/>
            </a:pPr>
            <a:r>
              <a:rPr lang="en-US" altLang="zh-CN" sz="1100" dirty="0">
                <a:ea typeface="宋体" panose="02010600030101010101" pitchFamily="2" charset="-122"/>
              </a:rPr>
              <a:t>	}</a:t>
            </a:r>
          </a:p>
          <a:p>
            <a:pPr>
              <a:buFont typeface="Wingdings" panose="05000000000000000000" pitchFamily="2" charset="2"/>
              <a:buNone/>
            </a:pPr>
            <a:r>
              <a:rPr lang="en-US" altLang="zh-CN" sz="1100" dirty="0">
                <a:ea typeface="宋体" panose="02010600030101010101" pitchFamily="2" charset="-122"/>
              </a:rPr>
              <a:t>}</a:t>
            </a:r>
          </a:p>
        </p:txBody>
      </p:sp>
      <p:sp>
        <p:nvSpPr>
          <p:cNvPr id="200708" name="Text Box 4"/>
          <p:cNvSpPr txBox="1">
            <a:spLocks noChangeArrowheads="1"/>
          </p:cNvSpPr>
          <p:nvPr/>
        </p:nvSpPr>
        <p:spPr bwMode="auto">
          <a:xfrm>
            <a:off x="2624138" y="1511249"/>
            <a:ext cx="1389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域名</a:t>
            </a:r>
            <a:r>
              <a:rPr kumimoji="0" lang="en-US" altLang="zh-CN" sz="1800">
                <a:solidFill>
                  <a:schemeClr val="accent2"/>
                </a:solidFill>
                <a:latin typeface="Arial" panose="020B0604020202020204" pitchFamily="34" charset="0"/>
                <a:ea typeface="宋体" panose="02010600030101010101" pitchFamily="2" charset="-122"/>
              </a:rPr>
              <a:t>/IP</a:t>
            </a:r>
            <a:r>
              <a:rPr kumimoji="0" lang="zh-CN" altLang="en-US" sz="1800">
                <a:solidFill>
                  <a:schemeClr val="accent2"/>
                </a:solidFill>
                <a:latin typeface="Arial" panose="020B0604020202020204" pitchFamily="34" charset="0"/>
                <a:ea typeface="宋体" panose="02010600030101010101" pitchFamily="2" charset="-122"/>
              </a:rPr>
              <a:t>转换</a:t>
            </a:r>
            <a:endParaRPr kumimoji="0" lang="en-US" altLang="zh-CN" sz="1800">
              <a:latin typeface="Arial" panose="020B0604020202020204" pitchFamily="34" charset="0"/>
              <a:ea typeface="宋体" panose="02010600030101010101" pitchFamily="2" charset="-122"/>
            </a:endParaRPr>
          </a:p>
        </p:txBody>
      </p:sp>
      <p:sp>
        <p:nvSpPr>
          <p:cNvPr id="200709" name="Text Box 5"/>
          <p:cNvSpPr txBox="1">
            <a:spLocks noChangeArrowheads="1"/>
          </p:cNvSpPr>
          <p:nvPr/>
        </p:nvSpPr>
        <p:spPr bwMode="auto">
          <a:xfrm>
            <a:off x="2297114" y="3735337"/>
            <a:ext cx="16716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创建 </a:t>
            </a:r>
          </a:p>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客户端</a:t>
            </a:r>
            <a:r>
              <a:rPr kumimoji="0" lang="en-US" altLang="zh-CN" sz="1800">
                <a:solidFill>
                  <a:schemeClr val="accent2"/>
                </a:solidFill>
                <a:latin typeface="Arial" panose="020B0604020202020204" pitchFamily="34" charset="0"/>
                <a:ea typeface="宋体" panose="02010600030101010101" pitchFamily="2" charset="-122"/>
              </a:rPr>
              <a:t>socket, </a:t>
            </a:r>
          </a:p>
        </p:txBody>
      </p:sp>
      <p:sp>
        <p:nvSpPr>
          <p:cNvPr id="200710" name="Text Box 6"/>
          <p:cNvSpPr txBox="1">
            <a:spLocks noChangeArrowheads="1"/>
          </p:cNvSpPr>
          <p:nvPr/>
        </p:nvSpPr>
        <p:spPr bwMode="auto">
          <a:xfrm>
            <a:off x="2589213" y="5699075"/>
            <a:ext cx="1338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从屏幕读取</a:t>
            </a:r>
            <a:endParaRPr kumimoji="0" lang="en-US" altLang="zh-CN" sz="1800">
              <a:solidFill>
                <a:schemeClr val="accent2"/>
              </a:solidFill>
              <a:latin typeface="Arial" panose="020B0604020202020204" pitchFamily="34" charset="0"/>
              <a:ea typeface="宋体" panose="02010600030101010101" pitchFamily="2" charset="-122"/>
            </a:endParaRPr>
          </a:p>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字符串</a:t>
            </a:r>
            <a:endParaRPr kumimoji="0" lang="en-US" altLang="zh-CN" sz="1800">
              <a:latin typeface="Arial" panose="020B0604020202020204" pitchFamily="34" charset="0"/>
              <a:ea typeface="宋体" panose="02010600030101010101" pitchFamily="2" charset="-122"/>
            </a:endParaRPr>
          </a:p>
        </p:txBody>
      </p:sp>
      <p:sp>
        <p:nvSpPr>
          <p:cNvPr id="200711" name="Freeform 7"/>
          <p:cNvSpPr>
            <a:spLocks/>
          </p:cNvSpPr>
          <p:nvPr/>
        </p:nvSpPr>
        <p:spPr bwMode="auto">
          <a:xfrm>
            <a:off x="3860801" y="1311652"/>
            <a:ext cx="184731"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00712" name="Line 8"/>
          <p:cNvSpPr>
            <a:spLocks noChangeShapeType="1"/>
          </p:cNvSpPr>
          <p:nvPr/>
        </p:nvSpPr>
        <p:spPr bwMode="auto">
          <a:xfrm flipV="1">
            <a:off x="3994150" y="1717625"/>
            <a:ext cx="361950" cy="4763"/>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0713" name="Freeform 9"/>
          <p:cNvSpPr>
            <a:spLocks/>
          </p:cNvSpPr>
          <p:nvPr/>
        </p:nvSpPr>
        <p:spPr bwMode="auto">
          <a:xfrm>
            <a:off x="3814764" y="3668296"/>
            <a:ext cx="123825"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200714" name="Line 10"/>
          <p:cNvSpPr>
            <a:spLocks noChangeShapeType="1"/>
          </p:cNvSpPr>
          <p:nvPr/>
        </p:nvSpPr>
        <p:spPr bwMode="auto">
          <a:xfrm>
            <a:off x="3943351" y="4083000"/>
            <a:ext cx="423863" cy="31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0715" name="Freeform 11"/>
          <p:cNvSpPr>
            <a:spLocks/>
          </p:cNvSpPr>
          <p:nvPr/>
        </p:nvSpPr>
        <p:spPr bwMode="auto">
          <a:xfrm>
            <a:off x="3821114" y="5649496"/>
            <a:ext cx="123825"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200716" name="Line 12"/>
          <p:cNvSpPr>
            <a:spLocks noChangeShapeType="1"/>
          </p:cNvSpPr>
          <p:nvPr/>
        </p:nvSpPr>
        <p:spPr bwMode="auto">
          <a:xfrm flipV="1">
            <a:off x="3949700" y="5762574"/>
            <a:ext cx="361950" cy="14288"/>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0717" name="Text Box 4"/>
          <p:cNvSpPr txBox="1">
            <a:spLocks noChangeArrowheads="1"/>
          </p:cNvSpPr>
          <p:nvPr/>
        </p:nvSpPr>
        <p:spPr bwMode="auto">
          <a:xfrm>
            <a:off x="2619376" y="2681237"/>
            <a:ext cx="1338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参数初始化</a:t>
            </a:r>
            <a:endParaRPr kumimoji="0" lang="en-US" altLang="zh-CN" sz="1800">
              <a:latin typeface="Arial" panose="020B0604020202020204" pitchFamily="34" charset="0"/>
              <a:ea typeface="宋体" panose="02010600030101010101" pitchFamily="2" charset="-122"/>
            </a:endParaRPr>
          </a:p>
        </p:txBody>
      </p:sp>
      <p:sp>
        <p:nvSpPr>
          <p:cNvPr id="200718" name="Freeform 7"/>
          <p:cNvSpPr>
            <a:spLocks/>
          </p:cNvSpPr>
          <p:nvPr/>
        </p:nvSpPr>
        <p:spPr bwMode="auto">
          <a:xfrm>
            <a:off x="3805239" y="2481639"/>
            <a:ext cx="184731"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00719" name="Line 8"/>
          <p:cNvSpPr>
            <a:spLocks noChangeShapeType="1"/>
          </p:cNvSpPr>
          <p:nvPr/>
        </p:nvSpPr>
        <p:spPr bwMode="auto">
          <a:xfrm flipV="1">
            <a:off x="3938588" y="2887612"/>
            <a:ext cx="361950" cy="47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0720" name="Text Box 5"/>
          <p:cNvSpPr txBox="1">
            <a:spLocks noChangeArrowheads="1"/>
          </p:cNvSpPr>
          <p:nvPr/>
        </p:nvSpPr>
        <p:spPr bwMode="auto">
          <a:xfrm>
            <a:off x="2630488" y="4735462"/>
            <a:ext cx="1338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连接服务器</a:t>
            </a:r>
            <a:endParaRPr kumimoji="0" lang="en-US" altLang="zh-CN" sz="1800">
              <a:latin typeface="Arial" panose="020B0604020202020204" pitchFamily="34" charset="0"/>
              <a:ea typeface="宋体" panose="02010600030101010101" pitchFamily="2" charset="-122"/>
            </a:endParaRPr>
          </a:p>
        </p:txBody>
      </p:sp>
      <p:sp>
        <p:nvSpPr>
          <p:cNvPr id="200721" name="Freeform 9"/>
          <p:cNvSpPr>
            <a:spLocks/>
          </p:cNvSpPr>
          <p:nvPr/>
        </p:nvSpPr>
        <p:spPr bwMode="auto">
          <a:xfrm>
            <a:off x="3814764" y="4530308"/>
            <a:ext cx="123825"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200722" name="Line 10"/>
          <p:cNvSpPr>
            <a:spLocks noChangeShapeType="1"/>
          </p:cNvSpPr>
          <p:nvPr/>
        </p:nvSpPr>
        <p:spPr bwMode="auto">
          <a:xfrm>
            <a:off x="3943351" y="4945013"/>
            <a:ext cx="423863" cy="31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Tree>
    <p:extLst>
      <p:ext uri="{BB962C8B-B14F-4D97-AF65-F5344CB8AC3E}">
        <p14:creationId xmlns:p14="http://schemas.microsoft.com/office/powerpoint/2010/main" val="32078516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1271464" y="635933"/>
            <a:ext cx="4321175" cy="584200"/>
          </a:xfrm>
        </p:spPr>
        <p:txBody>
          <a:bodyPr/>
          <a:lstStyle/>
          <a:p>
            <a:pPr eaLnBrk="1" hangingPunct="1"/>
            <a:r>
              <a:rPr lang="zh-CN" altLang="en-US" sz="3200" dirty="0">
                <a:ea typeface="宋体" panose="02010600030101010101" pitchFamily="2" charset="-122"/>
              </a:rPr>
              <a:t>示例</a:t>
            </a:r>
            <a:r>
              <a:rPr lang="en-US" altLang="zh-CN" sz="3200" dirty="0">
                <a:ea typeface="宋体" panose="02010600030101010101" pitchFamily="2" charset="-122"/>
              </a:rPr>
              <a:t>: C</a:t>
            </a:r>
            <a:r>
              <a:rPr lang="zh-CN" altLang="en-US" sz="3200" dirty="0">
                <a:ea typeface="宋体" panose="02010600030101010101" pitchFamily="2" charset="-122"/>
              </a:rPr>
              <a:t>服务器</a:t>
            </a:r>
            <a:r>
              <a:rPr lang="en-US" altLang="zh-CN" sz="3200" dirty="0">
                <a:ea typeface="宋体" panose="02010600030101010101" pitchFamily="2" charset="-122"/>
              </a:rPr>
              <a:t>(TCP)</a:t>
            </a:r>
            <a:endParaRPr lang="en-AU" altLang="zh-CN" sz="3200" dirty="0"/>
          </a:p>
        </p:txBody>
      </p:sp>
      <p:sp>
        <p:nvSpPr>
          <p:cNvPr id="202755" name="Rectangle 3"/>
          <p:cNvSpPr>
            <a:spLocks noGrp="1" noChangeArrowheads="1"/>
          </p:cNvSpPr>
          <p:nvPr>
            <p:ph type="body" idx="1"/>
          </p:nvPr>
        </p:nvSpPr>
        <p:spPr>
          <a:xfrm>
            <a:off x="4584701" y="1413594"/>
            <a:ext cx="3743325" cy="5111750"/>
          </a:xfrm>
        </p:spPr>
        <p:txBody>
          <a:bodyPr/>
          <a:lstStyle/>
          <a:p>
            <a:pPr>
              <a:buFont typeface="Wingdings" panose="05000000000000000000" pitchFamily="2" charset="2"/>
              <a:buNone/>
            </a:pPr>
            <a:r>
              <a:rPr lang="en-US" altLang="zh-CN" sz="1100">
                <a:ea typeface="宋体" panose="02010600030101010101" pitchFamily="2" charset="-122"/>
              </a:rPr>
              <a:t>#include &lt;stdio.h&gt;</a:t>
            </a:r>
          </a:p>
          <a:p>
            <a:pPr>
              <a:buFont typeface="Wingdings" panose="05000000000000000000" pitchFamily="2" charset="2"/>
              <a:buNone/>
            </a:pPr>
            <a:r>
              <a:rPr lang="en-US" altLang="zh-CN" sz="1100">
                <a:ea typeface="宋体" panose="02010600030101010101" pitchFamily="2" charset="-122"/>
              </a:rPr>
              <a:t>#include &lt;sys/types.h&gt;</a:t>
            </a:r>
          </a:p>
          <a:p>
            <a:pPr>
              <a:buFont typeface="Wingdings" panose="05000000000000000000" pitchFamily="2" charset="2"/>
              <a:buNone/>
            </a:pPr>
            <a:r>
              <a:rPr lang="en-US" altLang="zh-CN" sz="1100">
                <a:ea typeface="宋体" panose="02010600030101010101" pitchFamily="2" charset="-122"/>
              </a:rPr>
              <a:t>#include &lt;sys/socket.h&gt;</a:t>
            </a:r>
          </a:p>
          <a:p>
            <a:pPr>
              <a:buFont typeface="Wingdings" panose="05000000000000000000" pitchFamily="2" charset="2"/>
              <a:buNone/>
            </a:pPr>
            <a:r>
              <a:rPr lang="en-US" altLang="zh-CN" sz="1100">
                <a:ea typeface="宋体" panose="02010600030101010101" pitchFamily="2" charset="-122"/>
              </a:rPr>
              <a:t>#include &lt;netinet/in.h&gt;</a:t>
            </a:r>
          </a:p>
          <a:p>
            <a:pPr>
              <a:buFont typeface="Wingdings" panose="05000000000000000000" pitchFamily="2" charset="2"/>
              <a:buNone/>
            </a:pPr>
            <a:r>
              <a:rPr lang="en-US" altLang="zh-CN" sz="1100">
                <a:ea typeface="宋体" panose="02010600030101010101" pitchFamily="2" charset="-122"/>
              </a:rPr>
              <a:t>#include &lt;netdb.h&gt;</a:t>
            </a:r>
          </a:p>
          <a:p>
            <a:pPr>
              <a:buFont typeface="Wingdings" panose="05000000000000000000" pitchFamily="2" charset="2"/>
              <a:buNone/>
            </a:pPr>
            <a:r>
              <a:rPr lang="en-US" altLang="zh-CN" sz="1100">
                <a:ea typeface="宋体" panose="02010600030101010101" pitchFamily="2" charset="-122"/>
              </a:rPr>
              <a:t>#define SERVER_PORT 5432</a:t>
            </a:r>
          </a:p>
          <a:p>
            <a:pPr>
              <a:buFont typeface="Wingdings" panose="05000000000000000000" pitchFamily="2" charset="2"/>
              <a:buNone/>
            </a:pPr>
            <a:r>
              <a:rPr lang="en-US" altLang="zh-CN" sz="1100">
                <a:ea typeface="宋体" panose="02010600030101010101" pitchFamily="2" charset="-122"/>
              </a:rPr>
              <a:t>#define MAX_PENDING 5</a:t>
            </a:r>
          </a:p>
          <a:p>
            <a:pPr>
              <a:buFont typeface="Wingdings" panose="05000000000000000000" pitchFamily="2" charset="2"/>
              <a:buNone/>
            </a:pPr>
            <a:r>
              <a:rPr lang="en-US" altLang="zh-CN" sz="1100">
                <a:ea typeface="宋体" panose="02010600030101010101" pitchFamily="2" charset="-122"/>
              </a:rPr>
              <a:t>#define MAX_LINE 256</a:t>
            </a:r>
          </a:p>
          <a:p>
            <a:pPr>
              <a:buFont typeface="Wingdings" panose="05000000000000000000" pitchFamily="2" charset="2"/>
              <a:buNone/>
            </a:pPr>
            <a:endParaRPr lang="en-US" altLang="zh-CN" sz="1100">
              <a:ea typeface="宋体" panose="02010600030101010101" pitchFamily="2" charset="-122"/>
            </a:endParaRPr>
          </a:p>
          <a:p>
            <a:pPr>
              <a:buFont typeface="Wingdings" panose="05000000000000000000" pitchFamily="2" charset="2"/>
              <a:buNone/>
            </a:pPr>
            <a:r>
              <a:rPr lang="en-US" altLang="zh-CN" sz="1100">
                <a:ea typeface="宋体" panose="02010600030101010101" pitchFamily="2" charset="-122"/>
              </a:rPr>
              <a:t>int main()</a:t>
            </a:r>
          </a:p>
          <a:p>
            <a:pPr>
              <a:buFont typeface="Wingdings" panose="05000000000000000000" pitchFamily="2" charset="2"/>
              <a:buNone/>
            </a:pPr>
            <a:r>
              <a:rPr lang="en-US" altLang="zh-CN" sz="1100">
                <a:ea typeface="宋体" panose="02010600030101010101" pitchFamily="2" charset="-122"/>
              </a:rPr>
              <a:t>{</a:t>
            </a:r>
          </a:p>
          <a:p>
            <a:pPr>
              <a:buFont typeface="Wingdings" panose="05000000000000000000" pitchFamily="2" charset="2"/>
              <a:buNone/>
            </a:pPr>
            <a:r>
              <a:rPr lang="en-US" altLang="zh-CN" sz="1100">
                <a:ea typeface="宋体" panose="02010600030101010101" pitchFamily="2" charset="-122"/>
              </a:rPr>
              <a:t>	struct sockaddr_in sin;</a:t>
            </a:r>
          </a:p>
          <a:p>
            <a:pPr>
              <a:buFont typeface="Wingdings" panose="05000000000000000000" pitchFamily="2" charset="2"/>
              <a:buNone/>
            </a:pPr>
            <a:r>
              <a:rPr lang="en-US" altLang="zh-CN" sz="1100">
                <a:ea typeface="宋体" panose="02010600030101010101" pitchFamily="2" charset="-122"/>
              </a:rPr>
              <a:t>	char buf[MAX_LINE];</a:t>
            </a:r>
          </a:p>
          <a:p>
            <a:pPr>
              <a:buFont typeface="Wingdings" panose="05000000000000000000" pitchFamily="2" charset="2"/>
              <a:buNone/>
            </a:pPr>
            <a:r>
              <a:rPr lang="en-US" altLang="zh-CN" sz="1100">
                <a:ea typeface="宋体" panose="02010600030101010101" pitchFamily="2" charset="-122"/>
              </a:rPr>
              <a:t>	int len;</a:t>
            </a:r>
          </a:p>
          <a:p>
            <a:pPr>
              <a:buFont typeface="Wingdings" panose="05000000000000000000" pitchFamily="2" charset="2"/>
              <a:buNone/>
            </a:pPr>
            <a:r>
              <a:rPr lang="en-US" altLang="zh-CN" sz="1100">
                <a:ea typeface="宋体" panose="02010600030101010101" pitchFamily="2" charset="-122"/>
              </a:rPr>
              <a:t>	int s, new_s;</a:t>
            </a:r>
          </a:p>
          <a:p>
            <a:pPr>
              <a:buFont typeface="Wingdings" panose="05000000000000000000" pitchFamily="2" charset="2"/>
              <a:buNone/>
            </a:pPr>
            <a:r>
              <a:rPr lang="en-US" altLang="zh-CN" sz="1100">
                <a:ea typeface="宋体" panose="02010600030101010101" pitchFamily="2" charset="-122"/>
              </a:rPr>
              <a:t>	/* build address data structure */</a:t>
            </a:r>
          </a:p>
          <a:p>
            <a:pPr>
              <a:buFont typeface="Wingdings" panose="05000000000000000000" pitchFamily="2" charset="2"/>
              <a:buNone/>
            </a:pPr>
            <a:r>
              <a:rPr lang="en-US" altLang="zh-CN" sz="1100">
                <a:ea typeface="宋体" panose="02010600030101010101" pitchFamily="2" charset="-122"/>
              </a:rPr>
              <a:t>	bzero((char *)&amp;sin, sizeof(sin));</a:t>
            </a:r>
          </a:p>
          <a:p>
            <a:pPr>
              <a:buFont typeface="Wingdings" panose="05000000000000000000" pitchFamily="2" charset="2"/>
              <a:buNone/>
            </a:pPr>
            <a:r>
              <a:rPr lang="en-US" altLang="zh-CN" sz="1100">
                <a:ea typeface="宋体" panose="02010600030101010101" pitchFamily="2" charset="-122"/>
              </a:rPr>
              <a:t>	sin.sin_family = AF_INET;</a:t>
            </a:r>
          </a:p>
          <a:p>
            <a:pPr>
              <a:buFont typeface="Wingdings" panose="05000000000000000000" pitchFamily="2" charset="2"/>
              <a:buNone/>
            </a:pPr>
            <a:r>
              <a:rPr lang="en-US" altLang="zh-CN" sz="1100">
                <a:ea typeface="宋体" panose="02010600030101010101" pitchFamily="2" charset="-122"/>
              </a:rPr>
              <a:t>	sin.sin_addr.s_addr = INADDR_ANY;</a:t>
            </a:r>
          </a:p>
          <a:p>
            <a:pPr>
              <a:buFont typeface="Wingdings" panose="05000000000000000000" pitchFamily="2" charset="2"/>
              <a:buNone/>
            </a:pPr>
            <a:r>
              <a:rPr lang="en-US" altLang="zh-CN" sz="1100">
                <a:ea typeface="宋体" panose="02010600030101010101" pitchFamily="2" charset="-122"/>
              </a:rPr>
              <a:t>	sin.sin_port = htons(SERVER_PORT);</a:t>
            </a:r>
          </a:p>
          <a:p>
            <a:pPr>
              <a:buFont typeface="Wingdings" panose="05000000000000000000" pitchFamily="2" charset="2"/>
              <a:buNone/>
            </a:pPr>
            <a:endParaRPr lang="en-US" altLang="zh-CN" sz="1100">
              <a:ea typeface="宋体" panose="02010600030101010101" pitchFamily="2" charset="-122"/>
            </a:endParaRPr>
          </a:p>
          <a:p>
            <a:pPr>
              <a:buFont typeface="Wingdings" panose="05000000000000000000" pitchFamily="2" charset="2"/>
              <a:buNone/>
            </a:pPr>
            <a:r>
              <a:rPr lang="en-US" altLang="zh-CN" sz="1100">
                <a:ea typeface="宋体" panose="02010600030101010101" pitchFamily="2" charset="-122"/>
              </a:rPr>
              <a:t>	/* setup passive open */</a:t>
            </a:r>
          </a:p>
          <a:p>
            <a:pPr>
              <a:buFont typeface="Wingdings" panose="05000000000000000000" pitchFamily="2" charset="2"/>
              <a:buNone/>
            </a:pPr>
            <a:r>
              <a:rPr lang="en-US" altLang="zh-CN" sz="1100">
                <a:ea typeface="宋体" panose="02010600030101010101" pitchFamily="2" charset="-122"/>
              </a:rPr>
              <a:t>	if ((s = socket(PF_INET, SOCK_STREAM, 0)) &lt; 0) {</a:t>
            </a:r>
          </a:p>
          <a:p>
            <a:pPr>
              <a:buFont typeface="Wingdings" panose="05000000000000000000" pitchFamily="2" charset="2"/>
              <a:buNone/>
            </a:pPr>
            <a:r>
              <a:rPr lang="en-US" altLang="zh-CN" sz="1100">
                <a:ea typeface="宋体" panose="02010600030101010101" pitchFamily="2" charset="-122"/>
              </a:rPr>
              <a:t>		perror("simplex-talk: socket");</a:t>
            </a:r>
          </a:p>
          <a:p>
            <a:pPr>
              <a:buFont typeface="Wingdings" panose="05000000000000000000" pitchFamily="2" charset="2"/>
              <a:buNone/>
            </a:pPr>
            <a:r>
              <a:rPr lang="en-US" altLang="zh-CN" sz="1100">
                <a:ea typeface="宋体" panose="02010600030101010101" pitchFamily="2" charset="-122"/>
              </a:rPr>
              <a:t>		exit(1);</a:t>
            </a:r>
          </a:p>
          <a:p>
            <a:pPr>
              <a:buFont typeface="Wingdings" panose="05000000000000000000" pitchFamily="2" charset="2"/>
              <a:buNone/>
            </a:pPr>
            <a:r>
              <a:rPr lang="en-US" altLang="zh-CN" sz="1100">
                <a:ea typeface="宋体" panose="02010600030101010101" pitchFamily="2" charset="-122"/>
              </a:rPr>
              <a:t>	}</a:t>
            </a:r>
          </a:p>
        </p:txBody>
      </p:sp>
      <p:sp>
        <p:nvSpPr>
          <p:cNvPr id="202756" name="Text Box 4"/>
          <p:cNvSpPr txBox="1">
            <a:spLocks noChangeArrowheads="1"/>
          </p:cNvSpPr>
          <p:nvPr/>
        </p:nvSpPr>
        <p:spPr bwMode="auto">
          <a:xfrm>
            <a:off x="2411414" y="5518869"/>
            <a:ext cx="18510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在端口</a:t>
            </a:r>
            <a:r>
              <a:rPr kumimoji="0" lang="en-US" altLang="zh-CN" sz="1800">
                <a:solidFill>
                  <a:schemeClr val="accent2"/>
                </a:solidFill>
                <a:latin typeface="Arial" panose="020B0604020202020204" pitchFamily="34" charset="0"/>
                <a:ea typeface="宋体" panose="02010600030101010101" pitchFamily="2" charset="-122"/>
              </a:rPr>
              <a:t>5432</a:t>
            </a:r>
            <a:r>
              <a:rPr kumimoji="0" lang="zh-CN" altLang="en-US" sz="1800">
                <a:solidFill>
                  <a:schemeClr val="accent2"/>
                </a:solidFill>
                <a:latin typeface="Arial" panose="020B0604020202020204" pitchFamily="34" charset="0"/>
                <a:ea typeface="宋体" panose="02010600030101010101" pitchFamily="2" charset="-122"/>
              </a:rPr>
              <a:t>创建</a:t>
            </a:r>
          </a:p>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欢迎</a:t>
            </a:r>
            <a:r>
              <a:rPr kumimoji="0" lang="en-US" altLang="zh-CN" sz="1800">
                <a:solidFill>
                  <a:schemeClr val="accent2"/>
                </a:solidFill>
                <a:latin typeface="Arial" panose="020B0604020202020204" pitchFamily="34" charset="0"/>
                <a:ea typeface="宋体" panose="02010600030101010101" pitchFamily="2" charset="-122"/>
              </a:rPr>
              <a:t> socket</a:t>
            </a:r>
            <a:endParaRPr kumimoji="0" lang="en-US" altLang="zh-CN" sz="1800">
              <a:latin typeface="Arial" panose="020B0604020202020204" pitchFamily="34" charset="0"/>
              <a:ea typeface="宋体" panose="02010600030101010101" pitchFamily="2" charset="-122"/>
            </a:endParaRPr>
          </a:p>
        </p:txBody>
      </p:sp>
      <p:sp>
        <p:nvSpPr>
          <p:cNvPr id="202757" name="Freeform 7"/>
          <p:cNvSpPr>
            <a:spLocks/>
          </p:cNvSpPr>
          <p:nvPr/>
        </p:nvSpPr>
        <p:spPr bwMode="auto">
          <a:xfrm>
            <a:off x="4137025" y="5430397"/>
            <a:ext cx="152400"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202758" name="Line 8"/>
          <p:cNvSpPr>
            <a:spLocks noChangeShapeType="1"/>
          </p:cNvSpPr>
          <p:nvPr/>
        </p:nvSpPr>
        <p:spPr bwMode="auto">
          <a:xfrm>
            <a:off x="4308475" y="5979244"/>
            <a:ext cx="419100" cy="47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2759" name="Text Box 4"/>
          <p:cNvSpPr txBox="1">
            <a:spLocks noChangeArrowheads="1"/>
          </p:cNvSpPr>
          <p:nvPr/>
        </p:nvSpPr>
        <p:spPr bwMode="auto">
          <a:xfrm>
            <a:off x="3000375" y="1556469"/>
            <a:ext cx="1150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800">
                <a:solidFill>
                  <a:schemeClr val="accent2"/>
                </a:solidFill>
                <a:latin typeface="Arial" panose="020B0604020202020204" pitchFamily="34" charset="0"/>
                <a:ea typeface="宋体" panose="02010600030101010101" pitchFamily="2" charset="-122"/>
              </a:rPr>
              <a:t>Socket</a:t>
            </a:r>
            <a:r>
              <a:rPr kumimoji="0" lang="zh-CN" altLang="en-US" sz="1800">
                <a:solidFill>
                  <a:schemeClr val="accent2"/>
                </a:solidFill>
                <a:latin typeface="Arial" panose="020B0604020202020204" pitchFamily="34" charset="0"/>
                <a:ea typeface="宋体" panose="02010600030101010101" pitchFamily="2" charset="-122"/>
              </a:rPr>
              <a:t>编程库文件</a:t>
            </a:r>
            <a:endParaRPr kumimoji="0" lang="en-US" altLang="zh-CN" sz="1800">
              <a:latin typeface="Arial" panose="020B0604020202020204" pitchFamily="34" charset="0"/>
              <a:ea typeface="宋体" panose="02010600030101010101" pitchFamily="2" charset="-122"/>
            </a:endParaRPr>
          </a:p>
        </p:txBody>
      </p:sp>
      <p:sp>
        <p:nvSpPr>
          <p:cNvPr id="202760" name="Freeform 7"/>
          <p:cNvSpPr>
            <a:spLocks/>
          </p:cNvSpPr>
          <p:nvPr/>
        </p:nvSpPr>
        <p:spPr bwMode="auto">
          <a:xfrm>
            <a:off x="4151314" y="1485459"/>
            <a:ext cx="184731"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02761" name="Line 8"/>
          <p:cNvSpPr>
            <a:spLocks noChangeShapeType="1"/>
          </p:cNvSpPr>
          <p:nvPr/>
        </p:nvSpPr>
        <p:spPr bwMode="auto">
          <a:xfrm flipV="1">
            <a:off x="4284663" y="1891432"/>
            <a:ext cx="361950" cy="4763"/>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Tree>
    <p:extLst>
      <p:ext uri="{BB962C8B-B14F-4D97-AF65-F5344CB8AC3E}">
        <p14:creationId xmlns:p14="http://schemas.microsoft.com/office/powerpoint/2010/main" val="727304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1594644" y="599950"/>
            <a:ext cx="8281987" cy="584200"/>
          </a:xfrm>
        </p:spPr>
        <p:txBody>
          <a:bodyPr/>
          <a:lstStyle/>
          <a:p>
            <a:pPr eaLnBrk="1" hangingPunct="1"/>
            <a:r>
              <a:rPr lang="zh-CN" altLang="en-US" sz="3200" dirty="0">
                <a:ea typeface="宋体" panose="02010600030101010101" pitchFamily="2" charset="-122"/>
              </a:rPr>
              <a:t>示例</a:t>
            </a:r>
            <a:r>
              <a:rPr lang="en-US" altLang="zh-CN" sz="3200" dirty="0">
                <a:ea typeface="宋体" panose="02010600030101010101" pitchFamily="2" charset="-122"/>
              </a:rPr>
              <a:t>: C</a:t>
            </a:r>
            <a:r>
              <a:rPr lang="zh-CN" altLang="en-US" sz="3200" dirty="0">
                <a:ea typeface="宋体" panose="02010600030101010101" pitchFamily="2" charset="-122"/>
              </a:rPr>
              <a:t>服务器</a:t>
            </a:r>
            <a:r>
              <a:rPr lang="en-US" altLang="zh-CN" sz="3200" dirty="0">
                <a:ea typeface="宋体" panose="02010600030101010101" pitchFamily="2" charset="-122"/>
              </a:rPr>
              <a:t>(TCP)</a:t>
            </a:r>
            <a:endParaRPr lang="en-AU" altLang="zh-CN" sz="3200" dirty="0"/>
          </a:p>
        </p:txBody>
      </p:sp>
      <p:sp>
        <p:nvSpPr>
          <p:cNvPr id="204803" name="Rectangle 3"/>
          <p:cNvSpPr>
            <a:spLocks noGrp="1" noChangeArrowheads="1"/>
          </p:cNvSpPr>
          <p:nvPr>
            <p:ph type="body" idx="1"/>
          </p:nvPr>
        </p:nvSpPr>
        <p:spPr>
          <a:xfrm>
            <a:off x="4584700" y="1557610"/>
            <a:ext cx="4464050" cy="5111750"/>
          </a:xfrm>
        </p:spPr>
        <p:txBody>
          <a:bodyPr/>
          <a:lstStyle/>
          <a:p>
            <a:pPr>
              <a:buFont typeface="Wingdings" panose="05000000000000000000" pitchFamily="2" charset="2"/>
              <a:buNone/>
            </a:pPr>
            <a:r>
              <a:rPr lang="en-US" altLang="zh-CN" sz="1100">
                <a:ea typeface="宋体" panose="02010600030101010101" pitchFamily="2" charset="-122"/>
              </a:rPr>
              <a:t>	if ((bind(s, (struct sockaddr *)&amp;sin, sizeof(sin))) &lt; 0) {</a:t>
            </a:r>
          </a:p>
          <a:p>
            <a:pPr>
              <a:buFont typeface="Wingdings" panose="05000000000000000000" pitchFamily="2" charset="2"/>
              <a:buNone/>
            </a:pPr>
            <a:r>
              <a:rPr lang="en-US" altLang="zh-CN" sz="1100">
                <a:ea typeface="宋体" panose="02010600030101010101" pitchFamily="2" charset="-122"/>
              </a:rPr>
              <a:t>		perror("simplex-talk: bind");</a:t>
            </a:r>
          </a:p>
          <a:p>
            <a:pPr>
              <a:buFont typeface="Wingdings" panose="05000000000000000000" pitchFamily="2" charset="2"/>
              <a:buNone/>
            </a:pPr>
            <a:r>
              <a:rPr lang="en-US" altLang="zh-CN" sz="1100">
                <a:ea typeface="宋体" panose="02010600030101010101" pitchFamily="2" charset="-122"/>
              </a:rPr>
              <a:t>		exit(1);</a:t>
            </a:r>
          </a:p>
          <a:p>
            <a:pPr>
              <a:buFont typeface="Wingdings" panose="05000000000000000000" pitchFamily="2" charset="2"/>
              <a:buNone/>
            </a:pPr>
            <a:r>
              <a:rPr lang="en-US" altLang="zh-CN" sz="1100">
                <a:ea typeface="宋体" panose="02010600030101010101" pitchFamily="2" charset="-122"/>
              </a:rPr>
              <a:t>	}</a:t>
            </a:r>
          </a:p>
          <a:p>
            <a:pPr>
              <a:buFont typeface="Wingdings" panose="05000000000000000000" pitchFamily="2" charset="2"/>
              <a:buNone/>
            </a:pPr>
            <a:r>
              <a:rPr lang="en-US" altLang="zh-CN" sz="1100">
                <a:ea typeface="宋体" panose="02010600030101010101" pitchFamily="2" charset="-122"/>
              </a:rPr>
              <a:t>	listen(s, MAX_PENDING);</a:t>
            </a:r>
          </a:p>
          <a:p>
            <a:pPr>
              <a:buFont typeface="Wingdings" panose="05000000000000000000" pitchFamily="2" charset="2"/>
              <a:buNone/>
            </a:pPr>
            <a:r>
              <a:rPr lang="en-US" altLang="zh-CN" sz="1100">
                <a:ea typeface="宋体" panose="02010600030101010101" pitchFamily="2" charset="-122"/>
              </a:rPr>
              <a:t>	/* wait for connection, then receive and print text */</a:t>
            </a:r>
          </a:p>
          <a:p>
            <a:pPr>
              <a:buFont typeface="Wingdings" panose="05000000000000000000" pitchFamily="2" charset="2"/>
              <a:buNone/>
            </a:pPr>
            <a:r>
              <a:rPr lang="en-US" altLang="zh-CN" sz="1100">
                <a:ea typeface="宋体" panose="02010600030101010101" pitchFamily="2" charset="-122"/>
              </a:rPr>
              <a:t>	while(1) {</a:t>
            </a:r>
          </a:p>
          <a:p>
            <a:pPr>
              <a:buFont typeface="Wingdings" panose="05000000000000000000" pitchFamily="2" charset="2"/>
              <a:buNone/>
            </a:pPr>
            <a:r>
              <a:rPr lang="en-US" altLang="zh-CN" sz="1100">
                <a:ea typeface="宋体" panose="02010600030101010101" pitchFamily="2" charset="-122"/>
              </a:rPr>
              <a:t>		if ((new_s = accept(s, (struct sockaddr *)&amp;sin, &amp;len)) &lt; 0) {</a:t>
            </a:r>
          </a:p>
          <a:p>
            <a:pPr>
              <a:buFont typeface="Wingdings" panose="05000000000000000000" pitchFamily="2" charset="2"/>
              <a:buNone/>
            </a:pPr>
            <a:r>
              <a:rPr lang="en-US" altLang="zh-CN" sz="1100">
                <a:ea typeface="宋体" panose="02010600030101010101" pitchFamily="2" charset="-122"/>
              </a:rPr>
              <a:t>		perror("simplex-talk: accept");</a:t>
            </a:r>
          </a:p>
          <a:p>
            <a:pPr>
              <a:buFont typeface="Wingdings" panose="05000000000000000000" pitchFamily="2" charset="2"/>
              <a:buNone/>
            </a:pPr>
            <a:r>
              <a:rPr lang="en-US" altLang="zh-CN" sz="1100">
                <a:ea typeface="宋体" panose="02010600030101010101" pitchFamily="2" charset="-122"/>
              </a:rPr>
              <a:t>		exit(1);</a:t>
            </a:r>
          </a:p>
          <a:p>
            <a:pPr>
              <a:buFont typeface="Wingdings" panose="05000000000000000000" pitchFamily="2" charset="2"/>
              <a:buNone/>
            </a:pPr>
            <a:r>
              <a:rPr lang="en-US" altLang="zh-CN" sz="1100">
                <a:ea typeface="宋体" panose="02010600030101010101" pitchFamily="2" charset="-122"/>
              </a:rPr>
              <a:t>	}</a:t>
            </a:r>
          </a:p>
          <a:p>
            <a:pPr>
              <a:buFont typeface="Wingdings" panose="05000000000000000000" pitchFamily="2" charset="2"/>
              <a:buNone/>
            </a:pPr>
            <a:r>
              <a:rPr lang="en-US" altLang="zh-CN" sz="1100">
                <a:ea typeface="宋体" panose="02010600030101010101" pitchFamily="2" charset="-122"/>
              </a:rPr>
              <a:t>	while (len = recv(new_s, buf, sizeof(buf), 0))</a:t>
            </a:r>
          </a:p>
          <a:p>
            <a:pPr>
              <a:buFont typeface="Wingdings" panose="05000000000000000000" pitchFamily="2" charset="2"/>
              <a:buNone/>
            </a:pPr>
            <a:r>
              <a:rPr lang="en-US" altLang="zh-CN" sz="1100">
                <a:ea typeface="宋体" panose="02010600030101010101" pitchFamily="2" charset="-122"/>
              </a:rPr>
              <a:t>		fputs(buf, stdout);</a:t>
            </a:r>
          </a:p>
          <a:p>
            <a:pPr>
              <a:buFont typeface="Wingdings" panose="05000000000000000000" pitchFamily="2" charset="2"/>
              <a:buNone/>
            </a:pPr>
            <a:r>
              <a:rPr lang="en-US" altLang="zh-CN" sz="1100">
                <a:ea typeface="宋体" panose="02010600030101010101" pitchFamily="2" charset="-122"/>
              </a:rPr>
              <a:t>		close(new_s);</a:t>
            </a:r>
          </a:p>
          <a:p>
            <a:pPr>
              <a:buFont typeface="Wingdings" panose="05000000000000000000" pitchFamily="2" charset="2"/>
              <a:buNone/>
            </a:pPr>
            <a:r>
              <a:rPr lang="en-US" altLang="zh-CN" sz="1100">
                <a:ea typeface="宋体" panose="02010600030101010101" pitchFamily="2" charset="-122"/>
              </a:rPr>
              <a:t>	}</a:t>
            </a:r>
          </a:p>
          <a:p>
            <a:pPr>
              <a:buFont typeface="Wingdings" panose="05000000000000000000" pitchFamily="2" charset="2"/>
              <a:buNone/>
            </a:pPr>
            <a:r>
              <a:rPr lang="en-US" altLang="zh-CN" sz="1100">
                <a:ea typeface="宋体" panose="02010600030101010101" pitchFamily="2" charset="-122"/>
              </a:rPr>
              <a:t>}</a:t>
            </a:r>
          </a:p>
        </p:txBody>
      </p:sp>
      <p:sp>
        <p:nvSpPr>
          <p:cNvPr id="204804" name="Text Box 5"/>
          <p:cNvSpPr txBox="1">
            <a:spLocks noChangeArrowheads="1"/>
          </p:cNvSpPr>
          <p:nvPr/>
        </p:nvSpPr>
        <p:spPr bwMode="auto">
          <a:xfrm>
            <a:off x="2484439" y="2060848"/>
            <a:ext cx="1774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服务</a:t>
            </a:r>
            <a:r>
              <a:rPr kumimoji="0" lang="en-US" altLang="zh-CN" sz="1800">
                <a:solidFill>
                  <a:schemeClr val="accent2"/>
                </a:solidFill>
                <a:latin typeface="Arial" panose="020B0604020202020204" pitchFamily="34" charset="0"/>
                <a:ea typeface="宋体" panose="02010600030101010101" pitchFamily="2" charset="-122"/>
              </a:rPr>
              <a:t>socket</a:t>
            </a:r>
            <a:r>
              <a:rPr kumimoji="0" lang="zh-CN" altLang="en-US" sz="1800">
                <a:solidFill>
                  <a:schemeClr val="accent2"/>
                </a:solidFill>
                <a:latin typeface="Arial" panose="020B0604020202020204" pitchFamily="34" charset="0"/>
                <a:ea typeface="宋体" panose="02010600030101010101" pitchFamily="2" charset="-122"/>
              </a:rPr>
              <a:t>等待</a:t>
            </a:r>
            <a:endParaRPr kumimoji="0" lang="en-US" altLang="zh-CN" sz="1800">
              <a:solidFill>
                <a:schemeClr val="accent2"/>
              </a:solidFill>
              <a:latin typeface="Arial" panose="020B0604020202020204" pitchFamily="34" charset="0"/>
              <a:ea typeface="宋体" panose="02010600030101010101" pitchFamily="2" charset="-122"/>
            </a:endParaRPr>
          </a:p>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客户端连接</a:t>
            </a:r>
            <a:endParaRPr kumimoji="0" lang="en-US" altLang="zh-CN" sz="1800">
              <a:latin typeface="Arial" panose="020B0604020202020204" pitchFamily="34" charset="0"/>
              <a:ea typeface="宋体" panose="02010600030101010101" pitchFamily="2" charset="-122"/>
            </a:endParaRPr>
          </a:p>
        </p:txBody>
      </p:sp>
      <p:sp>
        <p:nvSpPr>
          <p:cNvPr id="204805" name="Text Box 6"/>
          <p:cNvSpPr txBox="1">
            <a:spLocks noChangeArrowheads="1"/>
          </p:cNvSpPr>
          <p:nvPr/>
        </p:nvSpPr>
        <p:spPr bwMode="auto">
          <a:xfrm>
            <a:off x="1992314" y="3286398"/>
            <a:ext cx="22748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创建服务客户端的</a:t>
            </a:r>
            <a:endParaRPr kumimoji="0" lang="en-US" altLang="zh-CN" sz="1800">
              <a:solidFill>
                <a:schemeClr val="accent2"/>
              </a:solidFill>
              <a:latin typeface="Arial" panose="020B0604020202020204" pitchFamily="34" charset="0"/>
              <a:ea typeface="宋体" panose="02010600030101010101" pitchFamily="2" charset="-122"/>
            </a:endParaRPr>
          </a:p>
          <a:p>
            <a:pPr algn="r" eaLnBrk="1" hangingPunct="1">
              <a:spcBef>
                <a:spcPct val="0"/>
              </a:spcBef>
              <a:buClrTx/>
              <a:buSzTx/>
              <a:buFontTx/>
              <a:buNone/>
            </a:pPr>
            <a:r>
              <a:rPr kumimoji="0" lang="en-US" altLang="zh-CN" sz="1800">
                <a:solidFill>
                  <a:schemeClr val="accent2"/>
                </a:solidFill>
                <a:latin typeface="Arial" panose="020B0604020202020204" pitchFamily="34" charset="0"/>
                <a:ea typeface="宋体" panose="02010600030101010101" pitchFamily="2" charset="-122"/>
              </a:rPr>
              <a:t>Socket</a:t>
            </a:r>
            <a:r>
              <a:rPr kumimoji="0" lang="zh-CN" altLang="en-US" sz="1800">
                <a:solidFill>
                  <a:schemeClr val="accent2"/>
                </a:solidFill>
                <a:latin typeface="Arial" panose="020B0604020202020204" pitchFamily="34" charset="0"/>
                <a:ea typeface="宋体" panose="02010600030101010101" pitchFamily="2" charset="-122"/>
              </a:rPr>
              <a:t>，并读取信息</a:t>
            </a:r>
            <a:endParaRPr kumimoji="0" lang="en-US" altLang="zh-CN" sz="1800">
              <a:latin typeface="Arial" panose="020B0604020202020204" pitchFamily="34" charset="0"/>
              <a:ea typeface="宋体" panose="02010600030101010101" pitchFamily="2" charset="-122"/>
            </a:endParaRPr>
          </a:p>
        </p:txBody>
      </p:sp>
      <p:sp>
        <p:nvSpPr>
          <p:cNvPr id="204806" name="Freeform 9"/>
          <p:cNvSpPr>
            <a:spLocks/>
          </p:cNvSpPr>
          <p:nvPr/>
        </p:nvSpPr>
        <p:spPr bwMode="auto">
          <a:xfrm>
            <a:off x="4151314" y="2028731"/>
            <a:ext cx="123825"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204807" name="Line 10"/>
          <p:cNvSpPr>
            <a:spLocks noChangeShapeType="1"/>
          </p:cNvSpPr>
          <p:nvPr/>
        </p:nvSpPr>
        <p:spPr bwMode="auto">
          <a:xfrm flipV="1">
            <a:off x="4289426" y="2492647"/>
            <a:ext cx="582613" cy="7938"/>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4808" name="Freeform 11"/>
          <p:cNvSpPr>
            <a:spLocks/>
          </p:cNvSpPr>
          <p:nvPr/>
        </p:nvSpPr>
        <p:spPr bwMode="auto">
          <a:xfrm>
            <a:off x="4151313" y="3166969"/>
            <a:ext cx="152400"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204809" name="Line 12"/>
          <p:cNvSpPr>
            <a:spLocks noChangeShapeType="1"/>
          </p:cNvSpPr>
          <p:nvPr/>
        </p:nvSpPr>
        <p:spPr bwMode="auto">
          <a:xfrm flipV="1">
            <a:off x="4295775" y="3861073"/>
            <a:ext cx="592138" cy="23813"/>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4810" name="Text Box 6"/>
          <p:cNvSpPr txBox="1">
            <a:spLocks noChangeArrowheads="1"/>
          </p:cNvSpPr>
          <p:nvPr/>
        </p:nvSpPr>
        <p:spPr bwMode="auto">
          <a:xfrm>
            <a:off x="2697164" y="4130948"/>
            <a:ext cx="15700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服务器将信息</a:t>
            </a:r>
            <a:endParaRPr kumimoji="0" lang="en-US" altLang="zh-CN" sz="1800">
              <a:solidFill>
                <a:schemeClr val="accent2"/>
              </a:solidFill>
              <a:latin typeface="Arial" panose="020B0604020202020204" pitchFamily="34" charset="0"/>
              <a:ea typeface="宋体" panose="02010600030101010101" pitchFamily="2" charset="-122"/>
            </a:endParaRPr>
          </a:p>
          <a:p>
            <a:pPr algn="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显示在屏幕上</a:t>
            </a:r>
            <a:endParaRPr kumimoji="0" lang="en-US" altLang="zh-CN" sz="1800">
              <a:latin typeface="Arial" panose="020B0604020202020204" pitchFamily="34" charset="0"/>
              <a:ea typeface="宋体" panose="02010600030101010101" pitchFamily="2" charset="-122"/>
            </a:endParaRPr>
          </a:p>
        </p:txBody>
      </p:sp>
      <p:sp>
        <p:nvSpPr>
          <p:cNvPr id="204811" name="Freeform 11"/>
          <p:cNvSpPr>
            <a:spLocks/>
          </p:cNvSpPr>
          <p:nvPr/>
        </p:nvSpPr>
        <p:spPr bwMode="auto">
          <a:xfrm>
            <a:off x="4151313" y="4013106"/>
            <a:ext cx="152400" cy="830997"/>
          </a:xfrm>
          <a:custGeom>
            <a:avLst/>
            <a:gdLst>
              <a:gd name="T0" fmla="*/ 0 w 78"/>
              <a:gd name="T1" fmla="*/ 0 h 342"/>
              <a:gd name="T2" fmla="*/ 2147483646 w 78"/>
              <a:gd name="T3" fmla="*/ 0 h 342"/>
              <a:gd name="T4" fmla="*/ 2147483646 w 78"/>
              <a:gd name="T5" fmla="*/ 2147483646 h 342"/>
              <a:gd name="T6" fmla="*/ 2147483646 w 78"/>
              <a:gd name="T7" fmla="*/ 2147483646 h 342"/>
              <a:gd name="T8" fmla="*/ 0 60000 65536"/>
              <a:gd name="T9" fmla="*/ 0 60000 65536"/>
              <a:gd name="T10" fmla="*/ 0 60000 65536"/>
              <a:gd name="T11" fmla="*/ 0 60000 65536"/>
              <a:gd name="T12" fmla="*/ 0 w 78"/>
              <a:gd name="T13" fmla="*/ 0 h 342"/>
              <a:gd name="T14" fmla="*/ 78 w 78"/>
              <a:gd name="T15" fmla="*/ 342 h 342"/>
            </a:gdLst>
            <a:ahLst/>
            <a:cxnLst>
              <a:cxn ang="T8">
                <a:pos x="T0" y="T1"/>
              </a:cxn>
              <a:cxn ang="T9">
                <a:pos x="T2" y="T3"/>
              </a:cxn>
              <a:cxn ang="T10">
                <a:pos x="T4" y="T5"/>
              </a:cxn>
              <a:cxn ang="T11">
                <a:pos x="T6" y="T7"/>
              </a:cxn>
            </a:cxnLst>
            <a:rect l="T12" t="T13" r="T14" b="T15"/>
            <a:pathLst>
              <a:path w="78" h="342">
                <a:moveTo>
                  <a:pt x="0" y="0"/>
                </a:moveTo>
                <a:lnTo>
                  <a:pt x="78" y="0"/>
                </a:lnTo>
                <a:lnTo>
                  <a:pt x="78" y="342"/>
                </a:lnTo>
                <a:lnTo>
                  <a:pt x="6" y="342"/>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204812" name="Line 12"/>
          <p:cNvSpPr>
            <a:spLocks noChangeShapeType="1"/>
          </p:cNvSpPr>
          <p:nvPr/>
        </p:nvSpPr>
        <p:spPr bwMode="auto">
          <a:xfrm flipV="1">
            <a:off x="4295775" y="4148410"/>
            <a:ext cx="592138" cy="2381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4813" name="Text Box 13"/>
          <p:cNvSpPr txBox="1">
            <a:spLocks noChangeArrowheads="1"/>
          </p:cNvSpPr>
          <p:nvPr/>
        </p:nvSpPr>
        <p:spPr bwMode="auto">
          <a:xfrm>
            <a:off x="5735638" y="4869136"/>
            <a:ext cx="18669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chemeClr val="accent2"/>
                </a:solidFill>
                <a:latin typeface="Arial" panose="020B0604020202020204" pitchFamily="34" charset="0"/>
                <a:ea typeface="宋体" panose="02010600030101010101" pitchFamily="2" charset="-122"/>
              </a:rPr>
              <a:t>while</a:t>
            </a:r>
            <a:r>
              <a:rPr kumimoji="0" lang="zh-CN" altLang="en-US" sz="1800">
                <a:solidFill>
                  <a:schemeClr val="accent2"/>
                </a:solidFill>
                <a:latin typeface="Arial" panose="020B0604020202020204" pitchFamily="34" charset="0"/>
                <a:ea typeface="宋体" panose="02010600030101010101" pitchFamily="2" charset="-122"/>
              </a:rPr>
              <a:t>循环结束，</a:t>
            </a:r>
          </a:p>
          <a:p>
            <a:pP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等待另外的客户</a:t>
            </a:r>
          </a:p>
          <a:p>
            <a:pP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端连接</a:t>
            </a:r>
            <a:endParaRPr kumimoji="0" lang="en-US" altLang="zh-CN" sz="1800">
              <a:latin typeface="Arial" panose="020B0604020202020204" pitchFamily="34" charset="0"/>
              <a:ea typeface="宋体" panose="02010600030101010101" pitchFamily="2" charset="-122"/>
            </a:endParaRPr>
          </a:p>
        </p:txBody>
      </p:sp>
      <p:sp>
        <p:nvSpPr>
          <p:cNvPr id="204814" name="Line 15"/>
          <p:cNvSpPr>
            <a:spLocks noChangeShapeType="1"/>
          </p:cNvSpPr>
          <p:nvPr/>
        </p:nvSpPr>
        <p:spPr bwMode="auto">
          <a:xfrm flipH="1" flipV="1">
            <a:off x="5068888" y="4532586"/>
            <a:ext cx="647700" cy="604837"/>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Tree>
    <p:extLst>
      <p:ext uri="{BB962C8B-B14F-4D97-AF65-F5344CB8AC3E}">
        <p14:creationId xmlns:p14="http://schemas.microsoft.com/office/powerpoint/2010/main" val="19619299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灯片编号占位符 4"/>
          <p:cNvSpPr>
            <a:spLocks noGrp="1"/>
          </p:cNvSpPr>
          <p:nvPr>
            <p:ph type="sldNum" sz="quarter" idx="11"/>
          </p:nvPr>
        </p:nvSpPr>
        <p:spPr>
          <a:xfrm>
            <a:off x="9264352" y="6323013"/>
            <a:ext cx="28448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8C9D9ABC-E68A-4825-9C29-CCD24B42EB99}"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156</a:t>
            </a:fld>
            <a:r>
              <a:rPr kumimoji="0" lang="en-US" altLang="zh-CN" sz="1000" dirty="0">
                <a:latin typeface="Arial" panose="020B0604020202020204" pitchFamily="34" charset="0"/>
                <a:ea typeface="宋体" panose="02010600030101010101" pitchFamily="2" charset="-122"/>
              </a:rPr>
              <a:t>-</a:t>
            </a:r>
          </a:p>
        </p:txBody>
      </p:sp>
      <p:sp>
        <p:nvSpPr>
          <p:cNvPr id="206851" name="Rectangle 2"/>
          <p:cNvSpPr>
            <a:spLocks noGrp="1" noChangeArrowheads="1"/>
          </p:cNvSpPr>
          <p:nvPr>
            <p:ph type="title"/>
          </p:nvPr>
        </p:nvSpPr>
        <p:spPr/>
        <p:txBody>
          <a:bodyPr/>
          <a:lstStyle/>
          <a:p>
            <a:pPr eaLnBrk="1" hangingPunct="1"/>
            <a:r>
              <a:rPr lang="zh-CN" altLang="en-US" sz="3200"/>
              <a:t>提纲</a:t>
            </a:r>
          </a:p>
        </p:txBody>
      </p:sp>
      <p:sp>
        <p:nvSpPr>
          <p:cNvPr id="206852" name="Rectangle 3"/>
          <p:cNvSpPr>
            <a:spLocks noGrp="1" noChangeArrowheads="1"/>
          </p:cNvSpPr>
          <p:nvPr>
            <p:ph type="body" idx="1"/>
          </p:nvPr>
        </p:nvSpPr>
        <p:spPr/>
        <p:txBody>
          <a:bodyPr/>
          <a:lstStyle/>
          <a:p>
            <a:pPr eaLnBrk="1" hangingPunct="1"/>
            <a:r>
              <a:rPr lang="zh-CN" altLang="en-US" dirty="0"/>
              <a:t>背景</a:t>
            </a:r>
            <a:endParaRPr lang="en-US" altLang="zh-CN" dirty="0"/>
          </a:p>
          <a:p>
            <a:pPr lvl="1" eaLnBrk="1" hangingPunct="1"/>
            <a:r>
              <a:rPr lang="zh-CN" altLang="en-US" dirty="0"/>
              <a:t>核心问题</a:t>
            </a:r>
            <a:r>
              <a:rPr lang="en-US" altLang="zh-CN" dirty="0"/>
              <a:t>: </a:t>
            </a:r>
            <a:r>
              <a:rPr lang="zh-CN" altLang="en-US" dirty="0"/>
              <a:t>构造一个网络</a:t>
            </a:r>
          </a:p>
          <a:p>
            <a:pPr eaLnBrk="1" hangingPunct="1"/>
            <a:r>
              <a:rPr lang="zh-CN" altLang="en-US" dirty="0"/>
              <a:t>需求分析</a:t>
            </a:r>
            <a:endParaRPr lang="en-US" altLang="zh-CN" dirty="0"/>
          </a:p>
          <a:p>
            <a:pPr eaLnBrk="1" hangingPunct="1"/>
            <a:r>
              <a:rPr lang="zh-CN" altLang="en-US" dirty="0"/>
              <a:t>网络架构</a:t>
            </a:r>
            <a:endParaRPr lang="en-US" altLang="zh-CN" dirty="0"/>
          </a:p>
          <a:p>
            <a:pPr eaLnBrk="1" hangingPunct="1"/>
            <a:r>
              <a:rPr lang="zh-CN" altLang="en-US" dirty="0"/>
              <a:t>网络性能</a:t>
            </a:r>
            <a:endParaRPr lang="en-US" altLang="zh-CN" dirty="0"/>
          </a:p>
          <a:p>
            <a:pPr eaLnBrk="1" hangingPunct="1"/>
            <a:r>
              <a:rPr lang="zh-CN" altLang="en-US" dirty="0"/>
              <a:t>网络编程</a:t>
            </a:r>
            <a:endParaRPr lang="en-US" altLang="zh-CN" dirty="0"/>
          </a:p>
          <a:p>
            <a:pPr lvl="1" eaLnBrk="1" hangingPunct="1"/>
            <a:r>
              <a:rPr lang="zh-CN" altLang="en-US" dirty="0"/>
              <a:t>基于套接字</a:t>
            </a:r>
          </a:p>
          <a:p>
            <a:pPr eaLnBrk="1" hangingPunct="1"/>
            <a:r>
              <a:rPr lang="zh-CN" altLang="en-US" dirty="0"/>
              <a:t>互联网简史</a:t>
            </a:r>
            <a:endParaRPr lang="en-US" altLang="zh-CN" dirty="0"/>
          </a:p>
          <a:p>
            <a:pPr eaLnBrk="1" hangingPunct="1"/>
            <a:r>
              <a:rPr lang="zh-CN" altLang="en-US" dirty="0"/>
              <a:t>总结</a:t>
            </a:r>
            <a:endParaRPr lang="en-US" altLang="zh-CN" dirty="0"/>
          </a:p>
        </p:txBody>
      </p:sp>
    </p:spTree>
    <p:extLst>
      <p:ext uri="{BB962C8B-B14F-4D97-AF65-F5344CB8AC3E}">
        <p14:creationId xmlns:p14="http://schemas.microsoft.com/office/powerpoint/2010/main" val="5566562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34146" name="Picture 2"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191001" y="1951039"/>
            <a:ext cx="3821113"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Picture 3" descr="arpanet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6550" y="2011363"/>
            <a:ext cx="4235450"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8" name="Picture 4" descr="arpanet4"/>
          <p:cNvPicPr>
            <a:picLocks noChangeAspect="1" noChangeArrowheads="1"/>
          </p:cNvPicPr>
          <p:nvPr/>
        </p:nvPicPr>
        <p:blipFill>
          <a:blip r:embed="rId5">
            <a:extLst>
              <a:ext uri="{28A0092B-C50C-407E-A947-70E740481C1C}">
                <a14:useLocalDpi xmlns:a14="http://schemas.microsoft.com/office/drawing/2010/main" val="0"/>
              </a:ext>
            </a:extLst>
          </a:blip>
          <a:srcRect t="5540"/>
          <a:stretch>
            <a:fillRect/>
          </a:stretch>
        </p:blipFill>
        <p:spPr bwMode="auto">
          <a:xfrm>
            <a:off x="3373438" y="1882775"/>
            <a:ext cx="5008562"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9" name="Picture 5" descr="arpanet1987_lar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5976" y="2116138"/>
            <a:ext cx="5026025"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0" name="Picture 6" descr="isp-1999"/>
          <p:cNvPicPr>
            <a:picLocks noGrp="1" noChangeAspect="1" noChangeArrowheads="1"/>
          </p:cNvPicPr>
          <p:nvPr>
            <p:ph sz="quarter" idx="3"/>
          </p:nvPr>
        </p:nvPicPr>
        <p:blipFill>
          <a:blip r:embed="rId7" cstate="print">
            <a:extLst>
              <a:ext uri="{28A0092B-C50C-407E-A947-70E740481C1C}">
                <a14:useLocalDpi xmlns:a14="http://schemas.microsoft.com/office/drawing/2010/main" val="0"/>
              </a:ext>
            </a:extLst>
          </a:blip>
          <a:srcRect/>
          <a:stretch>
            <a:fillRect/>
          </a:stretch>
        </p:blipFill>
        <p:spPr>
          <a:xfrm>
            <a:off x="3309939" y="1804987"/>
            <a:ext cx="5522365" cy="4435745"/>
          </a:xfrm>
          <a:noFill/>
        </p:spPr>
      </p:pic>
      <p:sp>
        <p:nvSpPr>
          <p:cNvPr id="207879" name="Rectangle 7"/>
          <p:cNvSpPr>
            <a:spLocks noGrp="1" noChangeArrowheads="1"/>
          </p:cNvSpPr>
          <p:nvPr>
            <p:ph type="title"/>
          </p:nvPr>
        </p:nvSpPr>
        <p:spPr>
          <a:xfrm>
            <a:off x="1127448" y="457249"/>
            <a:ext cx="8229600" cy="1143001"/>
          </a:xfrm>
        </p:spPr>
        <p:txBody>
          <a:bodyPr/>
          <a:lstStyle/>
          <a:p>
            <a:r>
              <a:rPr lang="zh-CN" altLang="en-US" dirty="0">
                <a:latin typeface="+mj-ea"/>
              </a:rPr>
              <a:t>互联网的成长！</a:t>
            </a:r>
            <a:endParaRPr lang="en-US" altLang="zh-CN" dirty="0">
              <a:latin typeface="+mj-ea"/>
            </a:endParaRPr>
          </a:p>
        </p:txBody>
      </p:sp>
      <p:sp>
        <p:nvSpPr>
          <p:cNvPr id="207880" name="TextBox 7"/>
          <p:cNvSpPr txBox="1">
            <a:spLocks noChangeArrowheads="1"/>
          </p:cNvSpPr>
          <p:nvPr/>
        </p:nvSpPr>
        <p:spPr bwMode="auto">
          <a:xfrm>
            <a:off x="1487487" y="6505576"/>
            <a:ext cx="24733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Courtesy to Prof. Jim Kurose</a:t>
            </a:r>
            <a:endParaRPr kumimoji="0" lang="zh-CN" altLang="en-US" sz="14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906735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34146"/>
                                        </p:tgtEl>
                                        <p:attrNameLst>
                                          <p:attrName>style.visibility</p:attrName>
                                        </p:attrNameLst>
                                      </p:cBhvr>
                                      <p:to>
                                        <p:strVal val="visible"/>
                                      </p:to>
                                    </p:set>
                                    <p:animEffect transition="in" filter="dissolve">
                                      <p:cBhvr>
                                        <p:cTn id="7" dur="500"/>
                                        <p:tgtEl>
                                          <p:spTgt spid="134146"/>
                                        </p:tgtEl>
                                      </p:cBhvr>
                                    </p:animEffect>
                                  </p:childTnLst>
                                </p:cTn>
                              </p:par>
                            </p:childTnLst>
                          </p:cTn>
                        </p:par>
                        <p:par>
                          <p:cTn id="8" fill="hold" nodeType="afterGroup">
                            <p:stCondLst>
                              <p:cond delay="500"/>
                            </p:stCondLst>
                            <p:childTnLst>
                              <p:par>
                                <p:cTn id="9" presetID="9" presetClass="exit" presetSubtype="0" fill="hold" nodeType="afterEffect">
                                  <p:stCondLst>
                                    <p:cond delay="1000"/>
                                  </p:stCondLst>
                                  <p:childTnLst>
                                    <p:animEffect transition="out" filter="dissolve">
                                      <p:cBhvr>
                                        <p:cTn id="10" dur="500"/>
                                        <p:tgtEl>
                                          <p:spTgt spid="134146"/>
                                        </p:tgtEl>
                                      </p:cBhvr>
                                    </p:animEffect>
                                    <p:set>
                                      <p:cBhvr>
                                        <p:cTn id="11" dur="1" fill="hold">
                                          <p:stCondLst>
                                            <p:cond delay="499"/>
                                          </p:stCondLst>
                                        </p:cTn>
                                        <p:tgtEl>
                                          <p:spTgt spid="134146"/>
                                        </p:tgtEl>
                                        <p:attrNameLst>
                                          <p:attrName>style.visibility</p:attrName>
                                        </p:attrNameLst>
                                      </p:cBhvr>
                                      <p:to>
                                        <p:strVal val="hidden"/>
                                      </p:to>
                                    </p:set>
                                  </p:childTnLst>
                                </p:cTn>
                              </p:par>
                            </p:childTnLst>
                          </p:cTn>
                        </p:par>
                        <p:par>
                          <p:cTn id="12" fill="hold" nodeType="afterGroup">
                            <p:stCondLst>
                              <p:cond delay="2000"/>
                            </p:stCondLst>
                            <p:childTnLst>
                              <p:par>
                                <p:cTn id="13" presetID="9" presetClass="entr" presetSubtype="0" fill="hold" nodeType="afterEffect">
                                  <p:stCondLst>
                                    <p:cond delay="0"/>
                                  </p:stCondLst>
                                  <p:childTnLst>
                                    <p:set>
                                      <p:cBhvr>
                                        <p:cTn id="14" dur="1" fill="hold">
                                          <p:stCondLst>
                                            <p:cond delay="0"/>
                                          </p:stCondLst>
                                        </p:cTn>
                                        <p:tgtEl>
                                          <p:spTgt spid="134147"/>
                                        </p:tgtEl>
                                        <p:attrNameLst>
                                          <p:attrName>style.visibility</p:attrName>
                                        </p:attrNameLst>
                                      </p:cBhvr>
                                      <p:to>
                                        <p:strVal val="visible"/>
                                      </p:to>
                                    </p:set>
                                    <p:animEffect transition="in" filter="dissolve">
                                      <p:cBhvr>
                                        <p:cTn id="15" dur="500"/>
                                        <p:tgtEl>
                                          <p:spTgt spid="134147"/>
                                        </p:tgtEl>
                                      </p:cBhvr>
                                    </p:animEffect>
                                  </p:childTnLst>
                                </p:cTn>
                              </p:par>
                            </p:childTnLst>
                          </p:cTn>
                        </p:par>
                        <p:par>
                          <p:cTn id="16" fill="hold" nodeType="afterGroup">
                            <p:stCondLst>
                              <p:cond delay="2500"/>
                            </p:stCondLst>
                            <p:childTnLst>
                              <p:par>
                                <p:cTn id="17" presetID="9" presetClass="exit" presetSubtype="0" fill="hold" nodeType="afterEffect">
                                  <p:stCondLst>
                                    <p:cond delay="1000"/>
                                  </p:stCondLst>
                                  <p:childTnLst>
                                    <p:animEffect transition="out" filter="dissolve">
                                      <p:cBhvr>
                                        <p:cTn id="18" dur="500"/>
                                        <p:tgtEl>
                                          <p:spTgt spid="134147"/>
                                        </p:tgtEl>
                                      </p:cBhvr>
                                    </p:animEffect>
                                    <p:set>
                                      <p:cBhvr>
                                        <p:cTn id="19" dur="1" fill="hold">
                                          <p:stCondLst>
                                            <p:cond delay="499"/>
                                          </p:stCondLst>
                                        </p:cTn>
                                        <p:tgtEl>
                                          <p:spTgt spid="134147"/>
                                        </p:tgtEl>
                                        <p:attrNameLst>
                                          <p:attrName>style.visibility</p:attrName>
                                        </p:attrNameLst>
                                      </p:cBhvr>
                                      <p:to>
                                        <p:strVal val="hidden"/>
                                      </p:to>
                                    </p:set>
                                  </p:childTnLst>
                                </p:cTn>
                              </p:par>
                            </p:childTnLst>
                          </p:cTn>
                        </p:par>
                        <p:par>
                          <p:cTn id="20" fill="hold" nodeType="afterGroup">
                            <p:stCondLst>
                              <p:cond delay="4000"/>
                            </p:stCondLst>
                            <p:childTnLst>
                              <p:par>
                                <p:cTn id="21" presetID="9" presetClass="entr" presetSubtype="0" fill="hold" nodeType="afterEffect">
                                  <p:stCondLst>
                                    <p:cond delay="0"/>
                                  </p:stCondLst>
                                  <p:childTnLst>
                                    <p:set>
                                      <p:cBhvr>
                                        <p:cTn id="22" dur="1" fill="hold">
                                          <p:stCondLst>
                                            <p:cond delay="0"/>
                                          </p:stCondLst>
                                        </p:cTn>
                                        <p:tgtEl>
                                          <p:spTgt spid="134148"/>
                                        </p:tgtEl>
                                        <p:attrNameLst>
                                          <p:attrName>style.visibility</p:attrName>
                                        </p:attrNameLst>
                                      </p:cBhvr>
                                      <p:to>
                                        <p:strVal val="visible"/>
                                      </p:to>
                                    </p:set>
                                    <p:animEffect transition="in" filter="dissolve">
                                      <p:cBhvr>
                                        <p:cTn id="23" dur="500"/>
                                        <p:tgtEl>
                                          <p:spTgt spid="134148"/>
                                        </p:tgtEl>
                                      </p:cBhvr>
                                    </p:animEffect>
                                  </p:childTnLst>
                                </p:cTn>
                              </p:par>
                            </p:childTnLst>
                          </p:cTn>
                        </p:par>
                        <p:par>
                          <p:cTn id="24" fill="hold" nodeType="afterGroup">
                            <p:stCondLst>
                              <p:cond delay="4500"/>
                            </p:stCondLst>
                            <p:childTnLst>
                              <p:par>
                                <p:cTn id="25" presetID="9" presetClass="exit" presetSubtype="0" fill="hold" nodeType="afterEffect">
                                  <p:stCondLst>
                                    <p:cond delay="1000"/>
                                  </p:stCondLst>
                                  <p:childTnLst>
                                    <p:animEffect transition="out" filter="dissolve">
                                      <p:cBhvr>
                                        <p:cTn id="26" dur="500"/>
                                        <p:tgtEl>
                                          <p:spTgt spid="134148"/>
                                        </p:tgtEl>
                                      </p:cBhvr>
                                    </p:animEffect>
                                    <p:set>
                                      <p:cBhvr>
                                        <p:cTn id="27" dur="1" fill="hold">
                                          <p:stCondLst>
                                            <p:cond delay="499"/>
                                          </p:stCondLst>
                                        </p:cTn>
                                        <p:tgtEl>
                                          <p:spTgt spid="134148"/>
                                        </p:tgtEl>
                                        <p:attrNameLst>
                                          <p:attrName>style.visibility</p:attrName>
                                        </p:attrNameLst>
                                      </p:cBhvr>
                                      <p:to>
                                        <p:strVal val="hidden"/>
                                      </p:to>
                                    </p:set>
                                  </p:childTnLst>
                                </p:cTn>
                              </p:par>
                            </p:childTnLst>
                          </p:cTn>
                        </p:par>
                        <p:par>
                          <p:cTn id="28" fill="hold" nodeType="afterGroup">
                            <p:stCondLst>
                              <p:cond delay="6000"/>
                            </p:stCondLst>
                            <p:childTnLst>
                              <p:par>
                                <p:cTn id="29" presetID="9" presetClass="entr" presetSubtype="0" fill="hold" nodeType="afterEffect">
                                  <p:stCondLst>
                                    <p:cond delay="0"/>
                                  </p:stCondLst>
                                  <p:childTnLst>
                                    <p:set>
                                      <p:cBhvr>
                                        <p:cTn id="30" dur="1" fill="hold">
                                          <p:stCondLst>
                                            <p:cond delay="0"/>
                                          </p:stCondLst>
                                        </p:cTn>
                                        <p:tgtEl>
                                          <p:spTgt spid="134149"/>
                                        </p:tgtEl>
                                        <p:attrNameLst>
                                          <p:attrName>style.visibility</p:attrName>
                                        </p:attrNameLst>
                                      </p:cBhvr>
                                      <p:to>
                                        <p:strVal val="visible"/>
                                      </p:to>
                                    </p:set>
                                    <p:animEffect transition="in" filter="dissolve">
                                      <p:cBhvr>
                                        <p:cTn id="31" dur="500"/>
                                        <p:tgtEl>
                                          <p:spTgt spid="134149"/>
                                        </p:tgtEl>
                                      </p:cBhvr>
                                    </p:animEffect>
                                  </p:childTnLst>
                                </p:cTn>
                              </p:par>
                            </p:childTnLst>
                          </p:cTn>
                        </p:par>
                        <p:par>
                          <p:cTn id="32" fill="hold" nodeType="afterGroup">
                            <p:stCondLst>
                              <p:cond delay="6500"/>
                            </p:stCondLst>
                            <p:childTnLst>
                              <p:par>
                                <p:cTn id="33" presetID="9" presetClass="exit" presetSubtype="0" fill="hold" nodeType="afterEffect">
                                  <p:stCondLst>
                                    <p:cond delay="1000"/>
                                  </p:stCondLst>
                                  <p:childTnLst>
                                    <p:animEffect transition="out" filter="dissolve">
                                      <p:cBhvr>
                                        <p:cTn id="34" dur="500"/>
                                        <p:tgtEl>
                                          <p:spTgt spid="134149"/>
                                        </p:tgtEl>
                                      </p:cBhvr>
                                    </p:animEffect>
                                    <p:set>
                                      <p:cBhvr>
                                        <p:cTn id="35" dur="1" fill="hold">
                                          <p:stCondLst>
                                            <p:cond delay="499"/>
                                          </p:stCondLst>
                                        </p:cTn>
                                        <p:tgtEl>
                                          <p:spTgt spid="134149"/>
                                        </p:tgtEl>
                                        <p:attrNameLst>
                                          <p:attrName>style.visibility</p:attrName>
                                        </p:attrNameLst>
                                      </p:cBhvr>
                                      <p:to>
                                        <p:strVal val="hidden"/>
                                      </p:to>
                                    </p:set>
                                  </p:childTnLst>
                                </p:cTn>
                              </p:par>
                            </p:childTnLst>
                          </p:cTn>
                        </p:par>
                        <p:par>
                          <p:cTn id="36" fill="hold" nodeType="afterGroup">
                            <p:stCondLst>
                              <p:cond delay="8000"/>
                            </p:stCondLst>
                            <p:childTnLst>
                              <p:par>
                                <p:cTn id="37" presetID="9" presetClass="entr" presetSubtype="0" fill="hold" nodeType="afterEffect">
                                  <p:stCondLst>
                                    <p:cond delay="0"/>
                                  </p:stCondLst>
                                  <p:childTnLst>
                                    <p:set>
                                      <p:cBhvr>
                                        <p:cTn id="38" dur="1" fill="hold">
                                          <p:stCondLst>
                                            <p:cond delay="0"/>
                                          </p:stCondLst>
                                        </p:cTn>
                                        <p:tgtEl>
                                          <p:spTgt spid="134150"/>
                                        </p:tgtEl>
                                        <p:attrNameLst>
                                          <p:attrName>style.visibility</p:attrName>
                                        </p:attrNameLst>
                                      </p:cBhvr>
                                      <p:to>
                                        <p:strVal val="visible"/>
                                      </p:to>
                                    </p:set>
                                    <p:animEffect transition="in" filter="dissolve">
                                      <p:cBhvr>
                                        <p:cTn id="39" dur="500"/>
                                        <p:tgtEl>
                                          <p:spTgt spid="134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BFB57CC-9363-4B72-84CB-81F60292D3FE}"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158</a:t>
            </a:fld>
            <a:r>
              <a:rPr kumimoji="0" lang="en-US" altLang="zh-CN" sz="1000">
                <a:latin typeface="Arial" panose="020B0604020202020204" pitchFamily="34" charset="0"/>
                <a:ea typeface="宋体" panose="02010600030101010101" pitchFamily="2" charset="-122"/>
              </a:rPr>
              <a:t>-</a:t>
            </a:r>
          </a:p>
        </p:txBody>
      </p:sp>
      <p:sp>
        <p:nvSpPr>
          <p:cNvPr id="209923" name="Rectangle 2"/>
          <p:cNvSpPr>
            <a:spLocks noGrp="1" noChangeArrowheads="1"/>
          </p:cNvSpPr>
          <p:nvPr>
            <p:ph type="title"/>
          </p:nvPr>
        </p:nvSpPr>
        <p:spPr/>
        <p:txBody>
          <a:bodyPr/>
          <a:lstStyle/>
          <a:p>
            <a:pPr eaLnBrk="1" hangingPunct="1"/>
            <a:r>
              <a:rPr lang="zh-CN" altLang="en-US" sz="3500" dirty="0"/>
              <a:t>互联网时间线</a:t>
            </a:r>
          </a:p>
        </p:txBody>
      </p:sp>
      <p:sp>
        <p:nvSpPr>
          <p:cNvPr id="209924" name="Line 3"/>
          <p:cNvSpPr>
            <a:spLocks noChangeShapeType="1"/>
          </p:cNvSpPr>
          <p:nvPr/>
        </p:nvSpPr>
        <p:spPr bwMode="auto">
          <a:xfrm>
            <a:off x="1981200" y="2154238"/>
            <a:ext cx="7772400"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cxnSp>
        <p:nvCxnSpPr>
          <p:cNvPr id="209925" name="AutoShape 4"/>
          <p:cNvCxnSpPr>
            <a:cxnSpLocks noChangeShapeType="1"/>
          </p:cNvCxnSpPr>
          <p:nvPr/>
        </p:nvCxnSpPr>
        <p:spPr bwMode="auto">
          <a:xfrm>
            <a:off x="1981200" y="1925638"/>
            <a:ext cx="0" cy="381000"/>
          </a:xfrm>
          <a:prstGeom prst="straightConnector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9926" name="AutoShape 5"/>
          <p:cNvCxnSpPr>
            <a:cxnSpLocks noChangeShapeType="1"/>
          </p:cNvCxnSpPr>
          <p:nvPr/>
        </p:nvCxnSpPr>
        <p:spPr bwMode="auto">
          <a:xfrm>
            <a:off x="9753600" y="1812925"/>
            <a:ext cx="0" cy="381000"/>
          </a:xfrm>
          <a:prstGeom prst="straightConnector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9927" name="AutoShape 6"/>
          <p:cNvCxnSpPr>
            <a:cxnSpLocks noChangeShapeType="1"/>
          </p:cNvCxnSpPr>
          <p:nvPr/>
        </p:nvCxnSpPr>
        <p:spPr bwMode="auto">
          <a:xfrm>
            <a:off x="7924800" y="1736725"/>
            <a:ext cx="0" cy="381000"/>
          </a:xfrm>
          <a:prstGeom prst="straightConnector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9928" name="AutoShape 7"/>
          <p:cNvCxnSpPr>
            <a:cxnSpLocks noChangeShapeType="1"/>
          </p:cNvCxnSpPr>
          <p:nvPr/>
        </p:nvCxnSpPr>
        <p:spPr bwMode="auto">
          <a:xfrm>
            <a:off x="4267200" y="1736725"/>
            <a:ext cx="0" cy="381000"/>
          </a:xfrm>
          <a:prstGeom prst="straightConnector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9929" name="AutoShape 8"/>
          <p:cNvCxnSpPr>
            <a:cxnSpLocks noChangeShapeType="1"/>
          </p:cNvCxnSpPr>
          <p:nvPr/>
        </p:nvCxnSpPr>
        <p:spPr bwMode="auto">
          <a:xfrm>
            <a:off x="6096000" y="1736725"/>
            <a:ext cx="0" cy="381000"/>
          </a:xfrm>
          <a:prstGeom prst="straightConnector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9930" name="AutoShape 9"/>
          <p:cNvCxnSpPr>
            <a:cxnSpLocks noChangeShapeType="1"/>
          </p:cNvCxnSpPr>
          <p:nvPr/>
        </p:nvCxnSpPr>
        <p:spPr bwMode="auto">
          <a:xfrm>
            <a:off x="3048000" y="1736725"/>
            <a:ext cx="0" cy="381000"/>
          </a:xfrm>
          <a:prstGeom prst="straightConnector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209931" name="Text Box 10"/>
          <p:cNvSpPr txBox="1">
            <a:spLocks noChangeArrowheads="1"/>
          </p:cNvSpPr>
          <p:nvPr/>
        </p:nvSpPr>
        <p:spPr bwMode="auto">
          <a:xfrm>
            <a:off x="1600200" y="2276476"/>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Tahoma" panose="020B0604030504040204" pitchFamily="34" charset="0"/>
                <a:ea typeface="宋体" panose="02010600030101010101" pitchFamily="2" charset="-122"/>
              </a:rPr>
              <a:t>1960</a:t>
            </a:r>
          </a:p>
        </p:txBody>
      </p:sp>
      <p:sp>
        <p:nvSpPr>
          <p:cNvPr id="209932" name="Text Box 11"/>
          <p:cNvSpPr txBox="1">
            <a:spLocks noChangeArrowheads="1"/>
          </p:cNvSpPr>
          <p:nvPr/>
        </p:nvSpPr>
        <p:spPr bwMode="auto">
          <a:xfrm>
            <a:off x="2667000" y="2198688"/>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Tahoma" panose="020B0604030504040204" pitchFamily="34" charset="0"/>
                <a:ea typeface="宋体" panose="02010600030101010101" pitchFamily="2" charset="-122"/>
              </a:rPr>
              <a:t>1970</a:t>
            </a:r>
          </a:p>
        </p:txBody>
      </p:sp>
      <p:sp>
        <p:nvSpPr>
          <p:cNvPr id="209933" name="Text Box 12"/>
          <p:cNvSpPr txBox="1">
            <a:spLocks noChangeArrowheads="1"/>
          </p:cNvSpPr>
          <p:nvPr/>
        </p:nvSpPr>
        <p:spPr bwMode="auto">
          <a:xfrm>
            <a:off x="3919538" y="2155826"/>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Tahoma" panose="020B0604030504040204" pitchFamily="34" charset="0"/>
                <a:ea typeface="宋体" panose="02010600030101010101" pitchFamily="2" charset="-122"/>
              </a:rPr>
              <a:t>1980</a:t>
            </a:r>
          </a:p>
        </p:txBody>
      </p:sp>
      <p:sp>
        <p:nvSpPr>
          <p:cNvPr id="209934" name="Text Box 13"/>
          <p:cNvSpPr txBox="1">
            <a:spLocks noChangeArrowheads="1"/>
          </p:cNvSpPr>
          <p:nvPr/>
        </p:nvSpPr>
        <p:spPr bwMode="auto">
          <a:xfrm>
            <a:off x="5748338" y="2155826"/>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Tahoma" panose="020B0604030504040204" pitchFamily="34" charset="0"/>
                <a:ea typeface="宋体" panose="02010600030101010101" pitchFamily="2" charset="-122"/>
              </a:rPr>
              <a:t>1990</a:t>
            </a:r>
          </a:p>
        </p:txBody>
      </p:sp>
      <p:sp>
        <p:nvSpPr>
          <p:cNvPr id="209935" name="Text Box 14"/>
          <p:cNvSpPr txBox="1">
            <a:spLocks noChangeArrowheads="1"/>
          </p:cNvSpPr>
          <p:nvPr/>
        </p:nvSpPr>
        <p:spPr bwMode="auto">
          <a:xfrm>
            <a:off x="7572375" y="2155826"/>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Tahoma" panose="020B0604030504040204" pitchFamily="34" charset="0"/>
                <a:ea typeface="宋体" panose="02010600030101010101" pitchFamily="2" charset="-122"/>
              </a:rPr>
              <a:t>2000</a:t>
            </a:r>
          </a:p>
        </p:txBody>
      </p:sp>
      <p:sp>
        <p:nvSpPr>
          <p:cNvPr id="209936" name="Text Box 15"/>
          <p:cNvSpPr txBox="1">
            <a:spLocks noChangeArrowheads="1"/>
          </p:cNvSpPr>
          <p:nvPr/>
        </p:nvSpPr>
        <p:spPr bwMode="auto">
          <a:xfrm>
            <a:off x="9415463" y="2155826"/>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Tahoma" panose="020B0604030504040204" pitchFamily="34" charset="0"/>
                <a:ea typeface="宋体" panose="02010600030101010101" pitchFamily="2" charset="-122"/>
              </a:rPr>
              <a:t>2010</a:t>
            </a:r>
          </a:p>
        </p:txBody>
      </p:sp>
      <p:sp>
        <p:nvSpPr>
          <p:cNvPr id="209937" name="Text Box 16"/>
          <p:cNvSpPr txBox="1">
            <a:spLocks noChangeArrowheads="1"/>
          </p:cNvSpPr>
          <p:nvPr/>
        </p:nvSpPr>
        <p:spPr bwMode="auto">
          <a:xfrm>
            <a:off x="2133600" y="1730375"/>
            <a:ext cx="7572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theory</a:t>
            </a:r>
          </a:p>
        </p:txBody>
      </p:sp>
      <p:sp>
        <p:nvSpPr>
          <p:cNvPr id="209938" name="Text Box 17"/>
          <p:cNvSpPr txBox="1">
            <a:spLocks noChangeArrowheads="1"/>
          </p:cNvSpPr>
          <p:nvPr/>
        </p:nvSpPr>
        <p:spPr bwMode="auto">
          <a:xfrm>
            <a:off x="3063876" y="1268414"/>
            <a:ext cx="11398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university</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prototypes</a:t>
            </a:r>
          </a:p>
        </p:txBody>
      </p:sp>
      <p:sp>
        <p:nvSpPr>
          <p:cNvPr id="209939" name="Text Box 18"/>
          <p:cNvSpPr txBox="1">
            <a:spLocks noChangeArrowheads="1"/>
          </p:cNvSpPr>
          <p:nvPr/>
        </p:nvSpPr>
        <p:spPr bwMode="auto">
          <a:xfrm>
            <a:off x="4502150" y="1279526"/>
            <a:ext cx="15113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production use</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in research</a:t>
            </a:r>
          </a:p>
        </p:txBody>
      </p:sp>
      <p:sp>
        <p:nvSpPr>
          <p:cNvPr id="209940" name="Text Box 19"/>
          <p:cNvSpPr txBox="1">
            <a:spLocks noChangeArrowheads="1"/>
          </p:cNvSpPr>
          <p:nvPr/>
        </p:nvSpPr>
        <p:spPr bwMode="auto">
          <a:xfrm>
            <a:off x="6219825" y="1279526"/>
            <a:ext cx="15954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commercial</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early residential</a:t>
            </a:r>
          </a:p>
        </p:txBody>
      </p:sp>
      <p:sp>
        <p:nvSpPr>
          <p:cNvPr id="209941" name="Text Box 20"/>
          <p:cNvSpPr txBox="1">
            <a:spLocks noChangeArrowheads="1"/>
          </p:cNvSpPr>
          <p:nvPr/>
        </p:nvSpPr>
        <p:spPr bwMode="auto">
          <a:xfrm>
            <a:off x="8347075" y="1279526"/>
            <a:ext cx="11445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broadband</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home</a:t>
            </a:r>
          </a:p>
        </p:txBody>
      </p:sp>
      <p:sp>
        <p:nvSpPr>
          <p:cNvPr id="209942" name="AutoShape 21"/>
          <p:cNvSpPr>
            <a:spLocks/>
          </p:cNvSpPr>
          <p:nvPr/>
        </p:nvSpPr>
        <p:spPr bwMode="auto">
          <a:xfrm rot="16200000" flipV="1">
            <a:off x="3657600" y="1889125"/>
            <a:ext cx="76200" cy="1295400"/>
          </a:xfrm>
          <a:prstGeom prst="leftBrace">
            <a:avLst>
              <a:gd name="adj1" fmla="val 141667"/>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209943" name="AutoShape 22"/>
          <p:cNvSpPr>
            <a:spLocks noChangeArrowheads="1"/>
          </p:cNvSpPr>
          <p:nvPr/>
        </p:nvSpPr>
        <p:spPr bwMode="auto">
          <a:xfrm>
            <a:off x="3124200" y="3108325"/>
            <a:ext cx="1143000" cy="1752600"/>
          </a:xfrm>
          <a:prstGeom prst="flowChartAlternateProcess">
            <a:avLst/>
          </a:prstGeom>
          <a:solidFill>
            <a:srgbClr val="C0C0C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Tahoma" panose="020B0604030504040204" pitchFamily="34" charset="0"/>
                <a:ea typeface="宋体" panose="02010600030101010101" pitchFamily="2" charset="-122"/>
              </a:rPr>
              <a:t>email</a:t>
            </a:r>
          </a:p>
          <a:p>
            <a:pPr algn="ctr" eaLnBrk="1" hangingPunct="1">
              <a:spcBef>
                <a:spcPct val="0"/>
              </a:spcBef>
              <a:buClrTx/>
              <a:buSzTx/>
              <a:buFontTx/>
              <a:buNone/>
            </a:pPr>
            <a:r>
              <a:rPr kumimoji="0" lang="en-US" altLang="zh-CN" sz="1800">
                <a:latin typeface="Tahoma" panose="020B0604030504040204" pitchFamily="34" charset="0"/>
                <a:ea typeface="宋体" panose="02010600030101010101" pitchFamily="2" charset="-122"/>
              </a:rPr>
              <a:t>ftp</a:t>
            </a:r>
          </a:p>
        </p:txBody>
      </p:sp>
      <p:sp>
        <p:nvSpPr>
          <p:cNvPr id="209944" name="AutoShape 23"/>
          <p:cNvSpPr>
            <a:spLocks noChangeArrowheads="1"/>
          </p:cNvSpPr>
          <p:nvPr/>
        </p:nvSpPr>
        <p:spPr bwMode="auto">
          <a:xfrm>
            <a:off x="4724400" y="3108325"/>
            <a:ext cx="1143000" cy="1828800"/>
          </a:xfrm>
          <a:prstGeom prst="flowChartAlternateProcess">
            <a:avLst/>
          </a:prstGeom>
          <a:solidFill>
            <a:srgbClr val="CC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DNS</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RIP</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UDP</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TCP</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SMTP</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SNMP</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finger</a:t>
            </a:r>
          </a:p>
        </p:txBody>
      </p:sp>
      <p:sp>
        <p:nvSpPr>
          <p:cNvPr id="209945" name="AutoShape 24"/>
          <p:cNvSpPr>
            <a:spLocks noChangeArrowheads="1"/>
          </p:cNvSpPr>
          <p:nvPr/>
        </p:nvSpPr>
        <p:spPr bwMode="auto">
          <a:xfrm>
            <a:off x="6400800" y="3108325"/>
            <a:ext cx="1143000" cy="1676400"/>
          </a:xfrm>
          <a:prstGeom prst="flowChartAlternateProcess">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ATM</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BGP, OSPF</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Mbone</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IPsec</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HTTP</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HTML</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RTP</a:t>
            </a:r>
          </a:p>
        </p:txBody>
      </p:sp>
      <p:sp>
        <p:nvSpPr>
          <p:cNvPr id="209946" name="AutoShape 25"/>
          <p:cNvSpPr>
            <a:spLocks/>
          </p:cNvSpPr>
          <p:nvPr/>
        </p:nvSpPr>
        <p:spPr bwMode="auto">
          <a:xfrm rot="16200000" flipV="1">
            <a:off x="5181600" y="1889125"/>
            <a:ext cx="76200" cy="1295400"/>
          </a:xfrm>
          <a:prstGeom prst="leftBrace">
            <a:avLst>
              <a:gd name="adj1" fmla="val 141667"/>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209947" name="AutoShape 26"/>
          <p:cNvSpPr>
            <a:spLocks/>
          </p:cNvSpPr>
          <p:nvPr/>
        </p:nvSpPr>
        <p:spPr bwMode="auto">
          <a:xfrm rot="16200000" flipV="1">
            <a:off x="6934200" y="1889125"/>
            <a:ext cx="76200" cy="1295400"/>
          </a:xfrm>
          <a:prstGeom prst="leftBrace">
            <a:avLst>
              <a:gd name="adj1" fmla="val 141667"/>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209948" name="AutoShape 27"/>
          <p:cNvSpPr>
            <a:spLocks/>
          </p:cNvSpPr>
          <p:nvPr/>
        </p:nvSpPr>
        <p:spPr bwMode="auto">
          <a:xfrm rot="16200000" flipV="1">
            <a:off x="8839200" y="1889125"/>
            <a:ext cx="76200" cy="1295400"/>
          </a:xfrm>
          <a:prstGeom prst="leftBrace">
            <a:avLst>
              <a:gd name="adj1" fmla="val 141667"/>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209949" name="AutoShape 28"/>
          <p:cNvSpPr>
            <a:spLocks noChangeArrowheads="1"/>
          </p:cNvSpPr>
          <p:nvPr/>
        </p:nvSpPr>
        <p:spPr bwMode="auto">
          <a:xfrm>
            <a:off x="3200400" y="2651125"/>
            <a:ext cx="990600" cy="304800"/>
          </a:xfrm>
          <a:prstGeom prst="flowChartTerminator">
            <a:avLst/>
          </a:prstGeom>
          <a:solidFill>
            <a:srgbClr val="C0C0C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100 kb/s</a:t>
            </a:r>
          </a:p>
        </p:txBody>
      </p:sp>
      <p:sp>
        <p:nvSpPr>
          <p:cNvPr id="209950" name="AutoShape 29"/>
          <p:cNvSpPr>
            <a:spLocks noChangeArrowheads="1"/>
          </p:cNvSpPr>
          <p:nvPr/>
        </p:nvSpPr>
        <p:spPr bwMode="auto">
          <a:xfrm>
            <a:off x="4495800" y="2651125"/>
            <a:ext cx="990600" cy="304800"/>
          </a:xfrm>
          <a:prstGeom prst="flowChartTerminator">
            <a:avLst/>
          </a:prstGeom>
          <a:solidFill>
            <a:srgbClr val="CC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1 Mb/s</a:t>
            </a:r>
          </a:p>
        </p:txBody>
      </p:sp>
      <p:sp>
        <p:nvSpPr>
          <p:cNvPr id="209951" name="AutoShape 30"/>
          <p:cNvSpPr>
            <a:spLocks noChangeArrowheads="1"/>
          </p:cNvSpPr>
          <p:nvPr/>
        </p:nvSpPr>
        <p:spPr bwMode="auto">
          <a:xfrm>
            <a:off x="5791200" y="2651125"/>
            <a:ext cx="990600" cy="304800"/>
          </a:xfrm>
          <a:prstGeom prst="flowChartTerminator">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10 Mb/s</a:t>
            </a:r>
          </a:p>
        </p:txBody>
      </p:sp>
      <p:sp>
        <p:nvSpPr>
          <p:cNvPr id="209952" name="AutoShape 31"/>
          <p:cNvSpPr>
            <a:spLocks noChangeArrowheads="1"/>
          </p:cNvSpPr>
          <p:nvPr/>
        </p:nvSpPr>
        <p:spPr bwMode="auto">
          <a:xfrm>
            <a:off x="8229600" y="3108325"/>
            <a:ext cx="1143000" cy="1676400"/>
          </a:xfrm>
          <a:prstGeom prst="flowChartAlternateProcess">
            <a:avLst/>
          </a:prstGeom>
          <a:solidFill>
            <a:srgbClr val="00C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XML</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OWL</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SIP</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Jabber</a:t>
            </a:r>
          </a:p>
        </p:txBody>
      </p:sp>
      <p:sp>
        <p:nvSpPr>
          <p:cNvPr id="209953" name="AutoShape 32"/>
          <p:cNvSpPr>
            <a:spLocks noChangeArrowheads="1"/>
          </p:cNvSpPr>
          <p:nvPr/>
        </p:nvSpPr>
        <p:spPr bwMode="auto">
          <a:xfrm>
            <a:off x="7315200" y="2651125"/>
            <a:ext cx="990600" cy="304800"/>
          </a:xfrm>
          <a:prstGeom prst="flowChartTerminator">
            <a:avLst/>
          </a:prstGeom>
          <a:solidFill>
            <a:srgbClr val="00C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100 Mb/s</a:t>
            </a:r>
          </a:p>
        </p:txBody>
      </p:sp>
      <p:sp>
        <p:nvSpPr>
          <p:cNvPr id="209954" name="AutoShape 33"/>
          <p:cNvSpPr>
            <a:spLocks noChangeArrowheads="1"/>
          </p:cNvSpPr>
          <p:nvPr/>
        </p:nvSpPr>
        <p:spPr bwMode="auto">
          <a:xfrm>
            <a:off x="8915400" y="2651125"/>
            <a:ext cx="990600" cy="304800"/>
          </a:xfrm>
          <a:prstGeom prst="flowChartTerminator">
            <a:avLst/>
          </a:prstGeom>
          <a:solidFill>
            <a:srgbClr val="00C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1 Gb/s</a:t>
            </a:r>
          </a:p>
        </p:txBody>
      </p:sp>
      <p:sp>
        <p:nvSpPr>
          <p:cNvPr id="209955" name="Text Box 34"/>
          <p:cNvSpPr txBox="1">
            <a:spLocks noChangeArrowheads="1"/>
          </p:cNvSpPr>
          <p:nvPr/>
        </p:nvSpPr>
        <p:spPr bwMode="auto">
          <a:xfrm>
            <a:off x="1939926" y="2763839"/>
            <a:ext cx="8429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port</a:t>
            </a:r>
          </a:p>
          <a:p>
            <a:pP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speeds</a:t>
            </a:r>
          </a:p>
        </p:txBody>
      </p:sp>
      <p:sp>
        <p:nvSpPr>
          <p:cNvPr id="209956" name="Text Box 35"/>
          <p:cNvSpPr txBox="1">
            <a:spLocks noChangeArrowheads="1"/>
          </p:cNvSpPr>
          <p:nvPr/>
        </p:nvSpPr>
        <p:spPr bwMode="auto">
          <a:xfrm>
            <a:off x="1981201" y="3706814"/>
            <a:ext cx="10017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Internet</a:t>
            </a:r>
          </a:p>
          <a:p>
            <a:pP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protocols</a:t>
            </a:r>
          </a:p>
        </p:txBody>
      </p:sp>
      <p:sp>
        <p:nvSpPr>
          <p:cNvPr id="209957" name="AutoShape 36"/>
          <p:cNvSpPr>
            <a:spLocks noChangeArrowheads="1"/>
          </p:cNvSpPr>
          <p:nvPr/>
        </p:nvSpPr>
        <p:spPr bwMode="auto">
          <a:xfrm>
            <a:off x="3124200" y="5278438"/>
            <a:ext cx="1371600" cy="990600"/>
          </a:xfrm>
          <a:prstGeom prst="flowChartMultidocument">
            <a:avLst/>
          </a:prstGeom>
          <a:solidFill>
            <a:srgbClr val="C0C0C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queuing</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architecture</a:t>
            </a:r>
          </a:p>
        </p:txBody>
      </p:sp>
      <p:sp>
        <p:nvSpPr>
          <p:cNvPr id="209958" name="AutoShape 37"/>
          <p:cNvSpPr>
            <a:spLocks noChangeArrowheads="1"/>
          </p:cNvSpPr>
          <p:nvPr/>
        </p:nvSpPr>
        <p:spPr bwMode="auto">
          <a:xfrm>
            <a:off x="4572000" y="5278438"/>
            <a:ext cx="1371600" cy="990600"/>
          </a:xfrm>
          <a:prstGeom prst="flowChartMultidocument">
            <a:avLst/>
          </a:prstGeom>
          <a:solidFill>
            <a:srgbClr val="CC99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routing</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cong. control</a:t>
            </a:r>
          </a:p>
        </p:txBody>
      </p:sp>
      <p:sp>
        <p:nvSpPr>
          <p:cNvPr id="209959" name="AutoShape 38"/>
          <p:cNvSpPr>
            <a:spLocks noChangeArrowheads="1"/>
          </p:cNvSpPr>
          <p:nvPr/>
        </p:nvSpPr>
        <p:spPr bwMode="auto">
          <a:xfrm>
            <a:off x="6324600" y="5278438"/>
            <a:ext cx="1371600" cy="990600"/>
          </a:xfrm>
          <a:prstGeom prst="flowChartMultidocument">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DQDB, ATM</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QoS</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VoD</a:t>
            </a:r>
          </a:p>
        </p:txBody>
      </p:sp>
      <p:sp>
        <p:nvSpPr>
          <p:cNvPr id="209960" name="AutoShape 39"/>
          <p:cNvSpPr>
            <a:spLocks noChangeArrowheads="1"/>
          </p:cNvSpPr>
          <p:nvPr/>
        </p:nvSpPr>
        <p:spPr bwMode="auto">
          <a:xfrm>
            <a:off x="8077200" y="5278438"/>
            <a:ext cx="1371600" cy="990600"/>
          </a:xfrm>
          <a:prstGeom prst="flowChartMultidocument">
            <a:avLst/>
          </a:prstGeom>
          <a:solidFill>
            <a:srgbClr val="00C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p2p</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ad-hoc</a:t>
            </a:r>
          </a:p>
          <a:p>
            <a:pPr algn="ctr" eaLnBrk="1" hangingPunct="1">
              <a:spcBef>
                <a:spcPct val="0"/>
              </a:spcBef>
              <a:buClrTx/>
              <a:buSzTx/>
              <a:buFontTx/>
              <a:buNone/>
            </a:pPr>
            <a:r>
              <a:rPr kumimoji="0" lang="en-US" altLang="zh-CN" sz="1600">
                <a:latin typeface="Tahoma" panose="020B0604030504040204" pitchFamily="34" charset="0"/>
                <a:ea typeface="宋体" panose="02010600030101010101" pitchFamily="2" charset="-122"/>
              </a:rPr>
              <a:t>sensor</a:t>
            </a:r>
          </a:p>
        </p:txBody>
      </p:sp>
    </p:spTree>
    <p:extLst>
      <p:ext uri="{BB962C8B-B14F-4D97-AF65-F5344CB8AC3E}">
        <p14:creationId xmlns:p14="http://schemas.microsoft.com/office/powerpoint/2010/main" val="3902636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idx="4294967295"/>
          </p:nvPr>
        </p:nvSpPr>
        <p:spPr>
          <a:xfrm>
            <a:off x="983432" y="497497"/>
            <a:ext cx="7772400" cy="606425"/>
          </a:xfrm>
        </p:spPr>
        <p:txBody>
          <a:bodyPr/>
          <a:lstStyle/>
          <a:p>
            <a:r>
              <a:rPr lang="zh-CN" altLang="en-US" sz="4000" dirty="0">
                <a:latin typeface="+mj-ea"/>
              </a:rPr>
              <a:t>成熟的网络协议</a:t>
            </a:r>
            <a:endParaRPr lang="en-US" altLang="zh-CN" sz="4000" dirty="0">
              <a:latin typeface="+mj-ea"/>
            </a:endParaRPr>
          </a:p>
        </p:txBody>
      </p:sp>
      <p:sp>
        <p:nvSpPr>
          <p:cNvPr id="211971" name="Line 4"/>
          <p:cNvSpPr>
            <a:spLocks noChangeShapeType="1"/>
          </p:cNvSpPr>
          <p:nvPr/>
        </p:nvSpPr>
        <p:spPr bwMode="auto">
          <a:xfrm>
            <a:off x="1981200" y="1244996"/>
            <a:ext cx="83058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972" name="Line 5"/>
          <p:cNvSpPr>
            <a:spLocks noChangeShapeType="1"/>
          </p:cNvSpPr>
          <p:nvPr/>
        </p:nvSpPr>
        <p:spPr bwMode="auto">
          <a:xfrm>
            <a:off x="1981200" y="2034257"/>
            <a:ext cx="83058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973" name="Line 6"/>
          <p:cNvSpPr>
            <a:spLocks noChangeShapeType="1"/>
          </p:cNvSpPr>
          <p:nvPr/>
        </p:nvSpPr>
        <p:spPr bwMode="auto">
          <a:xfrm>
            <a:off x="1981200" y="2996952"/>
            <a:ext cx="83058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974" name="Line 7"/>
          <p:cNvSpPr>
            <a:spLocks noChangeShapeType="1"/>
          </p:cNvSpPr>
          <p:nvPr/>
        </p:nvSpPr>
        <p:spPr bwMode="auto">
          <a:xfrm>
            <a:off x="1981200" y="4073004"/>
            <a:ext cx="83058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975" name="Text Box 9"/>
          <p:cNvSpPr txBox="1">
            <a:spLocks noChangeArrowheads="1"/>
          </p:cNvSpPr>
          <p:nvPr/>
        </p:nvSpPr>
        <p:spPr bwMode="auto">
          <a:xfrm>
            <a:off x="1752601" y="1067196"/>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Times New Roman" panose="02020603050405020304" pitchFamily="18" charset="0"/>
                <a:ea typeface="宋体" panose="02010600030101010101" pitchFamily="2" charset="-122"/>
              </a:rPr>
              <a:t>1970</a:t>
            </a:r>
          </a:p>
        </p:txBody>
      </p:sp>
      <p:sp>
        <p:nvSpPr>
          <p:cNvPr id="211976" name="Text Box 10"/>
          <p:cNvSpPr txBox="1">
            <a:spLocks noChangeArrowheads="1"/>
          </p:cNvSpPr>
          <p:nvPr/>
        </p:nvSpPr>
        <p:spPr bwMode="auto">
          <a:xfrm>
            <a:off x="1714501" y="1772816"/>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Times New Roman" panose="02020603050405020304" pitchFamily="18" charset="0"/>
                <a:ea typeface="宋体" panose="02010600030101010101" pitchFamily="2" charset="-122"/>
              </a:rPr>
              <a:t>1980</a:t>
            </a:r>
          </a:p>
        </p:txBody>
      </p:sp>
      <p:sp>
        <p:nvSpPr>
          <p:cNvPr id="211977" name="Text Box 11"/>
          <p:cNvSpPr txBox="1">
            <a:spLocks noChangeArrowheads="1"/>
          </p:cNvSpPr>
          <p:nvPr/>
        </p:nvSpPr>
        <p:spPr bwMode="auto">
          <a:xfrm>
            <a:off x="1714501" y="2896666"/>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Times New Roman" panose="02020603050405020304" pitchFamily="18" charset="0"/>
                <a:ea typeface="宋体" panose="02010600030101010101" pitchFamily="2" charset="-122"/>
              </a:rPr>
              <a:t>1990</a:t>
            </a:r>
          </a:p>
        </p:txBody>
      </p:sp>
      <p:sp>
        <p:nvSpPr>
          <p:cNvPr id="211978" name="Text Box 12"/>
          <p:cNvSpPr txBox="1">
            <a:spLocks noChangeArrowheads="1"/>
          </p:cNvSpPr>
          <p:nvPr/>
        </p:nvSpPr>
        <p:spPr bwMode="auto">
          <a:xfrm>
            <a:off x="1773239" y="3872979"/>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Times New Roman" panose="02020603050405020304" pitchFamily="18" charset="0"/>
                <a:ea typeface="宋体" panose="02010600030101010101" pitchFamily="2" charset="-122"/>
              </a:rPr>
              <a:t>2000</a:t>
            </a:r>
          </a:p>
        </p:txBody>
      </p:sp>
      <p:sp>
        <p:nvSpPr>
          <p:cNvPr id="211979" name="Line 8"/>
          <p:cNvSpPr>
            <a:spLocks noChangeShapeType="1"/>
          </p:cNvSpPr>
          <p:nvPr/>
        </p:nvSpPr>
        <p:spPr bwMode="auto">
          <a:xfrm>
            <a:off x="5942013" y="964009"/>
            <a:ext cx="0" cy="1547813"/>
          </a:xfrm>
          <a:prstGeom prst="line">
            <a:avLst/>
          </a:prstGeom>
          <a:noFill/>
          <a:ln w="19050">
            <a:solidFill>
              <a:srgbClr val="3333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980" name="Line 14"/>
          <p:cNvSpPr>
            <a:spLocks noChangeShapeType="1"/>
          </p:cNvSpPr>
          <p:nvPr/>
        </p:nvSpPr>
        <p:spPr bwMode="auto">
          <a:xfrm>
            <a:off x="5727701" y="2413222"/>
            <a:ext cx="430213" cy="0"/>
          </a:xfrm>
          <a:prstGeom prst="line">
            <a:avLst/>
          </a:prstGeom>
          <a:noFill/>
          <a:ln w="19050">
            <a:solidFill>
              <a:srgbClr val="3333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981" name="Line 15"/>
          <p:cNvSpPr>
            <a:spLocks noChangeShapeType="1"/>
          </p:cNvSpPr>
          <p:nvPr/>
        </p:nvSpPr>
        <p:spPr bwMode="auto">
          <a:xfrm>
            <a:off x="6149975" y="2416396"/>
            <a:ext cx="1585" cy="3343741"/>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82" name="Line 16"/>
          <p:cNvSpPr>
            <a:spLocks noChangeShapeType="1"/>
          </p:cNvSpPr>
          <p:nvPr/>
        </p:nvSpPr>
        <p:spPr bwMode="auto">
          <a:xfrm flipH="1">
            <a:off x="5681662" y="2425923"/>
            <a:ext cx="31751" cy="3319635"/>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83" name="Line 17"/>
          <p:cNvSpPr>
            <a:spLocks noChangeShapeType="1"/>
          </p:cNvSpPr>
          <p:nvPr/>
        </p:nvSpPr>
        <p:spPr bwMode="auto">
          <a:xfrm flipH="1">
            <a:off x="5900738" y="2421160"/>
            <a:ext cx="36511" cy="3338978"/>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84" name="Line 21"/>
          <p:cNvSpPr>
            <a:spLocks noChangeShapeType="1"/>
          </p:cNvSpPr>
          <p:nvPr/>
        </p:nvSpPr>
        <p:spPr bwMode="auto">
          <a:xfrm flipH="1">
            <a:off x="6435725" y="1002108"/>
            <a:ext cx="26988" cy="4743450"/>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85" name="Line 23"/>
          <p:cNvSpPr>
            <a:spLocks noChangeShapeType="1"/>
          </p:cNvSpPr>
          <p:nvPr/>
        </p:nvSpPr>
        <p:spPr bwMode="auto">
          <a:xfrm flipH="1">
            <a:off x="6694488" y="2281458"/>
            <a:ext cx="30162" cy="3464099"/>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86" name="Line 25"/>
          <p:cNvSpPr>
            <a:spLocks noChangeShapeType="1"/>
          </p:cNvSpPr>
          <p:nvPr/>
        </p:nvSpPr>
        <p:spPr bwMode="auto">
          <a:xfrm flipH="1">
            <a:off x="4360863" y="3449115"/>
            <a:ext cx="42863" cy="2296443"/>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87" name="Line 27"/>
          <p:cNvSpPr>
            <a:spLocks noChangeShapeType="1"/>
          </p:cNvSpPr>
          <p:nvPr/>
        </p:nvSpPr>
        <p:spPr bwMode="auto">
          <a:xfrm flipH="1">
            <a:off x="4898154" y="3026840"/>
            <a:ext cx="29445" cy="2733298"/>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88" name="Line 29"/>
          <p:cNvSpPr>
            <a:spLocks noChangeShapeType="1"/>
          </p:cNvSpPr>
          <p:nvPr/>
        </p:nvSpPr>
        <p:spPr bwMode="auto">
          <a:xfrm flipH="1">
            <a:off x="6929112" y="2473722"/>
            <a:ext cx="44776" cy="3286416"/>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89" name="Line 31"/>
          <p:cNvSpPr>
            <a:spLocks noChangeShapeType="1"/>
          </p:cNvSpPr>
          <p:nvPr/>
        </p:nvSpPr>
        <p:spPr bwMode="auto">
          <a:xfrm>
            <a:off x="6965950" y="1241821"/>
            <a:ext cx="0" cy="1231900"/>
          </a:xfrm>
          <a:prstGeom prst="line">
            <a:avLst/>
          </a:prstGeom>
          <a:noFill/>
          <a:ln w="19050" cap="rnd">
            <a:solidFill>
              <a:srgbClr val="3333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990" name="Line 32"/>
          <p:cNvSpPr>
            <a:spLocks noChangeShapeType="1"/>
          </p:cNvSpPr>
          <p:nvPr/>
        </p:nvSpPr>
        <p:spPr bwMode="auto">
          <a:xfrm>
            <a:off x="7267575" y="3419748"/>
            <a:ext cx="0" cy="2322512"/>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91" name="Line 33"/>
          <p:cNvSpPr>
            <a:spLocks noChangeShapeType="1"/>
          </p:cNvSpPr>
          <p:nvPr/>
        </p:nvSpPr>
        <p:spPr bwMode="auto">
          <a:xfrm>
            <a:off x="7258050" y="2548160"/>
            <a:ext cx="0" cy="936625"/>
          </a:xfrm>
          <a:prstGeom prst="line">
            <a:avLst/>
          </a:prstGeom>
          <a:noFill/>
          <a:ln w="19050" cap="rnd">
            <a:solidFill>
              <a:srgbClr val="3333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992" name="Line 35"/>
          <p:cNvSpPr>
            <a:spLocks noChangeShapeType="1"/>
          </p:cNvSpPr>
          <p:nvPr/>
        </p:nvSpPr>
        <p:spPr bwMode="auto">
          <a:xfrm>
            <a:off x="7499350" y="2548160"/>
            <a:ext cx="0" cy="936625"/>
          </a:xfrm>
          <a:prstGeom prst="line">
            <a:avLst/>
          </a:prstGeom>
          <a:noFill/>
          <a:ln w="19050" cap="rnd">
            <a:solidFill>
              <a:srgbClr val="3333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993" name="Line 36"/>
          <p:cNvSpPr>
            <a:spLocks noChangeShapeType="1"/>
          </p:cNvSpPr>
          <p:nvPr/>
        </p:nvSpPr>
        <p:spPr bwMode="auto">
          <a:xfrm>
            <a:off x="7489826" y="3276080"/>
            <a:ext cx="25399" cy="2444523"/>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94" name="Line 38"/>
          <p:cNvSpPr>
            <a:spLocks noChangeShapeType="1"/>
          </p:cNvSpPr>
          <p:nvPr/>
        </p:nvSpPr>
        <p:spPr bwMode="auto">
          <a:xfrm flipH="1">
            <a:off x="4629150" y="3055417"/>
            <a:ext cx="53975" cy="2690141"/>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95" name="Line 40"/>
          <p:cNvSpPr>
            <a:spLocks noChangeShapeType="1"/>
          </p:cNvSpPr>
          <p:nvPr/>
        </p:nvSpPr>
        <p:spPr bwMode="auto">
          <a:xfrm flipH="1">
            <a:off x="5448301" y="1971898"/>
            <a:ext cx="19049" cy="3773660"/>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96" name="Line 42"/>
          <p:cNvSpPr>
            <a:spLocks noChangeShapeType="1"/>
          </p:cNvSpPr>
          <p:nvPr/>
        </p:nvSpPr>
        <p:spPr bwMode="auto">
          <a:xfrm flipH="1">
            <a:off x="4108452" y="3449116"/>
            <a:ext cx="28573" cy="2296442"/>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97" name="Line 44"/>
          <p:cNvSpPr>
            <a:spLocks noChangeShapeType="1"/>
          </p:cNvSpPr>
          <p:nvPr/>
        </p:nvSpPr>
        <p:spPr bwMode="auto">
          <a:xfrm flipH="1">
            <a:off x="3867150" y="3799954"/>
            <a:ext cx="3175" cy="1945604"/>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98" name="Line 46"/>
          <p:cNvSpPr>
            <a:spLocks noChangeShapeType="1"/>
          </p:cNvSpPr>
          <p:nvPr/>
        </p:nvSpPr>
        <p:spPr bwMode="auto">
          <a:xfrm>
            <a:off x="7766050" y="3137965"/>
            <a:ext cx="4543" cy="2582637"/>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999" name="Line 47"/>
          <p:cNvSpPr>
            <a:spLocks noChangeShapeType="1"/>
          </p:cNvSpPr>
          <p:nvPr/>
        </p:nvSpPr>
        <p:spPr bwMode="auto">
          <a:xfrm flipH="1">
            <a:off x="8031163" y="3166542"/>
            <a:ext cx="30161" cy="2554060"/>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2000" name="Line 48"/>
          <p:cNvSpPr>
            <a:spLocks noChangeShapeType="1"/>
          </p:cNvSpPr>
          <p:nvPr/>
        </p:nvSpPr>
        <p:spPr bwMode="auto">
          <a:xfrm>
            <a:off x="8070850" y="2716435"/>
            <a:ext cx="0" cy="627063"/>
          </a:xfrm>
          <a:prstGeom prst="line">
            <a:avLst/>
          </a:prstGeom>
          <a:noFill/>
          <a:ln w="19050" cap="rnd">
            <a:solidFill>
              <a:srgbClr val="3333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001" name="Text Box 18"/>
          <p:cNvSpPr txBox="1">
            <a:spLocks noChangeArrowheads="1"/>
          </p:cNvSpPr>
          <p:nvPr/>
        </p:nvSpPr>
        <p:spPr bwMode="auto">
          <a:xfrm>
            <a:off x="5783263" y="6026546"/>
            <a:ext cx="3449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ip</a:t>
            </a:r>
          </a:p>
        </p:txBody>
      </p:sp>
      <p:sp>
        <p:nvSpPr>
          <p:cNvPr id="212002" name="Text Box 19"/>
          <p:cNvSpPr txBox="1">
            <a:spLocks noChangeArrowheads="1"/>
          </p:cNvSpPr>
          <p:nvPr/>
        </p:nvSpPr>
        <p:spPr bwMode="auto">
          <a:xfrm>
            <a:off x="5965825" y="6282133"/>
            <a:ext cx="433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tcp</a:t>
            </a:r>
          </a:p>
        </p:txBody>
      </p:sp>
      <p:sp>
        <p:nvSpPr>
          <p:cNvPr id="212003" name="Text Box 20"/>
          <p:cNvSpPr txBox="1">
            <a:spLocks noChangeArrowheads="1"/>
          </p:cNvSpPr>
          <p:nvPr/>
        </p:nvSpPr>
        <p:spPr bwMode="auto">
          <a:xfrm>
            <a:off x="5492750" y="6293246"/>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udp</a:t>
            </a:r>
          </a:p>
        </p:txBody>
      </p:sp>
      <p:sp>
        <p:nvSpPr>
          <p:cNvPr id="212004" name="Text Box 22"/>
          <p:cNvSpPr txBox="1">
            <a:spLocks noChangeArrowheads="1"/>
          </p:cNvSpPr>
          <p:nvPr/>
        </p:nvSpPr>
        <p:spPr bwMode="auto">
          <a:xfrm>
            <a:off x="6143626" y="6015433"/>
            <a:ext cx="638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telnet</a:t>
            </a:r>
          </a:p>
        </p:txBody>
      </p:sp>
      <p:sp>
        <p:nvSpPr>
          <p:cNvPr id="212005" name="Text Box 24"/>
          <p:cNvSpPr txBox="1">
            <a:spLocks noChangeArrowheads="1"/>
          </p:cNvSpPr>
          <p:nvPr/>
        </p:nvSpPr>
        <p:spPr bwMode="auto">
          <a:xfrm>
            <a:off x="6562726" y="6307533"/>
            <a:ext cx="411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ftp</a:t>
            </a:r>
          </a:p>
        </p:txBody>
      </p:sp>
      <p:sp>
        <p:nvSpPr>
          <p:cNvPr id="212006" name="Text Box 26"/>
          <p:cNvSpPr txBox="1">
            <a:spLocks noChangeArrowheads="1"/>
          </p:cNvSpPr>
          <p:nvPr/>
        </p:nvSpPr>
        <p:spPr bwMode="auto">
          <a:xfrm>
            <a:off x="4165600" y="6288483"/>
            <a:ext cx="501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http</a:t>
            </a:r>
          </a:p>
        </p:txBody>
      </p:sp>
      <p:sp>
        <p:nvSpPr>
          <p:cNvPr id="212007" name="Text Box 28"/>
          <p:cNvSpPr txBox="1">
            <a:spLocks noChangeArrowheads="1"/>
          </p:cNvSpPr>
          <p:nvPr/>
        </p:nvSpPr>
        <p:spPr bwMode="auto">
          <a:xfrm>
            <a:off x="4714876" y="6305946"/>
            <a:ext cx="466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dns</a:t>
            </a:r>
          </a:p>
        </p:txBody>
      </p:sp>
      <p:sp>
        <p:nvSpPr>
          <p:cNvPr id="212008" name="Text Box 30"/>
          <p:cNvSpPr txBox="1">
            <a:spLocks noChangeArrowheads="1"/>
          </p:cNvSpPr>
          <p:nvPr/>
        </p:nvSpPr>
        <p:spPr bwMode="auto">
          <a:xfrm>
            <a:off x="6791325" y="6015433"/>
            <a:ext cx="4138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rip</a:t>
            </a:r>
          </a:p>
        </p:txBody>
      </p:sp>
      <p:sp>
        <p:nvSpPr>
          <p:cNvPr id="212009" name="Text Box 34"/>
          <p:cNvSpPr txBox="1">
            <a:spLocks noChangeArrowheads="1"/>
          </p:cNvSpPr>
          <p:nvPr/>
        </p:nvSpPr>
        <p:spPr bwMode="auto">
          <a:xfrm>
            <a:off x="6981825" y="6334522"/>
            <a:ext cx="53498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70000"/>
              </a:lnSpc>
              <a:spcBef>
                <a:spcPct val="0"/>
              </a:spcBef>
              <a:buClrTx/>
              <a:buSzTx/>
              <a:buFontTx/>
              <a:buNone/>
            </a:pPr>
            <a:r>
              <a:rPr kumimoji="0" lang="en-US" altLang="zh-CN" sz="1600">
                <a:latin typeface="Times New Roman" panose="02020603050405020304" pitchFamily="18" charset="0"/>
                <a:ea typeface="宋体" panose="02010600030101010101" pitchFamily="2" charset="-122"/>
              </a:rPr>
              <a:t>is-is</a:t>
            </a:r>
          </a:p>
          <a:p>
            <a:pPr eaLnBrk="1" hangingPunct="1">
              <a:lnSpc>
                <a:spcPct val="70000"/>
              </a:lnSpc>
              <a:spcBef>
                <a:spcPct val="0"/>
              </a:spcBef>
              <a:buClrTx/>
              <a:buSzTx/>
              <a:buFontTx/>
              <a:buNone/>
            </a:pPr>
            <a:r>
              <a:rPr kumimoji="0" lang="en-US" altLang="zh-CN" sz="1600">
                <a:latin typeface="Times New Roman" panose="02020603050405020304" pitchFamily="18" charset="0"/>
                <a:ea typeface="宋体" panose="02010600030101010101" pitchFamily="2" charset="-122"/>
              </a:rPr>
              <a:t>ospf</a:t>
            </a:r>
          </a:p>
        </p:txBody>
      </p:sp>
      <p:sp>
        <p:nvSpPr>
          <p:cNvPr id="212010" name="Text Box 37"/>
          <p:cNvSpPr txBox="1">
            <a:spLocks noChangeArrowheads="1"/>
          </p:cNvSpPr>
          <p:nvPr/>
        </p:nvSpPr>
        <p:spPr bwMode="auto">
          <a:xfrm>
            <a:off x="7267575" y="6074172"/>
            <a:ext cx="48895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70000"/>
              </a:lnSpc>
              <a:spcBef>
                <a:spcPct val="0"/>
              </a:spcBef>
              <a:buClrTx/>
              <a:buSzTx/>
              <a:buFontTx/>
              <a:buNone/>
            </a:pPr>
            <a:r>
              <a:rPr kumimoji="0" lang="en-US" altLang="zh-CN" sz="1600">
                <a:latin typeface="Times New Roman" panose="02020603050405020304" pitchFamily="18" charset="0"/>
                <a:ea typeface="宋体" panose="02010600030101010101" pitchFamily="2" charset="-122"/>
              </a:rPr>
              <a:t>bgp</a:t>
            </a:r>
          </a:p>
        </p:txBody>
      </p:sp>
      <p:sp>
        <p:nvSpPr>
          <p:cNvPr id="212011" name="Text Box 39"/>
          <p:cNvSpPr txBox="1">
            <a:spLocks noChangeArrowheads="1"/>
          </p:cNvSpPr>
          <p:nvPr/>
        </p:nvSpPr>
        <p:spPr bwMode="auto">
          <a:xfrm>
            <a:off x="4368801" y="5996383"/>
            <a:ext cx="625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snmp</a:t>
            </a:r>
          </a:p>
        </p:txBody>
      </p:sp>
      <p:sp>
        <p:nvSpPr>
          <p:cNvPr id="212012" name="Text Box 41"/>
          <p:cNvSpPr txBox="1">
            <a:spLocks noChangeArrowheads="1"/>
          </p:cNvSpPr>
          <p:nvPr/>
        </p:nvSpPr>
        <p:spPr bwMode="auto">
          <a:xfrm>
            <a:off x="5270500" y="6020196"/>
            <a:ext cx="433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eth</a:t>
            </a:r>
          </a:p>
        </p:txBody>
      </p:sp>
      <p:sp>
        <p:nvSpPr>
          <p:cNvPr id="212013" name="Text Box 43"/>
          <p:cNvSpPr txBox="1">
            <a:spLocks noChangeArrowheads="1"/>
          </p:cNvSpPr>
          <p:nvPr/>
        </p:nvSpPr>
        <p:spPr bwMode="auto">
          <a:xfrm>
            <a:off x="3886200" y="5996383"/>
            <a:ext cx="5349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rsvp</a:t>
            </a:r>
          </a:p>
        </p:txBody>
      </p:sp>
      <p:sp>
        <p:nvSpPr>
          <p:cNvPr id="212014" name="Text Box 45"/>
          <p:cNvSpPr txBox="1">
            <a:spLocks noChangeArrowheads="1"/>
          </p:cNvSpPr>
          <p:nvPr/>
        </p:nvSpPr>
        <p:spPr bwMode="auto">
          <a:xfrm>
            <a:off x="3689351" y="6288483"/>
            <a:ext cx="411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rtp</a:t>
            </a:r>
          </a:p>
        </p:txBody>
      </p:sp>
      <p:sp>
        <p:nvSpPr>
          <p:cNvPr id="212015" name="Text Box 49"/>
          <p:cNvSpPr txBox="1">
            <a:spLocks noChangeArrowheads="1"/>
          </p:cNvSpPr>
          <p:nvPr/>
        </p:nvSpPr>
        <p:spPr bwMode="auto">
          <a:xfrm>
            <a:off x="7515225" y="6366272"/>
            <a:ext cx="4905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70000"/>
              </a:lnSpc>
              <a:spcBef>
                <a:spcPct val="0"/>
              </a:spcBef>
              <a:buClrTx/>
              <a:buSzTx/>
              <a:buFontTx/>
              <a:buNone/>
            </a:pPr>
            <a:r>
              <a:rPr kumimoji="0" lang="en-US" altLang="zh-CN" sz="1600">
                <a:latin typeface="Times New Roman" panose="02020603050405020304" pitchFamily="18" charset="0"/>
                <a:ea typeface="宋体" panose="02010600030101010101" pitchFamily="2" charset="-122"/>
              </a:rPr>
              <a:t>atm</a:t>
            </a:r>
          </a:p>
        </p:txBody>
      </p:sp>
      <p:sp>
        <p:nvSpPr>
          <p:cNvPr id="212016" name="Text Box 50"/>
          <p:cNvSpPr txBox="1">
            <a:spLocks noChangeArrowheads="1"/>
          </p:cNvSpPr>
          <p:nvPr/>
        </p:nvSpPr>
        <p:spPr bwMode="auto">
          <a:xfrm>
            <a:off x="7762876" y="6074172"/>
            <a:ext cx="7477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70000"/>
              </a:lnSpc>
              <a:spcBef>
                <a:spcPct val="0"/>
              </a:spcBef>
              <a:buClrTx/>
              <a:buSzTx/>
              <a:buFontTx/>
              <a:buNone/>
            </a:pPr>
            <a:r>
              <a:rPr kumimoji="0" lang="en-US" altLang="zh-CN" sz="1600">
                <a:latin typeface="Times New Roman" panose="02020603050405020304" pitchFamily="18" charset="0"/>
                <a:ea typeface="宋体" panose="02010600030101010101" pitchFamily="2" charset="-122"/>
              </a:rPr>
              <a:t>q</a:t>
            </a:r>
            <a:r>
              <a:rPr kumimoji="0" lang="en-US" altLang="zh-CN" sz="1400">
                <a:latin typeface="Times New Roman" panose="02020603050405020304" pitchFamily="18" charset="0"/>
                <a:ea typeface="宋体" panose="02010600030101010101" pitchFamily="2" charset="-122"/>
              </a:rPr>
              <a:t>2931</a:t>
            </a:r>
          </a:p>
        </p:txBody>
      </p:sp>
      <p:grpSp>
        <p:nvGrpSpPr>
          <p:cNvPr id="212017" name="Group 58"/>
          <p:cNvGrpSpPr>
            <a:grpSpLocks/>
          </p:cNvGrpSpPr>
          <p:nvPr/>
        </p:nvGrpSpPr>
        <p:grpSpPr bwMode="auto">
          <a:xfrm>
            <a:off x="1797051" y="4809611"/>
            <a:ext cx="8513763" cy="369888"/>
            <a:chOff x="253" y="3090"/>
            <a:chExt cx="5363" cy="233"/>
          </a:xfrm>
        </p:grpSpPr>
        <p:sp>
          <p:nvSpPr>
            <p:cNvPr id="212040" name="Line 56"/>
            <p:cNvSpPr>
              <a:spLocks noChangeShapeType="1"/>
            </p:cNvSpPr>
            <p:nvPr/>
          </p:nvSpPr>
          <p:spPr bwMode="auto">
            <a:xfrm>
              <a:off x="384" y="3216"/>
              <a:ext cx="5232"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041" name="Text Box 57"/>
            <p:cNvSpPr txBox="1">
              <a:spLocks noChangeArrowheads="1"/>
            </p:cNvSpPr>
            <p:nvPr/>
          </p:nvSpPr>
          <p:spPr bwMode="auto">
            <a:xfrm>
              <a:off x="253" y="3090"/>
              <a:ext cx="4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Times New Roman" panose="02020603050405020304" pitchFamily="18" charset="0"/>
                  <a:ea typeface="宋体" panose="02010600030101010101" pitchFamily="2" charset="-122"/>
                </a:rPr>
                <a:t>2010</a:t>
              </a:r>
            </a:p>
          </p:txBody>
        </p:sp>
      </p:grpSp>
      <p:sp>
        <p:nvSpPr>
          <p:cNvPr id="212018" name="Text Box 61"/>
          <p:cNvSpPr txBox="1">
            <a:spLocks noChangeArrowheads="1"/>
          </p:cNvSpPr>
          <p:nvPr/>
        </p:nvSpPr>
        <p:spPr bwMode="auto">
          <a:xfrm>
            <a:off x="9166226" y="1479946"/>
            <a:ext cx="10207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a:latin typeface="Times New Roman" panose="02020603050405020304" pitchFamily="18" charset="0"/>
                <a:ea typeface="宋体" panose="02010600030101010101" pitchFamily="2" charset="-122"/>
              </a:rPr>
              <a:t>~ 700 new</a:t>
            </a:r>
          </a:p>
          <a:p>
            <a:pPr algn="ctr" eaLnBrk="1" hangingPunct="1">
              <a:spcBef>
                <a:spcPct val="0"/>
              </a:spcBef>
              <a:buClrTx/>
              <a:buSzTx/>
              <a:buFontTx/>
              <a:buNone/>
            </a:pPr>
            <a:r>
              <a:rPr kumimoji="0" lang="en-US" altLang="zh-CN" sz="1400">
                <a:latin typeface="Times New Roman" panose="02020603050405020304" pitchFamily="18" charset="0"/>
                <a:ea typeface="宋体" panose="02010600030101010101" pitchFamily="2" charset="-122"/>
              </a:rPr>
              <a:t> RFCs </a:t>
            </a:r>
          </a:p>
        </p:txBody>
      </p:sp>
      <p:sp>
        <p:nvSpPr>
          <p:cNvPr id="212019" name="Text Box 62"/>
          <p:cNvSpPr txBox="1">
            <a:spLocks noChangeArrowheads="1"/>
          </p:cNvSpPr>
          <p:nvPr/>
        </p:nvSpPr>
        <p:spPr bwMode="auto">
          <a:xfrm>
            <a:off x="9232900" y="2530697"/>
            <a:ext cx="10937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a:latin typeface="Times New Roman" panose="02020603050405020304" pitchFamily="18" charset="0"/>
                <a:ea typeface="宋体" panose="02010600030101010101" pitchFamily="2" charset="-122"/>
              </a:rPr>
              <a:t>~ 400 new</a:t>
            </a:r>
          </a:p>
        </p:txBody>
      </p:sp>
      <p:sp>
        <p:nvSpPr>
          <p:cNvPr id="212020" name="Text Box 63"/>
          <p:cNvSpPr txBox="1">
            <a:spLocks noChangeArrowheads="1"/>
          </p:cNvSpPr>
          <p:nvPr/>
        </p:nvSpPr>
        <p:spPr bwMode="auto">
          <a:xfrm>
            <a:off x="8947151" y="3372916"/>
            <a:ext cx="1450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a:latin typeface="Times New Roman" panose="02020603050405020304" pitchFamily="18" charset="0"/>
                <a:ea typeface="宋体" panose="02010600030101010101" pitchFamily="2" charset="-122"/>
              </a:rPr>
              <a:t>~ 1,600 new</a:t>
            </a:r>
          </a:p>
        </p:txBody>
      </p:sp>
      <p:sp>
        <p:nvSpPr>
          <p:cNvPr id="212021" name="Line 64"/>
          <p:cNvSpPr>
            <a:spLocks noChangeShapeType="1"/>
          </p:cNvSpPr>
          <p:nvPr/>
        </p:nvSpPr>
        <p:spPr bwMode="auto">
          <a:xfrm flipH="1">
            <a:off x="10280650" y="1257697"/>
            <a:ext cx="1588" cy="76817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2022" name="Line 65"/>
          <p:cNvSpPr>
            <a:spLocks noChangeShapeType="1"/>
          </p:cNvSpPr>
          <p:nvPr/>
        </p:nvSpPr>
        <p:spPr bwMode="auto">
          <a:xfrm flipH="1">
            <a:off x="10274300" y="2034257"/>
            <a:ext cx="12700" cy="10429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2023" name="Line 66"/>
          <p:cNvSpPr>
            <a:spLocks noChangeShapeType="1"/>
          </p:cNvSpPr>
          <p:nvPr/>
        </p:nvSpPr>
        <p:spPr bwMode="auto">
          <a:xfrm flipH="1">
            <a:off x="10255251" y="3080419"/>
            <a:ext cx="14287" cy="9239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2024" name="Line 67"/>
          <p:cNvSpPr>
            <a:spLocks noChangeShapeType="1"/>
          </p:cNvSpPr>
          <p:nvPr/>
        </p:nvSpPr>
        <p:spPr bwMode="auto">
          <a:xfrm flipH="1">
            <a:off x="5170485" y="2787873"/>
            <a:ext cx="19052" cy="2984674"/>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2025" name="Text Box 68"/>
          <p:cNvSpPr txBox="1">
            <a:spLocks noChangeArrowheads="1"/>
          </p:cNvSpPr>
          <p:nvPr/>
        </p:nvSpPr>
        <p:spPr bwMode="auto">
          <a:xfrm>
            <a:off x="4985896" y="6026546"/>
            <a:ext cx="4445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ntp</a:t>
            </a:r>
          </a:p>
        </p:txBody>
      </p:sp>
      <p:sp>
        <p:nvSpPr>
          <p:cNvPr id="212026" name="Line 69"/>
          <p:cNvSpPr>
            <a:spLocks noChangeShapeType="1"/>
          </p:cNvSpPr>
          <p:nvPr/>
        </p:nvSpPr>
        <p:spPr bwMode="auto">
          <a:xfrm flipH="1">
            <a:off x="8339137" y="4001567"/>
            <a:ext cx="42864" cy="1740693"/>
          </a:xfrm>
          <a:prstGeom prst="line">
            <a:avLst/>
          </a:prstGeom>
          <a:noFill/>
          <a:ln w="190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2027" name="Text Box 70"/>
          <p:cNvSpPr txBox="1">
            <a:spLocks noChangeArrowheads="1"/>
          </p:cNvSpPr>
          <p:nvPr/>
        </p:nvSpPr>
        <p:spPr bwMode="auto">
          <a:xfrm>
            <a:off x="8193089" y="6283721"/>
            <a:ext cx="422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Times New Roman" panose="02020603050405020304" pitchFamily="18" charset="0"/>
                <a:ea typeface="宋体" panose="02010600030101010101" pitchFamily="2" charset="-122"/>
              </a:rPr>
              <a:t>sip</a:t>
            </a:r>
          </a:p>
        </p:txBody>
      </p:sp>
      <p:sp>
        <p:nvSpPr>
          <p:cNvPr id="212028" name="Text Box 71"/>
          <p:cNvSpPr txBox="1">
            <a:spLocks noChangeArrowheads="1"/>
          </p:cNvSpPr>
          <p:nvPr/>
        </p:nvSpPr>
        <p:spPr bwMode="auto">
          <a:xfrm>
            <a:off x="8920163" y="4428604"/>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a:latin typeface="Times New Roman" panose="02020603050405020304" pitchFamily="18" charset="0"/>
                <a:ea typeface="宋体" panose="02010600030101010101" pitchFamily="2" charset="-122"/>
              </a:rPr>
              <a:t>~ 3,100 new</a:t>
            </a:r>
          </a:p>
        </p:txBody>
      </p:sp>
      <p:sp>
        <p:nvSpPr>
          <p:cNvPr id="212029" name="Line 72"/>
          <p:cNvSpPr>
            <a:spLocks noChangeShapeType="1"/>
          </p:cNvSpPr>
          <p:nvPr/>
        </p:nvSpPr>
        <p:spPr bwMode="auto">
          <a:xfrm flipH="1">
            <a:off x="10248901" y="4052811"/>
            <a:ext cx="4763" cy="93186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12030" name="Group 58"/>
          <p:cNvGrpSpPr>
            <a:grpSpLocks/>
          </p:cNvGrpSpPr>
          <p:nvPr/>
        </p:nvGrpSpPr>
        <p:grpSpPr bwMode="auto">
          <a:xfrm>
            <a:off x="1797051" y="5572522"/>
            <a:ext cx="8513763" cy="369887"/>
            <a:chOff x="253" y="3090"/>
            <a:chExt cx="5363" cy="233"/>
          </a:xfrm>
        </p:grpSpPr>
        <p:sp>
          <p:nvSpPr>
            <p:cNvPr id="212038" name="Line 56"/>
            <p:cNvSpPr>
              <a:spLocks noChangeShapeType="1"/>
            </p:cNvSpPr>
            <p:nvPr/>
          </p:nvSpPr>
          <p:spPr bwMode="auto">
            <a:xfrm>
              <a:off x="384" y="3216"/>
              <a:ext cx="5232"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039" name="Text Box 57"/>
            <p:cNvSpPr txBox="1">
              <a:spLocks noChangeArrowheads="1"/>
            </p:cNvSpPr>
            <p:nvPr/>
          </p:nvSpPr>
          <p:spPr bwMode="auto">
            <a:xfrm>
              <a:off x="253" y="3090"/>
              <a:ext cx="4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dirty="0">
                  <a:latin typeface="Times New Roman" panose="02020603050405020304" pitchFamily="18" charset="0"/>
                  <a:ea typeface="宋体" panose="02010600030101010101" pitchFamily="2" charset="-122"/>
                </a:rPr>
                <a:t>2020</a:t>
              </a:r>
            </a:p>
          </p:txBody>
        </p:sp>
      </p:grpSp>
      <p:sp>
        <p:nvSpPr>
          <p:cNvPr id="212031" name="Text Box 71"/>
          <p:cNvSpPr txBox="1">
            <a:spLocks noChangeArrowheads="1"/>
          </p:cNvSpPr>
          <p:nvPr/>
        </p:nvSpPr>
        <p:spPr bwMode="auto">
          <a:xfrm>
            <a:off x="8865394" y="5279505"/>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dirty="0">
                <a:latin typeface="Times New Roman" panose="02020603050405020304" pitchFamily="18" charset="0"/>
                <a:ea typeface="宋体" panose="02010600030101010101" pitchFamily="2" charset="-122"/>
              </a:rPr>
              <a:t>~ 2,945 new</a:t>
            </a:r>
          </a:p>
        </p:txBody>
      </p:sp>
      <p:sp>
        <p:nvSpPr>
          <p:cNvPr id="212032" name="Line 72"/>
          <p:cNvSpPr>
            <a:spLocks noChangeShapeType="1"/>
          </p:cNvSpPr>
          <p:nvPr/>
        </p:nvSpPr>
        <p:spPr bwMode="auto">
          <a:xfrm flipH="1">
            <a:off x="10248901" y="5039791"/>
            <a:ext cx="4763" cy="68081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2033" name="Text Box 70"/>
          <p:cNvSpPr txBox="1">
            <a:spLocks noChangeArrowheads="1"/>
          </p:cNvSpPr>
          <p:nvPr/>
        </p:nvSpPr>
        <p:spPr bwMode="auto">
          <a:xfrm>
            <a:off x="9028114" y="886222"/>
            <a:ext cx="12588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RFC1: 7 April 1969</a:t>
            </a:r>
            <a:endParaRPr kumimoji="0" lang="zh-CN" altLang="en-US" sz="1000">
              <a:latin typeface="Arial" panose="020B0604020202020204" pitchFamily="34" charset="0"/>
              <a:ea typeface="宋体" panose="02010600030101010101" pitchFamily="2" charset="-122"/>
            </a:endParaRPr>
          </a:p>
        </p:txBody>
      </p:sp>
      <p:sp>
        <p:nvSpPr>
          <p:cNvPr id="212034" name="Text Box 71"/>
          <p:cNvSpPr txBox="1">
            <a:spLocks noChangeArrowheads="1"/>
          </p:cNvSpPr>
          <p:nvPr/>
        </p:nvSpPr>
        <p:spPr bwMode="auto">
          <a:xfrm>
            <a:off x="8947586" y="5827951"/>
            <a:ext cx="13805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000" dirty="0">
                <a:latin typeface="Arial" panose="020B0604020202020204" pitchFamily="34" charset="0"/>
                <a:ea typeface="宋体" panose="02010600030101010101" pitchFamily="2" charset="-122"/>
              </a:rPr>
              <a:t>RFC8649: S</a:t>
            </a:r>
            <a:r>
              <a:rPr kumimoji="0" lang="en-US" altLang="en-US" sz="1000" dirty="0">
                <a:latin typeface="Arial" panose="020B0604020202020204" pitchFamily="34" charset="0"/>
                <a:ea typeface="宋体" panose="02010600030101010101" pitchFamily="2" charset="-122"/>
              </a:rPr>
              <a:t>ep</a:t>
            </a:r>
            <a:r>
              <a:rPr kumimoji="0" lang="en-US" altLang="zh-CN" sz="1000" dirty="0">
                <a:latin typeface="Arial" panose="020B0604020202020204" pitchFamily="34" charset="0"/>
                <a:ea typeface="宋体" panose="02010600030101010101" pitchFamily="2" charset="-122"/>
              </a:rPr>
              <a:t>.</a:t>
            </a:r>
            <a:r>
              <a:rPr kumimoji="0" lang="en-US" altLang="en-US" sz="1000" dirty="0">
                <a:latin typeface="Arial" panose="020B0604020202020204" pitchFamily="34" charset="0"/>
                <a:ea typeface="宋体" panose="02010600030101010101" pitchFamily="2" charset="-122"/>
              </a:rPr>
              <a:t> 201</a:t>
            </a:r>
            <a:r>
              <a:rPr kumimoji="0" lang="en-US" altLang="zh-CN" sz="1000" dirty="0">
                <a:latin typeface="Arial" panose="020B0604020202020204" pitchFamily="34" charset="0"/>
                <a:ea typeface="宋体" panose="02010600030101010101" pitchFamily="2" charset="-122"/>
              </a:rPr>
              <a:t>9</a:t>
            </a:r>
            <a:endParaRPr kumimoji="0" lang="zh-CN" altLang="en-US" sz="1000" dirty="0">
              <a:latin typeface="Arial" panose="020B0604020202020204" pitchFamily="34" charset="0"/>
              <a:ea typeface="宋体" panose="02010600030101010101" pitchFamily="2" charset="-122"/>
            </a:endParaRPr>
          </a:p>
        </p:txBody>
      </p:sp>
      <p:sp>
        <p:nvSpPr>
          <p:cNvPr id="212035" name="Text Box 74"/>
          <p:cNvSpPr txBox="1">
            <a:spLocks noChangeArrowheads="1"/>
          </p:cNvSpPr>
          <p:nvPr/>
        </p:nvSpPr>
        <p:spPr bwMode="auto">
          <a:xfrm>
            <a:off x="8904288" y="3803130"/>
            <a:ext cx="13827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en-US" sz="1000">
                <a:latin typeface="Arial" panose="020B0604020202020204" pitchFamily="34" charset="0"/>
                <a:ea typeface="宋体" panose="02010600030101010101" pitchFamily="2" charset="-122"/>
              </a:rPr>
              <a:t>RFC2598: June 1999</a:t>
            </a:r>
            <a:endParaRPr kumimoji="0" lang="zh-CN" altLang="en-US" sz="1000">
              <a:latin typeface="Arial" panose="020B0604020202020204" pitchFamily="34" charset="0"/>
              <a:ea typeface="宋体" panose="02010600030101010101" pitchFamily="2" charset="-122"/>
            </a:endParaRPr>
          </a:p>
        </p:txBody>
      </p:sp>
      <p:sp>
        <p:nvSpPr>
          <p:cNvPr id="212036" name="Text Box 75"/>
          <p:cNvSpPr txBox="1">
            <a:spLocks noChangeArrowheads="1"/>
          </p:cNvSpPr>
          <p:nvPr/>
        </p:nvSpPr>
        <p:spPr bwMode="auto">
          <a:xfrm>
            <a:off x="8923338" y="4792142"/>
            <a:ext cx="13700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en-US" sz="1000">
                <a:latin typeface="Arial" panose="020B0604020202020204" pitchFamily="34" charset="0"/>
                <a:ea typeface="宋体" panose="02010600030101010101" pitchFamily="2" charset="-122"/>
              </a:rPr>
              <a:t>RFC5704: Nov. 2009</a:t>
            </a:r>
            <a:endParaRPr kumimoji="0" lang="zh-CN" altLang="en-US" sz="1000">
              <a:latin typeface="Arial" panose="020B0604020202020204" pitchFamily="34" charset="0"/>
              <a:ea typeface="宋体" panose="02010600030101010101" pitchFamily="2" charset="-122"/>
            </a:endParaRPr>
          </a:p>
        </p:txBody>
      </p:sp>
      <p:sp>
        <p:nvSpPr>
          <p:cNvPr id="212037" name="TextBox 72"/>
          <p:cNvSpPr txBox="1">
            <a:spLocks noChangeArrowheads="1"/>
          </p:cNvSpPr>
          <p:nvPr/>
        </p:nvSpPr>
        <p:spPr bwMode="auto">
          <a:xfrm>
            <a:off x="1487487" y="6577409"/>
            <a:ext cx="24733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Courtesy to Prof. Jim Kurose</a:t>
            </a:r>
            <a:endParaRPr kumimoji="0" lang="zh-CN" altLang="en-US" sz="14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55232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idx="4294967295"/>
          </p:nvPr>
        </p:nvSpPr>
        <p:spPr/>
        <p:txBody>
          <a:bodyPr/>
          <a:lstStyle/>
          <a:p>
            <a:pPr eaLnBrk="1" hangingPunct="1"/>
            <a:r>
              <a:rPr lang="zh-CN" altLang="en-US" sz="3200"/>
              <a:t>网络组件</a:t>
            </a:r>
          </a:p>
        </p:txBody>
      </p:sp>
      <p:sp>
        <p:nvSpPr>
          <p:cNvPr id="32771" name="Content Placeholder 2"/>
          <p:cNvSpPr>
            <a:spLocks noGrp="1"/>
          </p:cNvSpPr>
          <p:nvPr>
            <p:ph idx="4294967295"/>
          </p:nvPr>
        </p:nvSpPr>
        <p:spPr/>
        <p:txBody>
          <a:bodyPr/>
          <a:lstStyle/>
          <a:p>
            <a:pPr eaLnBrk="1" hangingPunct="1"/>
            <a:r>
              <a:rPr lang="zh-CN" altLang="en-US" sz="2800"/>
              <a:t>节点</a:t>
            </a:r>
            <a:r>
              <a:rPr lang="en-US" altLang="zh-CN" sz="2800"/>
              <a:t>: </a:t>
            </a:r>
            <a:r>
              <a:rPr lang="zh-CN" altLang="en-US" sz="2800"/>
              <a:t>计算机及为互联的计算机提供数据中继的专用设备</a:t>
            </a:r>
          </a:p>
          <a:p>
            <a:pPr eaLnBrk="1" hangingPunct="1"/>
            <a:endParaRPr lang="en-US" altLang="zh-CN" sz="2800"/>
          </a:p>
          <a:p>
            <a:pPr eaLnBrk="1" hangingPunct="1"/>
            <a:endParaRPr lang="en-US" altLang="zh-CN" sz="2800"/>
          </a:p>
          <a:p>
            <a:pPr eaLnBrk="1" hangingPunct="1"/>
            <a:endParaRPr lang="en-US" altLang="zh-CN" sz="2800"/>
          </a:p>
          <a:p>
            <a:pPr eaLnBrk="1" hangingPunct="1"/>
            <a:endParaRPr lang="en-US" altLang="zh-CN" sz="2800"/>
          </a:p>
          <a:p>
            <a:pPr eaLnBrk="1" hangingPunct="1"/>
            <a:r>
              <a:rPr lang="zh-CN" altLang="en-US" sz="2800"/>
              <a:t>链路</a:t>
            </a:r>
            <a:r>
              <a:rPr lang="en-US" altLang="zh-CN" sz="2800"/>
              <a:t>: </a:t>
            </a:r>
            <a:r>
              <a:rPr lang="zh-CN" altLang="en-US" sz="2800"/>
              <a:t>连接节点的传输媒质</a:t>
            </a:r>
          </a:p>
          <a:p>
            <a:pPr eaLnBrk="1" hangingPunct="1"/>
            <a:endParaRPr lang="en-US" altLang="zh-CN" sz="2800"/>
          </a:p>
          <a:p>
            <a:pPr eaLnBrk="1" hangingPunct="1"/>
            <a:endParaRPr lang="en-US" altLang="zh-CN" sz="2800"/>
          </a:p>
        </p:txBody>
      </p:sp>
      <p:pic>
        <p:nvPicPr>
          <p:cNvPr id="327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205038"/>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2433638"/>
            <a:ext cx="95408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1" y="2205038"/>
            <a:ext cx="85566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8525" y="2349500"/>
            <a:ext cx="1143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TextBox 8"/>
          <p:cNvSpPr txBox="1">
            <a:spLocks noChangeArrowheads="1"/>
          </p:cNvSpPr>
          <p:nvPr/>
        </p:nvSpPr>
        <p:spPr bwMode="auto">
          <a:xfrm>
            <a:off x="1752600" y="349567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400">
                <a:ea typeface="宋体" panose="02010600030101010101" pitchFamily="2" charset="-122"/>
              </a:rPr>
              <a:t>PC</a:t>
            </a:r>
          </a:p>
        </p:txBody>
      </p:sp>
      <p:sp>
        <p:nvSpPr>
          <p:cNvPr id="32777" name="TextBox 9"/>
          <p:cNvSpPr txBox="1">
            <a:spLocks noChangeArrowheads="1"/>
          </p:cNvSpPr>
          <p:nvPr/>
        </p:nvSpPr>
        <p:spPr bwMode="auto">
          <a:xfrm>
            <a:off x="3429000" y="349567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a:t>服务器</a:t>
            </a:r>
          </a:p>
        </p:txBody>
      </p:sp>
      <p:pic>
        <p:nvPicPr>
          <p:cNvPr id="327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5726" y="2389188"/>
            <a:ext cx="1243013"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9" name="TextBox 12"/>
          <p:cNvSpPr txBox="1">
            <a:spLocks noChangeArrowheads="1"/>
          </p:cNvSpPr>
          <p:nvPr/>
        </p:nvSpPr>
        <p:spPr bwMode="auto">
          <a:xfrm>
            <a:off x="5257800" y="349567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a:t>交换机</a:t>
            </a:r>
          </a:p>
        </p:txBody>
      </p:sp>
      <p:sp>
        <p:nvSpPr>
          <p:cNvPr id="32780" name="TextBox 13"/>
          <p:cNvSpPr txBox="1">
            <a:spLocks noChangeArrowheads="1"/>
          </p:cNvSpPr>
          <p:nvPr/>
        </p:nvSpPr>
        <p:spPr bwMode="auto">
          <a:xfrm>
            <a:off x="7010400" y="349567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a:t>网桥</a:t>
            </a:r>
          </a:p>
        </p:txBody>
      </p:sp>
      <p:sp>
        <p:nvSpPr>
          <p:cNvPr id="32781" name="TextBox 14"/>
          <p:cNvSpPr txBox="1">
            <a:spLocks noChangeArrowheads="1"/>
          </p:cNvSpPr>
          <p:nvPr/>
        </p:nvSpPr>
        <p:spPr bwMode="auto">
          <a:xfrm>
            <a:off x="8686800" y="349567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a:t>路由器</a:t>
            </a:r>
          </a:p>
        </p:txBody>
      </p:sp>
      <p:pic>
        <p:nvPicPr>
          <p:cNvPr id="3278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4688" y="4802188"/>
            <a:ext cx="177165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3"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70351" y="4891088"/>
            <a:ext cx="188277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4"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385921">
            <a:off x="8648700" y="5405438"/>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5" name="TextBox 19"/>
          <p:cNvSpPr txBox="1">
            <a:spLocks noChangeArrowheads="1"/>
          </p:cNvSpPr>
          <p:nvPr/>
        </p:nvSpPr>
        <p:spPr bwMode="auto">
          <a:xfrm>
            <a:off x="1720851" y="6243638"/>
            <a:ext cx="2124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a:t>光纤</a:t>
            </a:r>
          </a:p>
        </p:txBody>
      </p:sp>
      <p:sp>
        <p:nvSpPr>
          <p:cNvPr id="32786" name="TextBox 20"/>
          <p:cNvSpPr txBox="1">
            <a:spLocks noChangeArrowheads="1"/>
          </p:cNvSpPr>
          <p:nvPr/>
        </p:nvSpPr>
        <p:spPr bwMode="auto">
          <a:xfrm>
            <a:off x="3989388" y="6243638"/>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a:t>同轴电缆</a:t>
            </a:r>
          </a:p>
        </p:txBody>
      </p:sp>
      <p:sp>
        <p:nvSpPr>
          <p:cNvPr id="32787" name="TextBox 21"/>
          <p:cNvSpPr txBox="1">
            <a:spLocks noChangeArrowheads="1"/>
          </p:cNvSpPr>
          <p:nvPr/>
        </p:nvSpPr>
        <p:spPr bwMode="auto">
          <a:xfrm>
            <a:off x="8740775" y="6211888"/>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a:t>无线链路</a:t>
            </a:r>
          </a:p>
        </p:txBody>
      </p:sp>
      <p:sp>
        <p:nvSpPr>
          <p:cNvPr id="32788" name="灯片编号占位符 20"/>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7F695C6D-B4BA-4603-95BF-DF21F1617805}"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16</a:t>
            </a:fld>
            <a:r>
              <a:rPr kumimoji="0" lang="en-US" altLang="zh-CN" sz="1000">
                <a:latin typeface="Arial" panose="020B0604020202020204" pitchFamily="34" charset="0"/>
                <a:ea typeface="宋体" panose="02010600030101010101" pitchFamily="2" charset="-122"/>
              </a:rPr>
              <a:t>-</a:t>
            </a:r>
          </a:p>
        </p:txBody>
      </p:sp>
      <p:pic>
        <p:nvPicPr>
          <p:cNvPr id="32789" name="Picture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92851" y="4757738"/>
            <a:ext cx="2232025"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90" name="TextBox 21"/>
          <p:cNvSpPr txBox="1">
            <a:spLocks noChangeArrowheads="1"/>
          </p:cNvSpPr>
          <p:nvPr/>
        </p:nvSpPr>
        <p:spPr bwMode="auto">
          <a:xfrm>
            <a:off x="6488113" y="6237288"/>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a:t>双绞线</a:t>
            </a:r>
          </a:p>
        </p:txBody>
      </p:sp>
    </p:spTree>
    <p:extLst>
      <p:ext uri="{BB962C8B-B14F-4D97-AF65-F5344CB8AC3E}">
        <p14:creationId xmlns:p14="http://schemas.microsoft.com/office/powerpoint/2010/main" val="1501611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E0ED695F-FB9B-4DA0-B7DE-FB05A630FC66}"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160</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214019"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pic>
        <p:nvPicPr>
          <p:cNvPr id="214020"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6400800" y="4293096"/>
            <a:ext cx="287655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21" name="Rectangle 2"/>
          <p:cNvSpPr>
            <a:spLocks noGrp="1" noChangeArrowheads="1"/>
          </p:cNvSpPr>
          <p:nvPr>
            <p:ph type="title" idx="4294967295"/>
          </p:nvPr>
        </p:nvSpPr>
        <p:spPr>
          <a:xfrm>
            <a:off x="1276350" y="638168"/>
            <a:ext cx="7772400" cy="647700"/>
          </a:xfrm>
        </p:spPr>
        <p:txBody>
          <a:bodyPr/>
          <a:lstStyle/>
          <a:p>
            <a:pPr eaLnBrk="1" hangingPunct="1"/>
            <a:r>
              <a:rPr lang="zh-CN" altLang="en-US" sz="3500" dirty="0">
                <a:latin typeface="+mj-ea"/>
              </a:rPr>
              <a:t>互联网简史</a:t>
            </a:r>
            <a:endParaRPr lang="zh-CN" altLang="en-US" dirty="0">
              <a:latin typeface="+mj-ea"/>
            </a:endParaRPr>
          </a:p>
        </p:txBody>
      </p:sp>
      <p:sp>
        <p:nvSpPr>
          <p:cNvPr id="214022" name="Rectangle 3"/>
          <p:cNvSpPr>
            <a:spLocks noGrp="1" noChangeArrowheads="1"/>
          </p:cNvSpPr>
          <p:nvPr>
            <p:ph type="body" sz="half" idx="4294967295"/>
          </p:nvPr>
        </p:nvSpPr>
        <p:spPr>
          <a:xfrm>
            <a:off x="1353848" y="1769887"/>
            <a:ext cx="4437352" cy="2984500"/>
          </a:xfrm>
        </p:spPr>
        <p:txBody>
          <a:bodyPr/>
          <a:lstStyle/>
          <a:p>
            <a:pPr eaLnBrk="1" hangingPunct="1">
              <a:lnSpc>
                <a:spcPct val="90000"/>
              </a:lnSpc>
            </a:pPr>
            <a:r>
              <a:rPr lang="en-US" altLang="zh-CN" sz="2400" dirty="0">
                <a:solidFill>
                  <a:schemeClr val="accent2"/>
                </a:solidFill>
                <a:ea typeface="宋体" panose="02010600030101010101" pitchFamily="2" charset="-122"/>
              </a:rPr>
              <a:t>1961:</a:t>
            </a:r>
            <a:r>
              <a:rPr lang="en-US" altLang="zh-CN" sz="2400" dirty="0">
                <a:ea typeface="宋体" panose="02010600030101010101" pitchFamily="2" charset="-122"/>
              </a:rPr>
              <a:t> </a:t>
            </a:r>
            <a:r>
              <a:rPr lang="en-US" altLang="zh-CN" sz="2400" dirty="0" err="1">
                <a:ea typeface="宋体" panose="02010600030101010101" pitchFamily="2" charset="-122"/>
              </a:rPr>
              <a:t>Kleinrock</a:t>
            </a:r>
            <a:r>
              <a:rPr lang="en-US" altLang="zh-CN" sz="2400" dirty="0">
                <a:ea typeface="宋体" panose="02010600030101010101" pitchFamily="2" charset="-122"/>
              </a:rPr>
              <a:t> </a:t>
            </a:r>
            <a:r>
              <a:rPr lang="en-US" altLang="zh-CN" sz="2400" dirty="0">
                <a:latin typeface="华文中宋" panose="02010600040101010101" pitchFamily="2" charset="-122"/>
                <a:ea typeface="宋体" panose="02010600030101010101" pitchFamily="2" charset="-122"/>
              </a:rPr>
              <a:t>–</a:t>
            </a:r>
            <a:r>
              <a:rPr lang="en-US" altLang="zh-CN" sz="2400" dirty="0">
                <a:ea typeface="宋体" panose="02010600030101010101" pitchFamily="2" charset="-122"/>
              </a:rPr>
              <a:t> </a:t>
            </a:r>
            <a:r>
              <a:rPr lang="zh-CN" altLang="en-US" sz="2400" dirty="0">
                <a:ea typeface="宋体" panose="02010600030101010101" pitchFamily="2" charset="-122"/>
              </a:rPr>
              <a:t>利用排队论分析了分组交换的效率</a:t>
            </a:r>
          </a:p>
          <a:p>
            <a:pPr eaLnBrk="1" hangingPunct="1">
              <a:lnSpc>
                <a:spcPct val="90000"/>
              </a:lnSpc>
            </a:pPr>
            <a:r>
              <a:rPr lang="en-US" altLang="zh-CN" sz="2400" dirty="0">
                <a:solidFill>
                  <a:schemeClr val="accent2"/>
                </a:solidFill>
                <a:ea typeface="宋体" panose="02010600030101010101" pitchFamily="2" charset="-122"/>
              </a:rPr>
              <a:t>1964:</a:t>
            </a:r>
            <a:r>
              <a:rPr lang="en-US" altLang="zh-CN" sz="2400" dirty="0">
                <a:ea typeface="宋体" panose="02010600030101010101" pitchFamily="2" charset="-122"/>
              </a:rPr>
              <a:t> </a:t>
            </a:r>
            <a:r>
              <a:rPr lang="en-US" altLang="zh-CN" sz="2400" dirty="0" err="1">
                <a:ea typeface="宋体" panose="02010600030101010101" pitchFamily="2" charset="-122"/>
              </a:rPr>
              <a:t>Baran</a:t>
            </a:r>
            <a:r>
              <a:rPr lang="zh-CN" altLang="en-US" sz="2400" dirty="0">
                <a:ea typeface="宋体" panose="02010600030101010101" pitchFamily="2" charset="-122"/>
              </a:rPr>
              <a:t> </a:t>
            </a:r>
            <a:r>
              <a:rPr lang="en-US" altLang="zh-CN" sz="2400" dirty="0">
                <a:ea typeface="宋体" panose="02010600030101010101" pitchFamily="2" charset="-122"/>
              </a:rPr>
              <a:t>-</a:t>
            </a:r>
            <a:r>
              <a:rPr lang="zh-CN" altLang="en-US" sz="2400" dirty="0">
                <a:ea typeface="宋体" panose="02010600030101010101" pitchFamily="2" charset="-122"/>
              </a:rPr>
              <a:t> 在军用网中使用分组交换技术</a:t>
            </a:r>
          </a:p>
          <a:p>
            <a:pPr eaLnBrk="1" hangingPunct="1">
              <a:lnSpc>
                <a:spcPct val="90000"/>
              </a:lnSpc>
            </a:pPr>
            <a:r>
              <a:rPr lang="en-US" altLang="zh-CN" sz="2400" dirty="0">
                <a:solidFill>
                  <a:schemeClr val="accent2"/>
                </a:solidFill>
                <a:ea typeface="宋体" panose="02010600030101010101" pitchFamily="2" charset="-122"/>
              </a:rPr>
              <a:t>1967:</a:t>
            </a:r>
            <a:r>
              <a:rPr lang="en-US" altLang="zh-CN" sz="2400" dirty="0">
                <a:ea typeface="宋体" panose="02010600030101010101" pitchFamily="2" charset="-122"/>
              </a:rPr>
              <a:t> </a:t>
            </a:r>
            <a:r>
              <a:rPr lang="zh-CN" altLang="en-US" sz="2400" dirty="0">
                <a:ea typeface="宋体" panose="02010600030101010101" pitchFamily="2" charset="-122"/>
              </a:rPr>
              <a:t>提出</a:t>
            </a:r>
            <a:r>
              <a:rPr lang="en-US" altLang="zh-CN" sz="2400" dirty="0" err="1">
                <a:ea typeface="宋体" panose="02010600030101010101" pitchFamily="2" charset="-122"/>
              </a:rPr>
              <a:t>ARPAnet</a:t>
            </a:r>
            <a:r>
              <a:rPr lang="zh-CN" altLang="en-US" sz="2400" dirty="0">
                <a:ea typeface="宋体" panose="02010600030101010101" pitchFamily="2" charset="-122"/>
              </a:rPr>
              <a:t>网络构想</a:t>
            </a:r>
          </a:p>
          <a:p>
            <a:pPr eaLnBrk="1" hangingPunct="1">
              <a:lnSpc>
                <a:spcPct val="90000"/>
              </a:lnSpc>
            </a:pPr>
            <a:r>
              <a:rPr lang="en-US" altLang="zh-CN" sz="2400" dirty="0">
                <a:solidFill>
                  <a:schemeClr val="accent2"/>
                </a:solidFill>
                <a:ea typeface="宋体" panose="02010600030101010101" pitchFamily="2" charset="-122"/>
              </a:rPr>
              <a:t>1969:</a:t>
            </a:r>
            <a:r>
              <a:rPr lang="en-US" altLang="zh-CN" sz="2400" dirty="0">
                <a:ea typeface="宋体" panose="02010600030101010101" pitchFamily="2" charset="-122"/>
              </a:rPr>
              <a:t> </a:t>
            </a:r>
            <a:r>
              <a:rPr lang="zh-CN" altLang="en-US" sz="2400" dirty="0">
                <a:ea typeface="宋体" panose="02010600030101010101" pitchFamily="2" charset="-122"/>
              </a:rPr>
              <a:t>运行第一个</a:t>
            </a:r>
            <a:r>
              <a:rPr lang="en-US" altLang="zh-CN" sz="2400" dirty="0" err="1">
                <a:ea typeface="宋体" panose="02010600030101010101" pitchFamily="2" charset="-122"/>
              </a:rPr>
              <a:t>ARPAnet</a:t>
            </a:r>
            <a:r>
              <a:rPr lang="zh-CN" altLang="en-US" sz="2400" dirty="0">
                <a:ea typeface="宋体" panose="02010600030101010101" pitchFamily="2" charset="-122"/>
              </a:rPr>
              <a:t>分组交换网节点</a:t>
            </a:r>
            <a:endParaRPr lang="en-US" altLang="zh-CN" sz="2400" dirty="0">
              <a:ea typeface="宋体" panose="02010600030101010101" pitchFamily="2" charset="-122"/>
            </a:endParaRPr>
          </a:p>
          <a:p>
            <a:pPr eaLnBrk="1" hangingPunct="1">
              <a:lnSpc>
                <a:spcPct val="90000"/>
              </a:lnSpc>
            </a:pPr>
            <a:endParaRPr lang="en-US" altLang="zh-CN" sz="2400" dirty="0">
              <a:ea typeface="宋体" panose="02010600030101010101" pitchFamily="2" charset="-122"/>
            </a:endParaRPr>
          </a:p>
        </p:txBody>
      </p:sp>
      <p:sp>
        <p:nvSpPr>
          <p:cNvPr id="214023" name="Rectangle 4"/>
          <p:cNvSpPr>
            <a:spLocks noGrp="1" noChangeArrowheads="1"/>
          </p:cNvSpPr>
          <p:nvPr>
            <p:ph type="body" sz="half" idx="4294967295"/>
          </p:nvPr>
        </p:nvSpPr>
        <p:spPr>
          <a:xfrm>
            <a:off x="5791200" y="1757187"/>
            <a:ext cx="3257550" cy="4038600"/>
          </a:xfrm>
        </p:spPr>
        <p:txBody>
          <a:bodyPr/>
          <a:lstStyle/>
          <a:p>
            <a:pPr eaLnBrk="1" hangingPunct="1"/>
            <a:r>
              <a:rPr lang="en-US" altLang="zh-CN" sz="2200">
                <a:solidFill>
                  <a:schemeClr val="accent2"/>
                </a:solidFill>
                <a:ea typeface="宋体" panose="02010600030101010101" pitchFamily="2" charset="-122"/>
              </a:rPr>
              <a:t>1972:</a:t>
            </a:r>
            <a:r>
              <a:rPr lang="en-US" altLang="zh-CN" sz="2200">
                <a:ea typeface="宋体" panose="02010600030101010101" pitchFamily="2" charset="-122"/>
              </a:rPr>
              <a:t> </a:t>
            </a:r>
          </a:p>
          <a:p>
            <a:pPr lvl="1" eaLnBrk="1" hangingPunct="1"/>
            <a:r>
              <a:rPr lang="en-US" altLang="zh-CN" sz="2200">
                <a:ea typeface="宋体" panose="02010600030101010101" pitchFamily="2" charset="-122"/>
              </a:rPr>
              <a:t>ARPAnet </a:t>
            </a:r>
            <a:r>
              <a:rPr lang="zh-CN" altLang="en-US" sz="2200">
                <a:ea typeface="宋体" panose="02010600030101010101" pitchFamily="2" charset="-122"/>
              </a:rPr>
              <a:t>公开示范</a:t>
            </a:r>
          </a:p>
          <a:p>
            <a:pPr lvl="1" eaLnBrk="1" hangingPunct="1"/>
            <a:r>
              <a:rPr lang="en-US" altLang="zh-CN" sz="2200">
                <a:ea typeface="宋体" panose="02010600030101010101" pitchFamily="2" charset="-122"/>
              </a:rPr>
              <a:t>NCP (</a:t>
            </a:r>
            <a:r>
              <a:rPr lang="zh-CN" altLang="en-US" sz="2200">
                <a:ea typeface="宋体" panose="02010600030101010101" pitchFamily="2" charset="-122"/>
              </a:rPr>
              <a:t>网络控制协议</a:t>
            </a:r>
            <a:r>
              <a:rPr lang="en-US" altLang="zh-CN" sz="2200">
                <a:ea typeface="宋体" panose="02010600030101010101" pitchFamily="2" charset="-122"/>
              </a:rPr>
              <a:t>) </a:t>
            </a:r>
            <a:r>
              <a:rPr lang="zh-CN" altLang="en-US" sz="2200">
                <a:ea typeface="宋体" panose="02010600030101010101" pitchFamily="2" charset="-122"/>
              </a:rPr>
              <a:t>第一个端到端协议 </a:t>
            </a:r>
          </a:p>
          <a:p>
            <a:pPr lvl="1" eaLnBrk="1" hangingPunct="1"/>
            <a:r>
              <a:rPr lang="zh-CN" altLang="en-US" sz="2200">
                <a:ea typeface="宋体" panose="02010600030101010101" pitchFamily="2" charset="-122"/>
              </a:rPr>
              <a:t>第一个 </a:t>
            </a:r>
            <a:r>
              <a:rPr lang="en-US" altLang="zh-CN" sz="2200">
                <a:ea typeface="宋体" panose="02010600030101010101" pitchFamily="2" charset="-122"/>
              </a:rPr>
              <a:t>e-mail </a:t>
            </a:r>
            <a:r>
              <a:rPr lang="zh-CN" altLang="en-US" sz="2200">
                <a:ea typeface="宋体" panose="02010600030101010101" pitchFamily="2" charset="-122"/>
              </a:rPr>
              <a:t>程序</a:t>
            </a:r>
          </a:p>
          <a:p>
            <a:pPr lvl="1" eaLnBrk="1" hangingPunct="1"/>
            <a:r>
              <a:rPr lang="en-US" altLang="zh-CN" sz="2200">
                <a:ea typeface="宋体" panose="02010600030101010101" pitchFamily="2" charset="-122"/>
              </a:rPr>
              <a:t>ARPAnet </a:t>
            </a:r>
            <a:r>
              <a:rPr lang="zh-CN" altLang="en-US" sz="2200">
                <a:ea typeface="宋体" panose="02010600030101010101" pitchFamily="2" charset="-122"/>
              </a:rPr>
              <a:t>拥有 </a:t>
            </a:r>
            <a:r>
              <a:rPr lang="en-US" altLang="zh-CN" sz="2200">
                <a:ea typeface="宋体" panose="02010600030101010101" pitchFamily="2" charset="-122"/>
              </a:rPr>
              <a:t>15 </a:t>
            </a:r>
            <a:r>
              <a:rPr lang="zh-CN" altLang="en-US" sz="2200">
                <a:ea typeface="宋体" panose="02010600030101010101" pitchFamily="2" charset="-122"/>
              </a:rPr>
              <a:t>个结点</a:t>
            </a:r>
          </a:p>
        </p:txBody>
      </p:sp>
      <p:sp>
        <p:nvSpPr>
          <p:cNvPr id="214024" name="Rectangle 5"/>
          <p:cNvSpPr>
            <a:spLocks noChangeArrowheads="1"/>
          </p:cNvSpPr>
          <p:nvPr/>
        </p:nvSpPr>
        <p:spPr bwMode="auto">
          <a:xfrm>
            <a:off x="1346200" y="1309856"/>
            <a:ext cx="77724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dirty="0">
                <a:solidFill>
                  <a:srgbClr val="FF0000"/>
                </a:solidFill>
                <a:latin typeface="Comic Sans MS" panose="030F0702030302020204" pitchFamily="66" charset="0"/>
                <a:ea typeface="宋体" panose="02010600030101010101" pitchFamily="2" charset="-122"/>
              </a:rPr>
              <a:t>1961-1972: </a:t>
            </a:r>
            <a:r>
              <a:rPr kumimoji="0" lang="zh-CN" altLang="en-US" sz="2400" dirty="0">
                <a:solidFill>
                  <a:srgbClr val="FF0000"/>
                </a:solidFill>
                <a:latin typeface="Comic Sans MS" panose="030F0702030302020204" pitchFamily="66" charset="0"/>
                <a:ea typeface="宋体" panose="02010600030101010101" pitchFamily="2" charset="-122"/>
              </a:rPr>
              <a:t>早期的分组交换</a:t>
            </a:r>
            <a:endParaRPr kumimoji="0" lang="zh-CN" altLang="en-US" sz="4800" u="sng" dirty="0">
              <a:solidFill>
                <a:schemeClr val="accent2"/>
              </a:solidFill>
              <a:latin typeface="Comic Sans MS" panose="030F0702030302020204" pitchFamily="66" charset="0"/>
              <a:ea typeface="宋体" panose="02010600030101010101" pitchFamily="2" charset="-122"/>
            </a:endParaRPr>
          </a:p>
        </p:txBody>
      </p:sp>
      <p:pic>
        <p:nvPicPr>
          <p:cNvPr id="214025" name="Picture 4" descr="kleinr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9" y="4962351"/>
            <a:ext cx="1144587"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26" name="Text Box 5"/>
          <p:cNvSpPr txBox="1">
            <a:spLocks noChangeArrowheads="1"/>
          </p:cNvSpPr>
          <p:nvPr/>
        </p:nvSpPr>
        <p:spPr bwMode="auto">
          <a:xfrm>
            <a:off x="2855913" y="4962351"/>
            <a:ext cx="1943100"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buFont typeface="Wingdings" panose="05000000000000000000" pitchFamily="2" charset="2"/>
              <a:buNone/>
            </a:pPr>
            <a:r>
              <a:rPr kumimoji="0" lang="en-US" altLang="zh-CN" sz="1200">
                <a:latin typeface="Arial" panose="020B0604020202020204" pitchFamily="34" charset="0"/>
                <a:ea typeface="宋体" panose="02010600030101010101" pitchFamily="2" charset="-122"/>
              </a:rPr>
              <a:t>1961: Kleinrock - queueing theory shows effectiveness of packet-switching</a:t>
            </a:r>
          </a:p>
          <a:p>
            <a:pPr eaLnBrk="1" hangingPunct="1">
              <a:spcBef>
                <a:spcPct val="0"/>
              </a:spcBef>
              <a:buClrTx/>
              <a:buSzTx/>
              <a:buFontTx/>
              <a:buNone/>
            </a:pPr>
            <a:endParaRPr kumimoji="0" lang="zh-CN" altLang="en-US" sz="1200">
              <a:latin typeface="Arial" panose="020B0604020202020204" pitchFamily="34" charset="0"/>
              <a:ea typeface="宋体" panose="02010600030101010101" pitchFamily="2" charset="-122"/>
            </a:endParaRPr>
          </a:p>
        </p:txBody>
      </p:sp>
      <p:sp>
        <p:nvSpPr>
          <p:cNvPr id="214027" name="Text Box 6"/>
          <p:cNvSpPr txBox="1">
            <a:spLocks noChangeArrowheads="1"/>
          </p:cNvSpPr>
          <p:nvPr/>
        </p:nvSpPr>
        <p:spPr bwMode="auto">
          <a:xfrm>
            <a:off x="3792538" y="5970412"/>
            <a:ext cx="14398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buFont typeface="Wingdings" panose="05000000000000000000" pitchFamily="2" charset="2"/>
              <a:buNone/>
            </a:pPr>
            <a:r>
              <a:rPr kumimoji="0" lang="en-US" altLang="zh-CN" sz="1200">
                <a:latin typeface="Arial" panose="020B0604020202020204" pitchFamily="34" charset="0"/>
                <a:ea typeface="宋体" panose="02010600030101010101" pitchFamily="2" charset="-122"/>
              </a:rPr>
              <a:t>1964: </a:t>
            </a:r>
            <a:r>
              <a:rPr kumimoji="0" lang="en-US" altLang="en-US" sz="1200">
                <a:latin typeface="Arial" panose="020B0604020202020204" pitchFamily="34" charset="0"/>
                <a:ea typeface="宋体" panose="02010600030101010101" pitchFamily="2" charset="-122"/>
              </a:rPr>
              <a:t>Paul Baran</a:t>
            </a:r>
            <a:r>
              <a:rPr kumimoji="0" lang="en-US" altLang="zh-CN" sz="1200">
                <a:latin typeface="Arial" panose="020B0604020202020204" pitchFamily="34" charset="0"/>
                <a:ea typeface="宋体" panose="02010600030101010101" pitchFamily="2" charset="-122"/>
              </a:rPr>
              <a:t>- packet-switching in military nets</a:t>
            </a:r>
          </a:p>
        </p:txBody>
      </p:sp>
      <p:pic>
        <p:nvPicPr>
          <p:cNvPr id="214028" name="Picture 7" descr="baran_pau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5888" y="4890913"/>
            <a:ext cx="124460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9" name="Picture 4" descr="larry_roberts_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55100" y="1722262"/>
            <a:ext cx="161290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30" name="Text Box 6"/>
          <p:cNvSpPr txBox="1">
            <a:spLocks noChangeArrowheads="1"/>
          </p:cNvSpPr>
          <p:nvPr/>
        </p:nvSpPr>
        <p:spPr bwMode="auto">
          <a:xfrm>
            <a:off x="9228138" y="3738387"/>
            <a:ext cx="14398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1967: </a:t>
            </a:r>
            <a:r>
              <a:rPr kumimoji="0" lang="en-US" altLang="en-US" sz="1200">
                <a:latin typeface="Arial" panose="020B0604020202020204" pitchFamily="34" charset="0"/>
                <a:ea typeface="宋体" panose="02010600030101010101" pitchFamily="2" charset="-122"/>
              </a:rPr>
              <a:t>Lawrence Roberts</a:t>
            </a:r>
            <a:r>
              <a:rPr kumimoji="0" lang="en-US" altLang="zh-CN" sz="1200">
                <a:latin typeface="Arial" panose="020B0604020202020204" pitchFamily="34" charset="0"/>
                <a:ea typeface="宋体" panose="02010600030101010101" pitchFamily="2" charset="-122"/>
              </a:rPr>
              <a:t>: </a:t>
            </a:r>
            <a:r>
              <a:rPr kumimoji="0" lang="zh-CN" altLang="en-US" sz="1200">
                <a:latin typeface="Arial" panose="020B0604020202020204" pitchFamily="34" charset="0"/>
                <a:ea typeface="宋体" panose="02010600030101010101" pitchFamily="2" charset="-122"/>
              </a:rPr>
              <a:t>宣布 </a:t>
            </a:r>
            <a:r>
              <a:rPr kumimoji="0" lang="en-US" altLang="zh-CN" sz="1200">
                <a:latin typeface="Arial" panose="020B0604020202020204" pitchFamily="34" charset="0"/>
                <a:ea typeface="宋体" panose="02010600030101010101" pitchFamily="2" charset="-122"/>
              </a:rPr>
              <a:t>ARPAnet </a:t>
            </a:r>
            <a:r>
              <a:rPr kumimoji="0" lang="zh-CN" altLang="en-US" sz="1200">
                <a:latin typeface="Arial" panose="020B0604020202020204" pitchFamily="34" charset="0"/>
                <a:ea typeface="宋体" panose="02010600030101010101" pitchFamily="2" charset="-122"/>
              </a:rPr>
              <a:t>计划</a:t>
            </a:r>
            <a:r>
              <a:rPr kumimoji="0" lang="en-US" altLang="zh-CN" sz="1200">
                <a:latin typeface="Arial" panose="020B0604020202020204" pitchFamily="34" charset="0"/>
                <a:ea typeface="宋体" panose="02010600030101010101" pitchFamily="2" charset="-122"/>
              </a:rPr>
              <a:t>,</a:t>
            </a:r>
          </a:p>
          <a:p>
            <a:pP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资金来源于国防部的高级研究规划局</a:t>
            </a:r>
            <a:endParaRPr kumimoji="0" lang="en-US" altLang="zh-CN" sz="1200">
              <a:latin typeface="Arial" panose="020B0604020202020204" pitchFamily="34" charset="0"/>
              <a:ea typeface="宋体" panose="02010600030101010101" pitchFamily="2" charset="-122"/>
            </a:endParaRPr>
          </a:p>
        </p:txBody>
      </p:sp>
      <p:pic>
        <p:nvPicPr>
          <p:cNvPr id="214031" name="Picture 5" descr="i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91625" y="4962351"/>
            <a:ext cx="1441450"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348747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Number Placeholder 2"/>
          <p:cNvSpPr>
            <a:spLocks noGrp="1"/>
          </p:cNvSpPr>
          <p:nvPr>
            <p:ph type="sldNum" sz="quarter" idx="11"/>
          </p:nvPr>
        </p:nvSpPr>
        <p:spPr>
          <a:xfrm>
            <a:off x="11015665" y="6368951"/>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117F59FA-8F8A-4534-AB24-EC6A466AB2B9}"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161</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216067"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216068" name="Rectangle 2"/>
          <p:cNvSpPr>
            <a:spLocks noGrp="1" noChangeArrowheads="1"/>
          </p:cNvSpPr>
          <p:nvPr>
            <p:ph type="title" idx="4294967295"/>
          </p:nvPr>
        </p:nvSpPr>
        <p:spPr>
          <a:xfrm>
            <a:off x="1055440" y="579261"/>
            <a:ext cx="7772400" cy="647700"/>
          </a:xfrm>
        </p:spPr>
        <p:txBody>
          <a:bodyPr/>
          <a:lstStyle/>
          <a:p>
            <a:pPr eaLnBrk="1" hangingPunct="1"/>
            <a:r>
              <a:rPr lang="zh-CN" altLang="en-US" sz="3500" dirty="0">
                <a:latin typeface="+mj-ea"/>
              </a:rPr>
              <a:t>互联网简史</a:t>
            </a:r>
            <a:endParaRPr lang="zh-CN" altLang="en-US" dirty="0">
              <a:latin typeface="+mj-ea"/>
            </a:endParaRPr>
          </a:p>
        </p:txBody>
      </p:sp>
      <p:sp>
        <p:nvSpPr>
          <p:cNvPr id="216069" name="Rectangle 3"/>
          <p:cNvSpPr>
            <a:spLocks noGrp="1" noChangeArrowheads="1"/>
          </p:cNvSpPr>
          <p:nvPr>
            <p:ph type="body" sz="half" idx="4294967295"/>
          </p:nvPr>
        </p:nvSpPr>
        <p:spPr>
          <a:xfrm>
            <a:off x="941389" y="2060848"/>
            <a:ext cx="4038600" cy="3257550"/>
          </a:xfrm>
        </p:spPr>
        <p:txBody>
          <a:bodyPr/>
          <a:lstStyle/>
          <a:p>
            <a:pPr eaLnBrk="1" hangingPunct="1">
              <a:lnSpc>
                <a:spcPct val="90000"/>
              </a:lnSpc>
            </a:pPr>
            <a:r>
              <a:rPr lang="en-US" altLang="zh-CN" sz="2200" dirty="0">
                <a:solidFill>
                  <a:schemeClr val="accent2"/>
                </a:solidFill>
                <a:ea typeface="宋体" panose="02010600030101010101" pitchFamily="2" charset="-122"/>
              </a:rPr>
              <a:t>1970:</a:t>
            </a:r>
            <a:r>
              <a:rPr lang="en-US" altLang="zh-CN" sz="2200" dirty="0">
                <a:ea typeface="宋体" panose="02010600030101010101" pitchFamily="2" charset="-122"/>
              </a:rPr>
              <a:t> </a:t>
            </a:r>
            <a:r>
              <a:rPr lang="zh-CN" altLang="en-US" sz="2200" dirty="0">
                <a:ea typeface="宋体" panose="02010600030101010101" pitchFamily="2" charset="-122"/>
              </a:rPr>
              <a:t>在夏威创建</a:t>
            </a:r>
            <a:r>
              <a:rPr lang="en-US" altLang="zh-CN" sz="2200" dirty="0" err="1">
                <a:ea typeface="宋体" panose="02010600030101010101" pitchFamily="2" charset="-122"/>
              </a:rPr>
              <a:t>ALOHAnet</a:t>
            </a:r>
            <a:r>
              <a:rPr lang="en-US" altLang="zh-CN" sz="2200" dirty="0">
                <a:ea typeface="宋体" panose="02010600030101010101" pitchFamily="2" charset="-122"/>
              </a:rPr>
              <a:t> </a:t>
            </a:r>
            <a:r>
              <a:rPr lang="zh-CN" altLang="en-US" sz="2200" dirty="0">
                <a:ea typeface="宋体" panose="02010600030101010101" pitchFamily="2" charset="-122"/>
              </a:rPr>
              <a:t>卫星网络</a:t>
            </a:r>
          </a:p>
          <a:p>
            <a:pPr eaLnBrk="1" hangingPunct="1">
              <a:lnSpc>
                <a:spcPct val="90000"/>
              </a:lnSpc>
            </a:pPr>
            <a:r>
              <a:rPr lang="en-US" altLang="zh-CN" sz="2200" dirty="0">
                <a:solidFill>
                  <a:schemeClr val="accent2"/>
                </a:solidFill>
                <a:ea typeface="宋体" panose="02010600030101010101" pitchFamily="2" charset="-122"/>
              </a:rPr>
              <a:t>1974:</a:t>
            </a:r>
            <a:r>
              <a:rPr lang="en-US" altLang="zh-CN" sz="2200" dirty="0">
                <a:ea typeface="宋体" panose="02010600030101010101" pitchFamily="2" charset="-122"/>
              </a:rPr>
              <a:t> Cerf </a:t>
            </a:r>
            <a:r>
              <a:rPr lang="zh-CN" altLang="en-US" sz="2200" dirty="0">
                <a:ea typeface="宋体" panose="02010600030101010101" pitchFamily="2" charset="-122"/>
              </a:rPr>
              <a:t>和</a:t>
            </a:r>
            <a:r>
              <a:rPr lang="en-US" altLang="zh-CN" sz="2200" dirty="0">
                <a:ea typeface="宋体" panose="02010600030101010101" pitchFamily="2" charset="-122"/>
              </a:rPr>
              <a:t>Kahn </a:t>
            </a:r>
            <a:r>
              <a:rPr lang="zh-CN" altLang="en-US" sz="2200" dirty="0">
                <a:ea typeface="宋体" panose="02010600030101010101" pitchFamily="2" charset="-122"/>
              </a:rPr>
              <a:t>提出互联网络体系架构</a:t>
            </a:r>
          </a:p>
          <a:p>
            <a:pPr eaLnBrk="1" hangingPunct="1">
              <a:lnSpc>
                <a:spcPct val="90000"/>
              </a:lnSpc>
            </a:pPr>
            <a:r>
              <a:rPr lang="en-US" altLang="zh-CN" sz="2200" dirty="0">
                <a:solidFill>
                  <a:schemeClr val="accent2"/>
                </a:solidFill>
                <a:ea typeface="宋体" panose="02010600030101010101" pitchFamily="2" charset="-122"/>
              </a:rPr>
              <a:t>1976:</a:t>
            </a:r>
            <a:r>
              <a:rPr lang="en-US" altLang="zh-CN" sz="2200" dirty="0">
                <a:ea typeface="宋体" panose="02010600030101010101" pitchFamily="2" charset="-122"/>
              </a:rPr>
              <a:t> </a:t>
            </a:r>
            <a:r>
              <a:rPr lang="zh-CN" altLang="en-US" sz="2200" dirty="0">
                <a:ea typeface="宋体" panose="02010600030101010101" pitchFamily="2" charset="-122"/>
              </a:rPr>
              <a:t>在</a:t>
            </a:r>
            <a:r>
              <a:rPr lang="en-US" altLang="zh-CN" sz="2200" dirty="0">
                <a:ea typeface="宋体" panose="02010600030101010101" pitchFamily="2" charset="-122"/>
              </a:rPr>
              <a:t>Xerox PARC</a:t>
            </a:r>
            <a:r>
              <a:rPr lang="zh-CN" altLang="en-US" sz="2200" dirty="0">
                <a:ea typeface="宋体" panose="02010600030101010101" pitchFamily="2" charset="-122"/>
              </a:rPr>
              <a:t>构建第一个以太网</a:t>
            </a:r>
          </a:p>
          <a:p>
            <a:pPr eaLnBrk="1" hangingPunct="1">
              <a:lnSpc>
                <a:spcPct val="90000"/>
              </a:lnSpc>
            </a:pPr>
            <a:r>
              <a:rPr lang="en-US" altLang="zh-CN" sz="2200" dirty="0">
                <a:solidFill>
                  <a:schemeClr val="accent2"/>
                </a:solidFill>
                <a:ea typeface="宋体" panose="02010600030101010101" pitchFamily="2" charset="-122"/>
              </a:rPr>
              <a:t>70</a:t>
            </a:r>
            <a:r>
              <a:rPr lang="zh-CN" altLang="en-US" sz="2200" dirty="0">
                <a:solidFill>
                  <a:schemeClr val="accent2"/>
                </a:solidFill>
                <a:ea typeface="宋体" panose="02010600030101010101" pitchFamily="2" charset="-122"/>
              </a:rPr>
              <a:t>年到后期</a:t>
            </a:r>
            <a:r>
              <a:rPr lang="en-US" altLang="zh-CN" sz="2200" dirty="0">
                <a:solidFill>
                  <a:schemeClr val="accent2"/>
                </a:solidFill>
                <a:ea typeface="宋体" panose="02010600030101010101" pitchFamily="2" charset="-122"/>
              </a:rPr>
              <a:t>:</a:t>
            </a:r>
            <a:r>
              <a:rPr lang="en-US" altLang="zh-CN" sz="2200" dirty="0">
                <a:ea typeface="宋体" panose="02010600030101010101" pitchFamily="2" charset="-122"/>
              </a:rPr>
              <a:t> </a:t>
            </a:r>
            <a:r>
              <a:rPr lang="zh-CN" altLang="en-US" sz="2200" dirty="0">
                <a:ea typeface="宋体" panose="02010600030101010101" pitchFamily="2" charset="-122"/>
              </a:rPr>
              <a:t>专用网络： </a:t>
            </a:r>
            <a:r>
              <a:rPr lang="en-US" altLang="zh-CN" sz="2200" dirty="0" err="1">
                <a:ea typeface="宋体" panose="02010600030101010101" pitchFamily="2" charset="-122"/>
              </a:rPr>
              <a:t>DECnet</a:t>
            </a:r>
            <a:r>
              <a:rPr lang="en-US" altLang="zh-CN" sz="2200" dirty="0">
                <a:ea typeface="宋体" panose="02010600030101010101" pitchFamily="2" charset="-122"/>
              </a:rPr>
              <a:t>, SNA, XNA</a:t>
            </a:r>
          </a:p>
          <a:p>
            <a:pPr eaLnBrk="1" hangingPunct="1">
              <a:lnSpc>
                <a:spcPct val="90000"/>
              </a:lnSpc>
            </a:pPr>
            <a:r>
              <a:rPr lang="en-US" altLang="zh-CN" sz="2200" dirty="0">
                <a:solidFill>
                  <a:schemeClr val="accent2"/>
                </a:solidFill>
                <a:ea typeface="宋体" panose="02010600030101010101" pitchFamily="2" charset="-122"/>
              </a:rPr>
              <a:t> 70</a:t>
            </a:r>
            <a:r>
              <a:rPr lang="zh-CN" altLang="en-US" sz="2200" dirty="0">
                <a:solidFill>
                  <a:schemeClr val="accent2"/>
                </a:solidFill>
                <a:ea typeface="宋体" panose="02010600030101010101" pitchFamily="2" charset="-122"/>
              </a:rPr>
              <a:t>年代后期</a:t>
            </a:r>
            <a:r>
              <a:rPr lang="en-US" altLang="zh-CN" sz="2200" dirty="0">
                <a:solidFill>
                  <a:schemeClr val="accent2"/>
                </a:solidFill>
                <a:ea typeface="宋体" panose="02010600030101010101" pitchFamily="2" charset="-122"/>
              </a:rPr>
              <a:t>:</a:t>
            </a:r>
            <a:r>
              <a:rPr lang="en-US" altLang="zh-CN" sz="2200" dirty="0">
                <a:ea typeface="宋体" panose="02010600030101010101" pitchFamily="2" charset="-122"/>
              </a:rPr>
              <a:t> </a:t>
            </a:r>
            <a:r>
              <a:rPr lang="zh-CN" altLang="en-US" sz="2200" dirty="0">
                <a:ea typeface="宋体" panose="02010600030101010101" pitchFamily="2" charset="-122"/>
              </a:rPr>
              <a:t>交换固定长度的数据包 </a:t>
            </a:r>
            <a:r>
              <a:rPr lang="en-US" altLang="zh-CN" sz="2200" dirty="0">
                <a:ea typeface="宋体" panose="02010600030101010101" pitchFamily="2" charset="-122"/>
              </a:rPr>
              <a:t>(ATM </a:t>
            </a:r>
            <a:r>
              <a:rPr lang="zh-CN" altLang="en-US" sz="2200" dirty="0">
                <a:ea typeface="宋体" panose="02010600030101010101" pitchFamily="2" charset="-122"/>
              </a:rPr>
              <a:t>先驱</a:t>
            </a:r>
            <a:r>
              <a:rPr lang="en-US" altLang="zh-CN" sz="2200" dirty="0">
                <a:ea typeface="宋体" panose="02010600030101010101" pitchFamily="2" charset="-122"/>
              </a:rPr>
              <a:t>)</a:t>
            </a:r>
          </a:p>
          <a:p>
            <a:pPr eaLnBrk="1" hangingPunct="1">
              <a:lnSpc>
                <a:spcPct val="90000"/>
              </a:lnSpc>
            </a:pPr>
            <a:r>
              <a:rPr lang="en-US" altLang="zh-CN" sz="2200" dirty="0">
                <a:solidFill>
                  <a:schemeClr val="accent2"/>
                </a:solidFill>
                <a:ea typeface="宋体" panose="02010600030101010101" pitchFamily="2" charset="-122"/>
              </a:rPr>
              <a:t>1979:</a:t>
            </a:r>
            <a:r>
              <a:rPr lang="en-US" altLang="zh-CN" sz="2200" dirty="0">
                <a:ea typeface="宋体" panose="02010600030101010101" pitchFamily="2" charset="-122"/>
              </a:rPr>
              <a:t> </a:t>
            </a:r>
            <a:r>
              <a:rPr lang="en-US" altLang="zh-CN" sz="2200" dirty="0" err="1">
                <a:ea typeface="宋体" panose="02010600030101010101" pitchFamily="2" charset="-122"/>
              </a:rPr>
              <a:t>ARPAnet</a:t>
            </a:r>
            <a:r>
              <a:rPr lang="zh-CN" altLang="en-US" sz="2200" dirty="0">
                <a:ea typeface="宋体" panose="02010600030101010101" pitchFamily="2" charset="-122"/>
              </a:rPr>
              <a:t>拥有</a:t>
            </a:r>
            <a:r>
              <a:rPr lang="en-US" altLang="zh-CN" sz="2200" dirty="0">
                <a:ea typeface="宋体" panose="02010600030101010101" pitchFamily="2" charset="-122"/>
              </a:rPr>
              <a:t>200</a:t>
            </a:r>
            <a:r>
              <a:rPr lang="zh-CN" altLang="en-US" sz="2200" dirty="0">
                <a:ea typeface="宋体" panose="02010600030101010101" pitchFamily="2" charset="-122"/>
              </a:rPr>
              <a:t>个结点</a:t>
            </a:r>
          </a:p>
        </p:txBody>
      </p:sp>
      <p:sp>
        <p:nvSpPr>
          <p:cNvPr id="216070" name="Rectangle 4"/>
          <p:cNvSpPr>
            <a:spLocks noGrp="1" noChangeArrowheads="1"/>
          </p:cNvSpPr>
          <p:nvPr>
            <p:ph type="body" sz="half" idx="4294967295"/>
          </p:nvPr>
        </p:nvSpPr>
        <p:spPr>
          <a:xfrm>
            <a:off x="6324600" y="1714325"/>
            <a:ext cx="3733800" cy="2895600"/>
          </a:xfrm>
        </p:spPr>
        <p:txBody>
          <a:bodyPr/>
          <a:lstStyle/>
          <a:p>
            <a:pPr eaLnBrk="1" hangingPunct="1">
              <a:lnSpc>
                <a:spcPct val="90000"/>
              </a:lnSpc>
              <a:buFont typeface="Wingdings" panose="05000000000000000000" pitchFamily="2" charset="2"/>
              <a:buNone/>
            </a:pPr>
            <a:r>
              <a:rPr lang="en-US" altLang="zh-CN" sz="2000">
                <a:solidFill>
                  <a:srgbClr val="FF0000"/>
                </a:solidFill>
                <a:ea typeface="宋体" panose="02010600030101010101" pitchFamily="2" charset="-122"/>
              </a:rPr>
              <a:t>Cerf </a:t>
            </a:r>
            <a:r>
              <a:rPr lang="zh-CN" altLang="en-US" sz="2000">
                <a:solidFill>
                  <a:srgbClr val="FF0000"/>
                </a:solidFill>
                <a:ea typeface="宋体" panose="02010600030101010101" pitchFamily="2" charset="-122"/>
              </a:rPr>
              <a:t>和 </a:t>
            </a:r>
            <a:r>
              <a:rPr lang="en-US" altLang="zh-CN" sz="2000">
                <a:solidFill>
                  <a:srgbClr val="FF0000"/>
                </a:solidFill>
                <a:ea typeface="宋体" panose="02010600030101010101" pitchFamily="2" charset="-122"/>
              </a:rPr>
              <a:t>Kahn </a:t>
            </a:r>
            <a:r>
              <a:rPr lang="zh-CN" altLang="en-US" sz="2000">
                <a:solidFill>
                  <a:srgbClr val="FF0000"/>
                </a:solidFill>
                <a:ea typeface="宋体" panose="02010600030101010101" pitchFamily="2" charset="-122"/>
              </a:rPr>
              <a:t>的互联网原则定义了如今的因特网架构</a:t>
            </a:r>
            <a:r>
              <a:rPr lang="en-US" altLang="zh-CN" sz="2000">
                <a:solidFill>
                  <a:srgbClr val="FF0000"/>
                </a:solidFill>
                <a:ea typeface="宋体" panose="02010600030101010101" pitchFamily="2" charset="-122"/>
              </a:rPr>
              <a:t>:</a:t>
            </a:r>
          </a:p>
          <a:p>
            <a:pPr lvl="1" eaLnBrk="1" hangingPunct="1">
              <a:lnSpc>
                <a:spcPct val="90000"/>
              </a:lnSpc>
            </a:pPr>
            <a:r>
              <a:rPr lang="zh-CN" altLang="en-US" sz="2000">
                <a:ea typeface="宋体" panose="02010600030101010101" pitchFamily="2" charset="-122"/>
              </a:rPr>
              <a:t>简单、自治、网络互连无需自治区域内部的改变</a:t>
            </a:r>
          </a:p>
          <a:p>
            <a:pPr lvl="1" eaLnBrk="1" hangingPunct="1">
              <a:lnSpc>
                <a:spcPct val="90000"/>
              </a:lnSpc>
            </a:pPr>
            <a:r>
              <a:rPr lang="zh-CN" altLang="en-US" sz="2000">
                <a:ea typeface="宋体" panose="02010600030101010101" pitchFamily="2" charset="-122"/>
              </a:rPr>
              <a:t>尽最大努力交付服务</a:t>
            </a:r>
          </a:p>
          <a:p>
            <a:pPr lvl="1" eaLnBrk="1" hangingPunct="1">
              <a:lnSpc>
                <a:spcPct val="90000"/>
              </a:lnSpc>
            </a:pPr>
            <a:r>
              <a:rPr lang="zh-CN" altLang="en-US" sz="2000">
                <a:ea typeface="宋体" panose="02010600030101010101" pitchFamily="2" charset="-122"/>
              </a:rPr>
              <a:t>全球互联的路由器</a:t>
            </a:r>
          </a:p>
          <a:p>
            <a:pPr lvl="1" eaLnBrk="1" hangingPunct="1">
              <a:lnSpc>
                <a:spcPct val="90000"/>
              </a:lnSpc>
            </a:pPr>
            <a:r>
              <a:rPr lang="zh-CN" altLang="en-US" sz="2000">
                <a:ea typeface="宋体" panose="02010600030101010101" pitchFamily="2" charset="-122"/>
              </a:rPr>
              <a:t>分布式控制</a:t>
            </a:r>
          </a:p>
          <a:p>
            <a:pPr eaLnBrk="1" hangingPunct="1">
              <a:lnSpc>
                <a:spcPct val="90000"/>
              </a:lnSpc>
              <a:buFont typeface="Wingdings" panose="05000000000000000000" pitchFamily="2" charset="2"/>
              <a:buNone/>
            </a:pPr>
            <a:endParaRPr lang="en-US" altLang="zh-CN" sz="2200">
              <a:ea typeface="宋体" panose="02010600030101010101" pitchFamily="2" charset="-122"/>
            </a:endParaRPr>
          </a:p>
        </p:txBody>
      </p:sp>
      <p:sp>
        <p:nvSpPr>
          <p:cNvPr id="216071" name="Rectangle 5"/>
          <p:cNvSpPr>
            <a:spLocks noChangeArrowheads="1"/>
          </p:cNvSpPr>
          <p:nvPr/>
        </p:nvSpPr>
        <p:spPr bwMode="auto">
          <a:xfrm>
            <a:off x="1127448" y="1360280"/>
            <a:ext cx="79724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dirty="0">
                <a:solidFill>
                  <a:srgbClr val="FF0000"/>
                </a:solidFill>
                <a:latin typeface="Comic Sans MS" panose="030F0702030302020204" pitchFamily="66" charset="0"/>
                <a:ea typeface="宋体" panose="02010600030101010101" pitchFamily="2" charset="-122"/>
              </a:rPr>
              <a:t>1972-1980: </a:t>
            </a:r>
            <a:r>
              <a:rPr kumimoji="0" lang="zh-CN" altLang="en-US" sz="2400" dirty="0">
                <a:solidFill>
                  <a:srgbClr val="FF0000"/>
                </a:solidFill>
                <a:latin typeface="Comic Sans MS" panose="030F0702030302020204" pitchFamily="66" charset="0"/>
                <a:ea typeface="宋体" panose="02010600030101010101" pitchFamily="2" charset="-122"/>
              </a:rPr>
              <a:t>互联网络</a:t>
            </a:r>
            <a:r>
              <a:rPr kumimoji="0" lang="en-US" altLang="zh-CN" sz="2400" dirty="0">
                <a:solidFill>
                  <a:srgbClr val="FF0000"/>
                </a:solidFill>
                <a:latin typeface="Comic Sans MS" panose="030F0702030302020204" pitchFamily="66" charset="0"/>
                <a:ea typeface="宋体" panose="02010600030101010101" pitchFamily="2" charset="-122"/>
              </a:rPr>
              <a:t>, </a:t>
            </a:r>
            <a:r>
              <a:rPr kumimoji="0" lang="zh-CN" altLang="en-US" sz="2400" dirty="0">
                <a:solidFill>
                  <a:srgbClr val="FF0000"/>
                </a:solidFill>
                <a:latin typeface="Comic Sans MS" panose="030F0702030302020204" pitchFamily="66" charset="0"/>
                <a:ea typeface="宋体" panose="02010600030101010101" pitchFamily="2" charset="-122"/>
              </a:rPr>
              <a:t>新的和专用网</a:t>
            </a:r>
            <a:endParaRPr kumimoji="0" lang="zh-CN" altLang="en-US" sz="4800" u="sng" dirty="0">
              <a:solidFill>
                <a:schemeClr val="accent2"/>
              </a:solidFill>
              <a:latin typeface="Comic Sans MS" panose="030F0702030302020204" pitchFamily="66" charset="0"/>
              <a:ea typeface="宋体" panose="02010600030101010101" pitchFamily="2" charset="-122"/>
            </a:endParaRPr>
          </a:p>
        </p:txBody>
      </p:sp>
      <p:sp>
        <p:nvSpPr>
          <p:cNvPr id="216072" name="Rectangle 6"/>
          <p:cNvSpPr>
            <a:spLocks noChangeArrowheads="1"/>
          </p:cNvSpPr>
          <p:nvPr/>
        </p:nvSpPr>
        <p:spPr bwMode="auto">
          <a:xfrm>
            <a:off x="6324600" y="1485725"/>
            <a:ext cx="3771900" cy="3181350"/>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pic>
        <p:nvPicPr>
          <p:cNvPr id="216073" name="Picture 4" descr="2006_robert_kah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201" y="4868688"/>
            <a:ext cx="14398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074" name="Picture 7" descr="vinton-cer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3050" y="4797251"/>
            <a:ext cx="15049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75" name="Text Box 5"/>
          <p:cNvSpPr txBox="1">
            <a:spLocks noChangeArrowheads="1"/>
          </p:cNvSpPr>
          <p:nvPr/>
        </p:nvSpPr>
        <p:spPr bwMode="auto">
          <a:xfrm>
            <a:off x="7032626" y="4868687"/>
            <a:ext cx="15843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1972: Robert Kahn - ARPAnet public demonstration</a:t>
            </a:r>
          </a:p>
        </p:txBody>
      </p:sp>
      <p:sp>
        <p:nvSpPr>
          <p:cNvPr id="216076" name="Text Box 8"/>
          <p:cNvSpPr txBox="1">
            <a:spLocks noChangeArrowheads="1"/>
          </p:cNvSpPr>
          <p:nvPr/>
        </p:nvSpPr>
        <p:spPr bwMode="auto">
          <a:xfrm>
            <a:off x="7391401" y="5949775"/>
            <a:ext cx="17748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1973: Robert Kahn and </a:t>
            </a:r>
            <a:r>
              <a:rPr kumimoji="0" lang="en-US" altLang="en-US" sz="1200">
                <a:latin typeface="Arial" panose="020B0604020202020204" pitchFamily="34" charset="0"/>
                <a:ea typeface="宋体" panose="02010600030101010101" pitchFamily="2" charset="-122"/>
              </a:rPr>
              <a:t>Vinton Cerf</a:t>
            </a:r>
            <a:r>
              <a:rPr kumimoji="0" lang="en-US" altLang="zh-CN" sz="1200">
                <a:latin typeface="Arial" panose="020B0604020202020204" pitchFamily="34" charset="0"/>
                <a:ea typeface="宋体" panose="02010600030101010101" pitchFamily="2" charset="-122"/>
              </a:rPr>
              <a:t> : Transmission Control Protocol (TCP)</a:t>
            </a:r>
          </a:p>
        </p:txBody>
      </p:sp>
    </p:spTree>
    <p:extLst>
      <p:ext uri="{BB962C8B-B14F-4D97-AF65-F5344CB8AC3E}">
        <p14:creationId xmlns:p14="http://schemas.microsoft.com/office/powerpoint/2010/main" val="6537736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2194A4D8-6F36-4611-A438-9C3653AE0166}"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162</a:t>
            </a:fld>
            <a:r>
              <a:rPr kumimoji="0" lang="en-US" altLang="zh-CN" sz="1000">
                <a:latin typeface="Arial" panose="020B0604020202020204" pitchFamily="34" charset="0"/>
                <a:ea typeface="宋体" panose="02010600030101010101" pitchFamily="2" charset="-122"/>
              </a:rPr>
              <a:t>-</a:t>
            </a:r>
          </a:p>
        </p:txBody>
      </p:sp>
      <p:sp>
        <p:nvSpPr>
          <p:cNvPr id="218115" name="Rectangle 2"/>
          <p:cNvSpPr>
            <a:spLocks noGrp="1" noChangeArrowheads="1"/>
          </p:cNvSpPr>
          <p:nvPr>
            <p:ph type="title"/>
          </p:nvPr>
        </p:nvSpPr>
        <p:spPr/>
        <p:txBody>
          <a:bodyPr/>
          <a:lstStyle/>
          <a:p>
            <a:pPr eaLnBrk="1" hangingPunct="1"/>
            <a:r>
              <a:rPr lang="zh-CN" altLang="en-US" sz="2800" dirty="0">
                <a:latin typeface="+mj-ea"/>
              </a:rPr>
              <a:t>互联网简史（</a:t>
            </a:r>
            <a:r>
              <a:rPr lang="en-US" altLang="zh-CN" sz="2800" dirty="0">
                <a:latin typeface="+mj-ea"/>
              </a:rPr>
              <a:t>70s</a:t>
            </a:r>
            <a:r>
              <a:rPr lang="zh-CN" altLang="en-US" sz="2800" dirty="0">
                <a:latin typeface="+mj-ea"/>
              </a:rPr>
              <a:t>年代）</a:t>
            </a:r>
            <a:endParaRPr lang="en-US" altLang="zh-CN" sz="2800" dirty="0">
              <a:latin typeface="+mj-ea"/>
            </a:endParaRPr>
          </a:p>
        </p:txBody>
      </p:sp>
      <p:sp>
        <p:nvSpPr>
          <p:cNvPr id="218116" name="Rectangle 3"/>
          <p:cNvSpPr>
            <a:spLocks noGrp="1" noChangeArrowheads="1"/>
          </p:cNvSpPr>
          <p:nvPr>
            <p:ph type="body" idx="1"/>
          </p:nvPr>
        </p:nvSpPr>
        <p:spPr>
          <a:xfrm>
            <a:off x="837597" y="1349880"/>
            <a:ext cx="8435975" cy="3167062"/>
          </a:xfrm>
        </p:spPr>
        <p:txBody>
          <a:bodyPr/>
          <a:lstStyle/>
          <a:p>
            <a:pPr eaLnBrk="1" hangingPunct="1">
              <a:lnSpc>
                <a:spcPct val="90000"/>
              </a:lnSpc>
            </a:pPr>
            <a:r>
              <a:rPr lang="en-US" altLang="zh-CN" sz="2200" dirty="0"/>
              <a:t>Kahn</a:t>
            </a:r>
            <a:r>
              <a:rPr lang="zh-CN" altLang="en-US" sz="2200" dirty="0"/>
              <a:t>明确提出了现行</a:t>
            </a:r>
            <a:r>
              <a:rPr lang="en-US" altLang="zh-CN" sz="2200" dirty="0"/>
              <a:t>Internet</a:t>
            </a:r>
            <a:r>
              <a:rPr lang="zh-CN" altLang="en-US" sz="2200" dirty="0"/>
              <a:t>的基本架构原则</a:t>
            </a:r>
            <a:endParaRPr lang="en-US" altLang="zh-CN" sz="2200" dirty="0"/>
          </a:p>
          <a:p>
            <a:pPr eaLnBrk="1" hangingPunct="1">
              <a:lnSpc>
                <a:spcPct val="90000"/>
              </a:lnSpc>
            </a:pPr>
            <a:r>
              <a:rPr lang="en-US" altLang="zh-CN" sz="2200" dirty="0"/>
              <a:t>"open network architecture”</a:t>
            </a:r>
          </a:p>
          <a:p>
            <a:pPr lvl="1" eaLnBrk="1" hangingPunct="1">
              <a:lnSpc>
                <a:spcPct val="90000"/>
              </a:lnSpc>
            </a:pPr>
            <a:r>
              <a:rPr lang="zh-CN" altLang="en-US" sz="2000" dirty="0">
                <a:solidFill>
                  <a:srgbClr val="FF0000"/>
                </a:solidFill>
              </a:rPr>
              <a:t>简约</a:t>
            </a:r>
            <a:r>
              <a:rPr lang="en-US" altLang="zh-CN" sz="2000" dirty="0">
                <a:solidFill>
                  <a:srgbClr val="FF0000"/>
                </a:solidFill>
              </a:rPr>
              <a:t>, </a:t>
            </a:r>
            <a:r>
              <a:rPr lang="zh-CN" altLang="en-US" sz="2000" dirty="0">
                <a:solidFill>
                  <a:srgbClr val="FF0000"/>
                </a:solidFill>
              </a:rPr>
              <a:t>自治</a:t>
            </a:r>
            <a:r>
              <a:rPr lang="en-US" altLang="zh-CN" sz="2000" dirty="0"/>
              <a:t>: </a:t>
            </a:r>
            <a:r>
              <a:rPr lang="zh-CN" altLang="en-US" sz="2000" dirty="0"/>
              <a:t>网络能够独立运行</a:t>
            </a:r>
            <a:r>
              <a:rPr lang="en-US" altLang="zh-CN" sz="2000" dirty="0"/>
              <a:t>, </a:t>
            </a:r>
            <a:r>
              <a:rPr lang="zh-CN" altLang="en-US" sz="2000" dirty="0"/>
              <a:t>与其他网络互联时不需要调整</a:t>
            </a:r>
            <a:r>
              <a:rPr lang="en-US" altLang="zh-CN" sz="2000" dirty="0"/>
              <a:t>;</a:t>
            </a:r>
          </a:p>
          <a:p>
            <a:pPr lvl="1" eaLnBrk="1" hangingPunct="1">
              <a:lnSpc>
                <a:spcPct val="90000"/>
              </a:lnSpc>
            </a:pPr>
            <a:r>
              <a:rPr lang="zh-CN" altLang="en-US" sz="2000" dirty="0">
                <a:solidFill>
                  <a:srgbClr val="FF0000"/>
                </a:solidFill>
              </a:rPr>
              <a:t>尽最大努力服务</a:t>
            </a:r>
            <a:r>
              <a:rPr lang="en-US" altLang="zh-CN" sz="2000" dirty="0"/>
              <a:t>: </a:t>
            </a:r>
            <a:r>
              <a:rPr lang="zh-CN" altLang="en-US" sz="2000" dirty="0"/>
              <a:t>互联网应当提供尽最大努力的端到端服务</a:t>
            </a:r>
            <a:r>
              <a:rPr lang="en-US" altLang="zh-CN" sz="2000" dirty="0"/>
              <a:t>. </a:t>
            </a:r>
            <a:r>
              <a:rPr lang="zh-CN" altLang="en-US" sz="2000" dirty="0"/>
              <a:t>如果要求保证通信可靠性</a:t>
            </a:r>
            <a:r>
              <a:rPr lang="en-US" altLang="zh-CN" sz="2000" dirty="0"/>
              <a:t>, </a:t>
            </a:r>
            <a:r>
              <a:rPr lang="zh-CN" altLang="en-US" sz="2000" dirty="0"/>
              <a:t>发送方有责任对丢失的报文进行重传</a:t>
            </a:r>
            <a:r>
              <a:rPr lang="en-US" altLang="zh-CN" sz="2000" dirty="0"/>
              <a:t>;     </a:t>
            </a:r>
          </a:p>
          <a:p>
            <a:pPr lvl="1" eaLnBrk="1" hangingPunct="1">
              <a:lnSpc>
                <a:spcPct val="90000"/>
              </a:lnSpc>
            </a:pPr>
            <a:r>
              <a:rPr lang="zh-CN" altLang="en-US" sz="2000" dirty="0">
                <a:solidFill>
                  <a:srgbClr val="FF0000"/>
                </a:solidFill>
              </a:rPr>
              <a:t>无状态路由设备</a:t>
            </a:r>
            <a:r>
              <a:rPr lang="en-US" altLang="zh-CN" sz="2000" dirty="0"/>
              <a:t>: </a:t>
            </a:r>
            <a:r>
              <a:rPr lang="zh-CN" altLang="en-US" sz="2000" dirty="0"/>
              <a:t>互联网中的路由设备不会为任何链接维护状态信息</a:t>
            </a:r>
            <a:endParaRPr lang="en-US" altLang="zh-CN" sz="2000" dirty="0"/>
          </a:p>
          <a:p>
            <a:pPr lvl="1" eaLnBrk="1" hangingPunct="1">
              <a:lnSpc>
                <a:spcPct val="90000"/>
              </a:lnSpc>
            </a:pPr>
            <a:r>
              <a:rPr lang="zh-CN" altLang="en-US" sz="2000" dirty="0">
                <a:solidFill>
                  <a:srgbClr val="FF0000"/>
                </a:solidFill>
              </a:rPr>
              <a:t>分散控制</a:t>
            </a:r>
            <a:r>
              <a:rPr lang="en-US" altLang="zh-CN" sz="2000" dirty="0"/>
              <a:t>: </a:t>
            </a:r>
            <a:r>
              <a:rPr lang="zh-CN" altLang="en-US" sz="2000" dirty="0"/>
              <a:t>互联网中无法实现中央控制</a:t>
            </a:r>
            <a:r>
              <a:rPr lang="en-US" altLang="zh-CN" sz="2000" dirty="0"/>
              <a:t>.</a:t>
            </a:r>
          </a:p>
        </p:txBody>
      </p:sp>
      <p:pic>
        <p:nvPicPr>
          <p:cNvPr id="218117" name="Picture 4" descr="_41003178_medal203get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0344" y="3783422"/>
            <a:ext cx="3288111" cy="246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631505" y="6209929"/>
            <a:ext cx="3816424" cy="461665"/>
          </a:xfrm>
          <a:prstGeom prst="rect">
            <a:avLst/>
          </a:prstGeom>
          <a:noFill/>
        </p:spPr>
        <p:txBody>
          <a:bodyPr wrap="square" rtlCol="0">
            <a:spAutoFit/>
          </a:bodyPr>
          <a:lstStyle/>
          <a:p>
            <a:r>
              <a:rPr lang="en-US" altLang="zh-CN" sz="2400" dirty="0"/>
              <a:t> ACM Turing Award 2004</a:t>
            </a:r>
            <a:endParaRPr lang="zh-CN" altLang="en-US" sz="2400" dirty="0"/>
          </a:p>
        </p:txBody>
      </p:sp>
      <p:grpSp>
        <p:nvGrpSpPr>
          <p:cNvPr id="5" name="组合 4"/>
          <p:cNvGrpSpPr/>
          <p:nvPr/>
        </p:nvGrpSpPr>
        <p:grpSpPr>
          <a:xfrm>
            <a:off x="6794600" y="3862195"/>
            <a:ext cx="5315624" cy="2844695"/>
            <a:chOff x="6794600" y="3862195"/>
            <a:chExt cx="5315624" cy="2844695"/>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4600" y="3862195"/>
              <a:ext cx="5315624" cy="2347734"/>
            </a:xfrm>
            <a:prstGeom prst="rect">
              <a:avLst/>
            </a:prstGeom>
          </p:spPr>
        </p:pic>
        <p:sp>
          <p:nvSpPr>
            <p:cNvPr id="4" name="文本框 3"/>
            <p:cNvSpPr txBox="1"/>
            <p:nvPr/>
          </p:nvSpPr>
          <p:spPr>
            <a:xfrm>
              <a:off x="7119081" y="6245225"/>
              <a:ext cx="4020652" cy="461665"/>
            </a:xfrm>
            <a:prstGeom prst="rect">
              <a:avLst/>
            </a:prstGeom>
            <a:noFill/>
          </p:spPr>
          <p:txBody>
            <a:bodyPr wrap="none" rtlCol="0">
              <a:spAutoFit/>
            </a:bodyPr>
            <a:lstStyle/>
            <a:p>
              <a:r>
                <a:rPr lang="en-US" altLang="zh-CN" sz="2400" dirty="0"/>
                <a:t>The Matrix Reloaded (2003)</a:t>
              </a:r>
            </a:p>
          </p:txBody>
        </p:sp>
      </p:grpSp>
    </p:spTree>
    <p:extLst>
      <p:ext uri="{BB962C8B-B14F-4D97-AF65-F5344CB8AC3E}">
        <p14:creationId xmlns:p14="http://schemas.microsoft.com/office/powerpoint/2010/main" val="278496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Number Placeholder 2"/>
          <p:cNvSpPr>
            <a:spLocks noGrp="1"/>
          </p:cNvSpPr>
          <p:nvPr>
            <p:ph type="sldNum" sz="quarter" idx="11"/>
          </p:nvPr>
        </p:nvSpPr>
        <p:spPr>
          <a:xfrm>
            <a:off x="11352584" y="6534367"/>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454C284E-D938-4229-A4BF-995AA378E8ED}"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163</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219139"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219140" name="Rectangle 2"/>
          <p:cNvSpPr>
            <a:spLocks noGrp="1" noChangeArrowheads="1"/>
          </p:cNvSpPr>
          <p:nvPr>
            <p:ph type="title" idx="4294967295"/>
          </p:nvPr>
        </p:nvSpPr>
        <p:spPr>
          <a:xfrm>
            <a:off x="911424" y="557168"/>
            <a:ext cx="7772400" cy="647700"/>
          </a:xfrm>
        </p:spPr>
        <p:txBody>
          <a:bodyPr/>
          <a:lstStyle/>
          <a:p>
            <a:pPr eaLnBrk="1" hangingPunct="1"/>
            <a:r>
              <a:rPr lang="zh-CN" altLang="en-US" sz="3500" dirty="0">
                <a:latin typeface="+mj-ea"/>
              </a:rPr>
              <a:t>互联网简史</a:t>
            </a:r>
            <a:endParaRPr lang="zh-CN" altLang="en-US" dirty="0">
              <a:latin typeface="+mj-ea"/>
            </a:endParaRPr>
          </a:p>
        </p:txBody>
      </p:sp>
      <p:sp>
        <p:nvSpPr>
          <p:cNvPr id="219141" name="Rectangle 3"/>
          <p:cNvSpPr>
            <a:spLocks noGrp="1" noChangeArrowheads="1"/>
          </p:cNvSpPr>
          <p:nvPr>
            <p:ph type="body" sz="half" idx="4294967295"/>
          </p:nvPr>
        </p:nvSpPr>
        <p:spPr>
          <a:xfrm>
            <a:off x="911424" y="1729582"/>
            <a:ext cx="4033838" cy="2520950"/>
          </a:xfrm>
        </p:spPr>
        <p:txBody>
          <a:bodyPr/>
          <a:lstStyle/>
          <a:p>
            <a:pPr eaLnBrk="1" hangingPunct="1"/>
            <a:r>
              <a:rPr lang="en-US" altLang="zh-CN" sz="2600" dirty="0">
                <a:solidFill>
                  <a:schemeClr val="accent2"/>
                </a:solidFill>
                <a:ea typeface="宋体" panose="02010600030101010101" pitchFamily="2" charset="-122"/>
              </a:rPr>
              <a:t>1983:</a:t>
            </a:r>
            <a:r>
              <a:rPr lang="en-US" altLang="zh-CN" sz="2600" dirty="0">
                <a:ea typeface="宋体" panose="02010600030101010101" pitchFamily="2" charset="-122"/>
              </a:rPr>
              <a:t> </a:t>
            </a:r>
            <a:r>
              <a:rPr lang="zh-CN" altLang="en-US" sz="2600" dirty="0">
                <a:ea typeface="宋体" panose="02010600030101010101" pitchFamily="2" charset="-122"/>
              </a:rPr>
              <a:t>部署 </a:t>
            </a:r>
            <a:r>
              <a:rPr lang="en-US" altLang="zh-CN" sz="2600" dirty="0">
                <a:ea typeface="宋体" panose="02010600030101010101" pitchFamily="2" charset="-122"/>
              </a:rPr>
              <a:t>TCP/IP</a:t>
            </a:r>
          </a:p>
          <a:p>
            <a:pPr eaLnBrk="1" hangingPunct="1"/>
            <a:r>
              <a:rPr lang="en-US" altLang="zh-CN" sz="2600" dirty="0">
                <a:solidFill>
                  <a:schemeClr val="accent2"/>
                </a:solidFill>
                <a:ea typeface="宋体" panose="02010600030101010101" pitchFamily="2" charset="-122"/>
              </a:rPr>
              <a:t>1982:</a:t>
            </a:r>
            <a:r>
              <a:rPr lang="en-US" altLang="zh-CN" sz="2600" dirty="0">
                <a:ea typeface="宋体" panose="02010600030101010101" pitchFamily="2" charset="-122"/>
              </a:rPr>
              <a:t>smtp </a:t>
            </a:r>
          </a:p>
          <a:p>
            <a:pPr eaLnBrk="1" hangingPunct="1"/>
            <a:r>
              <a:rPr lang="en-US" altLang="zh-CN" sz="2600" dirty="0">
                <a:solidFill>
                  <a:schemeClr val="accent2"/>
                </a:solidFill>
                <a:ea typeface="宋体" panose="02010600030101010101" pitchFamily="2" charset="-122"/>
              </a:rPr>
              <a:t>1983:</a:t>
            </a:r>
            <a:r>
              <a:rPr lang="en-US" altLang="zh-CN" sz="2600" dirty="0">
                <a:ea typeface="宋体" panose="02010600030101010101" pitchFamily="2" charset="-122"/>
              </a:rPr>
              <a:t> DNS </a:t>
            </a:r>
          </a:p>
          <a:p>
            <a:pPr eaLnBrk="1" hangingPunct="1"/>
            <a:r>
              <a:rPr lang="en-US" altLang="zh-CN" sz="2600" dirty="0">
                <a:solidFill>
                  <a:schemeClr val="accent2"/>
                </a:solidFill>
                <a:ea typeface="宋体" panose="02010600030101010101" pitchFamily="2" charset="-122"/>
              </a:rPr>
              <a:t>1985:</a:t>
            </a:r>
            <a:r>
              <a:rPr lang="en-US" altLang="zh-CN" sz="2600" dirty="0">
                <a:ea typeface="宋体" panose="02010600030101010101" pitchFamily="2" charset="-122"/>
              </a:rPr>
              <a:t> ftp </a:t>
            </a:r>
          </a:p>
          <a:p>
            <a:pPr eaLnBrk="1" hangingPunct="1"/>
            <a:r>
              <a:rPr lang="en-US" altLang="zh-CN" sz="2600" dirty="0">
                <a:solidFill>
                  <a:schemeClr val="accent2"/>
                </a:solidFill>
                <a:ea typeface="宋体" panose="02010600030101010101" pitchFamily="2" charset="-122"/>
              </a:rPr>
              <a:t>1988:</a:t>
            </a:r>
            <a:r>
              <a:rPr lang="en-US" altLang="zh-CN" sz="2600" dirty="0">
                <a:ea typeface="宋体" panose="02010600030101010101" pitchFamily="2" charset="-122"/>
              </a:rPr>
              <a:t> TCP </a:t>
            </a:r>
            <a:r>
              <a:rPr lang="zh-CN" altLang="en-US" sz="2600" dirty="0">
                <a:ea typeface="宋体" panose="02010600030101010101" pitchFamily="2" charset="-122"/>
              </a:rPr>
              <a:t>拥塞控制</a:t>
            </a:r>
          </a:p>
        </p:txBody>
      </p:sp>
      <p:sp>
        <p:nvSpPr>
          <p:cNvPr id="219142" name="Rectangle 4"/>
          <p:cNvSpPr>
            <a:spLocks noGrp="1" noChangeArrowheads="1"/>
          </p:cNvSpPr>
          <p:nvPr>
            <p:ph type="body" sz="half" idx="4294967295"/>
          </p:nvPr>
        </p:nvSpPr>
        <p:spPr>
          <a:xfrm>
            <a:off x="6167439" y="1758951"/>
            <a:ext cx="5833217" cy="1814513"/>
          </a:xfrm>
        </p:spPr>
        <p:txBody>
          <a:bodyPr/>
          <a:lstStyle/>
          <a:p>
            <a:pPr eaLnBrk="1" hangingPunct="1"/>
            <a:r>
              <a:rPr lang="zh-CN" altLang="en-US" sz="2600" dirty="0">
                <a:ea typeface="宋体" panose="02010600030101010101" pitchFamily="2" charset="-122"/>
              </a:rPr>
              <a:t>新的国家级网络</a:t>
            </a:r>
            <a:r>
              <a:rPr lang="en-US" altLang="zh-CN" sz="2600" dirty="0">
                <a:ea typeface="宋体" panose="02010600030101010101" pitchFamily="2" charset="-122"/>
              </a:rPr>
              <a:t>: </a:t>
            </a:r>
            <a:r>
              <a:rPr lang="en-US" altLang="zh-CN" sz="2600" dirty="0" err="1">
                <a:ea typeface="宋体" panose="02010600030101010101" pitchFamily="2" charset="-122"/>
              </a:rPr>
              <a:t>Csnet</a:t>
            </a:r>
            <a:r>
              <a:rPr lang="en-US" altLang="zh-CN" sz="2600" dirty="0">
                <a:ea typeface="宋体" panose="02010600030101010101" pitchFamily="2" charset="-122"/>
              </a:rPr>
              <a:t>, </a:t>
            </a:r>
            <a:r>
              <a:rPr lang="en-US" altLang="zh-CN" sz="2600" dirty="0" err="1">
                <a:ea typeface="宋体" panose="02010600030101010101" pitchFamily="2" charset="-122"/>
              </a:rPr>
              <a:t>BITnet</a:t>
            </a:r>
            <a:r>
              <a:rPr lang="en-US" altLang="zh-CN" sz="2600" dirty="0">
                <a:ea typeface="宋体" panose="02010600030101010101" pitchFamily="2" charset="-122"/>
              </a:rPr>
              <a:t>, </a:t>
            </a:r>
            <a:r>
              <a:rPr lang="en-US" altLang="zh-CN" sz="2600" dirty="0" err="1">
                <a:ea typeface="宋体" panose="02010600030101010101" pitchFamily="2" charset="-122"/>
              </a:rPr>
              <a:t>NSFnet</a:t>
            </a:r>
            <a:r>
              <a:rPr lang="en-US" altLang="zh-CN" sz="2600" dirty="0">
                <a:ea typeface="宋体" panose="02010600030101010101" pitchFamily="2" charset="-122"/>
              </a:rPr>
              <a:t>, Minitel</a:t>
            </a:r>
          </a:p>
          <a:p>
            <a:pPr eaLnBrk="1" hangingPunct="1"/>
            <a:r>
              <a:rPr lang="en-US" altLang="zh-CN" sz="2600" dirty="0">
                <a:ea typeface="宋体" panose="02010600030101010101" pitchFamily="2" charset="-122"/>
              </a:rPr>
              <a:t>100,000 </a:t>
            </a:r>
            <a:r>
              <a:rPr lang="zh-CN" altLang="en-US" sz="2600" dirty="0">
                <a:ea typeface="宋体" panose="02010600030101010101" pitchFamily="2" charset="-122"/>
              </a:rPr>
              <a:t>个主机与互联网连接</a:t>
            </a:r>
          </a:p>
          <a:p>
            <a:pPr eaLnBrk="1" hangingPunct="1"/>
            <a:endParaRPr lang="en-US" altLang="zh-CN" sz="2600" dirty="0">
              <a:ea typeface="宋体" panose="02010600030101010101" pitchFamily="2" charset="-122"/>
            </a:endParaRPr>
          </a:p>
        </p:txBody>
      </p:sp>
      <p:sp>
        <p:nvSpPr>
          <p:cNvPr id="219143" name="Rectangle 5"/>
          <p:cNvSpPr>
            <a:spLocks noChangeArrowheads="1"/>
          </p:cNvSpPr>
          <p:nvPr/>
        </p:nvSpPr>
        <p:spPr bwMode="auto">
          <a:xfrm>
            <a:off x="911424" y="1129311"/>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dirty="0">
                <a:solidFill>
                  <a:srgbClr val="FF0000"/>
                </a:solidFill>
                <a:latin typeface="Comic Sans MS" panose="030F0702030302020204" pitchFamily="66" charset="0"/>
                <a:ea typeface="宋体" panose="02010600030101010101" pitchFamily="2" charset="-122"/>
              </a:rPr>
              <a:t>1980-1990: </a:t>
            </a:r>
            <a:r>
              <a:rPr kumimoji="0" lang="zh-CN" altLang="en-US" sz="1800" dirty="0">
                <a:solidFill>
                  <a:srgbClr val="FF0000"/>
                </a:solidFill>
                <a:latin typeface="Comic Sans MS" panose="030F0702030302020204" pitchFamily="66" charset="0"/>
                <a:ea typeface="宋体" panose="02010600030101010101" pitchFamily="2" charset="-122"/>
              </a:rPr>
              <a:t>协议不断完善</a:t>
            </a:r>
            <a:r>
              <a:rPr kumimoji="0" lang="en-US" altLang="zh-CN" sz="1800" dirty="0">
                <a:solidFill>
                  <a:srgbClr val="FF0000"/>
                </a:solidFill>
                <a:latin typeface="Comic Sans MS" panose="030F0702030302020204" pitchFamily="66" charset="0"/>
                <a:ea typeface="宋体" panose="02010600030101010101" pitchFamily="2" charset="-122"/>
              </a:rPr>
              <a:t>, </a:t>
            </a:r>
            <a:r>
              <a:rPr kumimoji="0" lang="zh-CN" altLang="en-US" sz="1800" dirty="0">
                <a:solidFill>
                  <a:srgbClr val="FF0000"/>
                </a:solidFill>
                <a:latin typeface="Comic Sans MS" panose="030F0702030302020204" pitchFamily="66" charset="0"/>
                <a:ea typeface="宋体" panose="02010600030101010101" pitchFamily="2" charset="-122"/>
              </a:rPr>
              <a:t>网络逐渐普及</a:t>
            </a:r>
            <a:endParaRPr kumimoji="0" lang="zh-CN" altLang="en-US" sz="4000" u="sng" dirty="0">
              <a:solidFill>
                <a:schemeClr val="accent2"/>
              </a:solidFill>
              <a:latin typeface="Comic Sans MS" panose="030F0702030302020204" pitchFamily="66" charset="0"/>
              <a:ea typeface="宋体" panose="02010600030101010101" pitchFamily="2" charset="-122"/>
            </a:endParaRPr>
          </a:p>
        </p:txBody>
      </p:sp>
      <p:pic>
        <p:nvPicPr>
          <p:cNvPr id="219144" name="Picture 4" descr="Van_Jacobson-pr-sm">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314" y="4292600"/>
            <a:ext cx="1506537" cy="19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45" name="TextBox 8"/>
          <p:cNvSpPr txBox="1">
            <a:spLocks noChangeArrowheads="1"/>
          </p:cNvSpPr>
          <p:nvPr/>
        </p:nvSpPr>
        <p:spPr bwMode="auto">
          <a:xfrm>
            <a:off x="1919288" y="6308725"/>
            <a:ext cx="1801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V. Paxson: TCP</a:t>
            </a:r>
            <a:endParaRPr kumimoji="0" lang="zh-CN" altLang="en-US" sz="1800">
              <a:latin typeface="Arial" panose="020B0604020202020204" pitchFamily="34" charset="0"/>
              <a:ea typeface="宋体" panose="02010600030101010101" pitchFamily="2" charset="-122"/>
            </a:endParaRPr>
          </a:p>
        </p:txBody>
      </p:sp>
      <p:sp>
        <p:nvSpPr>
          <p:cNvPr id="219146" name="文本框 1"/>
          <p:cNvSpPr txBox="1">
            <a:spLocks noChangeArrowheads="1"/>
          </p:cNvSpPr>
          <p:nvPr/>
        </p:nvSpPr>
        <p:spPr bwMode="auto">
          <a:xfrm>
            <a:off x="3863752" y="6195232"/>
            <a:ext cx="622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t>Van </a:t>
            </a:r>
            <a:r>
              <a:rPr lang="en-US" altLang="zh-CN" sz="1400" dirty="0" err="1"/>
              <a:t>Paxson</a:t>
            </a:r>
            <a:r>
              <a:rPr lang="en-US" altLang="zh-CN" sz="1400" dirty="0"/>
              <a:t>, Measurements and Analysis of End-to-End Internet Dynamics, </a:t>
            </a:r>
          </a:p>
          <a:p>
            <a:r>
              <a:rPr lang="en-US" altLang="zh-CN" sz="1400" dirty="0"/>
              <a:t>University of California, Berkeley, Ph.D. thesis, 1997</a:t>
            </a:r>
            <a:endParaRPr lang="zh-CN" altLang="en-US" sz="1400" dirty="0"/>
          </a:p>
        </p:txBody>
      </p:sp>
    </p:spTree>
    <p:extLst>
      <p:ext uri="{BB962C8B-B14F-4D97-AF65-F5344CB8AC3E}">
        <p14:creationId xmlns:p14="http://schemas.microsoft.com/office/powerpoint/2010/main" val="359285667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88AAC3AB-CA43-4548-B238-D9D4A906C400}"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164</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221187"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221188" name="Rectangle 2"/>
          <p:cNvSpPr>
            <a:spLocks noGrp="1" noChangeArrowheads="1"/>
          </p:cNvSpPr>
          <p:nvPr>
            <p:ph type="title" idx="4294967295"/>
          </p:nvPr>
        </p:nvSpPr>
        <p:spPr>
          <a:xfrm>
            <a:off x="987624" y="589756"/>
            <a:ext cx="3733800" cy="685800"/>
          </a:xfrm>
        </p:spPr>
        <p:txBody>
          <a:bodyPr/>
          <a:lstStyle/>
          <a:p>
            <a:pPr eaLnBrk="1" hangingPunct="1"/>
            <a:r>
              <a:rPr lang="zh-CN" altLang="en-US" sz="3500" dirty="0">
                <a:latin typeface="+mj-ea"/>
              </a:rPr>
              <a:t>互联网简史</a:t>
            </a:r>
            <a:endParaRPr lang="zh-CN" altLang="en-US" dirty="0">
              <a:latin typeface="+mj-ea"/>
            </a:endParaRPr>
          </a:p>
        </p:txBody>
      </p:sp>
      <p:sp>
        <p:nvSpPr>
          <p:cNvPr id="221189" name="Rectangle 3"/>
          <p:cNvSpPr>
            <a:spLocks noGrp="1" noChangeArrowheads="1"/>
          </p:cNvSpPr>
          <p:nvPr>
            <p:ph type="body" sz="half" idx="4294967295"/>
          </p:nvPr>
        </p:nvSpPr>
        <p:spPr>
          <a:xfrm>
            <a:off x="911424" y="2494756"/>
            <a:ext cx="5112568" cy="3670548"/>
          </a:xfrm>
        </p:spPr>
        <p:txBody>
          <a:bodyPr/>
          <a:lstStyle/>
          <a:p>
            <a:pPr eaLnBrk="1" hangingPunct="1">
              <a:lnSpc>
                <a:spcPct val="90000"/>
              </a:lnSpc>
            </a:pPr>
            <a:r>
              <a:rPr lang="en-US" altLang="zh-CN" sz="2400" dirty="0">
                <a:solidFill>
                  <a:schemeClr val="accent2"/>
                </a:solidFill>
                <a:ea typeface="宋体" panose="02010600030101010101" pitchFamily="2" charset="-122"/>
              </a:rPr>
              <a:t>90</a:t>
            </a:r>
            <a:r>
              <a:rPr lang="zh-CN" altLang="en-US" sz="2400" dirty="0">
                <a:solidFill>
                  <a:schemeClr val="accent2"/>
                </a:solidFill>
                <a:ea typeface="宋体" panose="02010600030101010101" pitchFamily="2" charset="-122"/>
              </a:rPr>
              <a:t>年代初</a:t>
            </a:r>
            <a:r>
              <a:rPr lang="en-US" altLang="zh-CN" sz="2400" dirty="0">
                <a:solidFill>
                  <a:schemeClr val="accent2"/>
                </a:solidFill>
                <a:ea typeface="宋体" panose="02010600030101010101" pitchFamily="2" charset="-122"/>
              </a:rPr>
              <a:t>: </a:t>
            </a:r>
            <a:r>
              <a:rPr lang="en-US" altLang="zh-CN" sz="2400" dirty="0" err="1">
                <a:ea typeface="宋体" panose="02010600030101010101" pitchFamily="2" charset="-122"/>
              </a:rPr>
              <a:t>ARPAnet</a:t>
            </a:r>
            <a:r>
              <a:rPr lang="en-US" altLang="zh-CN" sz="2400" dirty="0">
                <a:ea typeface="宋体" panose="02010600030101010101" pitchFamily="2" charset="-122"/>
              </a:rPr>
              <a:t> </a:t>
            </a:r>
            <a:r>
              <a:rPr lang="zh-CN" altLang="en-US" sz="2400" dirty="0">
                <a:ea typeface="宋体" panose="02010600030101010101" pitchFamily="2" charset="-122"/>
              </a:rPr>
              <a:t>退役</a:t>
            </a:r>
          </a:p>
          <a:p>
            <a:pPr eaLnBrk="1" hangingPunct="1">
              <a:lnSpc>
                <a:spcPct val="90000"/>
              </a:lnSpc>
            </a:pPr>
            <a:r>
              <a:rPr lang="en-US" altLang="zh-CN" sz="2400" dirty="0">
                <a:solidFill>
                  <a:schemeClr val="accent2"/>
                </a:solidFill>
                <a:ea typeface="宋体" panose="02010600030101010101" pitchFamily="2" charset="-122"/>
              </a:rPr>
              <a:t>1991: </a:t>
            </a:r>
            <a:r>
              <a:rPr lang="en-US" altLang="zh-CN" sz="2400" dirty="0">
                <a:ea typeface="宋体" panose="02010600030101010101" pitchFamily="2" charset="-122"/>
              </a:rPr>
              <a:t>NSF </a:t>
            </a:r>
            <a:r>
              <a:rPr lang="zh-CN" altLang="en-US" sz="2400" dirty="0">
                <a:ea typeface="宋体" panose="02010600030101010101" pitchFamily="2" charset="-122"/>
              </a:rPr>
              <a:t>限制</a:t>
            </a:r>
            <a:r>
              <a:rPr lang="en-US" altLang="zh-CN" sz="2400" dirty="0" err="1">
                <a:ea typeface="宋体" panose="02010600030101010101" pitchFamily="2" charset="-122"/>
              </a:rPr>
              <a:t>NSFnet</a:t>
            </a:r>
            <a:r>
              <a:rPr lang="zh-CN" altLang="en-US" sz="2400" dirty="0">
                <a:ea typeface="宋体" panose="02010600030101010101" pitchFamily="2" charset="-122"/>
              </a:rPr>
              <a:t>的商业应用，</a:t>
            </a:r>
            <a:r>
              <a:rPr lang="en-US" altLang="zh-CN" sz="2400" dirty="0">
                <a:ea typeface="宋体" panose="02010600030101010101" pitchFamily="2" charset="-122"/>
              </a:rPr>
              <a:t>(</a:t>
            </a:r>
            <a:r>
              <a:rPr lang="en-US" altLang="zh-CN" sz="2400" dirty="0" err="1">
                <a:ea typeface="宋体" panose="02010600030101010101" pitchFamily="2" charset="-122"/>
              </a:rPr>
              <a:t>NSFnet</a:t>
            </a:r>
            <a:r>
              <a:rPr lang="zh-CN" altLang="en-US" sz="2400" dirty="0">
                <a:ea typeface="宋体" panose="02010600030101010101" pitchFamily="2" charset="-122"/>
              </a:rPr>
              <a:t>于</a:t>
            </a:r>
            <a:r>
              <a:rPr lang="en-US" altLang="zh-CN" sz="2400" dirty="0">
                <a:ea typeface="宋体" panose="02010600030101010101" pitchFamily="2" charset="-122"/>
              </a:rPr>
              <a:t>1995</a:t>
            </a:r>
            <a:r>
              <a:rPr lang="zh-CN" altLang="en-US" sz="2400" dirty="0">
                <a:ea typeface="宋体" panose="02010600030101010101" pitchFamily="2" charset="-122"/>
              </a:rPr>
              <a:t>年退役</a:t>
            </a:r>
            <a:r>
              <a:rPr lang="en-US" altLang="zh-CN" sz="2400" dirty="0">
                <a:ea typeface="宋体" panose="02010600030101010101" pitchFamily="2" charset="-122"/>
              </a:rPr>
              <a:t>)</a:t>
            </a:r>
            <a:endParaRPr lang="zh-CN" altLang="en-US" sz="2400" dirty="0">
              <a:ea typeface="宋体" panose="02010600030101010101" pitchFamily="2" charset="-122"/>
            </a:endParaRPr>
          </a:p>
          <a:p>
            <a:pPr eaLnBrk="1" hangingPunct="1">
              <a:lnSpc>
                <a:spcPct val="90000"/>
              </a:lnSpc>
            </a:pPr>
            <a:r>
              <a:rPr lang="en-US" altLang="zh-CN" sz="2400" dirty="0">
                <a:solidFill>
                  <a:schemeClr val="accent2"/>
                </a:solidFill>
                <a:ea typeface="宋体" panose="02010600030101010101" pitchFamily="2" charset="-122"/>
              </a:rPr>
              <a:t>90</a:t>
            </a:r>
            <a:r>
              <a:rPr lang="zh-CN" altLang="en-US" sz="2400" dirty="0">
                <a:solidFill>
                  <a:schemeClr val="accent2"/>
                </a:solidFill>
                <a:ea typeface="宋体" panose="02010600030101010101" pitchFamily="2" charset="-122"/>
              </a:rPr>
              <a:t>年代初</a:t>
            </a:r>
            <a:r>
              <a:rPr lang="en-US" altLang="zh-CN" sz="2400" dirty="0">
                <a:solidFill>
                  <a:schemeClr val="accent2"/>
                </a:solidFill>
                <a:ea typeface="宋体" panose="02010600030101010101" pitchFamily="2" charset="-122"/>
              </a:rPr>
              <a:t>:</a:t>
            </a:r>
            <a:r>
              <a:rPr lang="en-US" altLang="zh-CN" sz="2400" dirty="0">
                <a:ea typeface="宋体" panose="02010600030101010101" pitchFamily="2" charset="-122"/>
              </a:rPr>
              <a:t> Web</a:t>
            </a:r>
            <a:r>
              <a:rPr lang="zh-CN" altLang="en-US" sz="2400" dirty="0">
                <a:ea typeface="宋体" panose="02010600030101010101" pitchFamily="2" charset="-122"/>
              </a:rPr>
              <a:t>应用</a:t>
            </a:r>
          </a:p>
          <a:p>
            <a:pPr lvl="1" eaLnBrk="1" hangingPunct="1">
              <a:lnSpc>
                <a:spcPct val="90000"/>
              </a:lnSpc>
            </a:pPr>
            <a:r>
              <a:rPr lang="zh-CN" altLang="en-US" sz="2400" dirty="0">
                <a:ea typeface="宋体" panose="02010600030101010101" pitchFamily="2" charset="-122"/>
              </a:rPr>
              <a:t>超文本 </a:t>
            </a:r>
            <a:r>
              <a:rPr lang="en-US" altLang="zh-CN" sz="2400" dirty="0">
                <a:ea typeface="宋体" panose="02010600030101010101" pitchFamily="2" charset="-122"/>
              </a:rPr>
              <a:t>[Bush 1945, Nelson 1960</a:t>
            </a:r>
            <a:r>
              <a:rPr lang="en-US" altLang="zh-CN" sz="2400" dirty="0">
                <a:latin typeface="华文中宋" panose="02010600040101010101" pitchFamily="2" charset="-122"/>
                <a:ea typeface="宋体" panose="02010600030101010101" pitchFamily="2" charset="-122"/>
              </a:rPr>
              <a:t>’</a:t>
            </a:r>
            <a:r>
              <a:rPr lang="en-US" altLang="zh-CN" sz="2400" dirty="0">
                <a:ea typeface="宋体" panose="02010600030101010101" pitchFamily="2" charset="-122"/>
              </a:rPr>
              <a:t>s]</a:t>
            </a:r>
          </a:p>
          <a:p>
            <a:pPr lvl="1" eaLnBrk="1" hangingPunct="1">
              <a:lnSpc>
                <a:spcPct val="90000"/>
              </a:lnSpc>
            </a:pPr>
            <a:r>
              <a:rPr lang="en-US" altLang="zh-CN" sz="2400" dirty="0">
                <a:ea typeface="宋体" panose="02010600030101010101" pitchFamily="2" charset="-122"/>
              </a:rPr>
              <a:t>HTML, HTTP: Berners-Lee</a:t>
            </a:r>
          </a:p>
          <a:p>
            <a:pPr lvl="1" eaLnBrk="1" hangingPunct="1">
              <a:lnSpc>
                <a:spcPct val="90000"/>
              </a:lnSpc>
            </a:pPr>
            <a:r>
              <a:rPr lang="en-US" altLang="zh-CN" sz="2400" dirty="0">
                <a:ea typeface="宋体" panose="02010600030101010101" pitchFamily="2" charset="-122"/>
              </a:rPr>
              <a:t>1994: Mosaic, Netscape</a:t>
            </a:r>
          </a:p>
          <a:p>
            <a:pPr lvl="1" eaLnBrk="1" hangingPunct="1">
              <a:lnSpc>
                <a:spcPct val="90000"/>
              </a:lnSpc>
            </a:pPr>
            <a:r>
              <a:rPr lang="en-US" altLang="zh-CN" sz="2400" dirty="0">
                <a:ea typeface="宋体" panose="02010600030101010101" pitchFamily="2" charset="-122"/>
              </a:rPr>
              <a:t>90</a:t>
            </a:r>
            <a:r>
              <a:rPr lang="zh-CN" altLang="en-US" sz="2400" dirty="0">
                <a:ea typeface="宋体" panose="02010600030101010101" pitchFamily="2" charset="-122"/>
              </a:rPr>
              <a:t>年代后期</a:t>
            </a:r>
            <a:r>
              <a:rPr lang="en-US" altLang="zh-CN" sz="2400" dirty="0">
                <a:ea typeface="宋体" panose="02010600030101010101" pitchFamily="2" charset="-122"/>
              </a:rPr>
              <a:t>: Web</a:t>
            </a:r>
            <a:r>
              <a:rPr lang="zh-CN" altLang="en-US" sz="2400" dirty="0">
                <a:ea typeface="宋体" panose="02010600030101010101" pitchFamily="2" charset="-122"/>
              </a:rPr>
              <a:t>应用商业化</a:t>
            </a:r>
            <a:endParaRPr lang="zh-CN" altLang="en-US" sz="2000" dirty="0">
              <a:ea typeface="宋体" panose="02010600030101010101" pitchFamily="2" charset="-122"/>
            </a:endParaRPr>
          </a:p>
          <a:p>
            <a:pPr eaLnBrk="1" hangingPunct="1">
              <a:lnSpc>
                <a:spcPct val="90000"/>
              </a:lnSpc>
            </a:pPr>
            <a:endParaRPr lang="zh-CN" altLang="en-US" sz="2400" dirty="0">
              <a:ea typeface="宋体" panose="02010600030101010101" pitchFamily="2" charset="-122"/>
            </a:endParaRPr>
          </a:p>
          <a:p>
            <a:pPr eaLnBrk="1" hangingPunct="1">
              <a:lnSpc>
                <a:spcPct val="90000"/>
              </a:lnSpc>
            </a:pPr>
            <a:endParaRPr lang="en-US" altLang="zh-CN" sz="2400" dirty="0">
              <a:ea typeface="宋体" panose="02010600030101010101" pitchFamily="2" charset="-122"/>
            </a:endParaRPr>
          </a:p>
        </p:txBody>
      </p:sp>
      <p:sp>
        <p:nvSpPr>
          <p:cNvPr id="221190" name="Rectangle 4"/>
          <p:cNvSpPr>
            <a:spLocks noGrp="1" noChangeArrowheads="1"/>
          </p:cNvSpPr>
          <p:nvPr>
            <p:ph type="body" sz="half" idx="4294967295"/>
          </p:nvPr>
        </p:nvSpPr>
        <p:spPr>
          <a:xfrm>
            <a:off x="6744072" y="2564904"/>
            <a:ext cx="5369296" cy="2743200"/>
          </a:xfrm>
        </p:spPr>
        <p:txBody>
          <a:bodyPr/>
          <a:lstStyle/>
          <a:p>
            <a:pPr eaLnBrk="1" hangingPunct="1">
              <a:lnSpc>
                <a:spcPct val="90000"/>
              </a:lnSpc>
              <a:buFont typeface="Wingdings" panose="05000000000000000000" pitchFamily="2" charset="2"/>
              <a:buNone/>
            </a:pPr>
            <a:r>
              <a:rPr lang="en-US" altLang="zh-CN" sz="2400" dirty="0">
                <a:solidFill>
                  <a:schemeClr val="accent2"/>
                </a:solidFill>
                <a:ea typeface="宋体" panose="02010600030101010101" pitchFamily="2" charset="-122"/>
              </a:rPr>
              <a:t>90</a:t>
            </a:r>
            <a:r>
              <a:rPr lang="zh-CN" altLang="en-US" sz="2400" dirty="0">
                <a:solidFill>
                  <a:schemeClr val="accent2"/>
                </a:solidFill>
                <a:ea typeface="宋体" panose="02010600030101010101" pitchFamily="2" charset="-122"/>
              </a:rPr>
              <a:t>年代后期</a:t>
            </a:r>
            <a:r>
              <a:rPr lang="en-US" altLang="zh-CN" sz="2400" dirty="0">
                <a:solidFill>
                  <a:schemeClr val="accent2"/>
                </a:solidFill>
                <a:ea typeface="宋体" panose="02010600030101010101" pitchFamily="2" charset="-122"/>
              </a:rPr>
              <a:t>:</a:t>
            </a:r>
            <a:endParaRPr lang="en-US" altLang="zh-CN" sz="2400" dirty="0">
              <a:solidFill>
                <a:srgbClr val="FF0000"/>
              </a:solidFill>
              <a:ea typeface="宋体" panose="02010600030101010101" pitchFamily="2" charset="-122"/>
            </a:endParaRPr>
          </a:p>
          <a:p>
            <a:pPr eaLnBrk="1" hangingPunct="1">
              <a:lnSpc>
                <a:spcPct val="90000"/>
              </a:lnSpc>
            </a:pPr>
            <a:r>
              <a:rPr lang="zh-CN" altLang="en-US" sz="2400" dirty="0">
                <a:ea typeface="宋体" panose="02010600030101010101" pitchFamily="2" charset="-122"/>
              </a:rPr>
              <a:t>新兴应用</a:t>
            </a:r>
            <a:r>
              <a:rPr lang="en-US" altLang="zh-CN" sz="2400" dirty="0">
                <a:ea typeface="宋体" panose="02010600030101010101" pitchFamily="2" charset="-122"/>
              </a:rPr>
              <a:t>: </a:t>
            </a:r>
            <a:r>
              <a:rPr lang="zh-CN" altLang="en-US" sz="2400" dirty="0">
                <a:ea typeface="宋体" panose="02010600030101010101" pitchFamily="2" charset="-122"/>
              </a:rPr>
              <a:t>即时通讯</a:t>
            </a:r>
            <a:r>
              <a:rPr lang="en-US" altLang="zh-CN" sz="2400" dirty="0">
                <a:ea typeface="宋体" panose="02010600030101010101" pitchFamily="2" charset="-122"/>
              </a:rPr>
              <a:t>, P2P </a:t>
            </a:r>
            <a:r>
              <a:rPr lang="zh-CN" altLang="en-US" sz="2400" dirty="0">
                <a:ea typeface="宋体" panose="02010600030101010101" pitchFamily="2" charset="-122"/>
              </a:rPr>
              <a:t>文件共享</a:t>
            </a:r>
          </a:p>
          <a:p>
            <a:pPr eaLnBrk="1" hangingPunct="1">
              <a:lnSpc>
                <a:spcPct val="90000"/>
              </a:lnSpc>
            </a:pPr>
            <a:r>
              <a:rPr lang="zh-CN" altLang="en-US" sz="2400" dirty="0">
                <a:ea typeface="宋体" panose="02010600030101010101" pitchFamily="2" charset="-122"/>
              </a:rPr>
              <a:t>网络安全凸显重要性</a:t>
            </a:r>
          </a:p>
          <a:p>
            <a:pPr eaLnBrk="1" hangingPunct="1">
              <a:lnSpc>
                <a:spcPct val="90000"/>
              </a:lnSpc>
            </a:pPr>
            <a:r>
              <a:rPr lang="zh-CN" altLang="en-US" sz="2400" dirty="0">
                <a:ea typeface="宋体" panose="02010600030101010101" pitchFamily="2" charset="-122"/>
              </a:rPr>
              <a:t>至少 </a:t>
            </a:r>
            <a:r>
              <a:rPr lang="en-US" altLang="zh-CN" sz="2400" dirty="0">
                <a:ea typeface="宋体" panose="02010600030101010101" pitchFamily="2" charset="-122"/>
              </a:rPr>
              <a:t>5</a:t>
            </a:r>
            <a:r>
              <a:rPr lang="zh-CN" altLang="en-US" sz="2400" dirty="0">
                <a:ea typeface="宋体" panose="02010600030101010101" pitchFamily="2" charset="-122"/>
              </a:rPr>
              <a:t>千万主机</a:t>
            </a:r>
            <a:r>
              <a:rPr lang="en-US" altLang="zh-CN" sz="2400" dirty="0">
                <a:ea typeface="宋体" panose="02010600030101010101" pitchFamily="2" charset="-122"/>
              </a:rPr>
              <a:t>, 1</a:t>
            </a:r>
            <a:r>
              <a:rPr lang="zh-CN" altLang="en-US" sz="2400" dirty="0">
                <a:ea typeface="宋体" panose="02010600030101010101" pitchFamily="2" charset="-122"/>
              </a:rPr>
              <a:t>亿多用户</a:t>
            </a:r>
          </a:p>
          <a:p>
            <a:pPr eaLnBrk="1" hangingPunct="1">
              <a:lnSpc>
                <a:spcPct val="90000"/>
              </a:lnSpc>
            </a:pPr>
            <a:r>
              <a:rPr lang="zh-CN" altLang="en-US" sz="2400" dirty="0">
                <a:ea typeface="宋体" panose="02010600030101010101" pitchFamily="2" charset="-122"/>
              </a:rPr>
              <a:t>骨干链路速率达</a:t>
            </a:r>
            <a:r>
              <a:rPr lang="en-US" altLang="zh-CN" sz="2400" dirty="0" err="1">
                <a:ea typeface="宋体" panose="02010600030101010101" pitchFamily="2" charset="-122"/>
              </a:rPr>
              <a:t>Gbps</a:t>
            </a:r>
            <a:r>
              <a:rPr lang="en-US" altLang="zh-CN" sz="2400" dirty="0">
                <a:ea typeface="宋体" panose="02010600030101010101" pitchFamily="2" charset="-122"/>
              </a:rPr>
              <a:t> </a:t>
            </a:r>
            <a:r>
              <a:rPr lang="zh-CN" altLang="en-US" sz="2400" dirty="0">
                <a:ea typeface="宋体" panose="02010600030101010101" pitchFamily="2" charset="-122"/>
              </a:rPr>
              <a:t>级</a:t>
            </a:r>
          </a:p>
          <a:p>
            <a:pPr eaLnBrk="1" hangingPunct="1">
              <a:lnSpc>
                <a:spcPct val="90000"/>
              </a:lnSpc>
            </a:pPr>
            <a:endParaRPr lang="en-US" altLang="zh-CN" sz="2400" dirty="0">
              <a:ea typeface="宋体" panose="02010600030101010101" pitchFamily="2" charset="-122"/>
            </a:endParaRPr>
          </a:p>
        </p:txBody>
      </p:sp>
      <p:sp>
        <p:nvSpPr>
          <p:cNvPr id="221191" name="Rectangle 5"/>
          <p:cNvSpPr>
            <a:spLocks noChangeArrowheads="1"/>
          </p:cNvSpPr>
          <p:nvPr/>
        </p:nvSpPr>
        <p:spPr bwMode="auto">
          <a:xfrm>
            <a:off x="1224162" y="1337469"/>
            <a:ext cx="1056047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800" dirty="0">
                <a:solidFill>
                  <a:srgbClr val="FF0000"/>
                </a:solidFill>
                <a:latin typeface="Comic Sans MS" panose="030F0702030302020204" pitchFamily="66" charset="0"/>
                <a:ea typeface="宋体" panose="02010600030101010101" pitchFamily="2" charset="-122"/>
              </a:rPr>
              <a:t>90</a:t>
            </a:r>
            <a:r>
              <a:rPr kumimoji="0" lang="zh-CN" altLang="en-US" sz="2800" dirty="0">
                <a:solidFill>
                  <a:srgbClr val="FF0000"/>
                </a:solidFill>
                <a:latin typeface="Comic Sans MS" panose="030F0702030302020204" pitchFamily="66" charset="0"/>
                <a:ea typeface="宋体" panose="02010600030101010101" pitchFamily="2" charset="-122"/>
              </a:rPr>
              <a:t>年代至今</a:t>
            </a:r>
            <a:r>
              <a:rPr kumimoji="0" lang="en-US" altLang="zh-CN" sz="2800" dirty="0">
                <a:solidFill>
                  <a:srgbClr val="FF0000"/>
                </a:solidFill>
                <a:latin typeface="Comic Sans MS" panose="030F0702030302020204" pitchFamily="66" charset="0"/>
                <a:ea typeface="宋体" panose="02010600030101010101" pitchFamily="2" charset="-122"/>
              </a:rPr>
              <a:t>: </a:t>
            </a:r>
            <a:r>
              <a:rPr kumimoji="0" lang="zh-CN" altLang="en-US" sz="2800" dirty="0">
                <a:solidFill>
                  <a:srgbClr val="FF0000"/>
                </a:solidFill>
                <a:latin typeface="Comic Sans MS" panose="030F0702030302020204" pitchFamily="66" charset="0"/>
                <a:ea typeface="宋体" panose="02010600030101010101" pitchFamily="2" charset="-122"/>
              </a:rPr>
              <a:t>网络商业化，</a:t>
            </a:r>
            <a:r>
              <a:rPr kumimoji="0" lang="en-US" altLang="zh-CN" sz="2800" dirty="0">
                <a:solidFill>
                  <a:srgbClr val="FF0000"/>
                </a:solidFill>
                <a:latin typeface="Comic Sans MS" panose="030F0702030302020204" pitchFamily="66" charset="0"/>
                <a:ea typeface="宋体" panose="02010600030101010101" pitchFamily="2" charset="-122"/>
              </a:rPr>
              <a:t>Web</a:t>
            </a:r>
            <a:r>
              <a:rPr kumimoji="0" lang="zh-CN" altLang="en-US" sz="2800" dirty="0">
                <a:solidFill>
                  <a:srgbClr val="FF0000"/>
                </a:solidFill>
                <a:latin typeface="Comic Sans MS" panose="030F0702030302020204" pitchFamily="66" charset="0"/>
                <a:ea typeface="宋体" panose="02010600030101010101" pitchFamily="2" charset="-122"/>
              </a:rPr>
              <a:t>应用及其它网络新应用层出不穷</a:t>
            </a:r>
            <a:endParaRPr kumimoji="0" lang="zh-CN" altLang="en-US" sz="5400" u="sng" dirty="0">
              <a:solidFill>
                <a:schemeClr val="accent2"/>
              </a:solidFill>
              <a:latin typeface="Comic Sans MS" panose="030F0702030302020204" pitchFamily="66" charset="0"/>
              <a:ea typeface="宋体" panose="02010600030101010101" pitchFamily="2" charset="-122"/>
            </a:endParaRPr>
          </a:p>
        </p:txBody>
      </p:sp>
    </p:spTree>
    <p:extLst>
      <p:ext uri="{BB962C8B-B14F-4D97-AF65-F5344CB8AC3E}">
        <p14:creationId xmlns:p14="http://schemas.microsoft.com/office/powerpoint/2010/main" val="37993009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3072C3E7-EEFC-4563-9D51-E60174A1E83E}"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165</a:t>
            </a:fld>
            <a:r>
              <a:rPr kumimoji="0" lang="en-US" altLang="zh-CN" sz="1000">
                <a:latin typeface="Arial" panose="020B0604020202020204" pitchFamily="34" charset="0"/>
                <a:ea typeface="宋体" panose="02010600030101010101" pitchFamily="2" charset="-122"/>
              </a:rPr>
              <a:t>-</a:t>
            </a:r>
          </a:p>
        </p:txBody>
      </p:sp>
      <p:sp>
        <p:nvSpPr>
          <p:cNvPr id="223235" name="Rectangle 2"/>
          <p:cNvSpPr>
            <a:spLocks noGrp="1" noChangeArrowheads="1"/>
          </p:cNvSpPr>
          <p:nvPr>
            <p:ph type="title"/>
          </p:nvPr>
        </p:nvSpPr>
        <p:spPr>
          <a:xfrm>
            <a:off x="834496" y="549052"/>
            <a:ext cx="8352367" cy="647700"/>
          </a:xfrm>
        </p:spPr>
        <p:txBody>
          <a:bodyPr/>
          <a:lstStyle/>
          <a:p>
            <a:pPr eaLnBrk="1" hangingPunct="1"/>
            <a:r>
              <a:rPr lang="zh-CN" altLang="en-US" sz="2800" b="0" dirty="0">
                <a:latin typeface="+mj-ea"/>
              </a:rPr>
              <a:t>互联网简史（</a:t>
            </a:r>
            <a:r>
              <a:rPr lang="en-US" altLang="zh-CN" sz="2800" b="0" dirty="0">
                <a:latin typeface="+mj-ea"/>
              </a:rPr>
              <a:t>90s</a:t>
            </a:r>
            <a:r>
              <a:rPr lang="zh-CN" altLang="en-US" sz="2800" b="0" dirty="0">
                <a:latin typeface="+mj-ea"/>
              </a:rPr>
              <a:t>年代）</a:t>
            </a:r>
            <a:endParaRPr lang="en-US" altLang="zh-CN" sz="2800" b="0" dirty="0">
              <a:latin typeface="+mj-ea"/>
            </a:endParaRPr>
          </a:p>
        </p:txBody>
      </p:sp>
      <p:grpSp>
        <p:nvGrpSpPr>
          <p:cNvPr id="223236" name="Group 3"/>
          <p:cNvGrpSpPr>
            <a:grpSpLocks/>
          </p:cNvGrpSpPr>
          <p:nvPr/>
        </p:nvGrpSpPr>
        <p:grpSpPr bwMode="auto">
          <a:xfrm>
            <a:off x="2178050" y="1196752"/>
            <a:ext cx="7805738" cy="5715000"/>
            <a:chOff x="204" y="709"/>
            <a:chExt cx="4917" cy="3600"/>
          </a:xfrm>
        </p:grpSpPr>
        <p:pic>
          <p:nvPicPr>
            <p:cNvPr id="223237" name="Picture 4" descr="1994%20JUL%20INTER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709"/>
              <a:ext cx="1234"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238" name="Picture 5" descr="1998%20JUL%20INTER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 y="1253"/>
              <a:ext cx="1174" cy="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239" name="Picture 6" descr="1999-SEPT%20INTER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2" y="1842"/>
              <a:ext cx="1309" cy="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240" name="Picture 7" descr="2001%20JUL%20INTERN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8" y="2432"/>
              <a:ext cx="1243" cy="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241" name="Text Box 8"/>
            <p:cNvSpPr txBox="1">
              <a:spLocks noChangeArrowheads="1"/>
            </p:cNvSpPr>
            <p:nvPr/>
          </p:nvSpPr>
          <p:spPr bwMode="auto">
            <a:xfrm>
              <a:off x="327" y="2399"/>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1995</a:t>
              </a:r>
            </a:p>
          </p:txBody>
        </p:sp>
        <p:sp>
          <p:nvSpPr>
            <p:cNvPr id="223242" name="Text Box 9"/>
            <p:cNvSpPr txBox="1">
              <a:spLocks noChangeArrowheads="1"/>
            </p:cNvSpPr>
            <p:nvPr/>
          </p:nvSpPr>
          <p:spPr bwMode="auto">
            <a:xfrm>
              <a:off x="1507" y="2807"/>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1996</a:t>
              </a:r>
            </a:p>
          </p:txBody>
        </p:sp>
        <p:sp>
          <p:nvSpPr>
            <p:cNvPr id="223243" name="Text Box 10"/>
            <p:cNvSpPr txBox="1">
              <a:spLocks noChangeArrowheads="1"/>
            </p:cNvSpPr>
            <p:nvPr/>
          </p:nvSpPr>
          <p:spPr bwMode="auto">
            <a:xfrm>
              <a:off x="2777" y="3579"/>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1999</a:t>
              </a:r>
            </a:p>
          </p:txBody>
        </p:sp>
        <p:sp>
          <p:nvSpPr>
            <p:cNvPr id="223244" name="Text Box 11"/>
            <p:cNvSpPr txBox="1">
              <a:spLocks noChangeArrowheads="1"/>
            </p:cNvSpPr>
            <p:nvPr/>
          </p:nvSpPr>
          <p:spPr bwMode="auto">
            <a:xfrm>
              <a:off x="4183" y="4078"/>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2001</a:t>
              </a:r>
            </a:p>
          </p:txBody>
        </p:sp>
      </p:grpSp>
    </p:spTree>
    <p:extLst>
      <p:ext uri="{BB962C8B-B14F-4D97-AF65-F5344CB8AC3E}">
        <p14:creationId xmlns:p14="http://schemas.microsoft.com/office/powerpoint/2010/main" val="39749766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8E36DD50-0F30-4CFE-BDD6-F59C9067A57B}"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166</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224259"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224260" name="Rectangle 2"/>
          <p:cNvSpPr>
            <a:spLocks noGrp="1" noChangeArrowheads="1"/>
          </p:cNvSpPr>
          <p:nvPr>
            <p:ph type="title" idx="4294967295"/>
          </p:nvPr>
        </p:nvSpPr>
        <p:spPr>
          <a:xfrm>
            <a:off x="983432" y="585240"/>
            <a:ext cx="7772400" cy="647700"/>
          </a:xfrm>
        </p:spPr>
        <p:txBody>
          <a:bodyPr/>
          <a:lstStyle/>
          <a:p>
            <a:pPr eaLnBrk="1" hangingPunct="1"/>
            <a:r>
              <a:rPr lang="zh-CN" altLang="en-US" sz="3500">
                <a:ea typeface="宋体" panose="02010600030101010101" pitchFamily="2" charset="-122"/>
              </a:rPr>
              <a:t>互联网简史</a:t>
            </a:r>
            <a:endParaRPr lang="zh-CN" altLang="en-US">
              <a:ea typeface="宋体" panose="02010600030101010101" pitchFamily="2" charset="-122"/>
            </a:endParaRPr>
          </a:p>
        </p:txBody>
      </p:sp>
      <p:sp>
        <p:nvSpPr>
          <p:cNvPr id="224261" name="Rectangle 3"/>
          <p:cNvSpPr>
            <a:spLocks noGrp="1" noChangeArrowheads="1"/>
          </p:cNvSpPr>
          <p:nvPr>
            <p:ph type="body" sz="half" idx="4294967295"/>
          </p:nvPr>
        </p:nvSpPr>
        <p:spPr>
          <a:xfrm>
            <a:off x="1421582" y="1461541"/>
            <a:ext cx="7181850" cy="4703763"/>
          </a:xfrm>
        </p:spPr>
        <p:txBody>
          <a:bodyPr/>
          <a:lstStyle/>
          <a:p>
            <a:pPr eaLnBrk="1" hangingPunct="1">
              <a:lnSpc>
                <a:spcPct val="90000"/>
              </a:lnSpc>
              <a:buFont typeface="Wingdings" panose="05000000000000000000" pitchFamily="2" charset="2"/>
              <a:buNone/>
            </a:pPr>
            <a:r>
              <a:rPr lang="en-US" altLang="zh-CN" dirty="0">
                <a:solidFill>
                  <a:schemeClr val="accent2"/>
                </a:solidFill>
                <a:ea typeface="宋体" panose="02010600030101010101" pitchFamily="2" charset="-122"/>
              </a:rPr>
              <a:t>2000</a:t>
            </a:r>
            <a:r>
              <a:rPr lang="zh-CN" altLang="en-US" dirty="0">
                <a:solidFill>
                  <a:schemeClr val="accent2"/>
                </a:solidFill>
                <a:ea typeface="宋体" panose="02010600030101010101" pitchFamily="2" charset="-122"/>
              </a:rPr>
              <a:t>年至</a:t>
            </a:r>
            <a:r>
              <a:rPr lang="en-US" altLang="zh-CN" dirty="0">
                <a:solidFill>
                  <a:schemeClr val="accent2"/>
                </a:solidFill>
                <a:ea typeface="宋体" panose="02010600030101010101" pitchFamily="2" charset="-122"/>
              </a:rPr>
              <a:t>2005</a:t>
            </a:r>
            <a:r>
              <a:rPr lang="zh-CN" altLang="en-US" dirty="0">
                <a:solidFill>
                  <a:schemeClr val="accent2"/>
                </a:solidFill>
                <a:ea typeface="宋体" panose="02010600030101010101" pitchFamily="2" charset="-122"/>
              </a:rPr>
              <a:t>年</a:t>
            </a:r>
            <a:r>
              <a:rPr lang="en-US" altLang="zh-CN" dirty="0">
                <a:solidFill>
                  <a:schemeClr val="accent2"/>
                </a:solidFill>
                <a:ea typeface="宋体" panose="02010600030101010101" pitchFamily="2" charset="-122"/>
              </a:rPr>
              <a:t>:</a:t>
            </a:r>
          </a:p>
          <a:p>
            <a:pPr eaLnBrk="1" hangingPunct="1">
              <a:lnSpc>
                <a:spcPct val="90000"/>
              </a:lnSpc>
            </a:pPr>
            <a:r>
              <a:rPr lang="en-US" altLang="zh-CN" dirty="0">
                <a:ea typeface="宋体" panose="02010600030101010101" pitchFamily="2" charset="-122"/>
              </a:rPr>
              <a:t>IP</a:t>
            </a:r>
            <a:r>
              <a:rPr lang="zh-CN" altLang="en-US" dirty="0">
                <a:ea typeface="宋体" panose="02010600030101010101" pitchFamily="2" charset="-122"/>
              </a:rPr>
              <a:t>电话，</a:t>
            </a:r>
            <a:r>
              <a:rPr lang="en-US" altLang="zh-CN" dirty="0">
                <a:ea typeface="宋体" panose="02010600030101010101" pitchFamily="2" charset="-122"/>
              </a:rPr>
              <a:t>IP</a:t>
            </a:r>
            <a:r>
              <a:rPr lang="zh-CN" altLang="en-US" dirty="0">
                <a:ea typeface="宋体" panose="02010600030101010101" pitchFamily="2" charset="-122"/>
              </a:rPr>
              <a:t>视频</a:t>
            </a:r>
          </a:p>
          <a:p>
            <a:pPr eaLnBrk="1" hangingPunct="1">
              <a:lnSpc>
                <a:spcPct val="90000"/>
              </a:lnSpc>
            </a:pPr>
            <a:r>
              <a:rPr lang="en-US" altLang="zh-CN" dirty="0">
                <a:ea typeface="宋体" panose="02010600030101010101" pitchFamily="2" charset="-122"/>
              </a:rPr>
              <a:t>P2P </a:t>
            </a:r>
            <a:r>
              <a:rPr lang="zh-CN" altLang="en-US" dirty="0">
                <a:ea typeface="宋体" panose="02010600030101010101" pitchFamily="2" charset="-122"/>
              </a:rPr>
              <a:t>应用</a:t>
            </a:r>
            <a:r>
              <a:rPr lang="en-US" altLang="zh-CN" dirty="0">
                <a:ea typeface="宋体" panose="02010600030101010101" pitchFamily="2" charset="-122"/>
              </a:rPr>
              <a:t>: BitTorrent (</a:t>
            </a:r>
            <a:r>
              <a:rPr lang="zh-CN" altLang="en-US" dirty="0">
                <a:ea typeface="宋体" panose="02010600030101010101" pitchFamily="2" charset="-122"/>
              </a:rPr>
              <a:t>文件共享</a:t>
            </a:r>
            <a:r>
              <a:rPr lang="en-US" altLang="zh-CN" dirty="0">
                <a:ea typeface="宋体" panose="02010600030101010101" pitchFamily="2" charset="-122"/>
              </a:rPr>
              <a:t>), Skype (</a:t>
            </a:r>
            <a:r>
              <a:rPr lang="zh-CN" altLang="en-US" dirty="0">
                <a:ea typeface="宋体" panose="02010600030101010101" pitchFamily="2" charset="-122"/>
              </a:rPr>
              <a:t>网络电话</a:t>
            </a:r>
            <a:r>
              <a:rPr lang="en-US" altLang="zh-CN" dirty="0">
                <a:ea typeface="宋体" panose="02010600030101010101" pitchFamily="2" charset="-122"/>
              </a:rPr>
              <a:t>), </a:t>
            </a:r>
            <a:r>
              <a:rPr lang="en-US" altLang="zh-CN" dirty="0" err="1">
                <a:ea typeface="宋体" panose="02010600030101010101" pitchFamily="2" charset="-122"/>
              </a:rPr>
              <a:t>PPLive</a:t>
            </a:r>
            <a:r>
              <a:rPr lang="en-US" altLang="zh-CN" dirty="0">
                <a:ea typeface="宋体" panose="02010600030101010101" pitchFamily="2" charset="-122"/>
              </a:rPr>
              <a:t> (</a:t>
            </a:r>
            <a:r>
              <a:rPr lang="zh-CN" altLang="en-US" dirty="0">
                <a:ea typeface="宋体" panose="02010600030101010101" pitchFamily="2" charset="-122"/>
              </a:rPr>
              <a:t>网络电视</a:t>
            </a:r>
            <a:r>
              <a:rPr lang="en-US" altLang="zh-CN" dirty="0">
                <a:ea typeface="宋体" panose="02010600030101010101" pitchFamily="2" charset="-122"/>
              </a:rPr>
              <a:t>)</a:t>
            </a:r>
          </a:p>
          <a:p>
            <a:pPr eaLnBrk="1" hangingPunct="1">
              <a:lnSpc>
                <a:spcPct val="90000"/>
              </a:lnSpc>
            </a:pPr>
            <a:r>
              <a:rPr lang="zh-CN" altLang="en-US" dirty="0">
                <a:ea typeface="宋体" panose="02010600030101010101" pitchFamily="2" charset="-122"/>
              </a:rPr>
              <a:t>更多应用：</a:t>
            </a:r>
            <a:r>
              <a:rPr lang="en-US" altLang="zh-CN" dirty="0">
                <a:ea typeface="宋体" panose="02010600030101010101" pitchFamily="2" charset="-122"/>
              </a:rPr>
              <a:t>YouTube, </a:t>
            </a:r>
            <a:r>
              <a:rPr lang="zh-CN" altLang="en-US" dirty="0">
                <a:ea typeface="宋体" panose="02010600030101010101" pitchFamily="2" charset="-122"/>
              </a:rPr>
              <a:t>网络游戏</a:t>
            </a:r>
            <a:r>
              <a:rPr lang="en-US" altLang="zh-CN" dirty="0">
                <a:ea typeface="宋体" panose="02010600030101010101" pitchFamily="2" charset="-122"/>
              </a:rPr>
              <a:t>, </a:t>
            </a:r>
            <a:r>
              <a:rPr lang="zh-CN" altLang="en-US" dirty="0">
                <a:ea typeface="宋体" panose="02010600030101010101" pitchFamily="2" charset="-122"/>
              </a:rPr>
              <a:t>微博</a:t>
            </a:r>
          </a:p>
          <a:p>
            <a:pPr eaLnBrk="1" hangingPunct="1">
              <a:lnSpc>
                <a:spcPct val="90000"/>
              </a:lnSpc>
            </a:pPr>
            <a:r>
              <a:rPr lang="zh-CN" altLang="en-US" dirty="0">
                <a:ea typeface="宋体" panose="02010600030101010101" pitchFamily="2" charset="-122"/>
              </a:rPr>
              <a:t>无线</a:t>
            </a:r>
            <a:r>
              <a:rPr lang="en-US" altLang="zh-CN" dirty="0">
                <a:ea typeface="宋体" panose="02010600030101010101" pitchFamily="2" charset="-122"/>
              </a:rPr>
              <a:t>, </a:t>
            </a:r>
            <a:r>
              <a:rPr lang="zh-CN" altLang="en-US" dirty="0">
                <a:ea typeface="宋体" panose="02010600030101010101" pitchFamily="2" charset="-122"/>
              </a:rPr>
              <a:t>移动应用</a:t>
            </a:r>
          </a:p>
          <a:p>
            <a:pPr eaLnBrk="1" hangingPunct="1">
              <a:lnSpc>
                <a:spcPct val="90000"/>
              </a:lnSpc>
            </a:pPr>
            <a:endParaRPr lang="en-US" altLang="zh-CN" dirty="0">
              <a:ea typeface="宋体" panose="02010600030101010101" pitchFamily="2" charset="-122"/>
            </a:endParaRPr>
          </a:p>
        </p:txBody>
      </p:sp>
    </p:spTree>
    <p:extLst>
      <p:ext uri="{BB962C8B-B14F-4D97-AF65-F5344CB8AC3E}">
        <p14:creationId xmlns:p14="http://schemas.microsoft.com/office/powerpoint/2010/main" val="317691991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3"/>
          <p:cNvSpPr>
            <a:spLocks noGrp="1" noChangeArrowheads="1"/>
          </p:cNvSpPr>
          <p:nvPr>
            <p:ph type="body" sz="half" idx="4294967295"/>
          </p:nvPr>
        </p:nvSpPr>
        <p:spPr>
          <a:xfrm>
            <a:off x="1127448" y="1340768"/>
            <a:ext cx="10225136" cy="5400600"/>
          </a:xfrm>
        </p:spPr>
        <p:txBody>
          <a:bodyPr/>
          <a:lstStyle/>
          <a:p>
            <a:pPr eaLnBrk="1" hangingPunct="1">
              <a:buFont typeface="Wingdings" panose="05000000000000000000" pitchFamily="2" charset="2"/>
              <a:buNone/>
            </a:pPr>
            <a:r>
              <a:rPr lang="en-US" altLang="zh-CN" i="1" dirty="0">
                <a:solidFill>
                  <a:srgbClr val="C00000"/>
                </a:solidFill>
                <a:ea typeface="宋体" panose="02010600030101010101" pitchFamily="2" charset="-122"/>
              </a:rPr>
              <a:t>2005-</a:t>
            </a:r>
            <a:r>
              <a:rPr lang="zh-CN" altLang="en-US" i="1" dirty="0">
                <a:solidFill>
                  <a:srgbClr val="C00000"/>
                </a:solidFill>
                <a:ea typeface="宋体" panose="02010600030101010101" pitchFamily="2" charset="-122"/>
              </a:rPr>
              <a:t>现在</a:t>
            </a:r>
            <a:endParaRPr lang="en-US" altLang="zh-CN" i="1" dirty="0">
              <a:solidFill>
                <a:srgbClr val="C00000"/>
              </a:solidFill>
              <a:ea typeface="宋体" panose="02010600030101010101" pitchFamily="2" charset="-122"/>
            </a:endParaRPr>
          </a:p>
          <a:p>
            <a:pPr eaLnBrk="1" hangingPunct="1">
              <a:buSzPct val="75000"/>
            </a:pPr>
            <a:r>
              <a:rPr lang="en-US" altLang="zh-CN" sz="2400" dirty="0">
                <a:ea typeface="宋体" panose="02010600030101010101" pitchFamily="2" charset="-122"/>
              </a:rPr>
              <a:t>~7.5</a:t>
            </a:r>
            <a:r>
              <a:rPr lang="zh-CN" altLang="en-US" sz="2400" dirty="0">
                <a:ea typeface="宋体" panose="02010600030101010101" pitchFamily="2" charset="-122"/>
              </a:rPr>
              <a:t>亿主机</a:t>
            </a:r>
            <a:endParaRPr lang="en-US" altLang="zh-CN" sz="2400" dirty="0">
              <a:ea typeface="宋体" panose="02010600030101010101" pitchFamily="2" charset="-122"/>
            </a:endParaRPr>
          </a:p>
          <a:p>
            <a:pPr lvl="1" eaLnBrk="1" hangingPunct="1">
              <a:buSzPct val="75000"/>
            </a:pPr>
            <a:r>
              <a:rPr lang="zh-CN" altLang="en-US" sz="2000" dirty="0">
                <a:ea typeface="宋体" panose="02010600030101010101" pitchFamily="2" charset="-122"/>
              </a:rPr>
              <a:t>智能手机和平板</a:t>
            </a:r>
            <a:endParaRPr lang="en-US" altLang="zh-CN" sz="2000" dirty="0">
              <a:ea typeface="宋体" panose="02010600030101010101" pitchFamily="2" charset="-122"/>
            </a:endParaRPr>
          </a:p>
          <a:p>
            <a:pPr eaLnBrk="1" hangingPunct="1"/>
            <a:r>
              <a:rPr lang="zh-CN" altLang="en-US" sz="2400" dirty="0">
                <a:ea typeface="宋体" panose="02010600030101010101" pitchFamily="2" charset="-122"/>
              </a:rPr>
              <a:t>宽带接入的大规模部署</a:t>
            </a:r>
            <a:endParaRPr lang="en-US" altLang="zh-CN" sz="2400" dirty="0">
              <a:ea typeface="宋体" panose="02010600030101010101" pitchFamily="2" charset="-122"/>
            </a:endParaRPr>
          </a:p>
          <a:p>
            <a:pPr eaLnBrk="1" hangingPunct="1"/>
            <a:r>
              <a:rPr lang="zh-CN" altLang="en-US" sz="2400" dirty="0">
                <a:ea typeface="宋体" panose="02010600030101010101" pitchFamily="2" charset="-122"/>
              </a:rPr>
              <a:t>高速无线接入的普及</a:t>
            </a:r>
            <a:endParaRPr lang="en-US" altLang="zh-CN" sz="2400" dirty="0">
              <a:ea typeface="宋体" panose="02010600030101010101" pitchFamily="2" charset="-122"/>
            </a:endParaRPr>
          </a:p>
          <a:p>
            <a:pPr eaLnBrk="1" hangingPunct="1"/>
            <a:r>
              <a:rPr lang="zh-CN" altLang="en-US" sz="2400" dirty="0">
                <a:ea typeface="宋体" panose="02010600030101010101" pitchFamily="2" charset="-122"/>
              </a:rPr>
              <a:t>在线社交网络的蓬勃发展</a:t>
            </a:r>
            <a:r>
              <a:rPr lang="en-US" altLang="zh-CN" sz="2400" dirty="0">
                <a:ea typeface="宋体" panose="02010600030101010101" pitchFamily="2" charset="-122"/>
              </a:rPr>
              <a:t>: </a:t>
            </a:r>
          </a:p>
          <a:p>
            <a:pPr lvl="1" eaLnBrk="1" hangingPunct="1"/>
            <a:r>
              <a:rPr lang="en-US" altLang="zh-CN" sz="2000" dirty="0">
                <a:ea typeface="宋体" panose="02010600030101010101" pitchFamily="2" charset="-122"/>
              </a:rPr>
              <a:t>Facebook: 10</a:t>
            </a:r>
            <a:r>
              <a:rPr lang="zh-CN" altLang="en-US" sz="2000" dirty="0">
                <a:ea typeface="宋体" panose="02010600030101010101" pitchFamily="2" charset="-122"/>
              </a:rPr>
              <a:t>亿用户</a:t>
            </a:r>
            <a:endParaRPr lang="en-US" altLang="zh-CN" dirty="0">
              <a:ea typeface="宋体" panose="02010600030101010101" pitchFamily="2" charset="-122"/>
            </a:endParaRPr>
          </a:p>
          <a:p>
            <a:pPr eaLnBrk="1" hangingPunct="1"/>
            <a:r>
              <a:rPr lang="zh-CN" altLang="en-US" sz="2400" dirty="0">
                <a:ea typeface="宋体" panose="02010600030101010101" pitchFamily="2" charset="-122"/>
              </a:rPr>
              <a:t>服务运营商</a:t>
            </a:r>
            <a:r>
              <a:rPr lang="en-US" altLang="zh-CN" sz="2400" dirty="0">
                <a:ea typeface="宋体" panose="02010600030101010101" pitchFamily="2" charset="-122"/>
              </a:rPr>
              <a:t> (Google, Microsoft)</a:t>
            </a:r>
            <a:r>
              <a:rPr lang="zh-CN" altLang="en-US" sz="2400" dirty="0">
                <a:ea typeface="宋体" panose="02010600030101010101" pitchFamily="2" charset="-122"/>
              </a:rPr>
              <a:t>建设自己的私有网络</a:t>
            </a:r>
            <a:endParaRPr lang="en-US" altLang="zh-CN" sz="2400" dirty="0">
              <a:ea typeface="宋体" panose="02010600030101010101" pitchFamily="2" charset="-122"/>
            </a:endParaRPr>
          </a:p>
          <a:p>
            <a:pPr lvl="1" eaLnBrk="1" hangingPunct="1"/>
            <a:r>
              <a:rPr lang="zh-CN" altLang="en-US" dirty="0">
                <a:ea typeface="宋体" panose="02010600030101010101" pitchFamily="2" charset="-122"/>
              </a:rPr>
              <a:t>绕过公共互联网，为用户提供</a:t>
            </a:r>
            <a:r>
              <a:rPr lang="en-US" altLang="zh-CN" dirty="0">
                <a:ea typeface="宋体" panose="02010600030101010101" pitchFamily="2" charset="-122"/>
              </a:rPr>
              <a:t> </a:t>
            </a:r>
            <a:r>
              <a:rPr lang="ja-JP" altLang="en-US" dirty="0">
                <a:ea typeface="MS PGothic" panose="020B0600070205080204" pitchFamily="34" charset="-128"/>
              </a:rPr>
              <a:t>“</a:t>
            </a:r>
            <a:r>
              <a:rPr lang="zh-CN" altLang="en-US" dirty="0">
                <a:ea typeface="宋体" panose="02010600030101010101" pitchFamily="2" charset="-122"/>
              </a:rPr>
              <a:t>快速</a:t>
            </a:r>
            <a:r>
              <a:rPr lang="ja-JP" altLang="en-US" dirty="0">
                <a:ea typeface="MS PGothic" panose="020B0600070205080204" pitchFamily="34" charset="-128"/>
              </a:rPr>
              <a:t>”</a:t>
            </a:r>
            <a:r>
              <a:rPr lang="zh-CN" altLang="en-US" dirty="0">
                <a:ea typeface="宋体" panose="02010600030101010101" pitchFamily="2" charset="-122"/>
              </a:rPr>
              <a:t>网络接入访问其搜索、邮件等服务</a:t>
            </a:r>
            <a:endParaRPr lang="en-US" altLang="ja-JP" dirty="0">
              <a:ea typeface="MS PGothic" panose="020B0600070205080204" pitchFamily="34" charset="-128"/>
            </a:endParaRPr>
          </a:p>
          <a:p>
            <a:pPr eaLnBrk="1" hangingPunct="1"/>
            <a:r>
              <a:rPr lang="zh-CN" altLang="en-US" sz="2400" dirty="0">
                <a:ea typeface="宋体" panose="02010600030101010101" pitchFamily="2" charset="-122"/>
              </a:rPr>
              <a:t>电子商务</a:t>
            </a:r>
            <a:r>
              <a:rPr lang="en-US" altLang="zh-CN" sz="2400" dirty="0">
                <a:ea typeface="宋体" panose="02010600030101010101" pitchFamily="2" charset="-122"/>
              </a:rPr>
              <a:t>, </a:t>
            </a:r>
            <a:r>
              <a:rPr lang="zh-CN" altLang="en-US" sz="2400" dirty="0">
                <a:ea typeface="宋体" panose="02010600030101010101" pitchFamily="2" charset="-122"/>
              </a:rPr>
              <a:t>大学、企业通过云平台提供服务</a:t>
            </a:r>
            <a:r>
              <a:rPr lang="en-US" altLang="zh-CN" sz="2400" dirty="0">
                <a:ea typeface="宋体" panose="02010600030101010101" pitchFamily="2" charset="-122"/>
              </a:rPr>
              <a:t> </a:t>
            </a:r>
            <a:r>
              <a:rPr lang="en-US" altLang="ja-JP" sz="2400" dirty="0">
                <a:ea typeface="MS PGothic" panose="020B0600070205080204" pitchFamily="34" charset="-128"/>
              </a:rPr>
              <a:t>(</a:t>
            </a:r>
            <a:r>
              <a:rPr lang="en-US" altLang="ja-JP" sz="2400" dirty="0" err="1">
                <a:ea typeface="MS PGothic" panose="020B0600070205080204" pitchFamily="34" charset="-128"/>
              </a:rPr>
              <a:t>eg</a:t>
            </a:r>
            <a:r>
              <a:rPr lang="en-US" altLang="ja-JP" sz="2400" dirty="0">
                <a:ea typeface="MS PGothic" panose="020B0600070205080204" pitchFamily="34" charset="-128"/>
              </a:rPr>
              <a:t>, Amazon EC2)</a:t>
            </a:r>
            <a:endParaRPr lang="en-US" altLang="zh-CN" sz="2400" dirty="0">
              <a:ea typeface="宋体" panose="02010600030101010101" pitchFamily="2" charset="-122"/>
            </a:endParaRPr>
          </a:p>
        </p:txBody>
      </p:sp>
      <p:sp>
        <p:nvSpPr>
          <p:cNvPr id="226307" name="Rectangle 2"/>
          <p:cNvSpPr>
            <a:spLocks noChangeArrowheads="1"/>
          </p:cNvSpPr>
          <p:nvPr/>
        </p:nvSpPr>
        <p:spPr bwMode="auto">
          <a:xfrm>
            <a:off x="1055440" y="528942"/>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3500" b="1" dirty="0">
                <a:solidFill>
                  <a:srgbClr val="333399"/>
                </a:solidFill>
                <a:latin typeface="+mj-ea"/>
                <a:ea typeface="+mj-ea"/>
              </a:rPr>
              <a:t>互联网简史</a:t>
            </a:r>
            <a:endParaRPr kumimoji="0" lang="en-US" altLang="zh-CN" sz="3500" b="1" dirty="0">
              <a:solidFill>
                <a:srgbClr val="333399"/>
              </a:solidFill>
              <a:latin typeface="+mj-ea"/>
              <a:ea typeface="+mj-ea"/>
            </a:endParaRPr>
          </a:p>
        </p:txBody>
      </p:sp>
    </p:spTree>
    <p:extLst>
      <p:ext uri="{BB962C8B-B14F-4D97-AF65-F5344CB8AC3E}">
        <p14:creationId xmlns:p14="http://schemas.microsoft.com/office/powerpoint/2010/main" val="20304383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标题 1"/>
          <p:cNvSpPr>
            <a:spLocks noGrp="1"/>
          </p:cNvSpPr>
          <p:nvPr>
            <p:ph type="title"/>
          </p:nvPr>
        </p:nvSpPr>
        <p:spPr>
          <a:xfrm>
            <a:off x="839416" y="621060"/>
            <a:ext cx="8352367" cy="647700"/>
          </a:xfrm>
        </p:spPr>
        <p:txBody>
          <a:bodyPr/>
          <a:lstStyle/>
          <a:p>
            <a:r>
              <a:rPr lang="zh-CN" altLang="en-US" i="0" dirty="0"/>
              <a:t>互联网拓扑</a:t>
            </a:r>
          </a:p>
        </p:txBody>
      </p:sp>
      <p:sp>
        <p:nvSpPr>
          <p:cNvPr id="228355" name="灯片编号占位符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9653BBDC-AC81-4FA6-B1A2-098EBDB85912}"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168</a:t>
            </a:fld>
            <a:r>
              <a:rPr kumimoji="0" lang="en-US" altLang="zh-CN" sz="1000">
                <a:latin typeface="Arial" panose="020B0604020202020204" pitchFamily="34" charset="0"/>
                <a:ea typeface="宋体" panose="02010600030101010101" pitchFamily="2" charset="-122"/>
              </a:rPr>
              <a:t>-</a:t>
            </a:r>
          </a:p>
        </p:txBody>
      </p:sp>
      <p:pic>
        <p:nvPicPr>
          <p:cNvPr id="228356" name="Picture 2" descr="http://scjsin.websandboxes.com/wp-content/uploads/2009/08/CAIDA-ascore-ipv4-ipv6.2009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576" y="1268760"/>
            <a:ext cx="8424936" cy="5762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670865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le 1"/>
          <p:cNvSpPr>
            <a:spLocks noGrp="1"/>
          </p:cNvSpPr>
          <p:nvPr>
            <p:ph type="title" idx="4294967295"/>
          </p:nvPr>
        </p:nvSpPr>
        <p:spPr>
          <a:xfrm>
            <a:off x="1127448" y="319236"/>
            <a:ext cx="8229600" cy="1143000"/>
          </a:xfrm>
        </p:spPr>
        <p:txBody>
          <a:bodyPr/>
          <a:lstStyle/>
          <a:p>
            <a:r>
              <a:rPr lang="en-US" altLang="zh-CN" i="0"/>
              <a:t>Google</a:t>
            </a:r>
            <a:r>
              <a:rPr lang="zh-CN" altLang="en-US" i="0"/>
              <a:t>数据中心</a:t>
            </a:r>
            <a:endParaRPr lang="en-US" altLang="zh-CN">
              <a:ea typeface="宋体" panose="02010600030101010101" pitchFamily="2" charset="-122"/>
            </a:endParaRPr>
          </a:p>
        </p:txBody>
      </p:sp>
      <p:sp>
        <p:nvSpPr>
          <p:cNvPr id="230403" name="Content Placeholder 2"/>
          <p:cNvSpPr>
            <a:spLocks noGrp="1"/>
          </p:cNvSpPr>
          <p:nvPr>
            <p:ph idx="4294967295"/>
          </p:nvPr>
        </p:nvSpPr>
        <p:spPr>
          <a:xfrm>
            <a:off x="1279848" y="1462237"/>
            <a:ext cx="8229600" cy="4525963"/>
          </a:xfrm>
        </p:spPr>
        <p:txBody>
          <a:bodyPr/>
          <a:lstStyle/>
          <a:p>
            <a:r>
              <a:rPr lang="en-US" altLang="zh-CN">
                <a:ea typeface="宋体" panose="02010600030101010101" pitchFamily="2" charset="-122"/>
              </a:rPr>
              <a:t>Estimated cost of data center: $600M</a:t>
            </a:r>
          </a:p>
          <a:p>
            <a:r>
              <a:rPr lang="en-US" altLang="zh-CN">
                <a:ea typeface="宋体" panose="02010600030101010101" pitchFamily="2" charset="-122"/>
              </a:rPr>
              <a:t>Spent $2.4B in 2007 on new data centers</a:t>
            </a:r>
          </a:p>
          <a:p>
            <a:r>
              <a:rPr lang="en-US" altLang="zh-CN">
                <a:ea typeface="宋体" panose="02010600030101010101" pitchFamily="2" charset="-122"/>
              </a:rPr>
              <a:t>Each data center: 50-100 megawatts of power</a:t>
            </a:r>
          </a:p>
          <a:p>
            <a:pPr>
              <a:buFontTx/>
              <a:buNone/>
            </a:pPr>
            <a:endParaRPr lang="en-US" altLang="zh-CN">
              <a:ea typeface="宋体" panose="02010600030101010101" pitchFamily="2" charset="-122"/>
            </a:endParaRPr>
          </a:p>
        </p:txBody>
      </p:sp>
      <p:pic>
        <p:nvPicPr>
          <p:cNvPr id="230404" name="Picture 2" descr="Google's data center in Oreg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849" y="3519636"/>
            <a:ext cx="7459663"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7323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r>
              <a:rPr lang="zh-CN" altLang="en-US"/>
              <a:t>网络设计</a:t>
            </a:r>
            <a:endParaRPr lang="en-US" altLang="zh-CN"/>
          </a:p>
        </p:txBody>
      </p:sp>
      <p:sp>
        <p:nvSpPr>
          <p:cNvPr id="34819" name="Content Placeholder 2"/>
          <p:cNvSpPr>
            <a:spLocks noGrp="1"/>
          </p:cNvSpPr>
          <p:nvPr>
            <p:ph idx="1"/>
          </p:nvPr>
        </p:nvSpPr>
        <p:spPr/>
        <p:txBody>
          <a:bodyPr/>
          <a:lstStyle/>
          <a:p>
            <a:pPr eaLnBrk="1" hangingPunct="1"/>
            <a:r>
              <a:rPr lang="zh-CN" altLang="en-US" sz="2800"/>
              <a:t>设计网络，就是将节点通过链路连接起来，使得节点之间可以可靠和有效率地交换信息</a:t>
            </a:r>
            <a:endParaRPr lang="en-US" altLang="zh-CN" sz="2800"/>
          </a:p>
          <a:p>
            <a:pPr eaLnBrk="1" hangingPunct="1"/>
            <a:endParaRPr lang="en-US" altLang="zh-CN" sz="2800"/>
          </a:p>
          <a:p>
            <a:pPr eaLnBrk="1" hangingPunct="1"/>
            <a:r>
              <a:rPr lang="zh-CN" altLang="en-US" sz="2800"/>
              <a:t>设计网络，需要考虑网络架构、协议、应用、接口、管理等多方面的问题</a:t>
            </a:r>
            <a:endParaRPr lang="en-US" altLang="zh-CN" sz="2800"/>
          </a:p>
          <a:p>
            <a:pPr eaLnBrk="1" hangingPunct="1"/>
            <a:endParaRPr lang="en-US" altLang="zh-CN" sz="2800"/>
          </a:p>
          <a:p>
            <a:pPr eaLnBrk="1" hangingPunct="1"/>
            <a:r>
              <a:rPr lang="zh-CN" altLang="en-US" sz="2800"/>
              <a:t>为了便于展开课程内容，在后续课程中采用</a:t>
            </a:r>
            <a:r>
              <a:rPr lang="zh-CN" altLang="en-US" sz="2800">
                <a:solidFill>
                  <a:srgbClr val="0000FF"/>
                </a:solidFill>
              </a:rPr>
              <a:t>“系统方法”</a:t>
            </a:r>
            <a:r>
              <a:rPr lang="zh-CN" altLang="en-US" sz="2800"/>
              <a:t>逐步展开我们的讨论</a:t>
            </a:r>
            <a:endParaRPr lang="en-US" altLang="zh-CN" sz="2400"/>
          </a:p>
        </p:txBody>
      </p:sp>
      <p:sp>
        <p:nvSpPr>
          <p:cNvPr id="3482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DE1229E6-65DC-405C-98FA-F7E825C81F50}"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17</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418456905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450" name="Picture 8" descr="http://t3.gstatic.com/images?q=tbn:ANd9GcT-URmUqAG9Z3zM_0nvnU2nm_z2fAJICrM-WDcit7c4FPFPjEGWw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3" y="1071563"/>
            <a:ext cx="6572250" cy="316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451" name="标题 1"/>
          <p:cNvSpPr>
            <a:spLocks noGrp="1"/>
          </p:cNvSpPr>
          <p:nvPr>
            <p:ph type="title"/>
          </p:nvPr>
        </p:nvSpPr>
        <p:spPr/>
        <p:txBody>
          <a:bodyPr/>
          <a:lstStyle/>
          <a:p>
            <a:r>
              <a:rPr lang="en-US" altLang="zh-CN" i="0"/>
              <a:t>Google</a:t>
            </a:r>
            <a:r>
              <a:rPr lang="zh-CN" altLang="en-US" i="0"/>
              <a:t>数据中心</a:t>
            </a:r>
          </a:p>
        </p:txBody>
      </p:sp>
      <p:sp>
        <p:nvSpPr>
          <p:cNvPr id="232452" name="灯片编号占位符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0D5D31CD-8614-4DFE-9A10-2BF4F3DE747D}"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170</a:t>
            </a:fld>
            <a:r>
              <a:rPr kumimoji="0" lang="en-US" altLang="zh-CN" sz="1000">
                <a:latin typeface="Arial" panose="020B0604020202020204" pitchFamily="34" charset="0"/>
                <a:ea typeface="宋体" panose="02010600030101010101" pitchFamily="2" charset="-122"/>
              </a:rPr>
              <a:t>-</a:t>
            </a:r>
          </a:p>
        </p:txBody>
      </p:sp>
      <p:pic>
        <p:nvPicPr>
          <p:cNvPr id="232453" name="Picture 4" descr="http://t0.gstatic.com/images?q=tbn:ANd9GcQVeDGdgDRg_5mwYZ1fdQ2CLJ7t2s-zgABKh5cl9QHpMySqaqx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1813" y="4071938"/>
            <a:ext cx="2978150"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Picture 6" descr="http://www.google.com/about/jobs/files/team_data-center_image_726x72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5564" y="4143376"/>
            <a:ext cx="3857625"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30722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标题 1"/>
          <p:cNvSpPr>
            <a:spLocks noGrp="1"/>
          </p:cNvSpPr>
          <p:nvPr>
            <p:ph type="title"/>
          </p:nvPr>
        </p:nvSpPr>
        <p:spPr/>
        <p:txBody>
          <a:bodyPr/>
          <a:lstStyle/>
          <a:p>
            <a:r>
              <a:rPr kumimoji="1" lang="zh-CN" altLang="en-US"/>
              <a:t>中国互联网</a:t>
            </a:r>
          </a:p>
        </p:txBody>
      </p:sp>
      <p:sp>
        <p:nvSpPr>
          <p:cNvPr id="234499" name="内容占位符 2"/>
          <p:cNvSpPr>
            <a:spLocks noGrp="1"/>
          </p:cNvSpPr>
          <p:nvPr>
            <p:ph idx="1"/>
          </p:nvPr>
        </p:nvSpPr>
        <p:spPr>
          <a:xfrm>
            <a:off x="767408" y="1333500"/>
            <a:ext cx="10972800" cy="5113338"/>
          </a:xfrm>
        </p:spPr>
        <p:txBody>
          <a:bodyPr/>
          <a:lstStyle/>
          <a:p>
            <a:r>
              <a:rPr lang="zh-CN" altLang="en-US" sz="2800" dirty="0"/>
              <a:t>一个朝阳行业 </a:t>
            </a:r>
            <a:endParaRPr lang="en-US" altLang="zh-CN" sz="2800" dirty="0"/>
          </a:p>
          <a:p>
            <a:pPr lvl="1"/>
            <a:r>
              <a:rPr lang="zh-CN" altLang="en-US" sz="2400" dirty="0"/>
              <a:t>起步于模仿，逐步独立创新</a:t>
            </a:r>
            <a:endParaRPr lang="en-US" altLang="zh-CN" sz="2400" dirty="0"/>
          </a:p>
          <a:p>
            <a:pPr lvl="2"/>
            <a:r>
              <a:rPr lang="en-US" altLang="zh-CN" sz="2000" dirty="0"/>
              <a:t>Yahoo(1994)</a:t>
            </a:r>
            <a:r>
              <a:rPr lang="zh-CN" altLang="en-US" sz="2000" dirty="0"/>
              <a:t>, 新浪</a:t>
            </a:r>
            <a:r>
              <a:rPr lang="en-US" altLang="zh-CN" sz="2000" dirty="0"/>
              <a:t>(1998)</a:t>
            </a:r>
          </a:p>
          <a:p>
            <a:pPr lvl="2"/>
            <a:r>
              <a:rPr lang="en-US" altLang="zh-CN" sz="2000" dirty="0"/>
              <a:t>Amazon(1995</a:t>
            </a:r>
            <a:r>
              <a:rPr lang="zh-CN" altLang="en-US" sz="2000" dirty="0"/>
              <a:t>)</a:t>
            </a:r>
            <a:r>
              <a:rPr lang="en-US" altLang="zh-CN" sz="2000" dirty="0"/>
              <a:t>,</a:t>
            </a:r>
            <a:r>
              <a:rPr lang="zh-CN" altLang="en-US" sz="2000" dirty="0"/>
              <a:t> 京东</a:t>
            </a:r>
            <a:r>
              <a:rPr lang="en-US" altLang="zh-CN" sz="2000" dirty="0"/>
              <a:t>(2004)</a:t>
            </a:r>
          </a:p>
          <a:p>
            <a:pPr lvl="2"/>
            <a:r>
              <a:rPr lang="en-US" altLang="zh-CN" sz="2000" dirty="0"/>
              <a:t>eBay(1995),</a:t>
            </a:r>
            <a:r>
              <a:rPr lang="zh-CN" altLang="en-US" sz="2000" dirty="0"/>
              <a:t> 淘宝</a:t>
            </a:r>
            <a:r>
              <a:rPr lang="en-US" altLang="zh-CN" sz="2000" dirty="0"/>
              <a:t>(2003)</a:t>
            </a:r>
          </a:p>
          <a:p>
            <a:pPr lvl="2"/>
            <a:r>
              <a:rPr lang="en-US" altLang="zh-CN" sz="2000" dirty="0"/>
              <a:t>ICQ(1996),</a:t>
            </a:r>
            <a:r>
              <a:rPr lang="zh-CN" altLang="en-US" sz="2000" dirty="0"/>
              <a:t> </a:t>
            </a:r>
            <a:r>
              <a:rPr lang="en-US" altLang="zh-CN" sz="2000" dirty="0"/>
              <a:t>QICQ(1999),</a:t>
            </a:r>
            <a:r>
              <a:rPr lang="zh-CN" altLang="en-US" sz="2000" dirty="0"/>
              <a:t> </a:t>
            </a:r>
            <a:r>
              <a:rPr lang="en-US" altLang="zh-CN" sz="2000" dirty="0"/>
              <a:t>QQ(2000), </a:t>
            </a:r>
            <a:r>
              <a:rPr lang="zh-CN" altLang="en-US" sz="2000" dirty="0"/>
              <a:t>微信</a:t>
            </a:r>
            <a:r>
              <a:rPr lang="en-US" altLang="zh-CN" sz="2000" dirty="0"/>
              <a:t>(2011)</a:t>
            </a:r>
          </a:p>
          <a:p>
            <a:pPr lvl="2"/>
            <a:r>
              <a:rPr lang="en-US" altLang="zh-CN" sz="2000" dirty="0"/>
              <a:t>Google(1998),</a:t>
            </a:r>
            <a:r>
              <a:rPr lang="zh-CN" altLang="en-US" sz="2000" dirty="0"/>
              <a:t> 百度</a:t>
            </a:r>
            <a:r>
              <a:rPr lang="en-US" altLang="zh-CN" sz="2000" dirty="0"/>
              <a:t>(2000)</a:t>
            </a:r>
          </a:p>
          <a:p>
            <a:pPr lvl="2"/>
            <a:r>
              <a:rPr lang="en-US" altLang="zh-CN" sz="2000" dirty="0" err="1"/>
              <a:t>Paypal</a:t>
            </a:r>
            <a:r>
              <a:rPr lang="en-US" altLang="zh-CN" sz="2000" dirty="0"/>
              <a:t>(1998),</a:t>
            </a:r>
            <a:r>
              <a:rPr lang="zh-CN" altLang="en-US" sz="2000" dirty="0"/>
              <a:t> 支付宝</a:t>
            </a:r>
            <a:r>
              <a:rPr lang="en-US" altLang="zh-CN" sz="2000" dirty="0"/>
              <a:t>(2003)</a:t>
            </a:r>
          </a:p>
          <a:p>
            <a:pPr lvl="2"/>
            <a:r>
              <a:rPr lang="en-US" altLang="zh-CN" sz="2000" dirty="0"/>
              <a:t>BitTorrent(2003), </a:t>
            </a:r>
            <a:r>
              <a:rPr lang="zh-CN" altLang="en-US" sz="2000" dirty="0"/>
              <a:t>迅雷</a:t>
            </a:r>
            <a:r>
              <a:rPr lang="en-US" altLang="zh-CN" sz="2000" dirty="0"/>
              <a:t>(2003)</a:t>
            </a:r>
          </a:p>
          <a:p>
            <a:pPr lvl="2"/>
            <a:r>
              <a:rPr lang="en-US" altLang="zh-CN" sz="2000" dirty="0"/>
              <a:t>Facebook(2004)</a:t>
            </a:r>
            <a:r>
              <a:rPr lang="zh-CN" altLang="en-US" sz="2000" dirty="0"/>
              <a:t>, 人人网</a:t>
            </a:r>
            <a:r>
              <a:rPr lang="en-US" altLang="zh-CN" sz="2000" dirty="0"/>
              <a:t>(2009),</a:t>
            </a:r>
          </a:p>
          <a:p>
            <a:pPr lvl="2"/>
            <a:r>
              <a:rPr lang="en-US" altLang="zh-CN" sz="2000" dirty="0"/>
              <a:t>YouTube(2005),</a:t>
            </a:r>
            <a:r>
              <a:rPr lang="zh-CN" altLang="en-US" sz="2000" dirty="0"/>
              <a:t> 土豆网</a:t>
            </a:r>
            <a:r>
              <a:rPr lang="en-US" altLang="zh-CN" sz="2000" dirty="0"/>
              <a:t>(2005),</a:t>
            </a:r>
            <a:r>
              <a:rPr lang="zh-CN" altLang="en-US" sz="2000" dirty="0"/>
              <a:t> 优酷网</a:t>
            </a:r>
            <a:r>
              <a:rPr lang="en-US" altLang="zh-CN" sz="2000" dirty="0"/>
              <a:t>(2006)</a:t>
            </a:r>
            <a:r>
              <a:rPr lang="zh-CN" altLang="en-US" sz="2000" dirty="0"/>
              <a:t>，抖音</a:t>
            </a:r>
            <a:r>
              <a:rPr lang="en-US" altLang="zh-CN" sz="2000" dirty="0"/>
              <a:t>(2016)</a:t>
            </a:r>
          </a:p>
          <a:p>
            <a:pPr lvl="2"/>
            <a:r>
              <a:rPr lang="en-US" altLang="zh-CN" sz="2000" dirty="0"/>
              <a:t>Groupon(2008),</a:t>
            </a:r>
            <a:r>
              <a:rPr lang="zh-CN" altLang="en-US" sz="2000" dirty="0"/>
              <a:t> 美团</a:t>
            </a:r>
            <a:r>
              <a:rPr lang="en-US" altLang="zh-CN" sz="2000" dirty="0"/>
              <a:t>(2010)</a:t>
            </a:r>
          </a:p>
          <a:p>
            <a:pPr lvl="2"/>
            <a:r>
              <a:rPr lang="en-US" altLang="zh-CN" sz="2000" dirty="0"/>
              <a:t>……</a:t>
            </a:r>
          </a:p>
        </p:txBody>
      </p:sp>
      <p:sp>
        <p:nvSpPr>
          <p:cNvPr id="234500" name="幻灯片编号占位符 3"/>
          <p:cNvSpPr>
            <a:spLocks noGrp="1"/>
          </p:cNvSpPr>
          <p:nvPr>
            <p:ph type="sldNum" sz="quarter" idx="11"/>
          </p:nvPr>
        </p:nvSpPr>
        <p:spPr>
          <a:xfrm>
            <a:off x="11064552" y="6381750"/>
            <a:ext cx="864096"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dirty="0">
                <a:latin typeface="Arial" panose="020B0604020202020204" pitchFamily="34" charset="0"/>
                <a:ea typeface="宋体" panose="02010600030101010101" pitchFamily="2" charset="-122"/>
              </a:rPr>
              <a:t>-</a:t>
            </a:r>
            <a:fld id="{E935EA27-5BB5-4C5B-9270-736779758797}"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171</a:t>
            </a:fld>
            <a:r>
              <a:rPr kumimoji="0" lang="en-US" altLang="zh-CN" sz="1000" dirty="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386714405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标题 1"/>
          <p:cNvSpPr>
            <a:spLocks noGrp="1"/>
          </p:cNvSpPr>
          <p:nvPr>
            <p:ph type="title"/>
          </p:nvPr>
        </p:nvSpPr>
        <p:spPr/>
        <p:txBody>
          <a:bodyPr/>
          <a:lstStyle/>
          <a:p>
            <a:r>
              <a:rPr kumimoji="1" lang="zh-CN" altLang="en-US"/>
              <a:t>中国互联网</a:t>
            </a:r>
          </a:p>
        </p:txBody>
      </p:sp>
      <p:sp>
        <p:nvSpPr>
          <p:cNvPr id="235523" name="内容占位符 2"/>
          <p:cNvSpPr>
            <a:spLocks noGrp="1"/>
          </p:cNvSpPr>
          <p:nvPr>
            <p:ph idx="1"/>
          </p:nvPr>
        </p:nvSpPr>
        <p:spPr>
          <a:xfrm>
            <a:off x="767408" y="1333500"/>
            <a:ext cx="10972800" cy="5113338"/>
          </a:xfrm>
        </p:spPr>
        <p:txBody>
          <a:bodyPr/>
          <a:lstStyle/>
          <a:p>
            <a:r>
              <a:rPr lang="zh-CN" altLang="en-US" dirty="0"/>
              <a:t>一个朝阳行业 </a:t>
            </a:r>
            <a:endParaRPr lang="en-US" altLang="zh-CN" dirty="0"/>
          </a:p>
          <a:p>
            <a:pPr lvl="1"/>
            <a:r>
              <a:rPr lang="zh-CN" altLang="en-US" dirty="0"/>
              <a:t>拥有全球最多的网民数量，</a:t>
            </a:r>
            <a:r>
              <a:rPr lang="en-US" altLang="zh-CN" dirty="0"/>
              <a:t>6.5</a:t>
            </a:r>
            <a:r>
              <a:rPr lang="zh-CN" altLang="en-US" dirty="0"/>
              <a:t>亿</a:t>
            </a:r>
            <a:endParaRPr lang="en-US" altLang="zh-CN" dirty="0"/>
          </a:p>
          <a:p>
            <a:pPr lvl="1"/>
            <a:r>
              <a:rPr lang="zh-CN" altLang="en-US" dirty="0"/>
              <a:t>拥有全球领先的互联网公司，</a:t>
            </a:r>
            <a:r>
              <a:rPr lang="en-US" altLang="zh-CN" dirty="0"/>
              <a:t>BAT</a:t>
            </a:r>
            <a:r>
              <a:rPr lang="zh-CN" altLang="en-US" dirty="0"/>
              <a:t> </a:t>
            </a:r>
            <a:r>
              <a:rPr lang="en-US" altLang="zh-CN" dirty="0"/>
              <a:t>(Baidu,</a:t>
            </a:r>
            <a:r>
              <a:rPr lang="zh-CN" altLang="en-US" dirty="0"/>
              <a:t> </a:t>
            </a:r>
            <a:r>
              <a:rPr lang="en-US" altLang="zh-CN" dirty="0"/>
              <a:t>Alibaba,</a:t>
            </a:r>
            <a:r>
              <a:rPr lang="zh-CN" altLang="en-US" dirty="0"/>
              <a:t> </a:t>
            </a:r>
            <a:r>
              <a:rPr lang="en-US" altLang="zh-CN" dirty="0" err="1"/>
              <a:t>Tencent</a:t>
            </a:r>
            <a:r>
              <a:rPr lang="en-US" altLang="zh-CN" dirty="0"/>
              <a:t>)</a:t>
            </a:r>
            <a:r>
              <a:rPr lang="zh-CN" altLang="en-US" dirty="0"/>
              <a:t> </a:t>
            </a:r>
            <a:r>
              <a:rPr lang="zh-CN" altLang="zh-CN" dirty="0"/>
              <a:t>&gt;</a:t>
            </a:r>
            <a:r>
              <a:rPr lang="zh-CN" altLang="en-US" dirty="0"/>
              <a:t> 市值</a:t>
            </a:r>
            <a:r>
              <a:rPr lang="en-US" altLang="zh-CN" dirty="0"/>
              <a:t>3000</a:t>
            </a:r>
            <a:r>
              <a:rPr lang="zh-CN" altLang="en-US" dirty="0"/>
              <a:t>亿美元</a:t>
            </a:r>
            <a:endParaRPr lang="en-US" altLang="zh-CN" dirty="0"/>
          </a:p>
          <a:p>
            <a:pPr lvl="1"/>
            <a:r>
              <a:rPr lang="zh-CN" altLang="en-US" dirty="0"/>
              <a:t>开始出现我国自主的互联网创新产品 </a:t>
            </a:r>
            <a:endParaRPr lang="en-US" altLang="zh-CN" dirty="0"/>
          </a:p>
          <a:p>
            <a:pPr lvl="2"/>
            <a:r>
              <a:rPr lang="zh-CN" altLang="en-US" dirty="0"/>
              <a:t>迅雷</a:t>
            </a:r>
            <a:endParaRPr lang="en-US" altLang="zh-CN" dirty="0"/>
          </a:p>
          <a:p>
            <a:pPr lvl="2"/>
            <a:r>
              <a:rPr lang="zh-CN" altLang="en-US" dirty="0"/>
              <a:t>旺旺</a:t>
            </a:r>
            <a:endParaRPr lang="en-US" altLang="zh-CN" dirty="0"/>
          </a:p>
          <a:p>
            <a:pPr lvl="2"/>
            <a:r>
              <a:rPr lang="zh-CN" altLang="en-US" dirty="0"/>
              <a:t>支付宝</a:t>
            </a:r>
            <a:endParaRPr lang="en-US" altLang="zh-CN" dirty="0"/>
          </a:p>
          <a:p>
            <a:pPr lvl="2"/>
            <a:r>
              <a:rPr lang="zh-CN" altLang="en-US" dirty="0"/>
              <a:t>余额宝</a:t>
            </a:r>
            <a:endParaRPr lang="en-US" altLang="zh-CN" dirty="0"/>
          </a:p>
          <a:p>
            <a:pPr lvl="2"/>
            <a:r>
              <a:rPr lang="zh-CN" altLang="en-US" dirty="0"/>
              <a:t>小米</a:t>
            </a:r>
            <a:endParaRPr lang="en-US" altLang="zh-CN" dirty="0"/>
          </a:p>
          <a:p>
            <a:pPr lvl="2"/>
            <a:r>
              <a:rPr lang="zh-CN" altLang="en-US" dirty="0"/>
              <a:t>微信</a:t>
            </a:r>
            <a:endParaRPr lang="en-US" altLang="zh-CN" dirty="0"/>
          </a:p>
          <a:p>
            <a:pPr lvl="2"/>
            <a:r>
              <a:rPr lang="en-US" altLang="zh-CN" dirty="0"/>
              <a:t>……</a:t>
            </a:r>
            <a:endParaRPr lang="zh-CN" altLang="en-US" dirty="0"/>
          </a:p>
        </p:txBody>
      </p:sp>
      <p:sp>
        <p:nvSpPr>
          <p:cNvPr id="235524" name="幻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00FAC2B3-10FE-4A66-8D86-3A86AAB8B48B}"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172</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290806162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1D99A072-F0E8-41F1-93E3-0C3EAA4C8033}"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173</a:t>
            </a:fld>
            <a:r>
              <a:rPr kumimoji="0" lang="en-US" altLang="zh-CN" sz="1000">
                <a:latin typeface="Arial" panose="020B0604020202020204" pitchFamily="34" charset="0"/>
                <a:ea typeface="宋体" panose="02010600030101010101" pitchFamily="2" charset="-122"/>
              </a:rPr>
              <a:t>-</a:t>
            </a:r>
          </a:p>
        </p:txBody>
      </p:sp>
      <p:sp>
        <p:nvSpPr>
          <p:cNvPr id="237571" name="Rectangle 2"/>
          <p:cNvSpPr>
            <a:spLocks noGrp="1" noChangeArrowheads="1"/>
          </p:cNvSpPr>
          <p:nvPr>
            <p:ph type="title"/>
          </p:nvPr>
        </p:nvSpPr>
        <p:spPr/>
        <p:txBody>
          <a:bodyPr/>
          <a:lstStyle/>
          <a:p>
            <a:pPr eaLnBrk="1" hangingPunct="1"/>
            <a:r>
              <a:rPr lang="zh-CN" altLang="en-US" sz="3200"/>
              <a:t>提纲</a:t>
            </a:r>
          </a:p>
        </p:txBody>
      </p:sp>
      <p:sp>
        <p:nvSpPr>
          <p:cNvPr id="237572" name="Rectangle 3"/>
          <p:cNvSpPr>
            <a:spLocks noGrp="1" noChangeArrowheads="1"/>
          </p:cNvSpPr>
          <p:nvPr>
            <p:ph type="body" idx="1"/>
          </p:nvPr>
        </p:nvSpPr>
        <p:spPr/>
        <p:txBody>
          <a:bodyPr/>
          <a:lstStyle/>
          <a:p>
            <a:pPr eaLnBrk="1" hangingPunct="1"/>
            <a:r>
              <a:rPr lang="zh-CN" altLang="en-US"/>
              <a:t>背景</a:t>
            </a:r>
            <a:endParaRPr lang="en-US" altLang="zh-CN"/>
          </a:p>
          <a:p>
            <a:pPr lvl="1" eaLnBrk="1" hangingPunct="1"/>
            <a:r>
              <a:rPr lang="zh-CN" altLang="en-US"/>
              <a:t>核心问题</a:t>
            </a:r>
            <a:r>
              <a:rPr lang="en-US" altLang="zh-CN"/>
              <a:t>: </a:t>
            </a:r>
            <a:r>
              <a:rPr lang="zh-CN" altLang="en-US"/>
              <a:t>构造一个网络</a:t>
            </a:r>
          </a:p>
          <a:p>
            <a:pPr eaLnBrk="1" hangingPunct="1"/>
            <a:r>
              <a:rPr lang="zh-CN" altLang="en-US"/>
              <a:t>需求分析</a:t>
            </a:r>
            <a:endParaRPr lang="en-US" altLang="zh-CN"/>
          </a:p>
          <a:p>
            <a:pPr eaLnBrk="1" hangingPunct="1"/>
            <a:r>
              <a:rPr lang="zh-CN" altLang="en-US"/>
              <a:t>网络架构</a:t>
            </a:r>
            <a:endParaRPr lang="en-US" altLang="zh-CN"/>
          </a:p>
          <a:p>
            <a:pPr eaLnBrk="1" hangingPunct="1"/>
            <a:r>
              <a:rPr lang="zh-CN" altLang="en-US"/>
              <a:t>网络性能</a:t>
            </a:r>
            <a:endParaRPr lang="en-US" altLang="zh-CN"/>
          </a:p>
          <a:p>
            <a:pPr eaLnBrk="1" hangingPunct="1"/>
            <a:r>
              <a:rPr lang="zh-CN" altLang="en-US"/>
              <a:t>网络编程</a:t>
            </a:r>
            <a:endParaRPr lang="en-US" altLang="zh-CN"/>
          </a:p>
          <a:p>
            <a:pPr lvl="1" eaLnBrk="1" hangingPunct="1"/>
            <a:r>
              <a:rPr lang="zh-CN" altLang="en-US"/>
              <a:t>基于套接字</a:t>
            </a:r>
          </a:p>
          <a:p>
            <a:pPr eaLnBrk="1" hangingPunct="1"/>
            <a:r>
              <a:rPr lang="zh-CN" altLang="en-US"/>
              <a:t>互联网简史</a:t>
            </a:r>
            <a:endParaRPr lang="en-US" altLang="zh-CN"/>
          </a:p>
          <a:p>
            <a:pPr eaLnBrk="1" hangingPunct="1"/>
            <a:r>
              <a:rPr lang="zh-CN" altLang="en-US"/>
              <a:t>总结</a:t>
            </a:r>
            <a:endParaRPr lang="en-US" altLang="zh-CN"/>
          </a:p>
        </p:txBody>
      </p:sp>
    </p:spTree>
    <p:extLst>
      <p:ext uri="{BB962C8B-B14F-4D97-AF65-F5344CB8AC3E}">
        <p14:creationId xmlns:p14="http://schemas.microsoft.com/office/powerpoint/2010/main" val="29031168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A52181F5-161F-460D-8F0B-158B3C728495}"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174</a:t>
            </a:fld>
            <a:r>
              <a:rPr kumimoji="0" lang="en-US" altLang="zh-CN" sz="1000">
                <a:latin typeface="Arial" panose="020B0604020202020204" pitchFamily="34" charset="0"/>
                <a:ea typeface="宋体" panose="02010600030101010101" pitchFamily="2" charset="-122"/>
              </a:rPr>
              <a:t>-</a:t>
            </a:r>
          </a:p>
        </p:txBody>
      </p:sp>
      <p:sp>
        <p:nvSpPr>
          <p:cNvPr id="238595" name="Rectangle 2"/>
          <p:cNvSpPr>
            <a:spLocks noGrp="1" noChangeArrowheads="1"/>
          </p:cNvSpPr>
          <p:nvPr>
            <p:ph type="title" idx="4294967295"/>
          </p:nvPr>
        </p:nvSpPr>
        <p:spPr/>
        <p:txBody>
          <a:bodyPr/>
          <a:lstStyle/>
          <a:p>
            <a:pPr eaLnBrk="1" hangingPunct="1"/>
            <a:r>
              <a:rPr lang="zh-CN" altLang="en-US" sz="3200"/>
              <a:t>需求分析</a:t>
            </a:r>
          </a:p>
        </p:txBody>
      </p:sp>
      <p:sp>
        <p:nvSpPr>
          <p:cNvPr id="1549315" name="Rectangle 3"/>
          <p:cNvSpPr>
            <a:spLocks noGrp="1" noChangeArrowheads="1"/>
          </p:cNvSpPr>
          <p:nvPr>
            <p:ph type="body" idx="4294967295"/>
          </p:nvPr>
        </p:nvSpPr>
        <p:spPr>
          <a:xfrm>
            <a:off x="1992313" y="1125538"/>
            <a:ext cx="8229600" cy="5327650"/>
          </a:xfrm>
        </p:spPr>
        <p:txBody>
          <a:bodyPr/>
          <a:lstStyle/>
          <a:p>
            <a:pPr algn="ctr" eaLnBrk="1" hangingPunct="1">
              <a:buFont typeface="Wingdings" panose="05000000000000000000" pitchFamily="2" charset="2"/>
              <a:buNone/>
              <a:defRPr/>
            </a:pPr>
            <a:r>
              <a:rPr lang="zh-CN" altLang="en-US" b="1" i="1" dirty="0">
                <a:solidFill>
                  <a:srgbClr val="008000"/>
                </a:solidFill>
                <a:effectLst>
                  <a:outerShdw blurRad="38100" dist="38100" dir="2700000" algn="tl">
                    <a:srgbClr val="C0C0C0"/>
                  </a:outerShdw>
                </a:effectLst>
              </a:rPr>
              <a:t>我们从网络中期望得到什么</a:t>
            </a:r>
            <a:r>
              <a:rPr lang="en-US" altLang="zh-CN" b="1" i="1" dirty="0">
                <a:solidFill>
                  <a:srgbClr val="008000"/>
                </a:solidFill>
                <a:effectLst>
                  <a:outerShdw blurRad="38100" dist="38100" dir="2700000" algn="tl">
                    <a:srgbClr val="C0C0C0"/>
                  </a:outerShdw>
                </a:effectLst>
              </a:rPr>
              <a:t>? </a:t>
            </a:r>
          </a:p>
          <a:p>
            <a:pPr eaLnBrk="1" hangingPunct="1">
              <a:defRPr/>
            </a:pPr>
            <a:r>
              <a:rPr lang="zh-CN" altLang="en-US" sz="2600" dirty="0"/>
              <a:t>需求 </a:t>
            </a:r>
            <a:r>
              <a:rPr lang="en-US" altLang="zh-CN" sz="2600" dirty="0"/>
              <a:t>1: </a:t>
            </a:r>
            <a:r>
              <a:rPr lang="zh-CN" altLang="en-US" sz="2600" dirty="0"/>
              <a:t>可扩展的连通性</a:t>
            </a:r>
          </a:p>
          <a:p>
            <a:pPr lvl="1" eaLnBrk="1" hangingPunct="1">
              <a:defRPr/>
            </a:pPr>
            <a:r>
              <a:rPr lang="zh-CN" altLang="en-US" sz="2200" dirty="0"/>
              <a:t>由节点和链路组成的嵌套互联</a:t>
            </a:r>
            <a:endParaRPr lang="en-US" altLang="zh-CN" sz="2200" dirty="0"/>
          </a:p>
          <a:p>
            <a:pPr lvl="1" eaLnBrk="1" hangingPunct="1">
              <a:defRPr/>
            </a:pPr>
            <a:endParaRPr lang="en-US" altLang="zh-CN" sz="2200" dirty="0"/>
          </a:p>
          <a:p>
            <a:pPr eaLnBrk="1" hangingPunct="1">
              <a:defRPr/>
            </a:pPr>
            <a:r>
              <a:rPr lang="zh-CN" altLang="en-US" sz="2600" dirty="0"/>
              <a:t>需求 </a:t>
            </a:r>
            <a:r>
              <a:rPr lang="en-US" altLang="zh-CN" sz="2600" dirty="0"/>
              <a:t>2: </a:t>
            </a:r>
            <a:r>
              <a:rPr lang="zh-CN" altLang="en-US" sz="2600" dirty="0"/>
              <a:t>高性价比的连通性</a:t>
            </a:r>
          </a:p>
          <a:p>
            <a:pPr lvl="1" eaLnBrk="1" hangingPunct="1">
              <a:defRPr/>
            </a:pPr>
            <a:r>
              <a:rPr lang="zh-CN" altLang="en-US" sz="2200" dirty="0"/>
              <a:t>通过统计多路复用方式共享硬件资源</a:t>
            </a:r>
          </a:p>
          <a:p>
            <a:pPr lvl="1" eaLnBrk="1" hangingPunct="1">
              <a:defRPr/>
            </a:pPr>
            <a:r>
              <a:rPr lang="zh-CN" altLang="en-US" sz="2200" dirty="0"/>
              <a:t>产生分组交换技术</a:t>
            </a:r>
          </a:p>
          <a:p>
            <a:pPr lvl="1" eaLnBrk="1" hangingPunct="1">
              <a:defRPr/>
            </a:pPr>
            <a:endParaRPr lang="en-US" altLang="zh-CN" sz="2200" dirty="0"/>
          </a:p>
          <a:p>
            <a:pPr eaLnBrk="1" hangingPunct="1">
              <a:defRPr/>
            </a:pPr>
            <a:r>
              <a:rPr lang="zh-CN" altLang="en-US" sz="2600" dirty="0"/>
              <a:t>需求 </a:t>
            </a:r>
            <a:r>
              <a:rPr lang="en-US" altLang="zh-CN" sz="2600" dirty="0"/>
              <a:t>3: </a:t>
            </a:r>
            <a:r>
              <a:rPr lang="zh-CN" altLang="en-US" sz="2600" dirty="0"/>
              <a:t>提供进程到进程的通信服务</a:t>
            </a:r>
            <a:endParaRPr lang="en-US" altLang="zh-CN" sz="2600" dirty="0"/>
          </a:p>
          <a:p>
            <a:pPr eaLnBrk="1" hangingPunct="1">
              <a:defRPr/>
            </a:pPr>
            <a:endParaRPr lang="en-US" altLang="zh-CN" sz="2600" dirty="0"/>
          </a:p>
          <a:p>
            <a:pPr eaLnBrk="1" hangingPunct="1">
              <a:defRPr/>
            </a:pPr>
            <a:r>
              <a:rPr lang="zh-CN" altLang="en-US" sz="2600" dirty="0"/>
              <a:t>需求 </a:t>
            </a:r>
            <a:r>
              <a:rPr lang="en-US" altLang="zh-CN" sz="2600" dirty="0"/>
              <a:t>4: </a:t>
            </a:r>
            <a:r>
              <a:rPr lang="zh-CN" altLang="en-US" sz="2600" dirty="0"/>
              <a:t>网络容易管理</a:t>
            </a:r>
          </a:p>
          <a:p>
            <a:pPr eaLnBrk="1" hangingPunct="1">
              <a:defRPr/>
            </a:pPr>
            <a:endParaRPr lang="zh-CN" altLang="en-US" sz="2600" dirty="0"/>
          </a:p>
          <a:p>
            <a:pPr eaLnBrk="1" hangingPunct="1">
              <a:defRPr/>
            </a:pPr>
            <a:endParaRPr lang="en-US" altLang="zh-CN" sz="2600" dirty="0"/>
          </a:p>
        </p:txBody>
      </p:sp>
    </p:spTree>
    <p:extLst>
      <p:ext uri="{BB962C8B-B14F-4D97-AF65-F5344CB8AC3E}">
        <p14:creationId xmlns:p14="http://schemas.microsoft.com/office/powerpoint/2010/main" val="424085054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2AA4C98D-431A-44F9-861E-9D324A082B1F}"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175</a:t>
            </a:fld>
            <a:r>
              <a:rPr kumimoji="0" lang="en-US" altLang="zh-CN" sz="1000">
                <a:latin typeface="Arial" panose="020B0604020202020204" pitchFamily="34" charset="0"/>
                <a:ea typeface="宋体" panose="02010600030101010101" pitchFamily="2" charset="-122"/>
              </a:rPr>
              <a:t>-</a:t>
            </a:r>
          </a:p>
        </p:txBody>
      </p:sp>
      <p:sp>
        <p:nvSpPr>
          <p:cNvPr id="239619" name="Rectangle 2"/>
          <p:cNvSpPr>
            <a:spLocks noGrp="1" noChangeArrowheads="1"/>
          </p:cNvSpPr>
          <p:nvPr>
            <p:ph type="title" idx="4294967295"/>
          </p:nvPr>
        </p:nvSpPr>
        <p:spPr/>
        <p:txBody>
          <a:bodyPr/>
          <a:lstStyle/>
          <a:p>
            <a:pPr eaLnBrk="1" hangingPunct="1"/>
            <a:r>
              <a:rPr lang="zh-CN" altLang="en-US" sz="3200"/>
              <a:t>系统设计 </a:t>
            </a:r>
          </a:p>
        </p:txBody>
      </p:sp>
      <p:sp>
        <p:nvSpPr>
          <p:cNvPr id="1547267" name="Rectangle 3"/>
          <p:cNvSpPr>
            <a:spLocks noGrp="1" noChangeArrowheads="1"/>
          </p:cNvSpPr>
          <p:nvPr>
            <p:ph type="body" idx="4294967295"/>
          </p:nvPr>
        </p:nvSpPr>
        <p:spPr/>
        <p:txBody>
          <a:bodyPr/>
          <a:lstStyle/>
          <a:p>
            <a:pPr algn="ctr" eaLnBrk="1" hangingPunct="1">
              <a:lnSpc>
                <a:spcPct val="80000"/>
              </a:lnSpc>
              <a:buFont typeface="Wingdings" panose="05000000000000000000" pitchFamily="2" charset="2"/>
              <a:buNone/>
              <a:defRPr/>
            </a:pPr>
            <a:r>
              <a:rPr lang="zh-CN" altLang="en-US" b="1" i="1" dirty="0">
                <a:solidFill>
                  <a:srgbClr val="008000"/>
                </a:solidFill>
                <a:effectLst>
                  <a:outerShdw blurRad="38100" dist="38100" dir="2700000" algn="tl">
                    <a:srgbClr val="C0C0C0"/>
                  </a:outerShdw>
                </a:effectLst>
              </a:rPr>
              <a:t>网络设计的蓝图是什么</a:t>
            </a:r>
            <a:r>
              <a:rPr lang="en-US" altLang="zh-CN" b="1" i="1" dirty="0">
                <a:solidFill>
                  <a:srgbClr val="008000"/>
                </a:solidFill>
                <a:effectLst>
                  <a:outerShdw blurRad="38100" dist="38100" dir="2700000" algn="tl">
                    <a:srgbClr val="C0C0C0"/>
                  </a:outerShdw>
                </a:effectLst>
              </a:rPr>
              <a:t>?</a:t>
            </a:r>
            <a:endParaRPr lang="en-US" altLang="zh-CN" dirty="0"/>
          </a:p>
          <a:p>
            <a:pPr eaLnBrk="1" hangingPunct="1">
              <a:lnSpc>
                <a:spcPct val="80000"/>
              </a:lnSpc>
              <a:defRPr/>
            </a:pPr>
            <a:r>
              <a:rPr lang="zh-CN" altLang="en-US" dirty="0"/>
              <a:t>协议</a:t>
            </a:r>
          </a:p>
          <a:p>
            <a:pPr lvl="1" eaLnBrk="1" hangingPunct="1">
              <a:lnSpc>
                <a:spcPct val="80000"/>
              </a:lnSpc>
              <a:defRPr/>
            </a:pPr>
            <a:r>
              <a:rPr lang="zh-CN" altLang="en-US" dirty="0"/>
              <a:t>向高层实体提供通信服务</a:t>
            </a:r>
            <a:endParaRPr lang="en-US" altLang="zh-CN" dirty="0"/>
          </a:p>
          <a:p>
            <a:pPr lvl="1" eaLnBrk="1" hangingPunct="1">
              <a:lnSpc>
                <a:spcPct val="80000"/>
              </a:lnSpc>
              <a:defRPr/>
            </a:pPr>
            <a:r>
              <a:rPr lang="zh-CN" altLang="en-US" dirty="0"/>
              <a:t>定义与对等实体之间交换信息的格式与含义</a:t>
            </a:r>
            <a:endParaRPr lang="en-US" altLang="zh-CN" dirty="0"/>
          </a:p>
          <a:p>
            <a:pPr eaLnBrk="1" hangingPunct="1">
              <a:lnSpc>
                <a:spcPct val="80000"/>
              </a:lnSpc>
              <a:defRPr/>
            </a:pPr>
            <a:endParaRPr lang="en-US" altLang="zh-CN" dirty="0"/>
          </a:p>
          <a:p>
            <a:pPr eaLnBrk="1" hangingPunct="1">
              <a:lnSpc>
                <a:spcPct val="80000"/>
              </a:lnSpc>
              <a:defRPr/>
            </a:pPr>
            <a:r>
              <a:rPr lang="zh-CN" altLang="en-US" dirty="0"/>
              <a:t>分层体系结构</a:t>
            </a:r>
          </a:p>
          <a:p>
            <a:pPr lvl="1" eaLnBrk="1" hangingPunct="1">
              <a:lnSpc>
                <a:spcPct val="80000"/>
              </a:lnSpc>
              <a:defRPr/>
            </a:pPr>
            <a:r>
              <a:rPr lang="en-US" altLang="zh-CN" dirty="0"/>
              <a:t>OSI</a:t>
            </a:r>
            <a:r>
              <a:rPr lang="zh-CN" altLang="en-US" dirty="0"/>
              <a:t>体系结构</a:t>
            </a:r>
          </a:p>
          <a:p>
            <a:pPr lvl="1" eaLnBrk="1" hangingPunct="1">
              <a:lnSpc>
                <a:spcPct val="80000"/>
              </a:lnSpc>
              <a:defRPr/>
            </a:pPr>
            <a:r>
              <a:rPr lang="en-US" altLang="zh-CN" dirty="0"/>
              <a:t>Internet</a:t>
            </a:r>
            <a:r>
              <a:rPr lang="zh-CN" altLang="en-US" dirty="0"/>
              <a:t>体系结构</a:t>
            </a:r>
          </a:p>
          <a:p>
            <a:pPr lvl="1" eaLnBrk="1" hangingPunct="1">
              <a:lnSpc>
                <a:spcPct val="80000"/>
              </a:lnSpc>
              <a:defRPr/>
            </a:pPr>
            <a:endParaRPr lang="zh-CN" altLang="en-US" sz="2200" dirty="0"/>
          </a:p>
          <a:p>
            <a:pPr lvl="1" algn="ctr" eaLnBrk="1" hangingPunct="1">
              <a:lnSpc>
                <a:spcPct val="80000"/>
              </a:lnSpc>
              <a:buFont typeface="Wingdings" panose="05000000000000000000" pitchFamily="2" charset="2"/>
              <a:buNone/>
              <a:defRPr/>
            </a:pPr>
            <a:r>
              <a:rPr lang="zh-CN" altLang="en-US" sz="3000" b="1" i="1" dirty="0">
                <a:solidFill>
                  <a:srgbClr val="008000"/>
                </a:solidFill>
                <a:effectLst>
                  <a:outerShdw blurRad="38100" dist="38100" dir="2700000" algn="tl">
                    <a:srgbClr val="C0C0C0"/>
                  </a:outerShdw>
                </a:effectLst>
              </a:rPr>
              <a:t>如何评价网络性能</a:t>
            </a:r>
            <a:r>
              <a:rPr lang="en-US" altLang="zh-CN" sz="3000" b="1" i="1" dirty="0">
                <a:solidFill>
                  <a:srgbClr val="008000"/>
                </a:solidFill>
                <a:effectLst>
                  <a:outerShdw blurRad="38100" dist="38100" dir="2700000" algn="tl">
                    <a:srgbClr val="C0C0C0"/>
                  </a:outerShdw>
                </a:effectLst>
              </a:rPr>
              <a:t>?</a:t>
            </a:r>
          </a:p>
          <a:p>
            <a:pPr eaLnBrk="1" hangingPunct="1">
              <a:lnSpc>
                <a:spcPct val="80000"/>
              </a:lnSpc>
              <a:defRPr/>
            </a:pPr>
            <a:r>
              <a:rPr lang="zh-CN" altLang="en-US" dirty="0"/>
              <a:t>带宽、时延、时延带宽积、吞吐量</a:t>
            </a:r>
          </a:p>
          <a:p>
            <a:pPr eaLnBrk="1" hangingPunct="1">
              <a:lnSpc>
                <a:spcPct val="80000"/>
              </a:lnSpc>
              <a:defRPr/>
            </a:pPr>
            <a:endParaRPr lang="en-US" altLang="zh-CN" dirty="0"/>
          </a:p>
        </p:txBody>
      </p:sp>
    </p:spTree>
    <p:extLst>
      <p:ext uri="{BB962C8B-B14F-4D97-AF65-F5344CB8AC3E}">
        <p14:creationId xmlns:p14="http://schemas.microsoft.com/office/powerpoint/2010/main" val="81465986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30975F66-5A5D-4EB8-8F06-75144EB59D07}"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176</a:t>
            </a:fld>
            <a:r>
              <a:rPr kumimoji="0" lang="en-US" altLang="zh-CN" sz="1000">
                <a:latin typeface="Arial" panose="020B0604020202020204" pitchFamily="34" charset="0"/>
                <a:ea typeface="宋体" panose="02010600030101010101" pitchFamily="2" charset="-122"/>
              </a:rPr>
              <a:t>-</a:t>
            </a:r>
          </a:p>
        </p:txBody>
      </p:sp>
      <p:sp>
        <p:nvSpPr>
          <p:cNvPr id="240643" name="Rectangle 2"/>
          <p:cNvSpPr>
            <a:spLocks noGrp="1" noChangeArrowheads="1"/>
          </p:cNvSpPr>
          <p:nvPr>
            <p:ph type="title" idx="4294967295"/>
          </p:nvPr>
        </p:nvSpPr>
        <p:spPr/>
        <p:txBody>
          <a:bodyPr/>
          <a:lstStyle/>
          <a:p>
            <a:pPr eaLnBrk="1" hangingPunct="1"/>
            <a:r>
              <a:rPr lang="zh-CN" altLang="en-US" sz="3200"/>
              <a:t>课程内容的组织</a:t>
            </a:r>
          </a:p>
        </p:txBody>
      </p:sp>
      <p:grpSp>
        <p:nvGrpSpPr>
          <p:cNvPr id="240644" name="Group 17"/>
          <p:cNvGrpSpPr>
            <a:grpSpLocks/>
          </p:cNvGrpSpPr>
          <p:nvPr/>
        </p:nvGrpSpPr>
        <p:grpSpPr bwMode="auto">
          <a:xfrm>
            <a:off x="1415481" y="1412776"/>
            <a:ext cx="10009112" cy="5227920"/>
            <a:chOff x="249" y="754"/>
            <a:chExt cx="5125" cy="3388"/>
          </a:xfrm>
        </p:grpSpPr>
        <p:grpSp>
          <p:nvGrpSpPr>
            <p:cNvPr id="240645" name="Group 16"/>
            <p:cNvGrpSpPr>
              <a:grpSpLocks/>
            </p:cNvGrpSpPr>
            <p:nvPr/>
          </p:nvGrpSpPr>
          <p:grpSpPr bwMode="auto">
            <a:xfrm>
              <a:off x="340" y="836"/>
              <a:ext cx="5034" cy="3212"/>
              <a:chOff x="340" y="836"/>
              <a:chExt cx="5034" cy="3212"/>
            </a:xfrm>
          </p:grpSpPr>
          <p:sp>
            <p:nvSpPr>
              <p:cNvPr id="240649" name="Text Box 4"/>
              <p:cNvSpPr txBox="1">
                <a:spLocks noChangeArrowheads="1"/>
              </p:cNvSpPr>
              <p:nvPr/>
            </p:nvSpPr>
            <p:spPr bwMode="auto">
              <a:xfrm>
                <a:off x="340" y="836"/>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1 </a:t>
                </a:r>
                <a:r>
                  <a:rPr lang="zh-CN" altLang="en-US" sz="2400" dirty="0"/>
                  <a:t>章</a:t>
                </a:r>
                <a:r>
                  <a:rPr lang="en-US" altLang="zh-CN" sz="2400" dirty="0"/>
                  <a:t>: </a:t>
                </a:r>
                <a:r>
                  <a:rPr lang="zh-CN" altLang="en-US" sz="2400" dirty="0"/>
                  <a:t>概述</a:t>
                </a:r>
              </a:p>
              <a:p>
                <a:pPr eaLnBrk="1" hangingPunct="1"/>
                <a:r>
                  <a:rPr lang="zh-CN" altLang="en-US" sz="2400" dirty="0"/>
                  <a:t>问题</a:t>
                </a:r>
                <a:r>
                  <a:rPr lang="en-US" altLang="zh-CN" sz="2400" dirty="0"/>
                  <a:t>: </a:t>
                </a:r>
                <a:r>
                  <a:rPr lang="zh-CN" altLang="en-US" sz="2400" dirty="0"/>
                  <a:t>如何构造一个网络</a:t>
                </a:r>
              </a:p>
            </p:txBody>
          </p:sp>
          <p:sp>
            <p:nvSpPr>
              <p:cNvPr id="240650" name="Text Box 5"/>
              <p:cNvSpPr txBox="1">
                <a:spLocks noChangeArrowheads="1"/>
              </p:cNvSpPr>
              <p:nvPr/>
            </p:nvSpPr>
            <p:spPr bwMode="auto">
              <a:xfrm>
                <a:off x="340" y="1484"/>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2 </a:t>
                </a:r>
                <a:r>
                  <a:rPr lang="zh-CN" altLang="en-US" sz="2400" dirty="0"/>
                  <a:t>章</a:t>
                </a:r>
                <a:r>
                  <a:rPr lang="en-US" altLang="zh-CN" sz="2400" dirty="0"/>
                  <a:t>: </a:t>
                </a:r>
                <a:r>
                  <a:rPr lang="zh-CN" altLang="en-US" sz="2400" dirty="0"/>
                  <a:t>直连网络</a:t>
                </a:r>
              </a:p>
              <a:p>
                <a:pPr eaLnBrk="1" hangingPunct="1"/>
                <a:r>
                  <a:rPr lang="zh-CN" altLang="en-US" sz="2400" dirty="0"/>
                  <a:t>问题</a:t>
                </a:r>
                <a:r>
                  <a:rPr lang="en-US" altLang="zh-CN" sz="2400" dirty="0"/>
                  <a:t>: </a:t>
                </a:r>
                <a:r>
                  <a:rPr lang="zh-CN" altLang="en-US" sz="2400" dirty="0"/>
                  <a:t>物理上相连的主机</a:t>
                </a:r>
              </a:p>
            </p:txBody>
          </p:sp>
          <p:sp>
            <p:nvSpPr>
              <p:cNvPr id="240651" name="Text Box 6"/>
              <p:cNvSpPr txBox="1">
                <a:spLocks noChangeArrowheads="1"/>
              </p:cNvSpPr>
              <p:nvPr/>
            </p:nvSpPr>
            <p:spPr bwMode="auto">
              <a:xfrm>
                <a:off x="340" y="2119"/>
                <a:ext cx="2449"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3 </a:t>
                </a:r>
                <a:r>
                  <a:rPr lang="zh-CN" altLang="en-US" sz="2400" dirty="0"/>
                  <a:t>章</a:t>
                </a:r>
                <a:r>
                  <a:rPr lang="en-US" altLang="zh-CN" sz="2400" dirty="0"/>
                  <a:t>:</a:t>
                </a:r>
                <a:r>
                  <a:rPr lang="zh-CN" altLang="en-US" sz="2400" dirty="0"/>
                  <a:t>网络互联</a:t>
                </a:r>
              </a:p>
              <a:p>
                <a:pPr eaLnBrk="1" hangingPunct="1"/>
                <a:r>
                  <a:rPr lang="zh-CN" altLang="en-US" sz="2400" dirty="0"/>
                  <a:t>问题</a:t>
                </a:r>
                <a:r>
                  <a:rPr lang="en-US" altLang="zh-CN" sz="2400" dirty="0"/>
                  <a:t>: </a:t>
                </a:r>
                <a:r>
                  <a:rPr lang="zh-CN" altLang="en-US" sz="2400" dirty="0"/>
                  <a:t>并非所有的网络都是直连的</a:t>
                </a:r>
              </a:p>
            </p:txBody>
          </p:sp>
          <p:sp>
            <p:nvSpPr>
              <p:cNvPr id="240652" name="Text Box 7"/>
              <p:cNvSpPr txBox="1">
                <a:spLocks noChangeArrowheads="1"/>
              </p:cNvSpPr>
              <p:nvPr/>
            </p:nvSpPr>
            <p:spPr bwMode="auto">
              <a:xfrm>
                <a:off x="340" y="2832"/>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4 </a:t>
                </a:r>
                <a:r>
                  <a:rPr lang="zh-CN" altLang="en-US" sz="2400" dirty="0"/>
                  <a:t>章</a:t>
                </a:r>
                <a:r>
                  <a:rPr lang="en-US" altLang="zh-CN" sz="2400" dirty="0"/>
                  <a:t>: </a:t>
                </a:r>
                <a:r>
                  <a:rPr lang="zh-CN" altLang="en-US" sz="2400" dirty="0"/>
                  <a:t>高级网络互联</a:t>
                </a:r>
              </a:p>
              <a:p>
                <a:pPr eaLnBrk="1" hangingPunct="1"/>
                <a:r>
                  <a:rPr lang="zh-CN" altLang="en-US" sz="2400" dirty="0"/>
                  <a:t>问题</a:t>
                </a:r>
                <a:r>
                  <a:rPr lang="en-US" altLang="zh-CN" sz="2400" dirty="0"/>
                  <a:t>: </a:t>
                </a:r>
                <a:r>
                  <a:rPr lang="zh-CN" altLang="en-US" sz="2400" dirty="0"/>
                  <a:t>存在多个网络 </a:t>
                </a:r>
              </a:p>
            </p:txBody>
          </p:sp>
          <p:sp>
            <p:nvSpPr>
              <p:cNvPr id="240653" name="Text Box 8"/>
              <p:cNvSpPr txBox="1">
                <a:spLocks noChangeArrowheads="1"/>
              </p:cNvSpPr>
              <p:nvPr/>
            </p:nvSpPr>
            <p:spPr bwMode="auto">
              <a:xfrm>
                <a:off x="340" y="3525"/>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5 </a:t>
                </a:r>
                <a:r>
                  <a:rPr lang="zh-CN" altLang="en-US" sz="2400" dirty="0"/>
                  <a:t>章</a:t>
                </a:r>
                <a:r>
                  <a:rPr lang="en-US" altLang="zh-CN" sz="2400" dirty="0"/>
                  <a:t>: </a:t>
                </a:r>
                <a:r>
                  <a:rPr lang="zh-CN" altLang="en-US" sz="2400" dirty="0"/>
                  <a:t>端到端协议</a:t>
                </a:r>
              </a:p>
              <a:p>
                <a:pPr eaLnBrk="1" hangingPunct="1"/>
                <a:r>
                  <a:rPr lang="zh-CN" altLang="en-US" sz="2400" dirty="0"/>
                  <a:t>问题</a:t>
                </a:r>
                <a:r>
                  <a:rPr lang="en-US" altLang="zh-CN" sz="2400" dirty="0"/>
                  <a:t>: </a:t>
                </a:r>
                <a:r>
                  <a:rPr lang="zh-CN" altLang="en-US" sz="2400" dirty="0"/>
                  <a:t>进程间通信</a:t>
                </a:r>
              </a:p>
            </p:txBody>
          </p:sp>
          <p:sp>
            <p:nvSpPr>
              <p:cNvPr id="240654" name="Text Box 9"/>
              <p:cNvSpPr txBox="1">
                <a:spLocks noChangeArrowheads="1"/>
              </p:cNvSpPr>
              <p:nvPr/>
            </p:nvSpPr>
            <p:spPr bwMode="auto">
              <a:xfrm>
                <a:off x="3061" y="836"/>
                <a:ext cx="2313"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6 </a:t>
                </a:r>
                <a:r>
                  <a:rPr lang="zh-CN" altLang="en-US" sz="2400" dirty="0"/>
                  <a:t>章</a:t>
                </a:r>
                <a:r>
                  <a:rPr lang="en-US" altLang="zh-CN" sz="2400" dirty="0"/>
                  <a:t>: </a:t>
                </a:r>
                <a:r>
                  <a:rPr lang="zh-CN" altLang="en-US" sz="2400" dirty="0"/>
                  <a:t>拥塞控制和资源分配</a:t>
                </a:r>
              </a:p>
              <a:p>
                <a:pPr eaLnBrk="1" hangingPunct="1"/>
                <a:r>
                  <a:rPr lang="zh-CN" altLang="en-US" sz="2400" dirty="0"/>
                  <a:t>问题</a:t>
                </a:r>
                <a:r>
                  <a:rPr lang="en-US" altLang="zh-CN" sz="2400" dirty="0"/>
                  <a:t>: </a:t>
                </a:r>
                <a:r>
                  <a:rPr lang="zh-CN" altLang="en-US" sz="2400" dirty="0"/>
                  <a:t>资源分配</a:t>
                </a:r>
              </a:p>
            </p:txBody>
          </p:sp>
          <p:sp>
            <p:nvSpPr>
              <p:cNvPr id="240655" name="Text Box 10"/>
              <p:cNvSpPr txBox="1">
                <a:spLocks noChangeArrowheads="1"/>
              </p:cNvSpPr>
              <p:nvPr/>
            </p:nvSpPr>
            <p:spPr bwMode="auto">
              <a:xfrm>
                <a:off x="3061" y="1540"/>
                <a:ext cx="2313"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7 </a:t>
                </a:r>
                <a:r>
                  <a:rPr lang="zh-CN" altLang="en-US" sz="2400" dirty="0"/>
                  <a:t>章</a:t>
                </a:r>
                <a:r>
                  <a:rPr lang="en-US" altLang="zh-CN" sz="2400" dirty="0"/>
                  <a:t>: </a:t>
                </a:r>
                <a:r>
                  <a:rPr lang="zh-CN" altLang="en-US" sz="2400" dirty="0"/>
                  <a:t>应用</a:t>
                </a:r>
              </a:p>
              <a:p>
                <a:pPr eaLnBrk="1" hangingPunct="1"/>
                <a:r>
                  <a:rPr lang="zh-CN" altLang="en-US" sz="2400" dirty="0"/>
                  <a:t>问题</a:t>
                </a:r>
                <a:r>
                  <a:rPr lang="en-US" altLang="zh-CN" sz="2400" dirty="0"/>
                  <a:t>: </a:t>
                </a:r>
                <a:r>
                  <a:rPr lang="zh-CN" altLang="en-US" sz="2400" dirty="0"/>
                  <a:t>应用需要自己的协议</a:t>
                </a:r>
              </a:p>
            </p:txBody>
          </p:sp>
          <p:sp>
            <p:nvSpPr>
              <p:cNvPr id="240656" name="Text Box 11"/>
              <p:cNvSpPr txBox="1">
                <a:spLocks noChangeArrowheads="1"/>
              </p:cNvSpPr>
              <p:nvPr/>
            </p:nvSpPr>
            <p:spPr bwMode="auto">
              <a:xfrm>
                <a:off x="3061" y="2296"/>
                <a:ext cx="2313" cy="1257"/>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8 </a:t>
                </a:r>
                <a:r>
                  <a:rPr lang="zh-CN" altLang="en-US" sz="2400" dirty="0"/>
                  <a:t>章</a:t>
                </a:r>
                <a:r>
                  <a:rPr lang="en-US" altLang="zh-CN" sz="2400" dirty="0"/>
                  <a:t>: </a:t>
                </a:r>
                <a:r>
                  <a:rPr lang="zh-CN" altLang="en-US" sz="2400" dirty="0"/>
                  <a:t>高级主题</a:t>
                </a:r>
              </a:p>
              <a:p>
                <a:pPr eaLnBrk="1" hangingPunct="1">
                  <a:buFontTx/>
                  <a:buChar char="•"/>
                </a:pPr>
                <a:r>
                  <a:rPr lang="en-US" altLang="zh-CN" sz="2400" dirty="0"/>
                  <a:t> </a:t>
                </a:r>
                <a:r>
                  <a:rPr lang="zh-CN" altLang="en-US" sz="2400" dirty="0"/>
                  <a:t>无线和移动网络</a:t>
                </a:r>
              </a:p>
              <a:p>
                <a:pPr eaLnBrk="1" hangingPunct="1">
                  <a:buFontTx/>
                  <a:buChar char="•"/>
                </a:pPr>
                <a:r>
                  <a:rPr lang="en-US" altLang="zh-CN" sz="2400" dirty="0"/>
                  <a:t> </a:t>
                </a:r>
                <a:r>
                  <a:rPr lang="zh-CN" altLang="en-US" sz="2400" dirty="0"/>
                  <a:t>多媒体网络</a:t>
                </a:r>
              </a:p>
              <a:p>
                <a:pPr eaLnBrk="1" hangingPunct="1">
                  <a:buFontTx/>
                  <a:buChar char="•"/>
                </a:pPr>
                <a:r>
                  <a:rPr lang="en-US" altLang="zh-CN" sz="2400" dirty="0"/>
                  <a:t> </a:t>
                </a:r>
                <a:r>
                  <a:rPr lang="zh-CN" altLang="en-US" sz="2400" dirty="0"/>
                  <a:t>网络管理</a:t>
                </a:r>
              </a:p>
              <a:p>
                <a:pPr eaLnBrk="1" hangingPunct="1">
                  <a:buFontTx/>
                  <a:buChar char="•"/>
                </a:pPr>
                <a:r>
                  <a:rPr lang="en-US" altLang="zh-CN" sz="2400" dirty="0"/>
                  <a:t> </a:t>
                </a:r>
                <a:r>
                  <a:rPr lang="zh-CN" altLang="en-US" sz="2400" dirty="0"/>
                  <a:t>网络安全</a:t>
                </a:r>
              </a:p>
            </p:txBody>
          </p:sp>
        </p:grpSp>
        <p:sp>
          <p:nvSpPr>
            <p:cNvPr id="240646" name="Rectangle 14"/>
            <p:cNvSpPr>
              <a:spLocks noChangeArrowheads="1"/>
            </p:cNvSpPr>
            <p:nvPr/>
          </p:nvSpPr>
          <p:spPr bwMode="auto">
            <a:xfrm>
              <a:off x="249" y="754"/>
              <a:ext cx="2631" cy="618"/>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54448" name="Oval 16"/>
            <p:cNvSpPr>
              <a:spLocks noChangeArrowheads="1"/>
            </p:cNvSpPr>
            <p:nvPr/>
          </p:nvSpPr>
          <p:spPr bwMode="auto">
            <a:xfrm>
              <a:off x="3016" y="3430"/>
              <a:ext cx="2313" cy="712"/>
            </a:xfrm>
            <a:prstGeom prst="ellipse">
              <a:avLst/>
            </a:prstGeom>
            <a:solidFill>
              <a:srgbClr val="FF0000"/>
            </a:solidFill>
            <a:ln w="9525">
              <a:noFill/>
              <a:round/>
              <a:headEnd/>
              <a:tailEnd/>
            </a:ln>
            <a:effectLst/>
          </p:spPr>
          <p:txBody>
            <a:bodyPr wrap="none" anchor="ctr"/>
            <a:lstStyle/>
            <a:p>
              <a:pPr algn="ctr" eaLnBrk="1" hangingPunct="1">
                <a:defRPr/>
              </a:pPr>
              <a:r>
                <a:rPr lang="zh-CN" altLang="en-US" sz="2400" dirty="0">
                  <a:solidFill>
                    <a:schemeClr val="bg1"/>
                  </a:solidFill>
                  <a:effectLst>
                    <a:outerShdw blurRad="38100" dist="38100" dir="2700000" algn="tl">
                      <a:srgbClr val="000000"/>
                    </a:outerShdw>
                  </a:effectLst>
                </a:rPr>
                <a:t>基本概念和课程概述</a:t>
              </a:r>
              <a:endParaRPr lang="en-US" altLang="zh-CN" sz="2400" dirty="0">
                <a:solidFill>
                  <a:schemeClr val="bg1"/>
                </a:solidFill>
                <a:effectLst>
                  <a:outerShdw blurRad="38100" dist="38100" dir="2700000" algn="tl">
                    <a:srgbClr val="000000"/>
                  </a:outerShdw>
                </a:effectLst>
              </a:endParaRPr>
            </a:p>
          </p:txBody>
        </p:sp>
        <p:sp>
          <p:nvSpPr>
            <p:cNvPr id="240648" name="Line 17"/>
            <p:cNvSpPr>
              <a:spLocks noChangeShapeType="1"/>
            </p:cNvSpPr>
            <p:nvPr/>
          </p:nvSpPr>
          <p:spPr bwMode="auto">
            <a:xfrm>
              <a:off x="2789" y="1298"/>
              <a:ext cx="272" cy="240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8818557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1666" name="Group 17"/>
          <p:cNvGrpSpPr>
            <a:grpSpLocks/>
          </p:cNvGrpSpPr>
          <p:nvPr/>
        </p:nvGrpSpPr>
        <p:grpSpPr bwMode="auto">
          <a:xfrm>
            <a:off x="1343473" y="1327151"/>
            <a:ext cx="10153128" cy="5099052"/>
            <a:chOff x="340" y="836"/>
            <a:chExt cx="5034" cy="3212"/>
          </a:xfrm>
        </p:grpSpPr>
        <p:sp>
          <p:nvSpPr>
            <p:cNvPr id="241673" name="Text Box 4"/>
            <p:cNvSpPr txBox="1">
              <a:spLocks noChangeArrowheads="1"/>
            </p:cNvSpPr>
            <p:nvPr/>
          </p:nvSpPr>
          <p:spPr bwMode="auto">
            <a:xfrm>
              <a:off x="340" y="836"/>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1 </a:t>
              </a:r>
              <a:r>
                <a:rPr lang="zh-CN" altLang="en-US" sz="2400" dirty="0"/>
                <a:t>章</a:t>
              </a:r>
              <a:r>
                <a:rPr lang="en-US" altLang="zh-CN" sz="2400" dirty="0"/>
                <a:t>: </a:t>
              </a:r>
              <a:r>
                <a:rPr lang="zh-CN" altLang="en-US" sz="2400" dirty="0"/>
                <a:t>概述</a:t>
              </a:r>
            </a:p>
            <a:p>
              <a:pPr eaLnBrk="1" hangingPunct="1"/>
              <a:r>
                <a:rPr lang="zh-CN" altLang="en-US" sz="2400" dirty="0"/>
                <a:t>问题</a:t>
              </a:r>
              <a:r>
                <a:rPr lang="en-US" altLang="zh-CN" sz="2400" dirty="0"/>
                <a:t>: </a:t>
              </a:r>
              <a:r>
                <a:rPr lang="zh-CN" altLang="en-US" sz="2400" dirty="0"/>
                <a:t>如何构造一个网络</a:t>
              </a:r>
            </a:p>
          </p:txBody>
        </p:sp>
        <p:sp>
          <p:nvSpPr>
            <p:cNvPr id="241674" name="Text Box 5"/>
            <p:cNvSpPr txBox="1">
              <a:spLocks noChangeArrowheads="1"/>
            </p:cNvSpPr>
            <p:nvPr/>
          </p:nvSpPr>
          <p:spPr bwMode="auto">
            <a:xfrm>
              <a:off x="340" y="1484"/>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2 </a:t>
              </a:r>
              <a:r>
                <a:rPr lang="zh-CN" altLang="en-US" sz="2400" dirty="0"/>
                <a:t>章</a:t>
              </a:r>
              <a:r>
                <a:rPr lang="en-US" altLang="zh-CN" sz="2400" dirty="0"/>
                <a:t>: </a:t>
              </a:r>
              <a:r>
                <a:rPr lang="zh-CN" altLang="en-US" sz="2400" dirty="0"/>
                <a:t>直连网络</a:t>
              </a:r>
            </a:p>
            <a:p>
              <a:pPr eaLnBrk="1" hangingPunct="1"/>
              <a:r>
                <a:rPr lang="zh-CN" altLang="en-US" sz="2400" dirty="0"/>
                <a:t>问题</a:t>
              </a:r>
              <a:r>
                <a:rPr lang="en-US" altLang="zh-CN" sz="2400" dirty="0"/>
                <a:t>: </a:t>
              </a:r>
              <a:r>
                <a:rPr lang="zh-CN" altLang="en-US" sz="2400" dirty="0"/>
                <a:t>物理上相连的主机</a:t>
              </a:r>
            </a:p>
          </p:txBody>
        </p:sp>
        <p:sp>
          <p:nvSpPr>
            <p:cNvPr id="241675" name="Text Box 6"/>
            <p:cNvSpPr txBox="1">
              <a:spLocks noChangeArrowheads="1"/>
            </p:cNvSpPr>
            <p:nvPr/>
          </p:nvSpPr>
          <p:spPr bwMode="auto">
            <a:xfrm>
              <a:off x="340" y="2119"/>
              <a:ext cx="2449"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3 </a:t>
              </a:r>
              <a:r>
                <a:rPr lang="zh-CN" altLang="en-US" sz="2400" dirty="0"/>
                <a:t>章</a:t>
              </a:r>
              <a:r>
                <a:rPr lang="en-US" altLang="zh-CN" sz="2400" dirty="0"/>
                <a:t>:</a:t>
              </a:r>
              <a:r>
                <a:rPr lang="zh-CN" altLang="en-US" sz="2400" dirty="0"/>
                <a:t>网络互联</a:t>
              </a:r>
            </a:p>
            <a:p>
              <a:pPr eaLnBrk="1" hangingPunct="1"/>
              <a:r>
                <a:rPr lang="zh-CN" altLang="en-US" sz="2400" dirty="0"/>
                <a:t>问题</a:t>
              </a:r>
              <a:r>
                <a:rPr lang="en-US" altLang="zh-CN" sz="2400" dirty="0"/>
                <a:t>: </a:t>
              </a:r>
              <a:r>
                <a:rPr lang="zh-CN" altLang="en-US" sz="2400" dirty="0"/>
                <a:t>并非所有的网络都是直连的</a:t>
              </a:r>
            </a:p>
          </p:txBody>
        </p:sp>
        <p:sp>
          <p:nvSpPr>
            <p:cNvPr id="241676" name="Text Box 7"/>
            <p:cNvSpPr txBox="1">
              <a:spLocks noChangeArrowheads="1"/>
            </p:cNvSpPr>
            <p:nvPr/>
          </p:nvSpPr>
          <p:spPr bwMode="auto">
            <a:xfrm>
              <a:off x="340" y="2832"/>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4 </a:t>
              </a:r>
              <a:r>
                <a:rPr lang="zh-CN" altLang="en-US" sz="2400" dirty="0"/>
                <a:t>章</a:t>
              </a:r>
              <a:r>
                <a:rPr lang="en-US" altLang="zh-CN" sz="2400" dirty="0"/>
                <a:t>: </a:t>
              </a:r>
              <a:r>
                <a:rPr lang="zh-CN" altLang="en-US" sz="2400" dirty="0"/>
                <a:t>高级网络互联</a:t>
              </a:r>
            </a:p>
            <a:p>
              <a:pPr eaLnBrk="1" hangingPunct="1"/>
              <a:r>
                <a:rPr lang="zh-CN" altLang="en-US" sz="2400" dirty="0"/>
                <a:t>问题</a:t>
              </a:r>
              <a:r>
                <a:rPr lang="en-US" altLang="zh-CN" sz="2400" dirty="0"/>
                <a:t>: </a:t>
              </a:r>
              <a:r>
                <a:rPr lang="zh-CN" altLang="en-US" sz="2400" dirty="0"/>
                <a:t>存在多个网络 </a:t>
              </a:r>
            </a:p>
          </p:txBody>
        </p:sp>
        <p:sp>
          <p:nvSpPr>
            <p:cNvPr id="241677" name="Text Box 8"/>
            <p:cNvSpPr txBox="1">
              <a:spLocks noChangeArrowheads="1"/>
            </p:cNvSpPr>
            <p:nvPr/>
          </p:nvSpPr>
          <p:spPr bwMode="auto">
            <a:xfrm>
              <a:off x="340" y="3525"/>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5 </a:t>
              </a:r>
              <a:r>
                <a:rPr lang="zh-CN" altLang="en-US" sz="2400" dirty="0"/>
                <a:t>章</a:t>
              </a:r>
              <a:r>
                <a:rPr lang="en-US" altLang="zh-CN" sz="2400" dirty="0"/>
                <a:t>: </a:t>
              </a:r>
              <a:r>
                <a:rPr lang="zh-CN" altLang="en-US" sz="2400" dirty="0"/>
                <a:t>端到端协议</a:t>
              </a:r>
            </a:p>
            <a:p>
              <a:pPr eaLnBrk="1" hangingPunct="1"/>
              <a:r>
                <a:rPr lang="zh-CN" altLang="en-US" sz="2400" dirty="0"/>
                <a:t>问题</a:t>
              </a:r>
              <a:r>
                <a:rPr lang="en-US" altLang="zh-CN" sz="2400" dirty="0"/>
                <a:t>: </a:t>
              </a:r>
              <a:r>
                <a:rPr lang="zh-CN" altLang="en-US" sz="2400" dirty="0"/>
                <a:t>进程间通信</a:t>
              </a:r>
            </a:p>
          </p:txBody>
        </p:sp>
        <p:sp>
          <p:nvSpPr>
            <p:cNvPr id="241678" name="Text Box 9"/>
            <p:cNvSpPr txBox="1">
              <a:spLocks noChangeArrowheads="1"/>
            </p:cNvSpPr>
            <p:nvPr/>
          </p:nvSpPr>
          <p:spPr bwMode="auto">
            <a:xfrm>
              <a:off x="3061" y="836"/>
              <a:ext cx="2313"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6 </a:t>
              </a:r>
              <a:r>
                <a:rPr lang="zh-CN" altLang="en-US" sz="2400" dirty="0"/>
                <a:t>章</a:t>
              </a:r>
              <a:r>
                <a:rPr lang="en-US" altLang="zh-CN" sz="2400" dirty="0"/>
                <a:t>: </a:t>
              </a:r>
              <a:r>
                <a:rPr lang="zh-CN" altLang="en-US" sz="2400" dirty="0"/>
                <a:t>拥塞控制和资源分配</a:t>
              </a:r>
            </a:p>
            <a:p>
              <a:pPr eaLnBrk="1" hangingPunct="1"/>
              <a:r>
                <a:rPr lang="zh-CN" altLang="en-US" sz="2400" dirty="0"/>
                <a:t>问题</a:t>
              </a:r>
              <a:r>
                <a:rPr lang="en-US" altLang="zh-CN" sz="2400" dirty="0"/>
                <a:t>: </a:t>
              </a:r>
              <a:r>
                <a:rPr lang="zh-CN" altLang="en-US" sz="2400" dirty="0"/>
                <a:t>资源分配</a:t>
              </a:r>
            </a:p>
          </p:txBody>
        </p:sp>
        <p:sp>
          <p:nvSpPr>
            <p:cNvPr id="241679" name="Text Box 10"/>
            <p:cNvSpPr txBox="1">
              <a:spLocks noChangeArrowheads="1"/>
            </p:cNvSpPr>
            <p:nvPr/>
          </p:nvSpPr>
          <p:spPr bwMode="auto">
            <a:xfrm>
              <a:off x="3061" y="1525"/>
              <a:ext cx="2313"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7 </a:t>
              </a:r>
              <a:r>
                <a:rPr lang="zh-CN" altLang="en-US" sz="2400" dirty="0"/>
                <a:t>章</a:t>
              </a:r>
              <a:r>
                <a:rPr lang="en-US" altLang="zh-CN" sz="2400" dirty="0"/>
                <a:t>: </a:t>
              </a:r>
              <a:r>
                <a:rPr lang="zh-CN" altLang="en-US" sz="2400" dirty="0"/>
                <a:t>应用</a:t>
              </a:r>
            </a:p>
            <a:p>
              <a:pPr eaLnBrk="1" hangingPunct="1"/>
              <a:r>
                <a:rPr lang="zh-CN" altLang="en-US" sz="2400" dirty="0"/>
                <a:t>问题</a:t>
              </a:r>
              <a:r>
                <a:rPr lang="en-US" altLang="zh-CN" sz="2400" dirty="0"/>
                <a:t>: </a:t>
              </a:r>
              <a:r>
                <a:rPr lang="zh-CN" altLang="en-US" sz="2400" dirty="0"/>
                <a:t>应用需要自己的协议</a:t>
              </a:r>
            </a:p>
          </p:txBody>
        </p:sp>
        <p:sp>
          <p:nvSpPr>
            <p:cNvPr id="241680" name="Text Box 11"/>
            <p:cNvSpPr txBox="1">
              <a:spLocks noChangeArrowheads="1"/>
            </p:cNvSpPr>
            <p:nvPr/>
          </p:nvSpPr>
          <p:spPr bwMode="auto">
            <a:xfrm>
              <a:off x="3061" y="2296"/>
              <a:ext cx="2313" cy="1221"/>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8 </a:t>
              </a:r>
              <a:r>
                <a:rPr lang="zh-CN" altLang="en-US" sz="2400" dirty="0"/>
                <a:t>章</a:t>
              </a:r>
              <a:r>
                <a:rPr lang="en-US" altLang="zh-CN" sz="2400" dirty="0"/>
                <a:t>: </a:t>
              </a:r>
              <a:r>
                <a:rPr lang="zh-CN" altLang="en-US" sz="2400" dirty="0"/>
                <a:t>高级主题</a:t>
              </a:r>
            </a:p>
            <a:p>
              <a:pPr eaLnBrk="1" hangingPunct="1">
                <a:buFontTx/>
                <a:buChar char="•"/>
              </a:pPr>
              <a:r>
                <a:rPr lang="en-US" altLang="zh-CN" sz="2400" dirty="0"/>
                <a:t> </a:t>
              </a:r>
              <a:r>
                <a:rPr lang="zh-CN" altLang="en-US" sz="2400" dirty="0"/>
                <a:t>无线和移动网络</a:t>
              </a:r>
            </a:p>
            <a:p>
              <a:pPr eaLnBrk="1" hangingPunct="1">
                <a:buFontTx/>
                <a:buChar char="•"/>
              </a:pPr>
              <a:r>
                <a:rPr lang="en-US" altLang="zh-CN" sz="2400" dirty="0"/>
                <a:t> </a:t>
              </a:r>
              <a:r>
                <a:rPr lang="zh-CN" altLang="en-US" sz="2400" dirty="0"/>
                <a:t>多媒体网络</a:t>
              </a:r>
            </a:p>
            <a:p>
              <a:pPr eaLnBrk="1" hangingPunct="1">
                <a:buFontTx/>
                <a:buChar char="•"/>
              </a:pPr>
              <a:r>
                <a:rPr lang="en-US" altLang="zh-CN" sz="2400" dirty="0"/>
                <a:t> </a:t>
              </a:r>
              <a:r>
                <a:rPr lang="zh-CN" altLang="en-US" sz="2400" dirty="0"/>
                <a:t>网络管理</a:t>
              </a:r>
            </a:p>
            <a:p>
              <a:pPr eaLnBrk="1" hangingPunct="1">
                <a:buFontTx/>
                <a:buChar char="•"/>
              </a:pPr>
              <a:r>
                <a:rPr lang="en-US" altLang="zh-CN" sz="2400" dirty="0"/>
                <a:t> </a:t>
              </a:r>
              <a:r>
                <a:rPr lang="zh-CN" altLang="en-US" sz="2400" dirty="0"/>
                <a:t>网络安全</a:t>
              </a:r>
            </a:p>
          </p:txBody>
        </p:sp>
      </p:grpSp>
      <p:sp>
        <p:nvSpPr>
          <p:cNvPr id="241667"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4D9022C1-3B18-4FB1-AD4D-2EF1A99655C3}"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177</a:t>
            </a:fld>
            <a:r>
              <a:rPr kumimoji="0" lang="en-US" altLang="zh-CN" sz="1000">
                <a:latin typeface="Arial" panose="020B0604020202020204" pitchFamily="34" charset="0"/>
                <a:ea typeface="宋体" panose="02010600030101010101" pitchFamily="2" charset="-122"/>
              </a:rPr>
              <a:t>-</a:t>
            </a:r>
          </a:p>
        </p:txBody>
      </p:sp>
      <p:sp>
        <p:nvSpPr>
          <p:cNvPr id="241668" name="Rectangle 2"/>
          <p:cNvSpPr>
            <a:spLocks noGrp="1" noChangeArrowheads="1"/>
          </p:cNvSpPr>
          <p:nvPr>
            <p:ph type="title" idx="4294967295"/>
          </p:nvPr>
        </p:nvSpPr>
        <p:spPr/>
        <p:txBody>
          <a:bodyPr/>
          <a:lstStyle/>
          <a:p>
            <a:pPr eaLnBrk="1" hangingPunct="1"/>
            <a:r>
              <a:rPr lang="zh-CN" altLang="en-US" sz="3200"/>
              <a:t>课程内容的组织</a:t>
            </a:r>
            <a:endParaRPr lang="en-US" altLang="zh-CN" sz="3200"/>
          </a:p>
        </p:txBody>
      </p:sp>
      <p:sp>
        <p:nvSpPr>
          <p:cNvPr id="1555468" name="Oval 12"/>
          <p:cNvSpPr>
            <a:spLocks noChangeArrowheads="1"/>
          </p:cNvSpPr>
          <p:nvPr/>
        </p:nvSpPr>
        <p:spPr bwMode="auto">
          <a:xfrm>
            <a:off x="6311900" y="5302250"/>
            <a:ext cx="3816350" cy="1555750"/>
          </a:xfrm>
          <a:prstGeom prst="ellipse">
            <a:avLst/>
          </a:prstGeom>
          <a:solidFill>
            <a:srgbClr val="FF0000"/>
          </a:solidFill>
          <a:ln w="9525">
            <a:noFill/>
            <a:round/>
            <a:headEnd/>
            <a:tailEnd/>
          </a:ln>
          <a:effectLst/>
        </p:spPr>
        <p:txBody>
          <a:bodyPr wrap="none" anchor="ctr"/>
          <a:lstStyle/>
          <a:p>
            <a:pPr algn="ctr" eaLnBrk="1" hangingPunct="1">
              <a:defRPr/>
            </a:pPr>
            <a:r>
              <a:rPr lang="zh-CN" altLang="en-US" sz="2400" dirty="0">
                <a:solidFill>
                  <a:schemeClr val="bg1"/>
                </a:solidFill>
                <a:effectLst>
                  <a:outerShdw blurRad="38100" dist="38100" dir="2700000" algn="tl">
                    <a:srgbClr val="000000"/>
                  </a:outerShdw>
                </a:effectLst>
              </a:rPr>
              <a:t>需求</a:t>
            </a:r>
            <a:r>
              <a:rPr lang="en-US" altLang="zh-CN" sz="2400" dirty="0">
                <a:solidFill>
                  <a:schemeClr val="bg1"/>
                </a:solidFill>
                <a:effectLst>
                  <a:outerShdw blurRad="38100" dist="38100" dir="2700000" algn="tl">
                    <a:srgbClr val="000000"/>
                  </a:outerShdw>
                </a:effectLst>
              </a:rPr>
              <a:t>1</a:t>
            </a:r>
            <a:r>
              <a:rPr lang="zh-CN" altLang="en-US" sz="2400" dirty="0">
                <a:solidFill>
                  <a:schemeClr val="bg1"/>
                </a:solidFill>
                <a:effectLst>
                  <a:outerShdw blurRad="38100" dist="38100" dir="2700000" algn="tl">
                    <a:srgbClr val="000000"/>
                  </a:outerShdw>
                </a:effectLst>
              </a:rPr>
              <a:t>的解决方案</a:t>
            </a:r>
            <a:r>
              <a:rPr lang="en-US" altLang="zh-CN" sz="2400" dirty="0">
                <a:solidFill>
                  <a:schemeClr val="bg1"/>
                </a:solidFill>
                <a:effectLst>
                  <a:outerShdw blurRad="38100" dist="38100" dir="2700000" algn="tl">
                    <a:srgbClr val="000000"/>
                  </a:outerShdw>
                </a:effectLst>
              </a:rPr>
              <a:t>, </a:t>
            </a:r>
          </a:p>
          <a:p>
            <a:pPr algn="ctr" eaLnBrk="1" hangingPunct="1">
              <a:defRPr/>
            </a:pPr>
            <a:r>
              <a:rPr lang="zh-CN" altLang="en-US" sz="2400" dirty="0">
                <a:solidFill>
                  <a:schemeClr val="bg1"/>
                </a:solidFill>
                <a:effectLst>
                  <a:outerShdw blurRad="38100" dist="38100" dir="2700000" algn="tl">
                    <a:srgbClr val="000000"/>
                  </a:outerShdw>
                </a:effectLst>
              </a:rPr>
              <a:t>计算机连通导致的问题</a:t>
            </a:r>
            <a:r>
              <a:rPr lang="en-US" altLang="zh-CN" sz="2400" dirty="0">
                <a:solidFill>
                  <a:schemeClr val="bg1"/>
                </a:solidFill>
                <a:effectLst>
                  <a:outerShdw blurRad="38100" dist="38100" dir="2700000" algn="tl">
                    <a:srgbClr val="000000"/>
                  </a:outerShdw>
                </a:effectLst>
              </a:rPr>
              <a:t>: </a:t>
            </a:r>
          </a:p>
          <a:p>
            <a:pPr algn="ctr" eaLnBrk="1" hangingPunct="1">
              <a:defRPr/>
            </a:pPr>
            <a:r>
              <a:rPr lang="zh-CN" altLang="en-US" sz="2400" dirty="0">
                <a:solidFill>
                  <a:schemeClr val="bg1"/>
                </a:solidFill>
                <a:effectLst>
                  <a:outerShdw blurRad="38100" dist="38100" dir="2700000" algn="tl">
                    <a:srgbClr val="000000"/>
                  </a:outerShdw>
                </a:effectLst>
              </a:rPr>
              <a:t>从简单到复杂</a:t>
            </a:r>
          </a:p>
        </p:txBody>
      </p:sp>
      <p:sp>
        <p:nvSpPr>
          <p:cNvPr id="241670" name="Line 13"/>
          <p:cNvSpPr>
            <a:spLocks noChangeShapeType="1"/>
          </p:cNvSpPr>
          <p:nvPr/>
        </p:nvSpPr>
        <p:spPr bwMode="auto">
          <a:xfrm>
            <a:off x="6096000" y="5084763"/>
            <a:ext cx="287338" cy="79216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671" name="Rectangle 14"/>
          <p:cNvSpPr>
            <a:spLocks noChangeArrowheads="1"/>
          </p:cNvSpPr>
          <p:nvPr/>
        </p:nvSpPr>
        <p:spPr bwMode="auto">
          <a:xfrm flipV="1">
            <a:off x="1343473" y="2355851"/>
            <a:ext cx="5039865" cy="2970214"/>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241672" name="Line 15"/>
          <p:cNvSpPr>
            <a:spLocks noChangeShapeType="1"/>
          </p:cNvSpPr>
          <p:nvPr/>
        </p:nvSpPr>
        <p:spPr bwMode="auto">
          <a:xfrm>
            <a:off x="6096000" y="3186114"/>
            <a:ext cx="0" cy="1584325"/>
          </a:xfrm>
          <a:prstGeom prst="line">
            <a:avLst/>
          </a:prstGeom>
          <a:noFill/>
          <a:ln w="7620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51645923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43F38E2D-A540-44EA-BD31-FB19FCA7EC9A}"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178</a:t>
            </a:fld>
            <a:r>
              <a:rPr kumimoji="0" lang="en-US" altLang="zh-CN" sz="1000">
                <a:latin typeface="Arial" panose="020B0604020202020204" pitchFamily="34" charset="0"/>
                <a:ea typeface="宋体" panose="02010600030101010101" pitchFamily="2" charset="-122"/>
              </a:rPr>
              <a:t>-</a:t>
            </a:r>
          </a:p>
        </p:txBody>
      </p:sp>
      <p:sp>
        <p:nvSpPr>
          <p:cNvPr id="242691" name="Rectangle 2"/>
          <p:cNvSpPr>
            <a:spLocks noGrp="1" noChangeArrowheads="1"/>
          </p:cNvSpPr>
          <p:nvPr>
            <p:ph type="title" idx="4294967295"/>
          </p:nvPr>
        </p:nvSpPr>
        <p:spPr/>
        <p:txBody>
          <a:bodyPr/>
          <a:lstStyle/>
          <a:p>
            <a:pPr eaLnBrk="1" hangingPunct="1"/>
            <a:r>
              <a:rPr lang="zh-CN" altLang="en-US" sz="3200" dirty="0"/>
              <a:t>课程内容的组织</a:t>
            </a:r>
            <a:endParaRPr lang="en-US" altLang="zh-CN" sz="3200" dirty="0"/>
          </a:p>
        </p:txBody>
      </p:sp>
      <p:sp>
        <p:nvSpPr>
          <p:cNvPr id="242693" name="Line 13"/>
          <p:cNvSpPr>
            <a:spLocks noChangeShapeType="1"/>
          </p:cNvSpPr>
          <p:nvPr/>
        </p:nvSpPr>
        <p:spPr bwMode="auto">
          <a:xfrm>
            <a:off x="6096000" y="4941888"/>
            <a:ext cx="431800" cy="10795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2696" name="Line 17"/>
          <p:cNvSpPr>
            <a:spLocks noChangeShapeType="1"/>
          </p:cNvSpPr>
          <p:nvPr/>
        </p:nvSpPr>
        <p:spPr bwMode="auto">
          <a:xfrm flipH="1">
            <a:off x="9264651" y="2349500"/>
            <a:ext cx="576263" cy="338455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2697" name="Group 18"/>
          <p:cNvGrpSpPr>
            <a:grpSpLocks/>
          </p:cNvGrpSpPr>
          <p:nvPr/>
        </p:nvGrpSpPr>
        <p:grpSpPr bwMode="auto">
          <a:xfrm>
            <a:off x="1127448" y="1471613"/>
            <a:ext cx="10081119" cy="5099048"/>
            <a:chOff x="340" y="836"/>
            <a:chExt cx="5034" cy="3212"/>
          </a:xfrm>
        </p:grpSpPr>
        <p:sp>
          <p:nvSpPr>
            <p:cNvPr id="242698" name="Text Box 4"/>
            <p:cNvSpPr txBox="1">
              <a:spLocks noChangeArrowheads="1"/>
            </p:cNvSpPr>
            <p:nvPr/>
          </p:nvSpPr>
          <p:spPr bwMode="auto">
            <a:xfrm>
              <a:off x="340" y="836"/>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1 </a:t>
              </a:r>
              <a:r>
                <a:rPr lang="zh-CN" altLang="en-US" sz="2400" dirty="0"/>
                <a:t>章</a:t>
              </a:r>
              <a:r>
                <a:rPr lang="en-US" altLang="zh-CN" sz="2400" dirty="0"/>
                <a:t>: </a:t>
              </a:r>
              <a:r>
                <a:rPr lang="zh-CN" altLang="en-US" sz="2400" dirty="0"/>
                <a:t>概述</a:t>
              </a:r>
            </a:p>
            <a:p>
              <a:pPr eaLnBrk="1" hangingPunct="1"/>
              <a:r>
                <a:rPr lang="zh-CN" altLang="en-US" sz="2400" dirty="0"/>
                <a:t>问题</a:t>
              </a:r>
              <a:r>
                <a:rPr lang="en-US" altLang="zh-CN" sz="2400" dirty="0"/>
                <a:t>: </a:t>
              </a:r>
              <a:r>
                <a:rPr lang="zh-CN" altLang="en-US" sz="2400" dirty="0"/>
                <a:t>如何构造一个网络</a:t>
              </a:r>
            </a:p>
          </p:txBody>
        </p:sp>
        <p:sp>
          <p:nvSpPr>
            <p:cNvPr id="242699" name="Text Box 5"/>
            <p:cNvSpPr txBox="1">
              <a:spLocks noChangeArrowheads="1"/>
            </p:cNvSpPr>
            <p:nvPr/>
          </p:nvSpPr>
          <p:spPr bwMode="auto">
            <a:xfrm>
              <a:off x="340" y="1484"/>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2 </a:t>
              </a:r>
              <a:r>
                <a:rPr lang="zh-CN" altLang="en-US" sz="2400" dirty="0"/>
                <a:t>章</a:t>
              </a:r>
              <a:r>
                <a:rPr lang="en-US" altLang="zh-CN" sz="2400" dirty="0"/>
                <a:t>: </a:t>
              </a:r>
              <a:r>
                <a:rPr lang="zh-CN" altLang="en-US" sz="2400" dirty="0"/>
                <a:t>直连网络</a:t>
              </a:r>
            </a:p>
            <a:p>
              <a:pPr eaLnBrk="1" hangingPunct="1"/>
              <a:r>
                <a:rPr lang="zh-CN" altLang="en-US" sz="2400" dirty="0"/>
                <a:t>问题</a:t>
              </a:r>
              <a:r>
                <a:rPr lang="en-US" altLang="zh-CN" sz="2400" dirty="0"/>
                <a:t>: </a:t>
              </a:r>
              <a:r>
                <a:rPr lang="zh-CN" altLang="en-US" sz="2400" dirty="0"/>
                <a:t>物理上相连的主机</a:t>
              </a:r>
            </a:p>
          </p:txBody>
        </p:sp>
        <p:sp>
          <p:nvSpPr>
            <p:cNvPr id="242700" name="Text Box 6"/>
            <p:cNvSpPr txBox="1">
              <a:spLocks noChangeArrowheads="1"/>
            </p:cNvSpPr>
            <p:nvPr/>
          </p:nvSpPr>
          <p:spPr bwMode="auto">
            <a:xfrm>
              <a:off x="340" y="2119"/>
              <a:ext cx="2449"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3 </a:t>
              </a:r>
              <a:r>
                <a:rPr lang="zh-CN" altLang="en-US" sz="2400" dirty="0"/>
                <a:t>章</a:t>
              </a:r>
              <a:r>
                <a:rPr lang="en-US" altLang="zh-CN" sz="2400" dirty="0"/>
                <a:t>:</a:t>
              </a:r>
              <a:r>
                <a:rPr lang="zh-CN" altLang="en-US" sz="2400" dirty="0"/>
                <a:t>网络互联</a:t>
              </a:r>
            </a:p>
            <a:p>
              <a:pPr eaLnBrk="1" hangingPunct="1"/>
              <a:r>
                <a:rPr lang="zh-CN" altLang="en-US" sz="2400" dirty="0"/>
                <a:t>问题</a:t>
              </a:r>
              <a:r>
                <a:rPr lang="en-US" altLang="zh-CN" sz="2400" dirty="0"/>
                <a:t>: </a:t>
              </a:r>
              <a:r>
                <a:rPr lang="zh-CN" altLang="en-US" sz="2400" dirty="0"/>
                <a:t>并非所有的网络都是直连的</a:t>
              </a:r>
            </a:p>
          </p:txBody>
        </p:sp>
        <p:sp>
          <p:nvSpPr>
            <p:cNvPr id="242701" name="Text Box 7"/>
            <p:cNvSpPr txBox="1">
              <a:spLocks noChangeArrowheads="1"/>
            </p:cNvSpPr>
            <p:nvPr/>
          </p:nvSpPr>
          <p:spPr bwMode="auto">
            <a:xfrm>
              <a:off x="340" y="2832"/>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4 </a:t>
              </a:r>
              <a:r>
                <a:rPr lang="zh-CN" altLang="en-US" sz="2400" dirty="0"/>
                <a:t>章</a:t>
              </a:r>
              <a:r>
                <a:rPr lang="en-US" altLang="zh-CN" sz="2400" dirty="0"/>
                <a:t>: </a:t>
              </a:r>
              <a:r>
                <a:rPr lang="zh-CN" altLang="en-US" sz="2400" dirty="0"/>
                <a:t>高级网络互联</a:t>
              </a:r>
            </a:p>
            <a:p>
              <a:pPr eaLnBrk="1" hangingPunct="1"/>
              <a:r>
                <a:rPr lang="zh-CN" altLang="en-US" sz="2400" dirty="0"/>
                <a:t>问题</a:t>
              </a:r>
              <a:r>
                <a:rPr lang="en-US" altLang="zh-CN" sz="2400" dirty="0"/>
                <a:t>: </a:t>
              </a:r>
              <a:r>
                <a:rPr lang="zh-CN" altLang="en-US" sz="2400" dirty="0"/>
                <a:t>存在多个网络 </a:t>
              </a:r>
            </a:p>
          </p:txBody>
        </p:sp>
        <p:sp>
          <p:nvSpPr>
            <p:cNvPr id="242702" name="Text Box 8"/>
            <p:cNvSpPr txBox="1">
              <a:spLocks noChangeArrowheads="1"/>
            </p:cNvSpPr>
            <p:nvPr/>
          </p:nvSpPr>
          <p:spPr bwMode="auto">
            <a:xfrm>
              <a:off x="340" y="3525"/>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5 </a:t>
              </a:r>
              <a:r>
                <a:rPr lang="zh-CN" altLang="en-US" sz="2400" dirty="0"/>
                <a:t>章</a:t>
              </a:r>
              <a:r>
                <a:rPr lang="en-US" altLang="zh-CN" sz="2400" dirty="0"/>
                <a:t>: </a:t>
              </a:r>
              <a:r>
                <a:rPr lang="zh-CN" altLang="en-US" sz="2400" dirty="0"/>
                <a:t>端到端协议</a:t>
              </a:r>
            </a:p>
            <a:p>
              <a:pPr eaLnBrk="1" hangingPunct="1"/>
              <a:r>
                <a:rPr lang="zh-CN" altLang="en-US" sz="2400" dirty="0"/>
                <a:t>问题</a:t>
              </a:r>
              <a:r>
                <a:rPr lang="en-US" altLang="zh-CN" sz="2400" dirty="0"/>
                <a:t>: </a:t>
              </a:r>
              <a:r>
                <a:rPr lang="zh-CN" altLang="en-US" sz="2400" dirty="0"/>
                <a:t>进程间通信</a:t>
              </a:r>
            </a:p>
          </p:txBody>
        </p:sp>
        <p:sp>
          <p:nvSpPr>
            <p:cNvPr id="242703" name="Text Box 9"/>
            <p:cNvSpPr txBox="1">
              <a:spLocks noChangeArrowheads="1"/>
            </p:cNvSpPr>
            <p:nvPr/>
          </p:nvSpPr>
          <p:spPr bwMode="auto">
            <a:xfrm>
              <a:off x="3061" y="836"/>
              <a:ext cx="2313"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6 </a:t>
              </a:r>
              <a:r>
                <a:rPr lang="zh-CN" altLang="en-US" sz="2400" dirty="0"/>
                <a:t>章</a:t>
              </a:r>
              <a:r>
                <a:rPr lang="en-US" altLang="zh-CN" sz="2400" dirty="0"/>
                <a:t>: </a:t>
              </a:r>
              <a:r>
                <a:rPr lang="zh-CN" altLang="en-US" sz="2400" dirty="0"/>
                <a:t>拥塞控制和资源分配</a:t>
              </a:r>
            </a:p>
            <a:p>
              <a:pPr eaLnBrk="1" hangingPunct="1"/>
              <a:r>
                <a:rPr lang="zh-CN" altLang="en-US" sz="2400" dirty="0"/>
                <a:t>问题</a:t>
              </a:r>
              <a:r>
                <a:rPr lang="en-US" altLang="zh-CN" sz="2400" dirty="0"/>
                <a:t>: </a:t>
              </a:r>
              <a:r>
                <a:rPr lang="zh-CN" altLang="en-US" sz="2400" dirty="0"/>
                <a:t>资源分配</a:t>
              </a:r>
            </a:p>
          </p:txBody>
        </p:sp>
        <p:sp>
          <p:nvSpPr>
            <p:cNvPr id="242704" name="Text Box 10"/>
            <p:cNvSpPr txBox="1">
              <a:spLocks noChangeArrowheads="1"/>
            </p:cNvSpPr>
            <p:nvPr/>
          </p:nvSpPr>
          <p:spPr bwMode="auto">
            <a:xfrm>
              <a:off x="3061" y="1525"/>
              <a:ext cx="2313"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7 </a:t>
              </a:r>
              <a:r>
                <a:rPr lang="zh-CN" altLang="en-US" sz="2400" dirty="0"/>
                <a:t>章</a:t>
              </a:r>
              <a:r>
                <a:rPr lang="en-US" altLang="zh-CN" sz="2400" dirty="0"/>
                <a:t>: </a:t>
              </a:r>
              <a:r>
                <a:rPr lang="zh-CN" altLang="en-US" sz="2400" dirty="0"/>
                <a:t>应用</a:t>
              </a:r>
            </a:p>
            <a:p>
              <a:pPr eaLnBrk="1" hangingPunct="1"/>
              <a:r>
                <a:rPr lang="zh-CN" altLang="en-US" sz="2400" dirty="0"/>
                <a:t>问题</a:t>
              </a:r>
              <a:r>
                <a:rPr lang="en-US" altLang="zh-CN" sz="2400" dirty="0"/>
                <a:t>: </a:t>
              </a:r>
              <a:r>
                <a:rPr lang="zh-CN" altLang="en-US" sz="2400" dirty="0"/>
                <a:t>应用需要自己的协议</a:t>
              </a:r>
            </a:p>
          </p:txBody>
        </p:sp>
        <p:sp>
          <p:nvSpPr>
            <p:cNvPr id="242705" name="Text Box 11"/>
            <p:cNvSpPr txBox="1">
              <a:spLocks noChangeArrowheads="1"/>
            </p:cNvSpPr>
            <p:nvPr/>
          </p:nvSpPr>
          <p:spPr bwMode="auto">
            <a:xfrm>
              <a:off x="3061" y="2296"/>
              <a:ext cx="2313" cy="1221"/>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8 </a:t>
              </a:r>
              <a:r>
                <a:rPr lang="zh-CN" altLang="en-US" sz="2400" dirty="0"/>
                <a:t>章</a:t>
              </a:r>
              <a:r>
                <a:rPr lang="en-US" altLang="zh-CN" sz="2400" dirty="0"/>
                <a:t>: </a:t>
              </a:r>
              <a:r>
                <a:rPr lang="zh-CN" altLang="en-US" sz="2400" dirty="0"/>
                <a:t>高级主题</a:t>
              </a:r>
            </a:p>
            <a:p>
              <a:pPr eaLnBrk="1" hangingPunct="1">
                <a:buFontTx/>
                <a:buChar char="•"/>
              </a:pPr>
              <a:r>
                <a:rPr lang="en-US" altLang="zh-CN" sz="2400" dirty="0"/>
                <a:t> </a:t>
              </a:r>
              <a:r>
                <a:rPr lang="zh-CN" altLang="en-US" sz="2400" dirty="0"/>
                <a:t>无线和移动网络</a:t>
              </a:r>
            </a:p>
            <a:p>
              <a:pPr eaLnBrk="1" hangingPunct="1">
                <a:buFontTx/>
                <a:buChar char="•"/>
              </a:pPr>
              <a:r>
                <a:rPr lang="en-US" altLang="zh-CN" sz="2400" dirty="0"/>
                <a:t> </a:t>
              </a:r>
              <a:r>
                <a:rPr lang="zh-CN" altLang="en-US" sz="2400" dirty="0"/>
                <a:t>多媒体网络</a:t>
              </a:r>
            </a:p>
            <a:p>
              <a:pPr eaLnBrk="1" hangingPunct="1">
                <a:buFontTx/>
                <a:buChar char="•"/>
              </a:pPr>
              <a:r>
                <a:rPr lang="en-US" altLang="zh-CN" sz="2400" dirty="0"/>
                <a:t> </a:t>
              </a:r>
              <a:r>
                <a:rPr lang="zh-CN" altLang="en-US" sz="2400" dirty="0"/>
                <a:t>网络管理</a:t>
              </a:r>
            </a:p>
            <a:p>
              <a:pPr eaLnBrk="1" hangingPunct="1">
                <a:buFontTx/>
                <a:buChar char="•"/>
              </a:pPr>
              <a:r>
                <a:rPr lang="en-US" altLang="zh-CN" sz="2400" dirty="0"/>
                <a:t> </a:t>
              </a:r>
              <a:r>
                <a:rPr lang="zh-CN" altLang="en-US" sz="2400" dirty="0"/>
                <a:t>网络安全</a:t>
              </a:r>
            </a:p>
          </p:txBody>
        </p:sp>
      </p:grpSp>
      <p:sp>
        <p:nvSpPr>
          <p:cNvPr id="18" name="Rectangle 14"/>
          <p:cNvSpPr>
            <a:spLocks noChangeArrowheads="1"/>
          </p:cNvSpPr>
          <p:nvPr/>
        </p:nvSpPr>
        <p:spPr bwMode="auto">
          <a:xfrm>
            <a:off x="1127448" y="3508375"/>
            <a:ext cx="4968552" cy="2008189"/>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9" name="Rectangle 16"/>
          <p:cNvSpPr>
            <a:spLocks noChangeArrowheads="1"/>
          </p:cNvSpPr>
          <p:nvPr/>
        </p:nvSpPr>
        <p:spPr bwMode="auto">
          <a:xfrm>
            <a:off x="6590505" y="1371233"/>
            <a:ext cx="4618061" cy="115252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20" name="Oval 12"/>
          <p:cNvSpPr>
            <a:spLocks noChangeArrowheads="1"/>
          </p:cNvSpPr>
          <p:nvPr/>
        </p:nvSpPr>
        <p:spPr bwMode="auto">
          <a:xfrm>
            <a:off x="6240464" y="5300664"/>
            <a:ext cx="4103687" cy="1412875"/>
          </a:xfrm>
          <a:prstGeom prst="ellipse">
            <a:avLst/>
          </a:prstGeom>
          <a:solidFill>
            <a:srgbClr val="FF0000"/>
          </a:solidFill>
          <a:ln w="9525">
            <a:noFill/>
            <a:round/>
            <a:headEnd/>
            <a:tailEnd/>
          </a:ln>
          <a:effectLst/>
        </p:spPr>
        <p:txBody>
          <a:bodyPr wrap="none" anchor="ctr"/>
          <a:lstStyle/>
          <a:p>
            <a:pPr algn="ctr" eaLnBrk="1" hangingPunct="1">
              <a:defRPr/>
            </a:pPr>
            <a:r>
              <a:rPr lang="zh-CN" altLang="en-US" sz="2400" dirty="0">
                <a:solidFill>
                  <a:schemeClr val="bg1"/>
                </a:solidFill>
                <a:effectLst>
                  <a:outerShdw blurRad="38100" dist="38100" dir="2700000" algn="tl">
                    <a:srgbClr val="000000"/>
                  </a:outerShdw>
                </a:effectLst>
              </a:rPr>
              <a:t>需求 </a:t>
            </a:r>
            <a:r>
              <a:rPr lang="en-US" altLang="zh-CN" sz="2400" dirty="0">
                <a:solidFill>
                  <a:schemeClr val="bg1"/>
                </a:solidFill>
                <a:effectLst>
                  <a:outerShdw blurRad="38100" dist="38100" dir="2700000" algn="tl">
                    <a:srgbClr val="000000"/>
                  </a:outerShdw>
                </a:effectLst>
              </a:rPr>
              <a:t>2 </a:t>
            </a:r>
            <a:r>
              <a:rPr lang="zh-CN" altLang="en-US" sz="2400" dirty="0">
                <a:solidFill>
                  <a:schemeClr val="bg1"/>
                </a:solidFill>
                <a:effectLst>
                  <a:outerShdw blurRad="38100" dist="38100" dir="2700000" algn="tl">
                    <a:srgbClr val="000000"/>
                  </a:outerShdw>
                </a:effectLst>
              </a:rPr>
              <a:t>的解决方案</a:t>
            </a:r>
            <a:r>
              <a:rPr lang="en-US" altLang="zh-CN" sz="2400" dirty="0">
                <a:solidFill>
                  <a:schemeClr val="bg1"/>
                </a:solidFill>
                <a:effectLst>
                  <a:outerShdw blurRad="38100" dist="38100" dir="2700000" algn="tl">
                    <a:srgbClr val="000000"/>
                  </a:outerShdw>
                </a:effectLst>
              </a:rPr>
              <a:t>, </a:t>
            </a:r>
          </a:p>
          <a:p>
            <a:pPr algn="ctr" eaLnBrk="1" hangingPunct="1">
              <a:defRPr/>
            </a:pPr>
            <a:r>
              <a:rPr lang="zh-CN" altLang="en-US" sz="2400" dirty="0">
                <a:solidFill>
                  <a:schemeClr val="bg1"/>
                </a:solidFill>
                <a:effectLst>
                  <a:outerShdw blurRad="38100" dist="38100" dir="2700000" algn="tl">
                    <a:srgbClr val="000000"/>
                  </a:outerShdw>
                </a:effectLst>
              </a:rPr>
              <a:t>高性价比的分组交换网络</a:t>
            </a:r>
            <a:r>
              <a:rPr lang="en-US" altLang="zh-CN" sz="2400" dirty="0">
                <a:solidFill>
                  <a:schemeClr val="bg1"/>
                </a:solidFill>
                <a:effectLst>
                  <a:outerShdw blurRad="38100" dist="38100" dir="2700000" algn="tl">
                    <a:srgbClr val="000000"/>
                  </a:outerShdw>
                </a:effectLst>
              </a:rPr>
              <a:t>,</a:t>
            </a:r>
          </a:p>
          <a:p>
            <a:pPr algn="ctr" eaLnBrk="1" hangingPunct="1">
              <a:defRPr/>
            </a:pPr>
            <a:r>
              <a:rPr lang="zh-CN" altLang="en-US" sz="2400" dirty="0">
                <a:solidFill>
                  <a:schemeClr val="bg1"/>
                </a:solidFill>
                <a:effectLst>
                  <a:outerShdw blurRad="38100" dist="38100" dir="2700000" algn="tl">
                    <a:srgbClr val="000000"/>
                  </a:outerShdw>
                </a:effectLst>
              </a:rPr>
              <a:t>路由选择及拥塞控制</a:t>
            </a:r>
          </a:p>
        </p:txBody>
      </p:sp>
    </p:spTree>
    <p:extLst>
      <p:ext uri="{BB962C8B-B14F-4D97-AF65-F5344CB8AC3E}">
        <p14:creationId xmlns:p14="http://schemas.microsoft.com/office/powerpoint/2010/main" val="167977773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CDDB89D3-5750-435D-A3D1-C98AD2EBB6FF}"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179</a:t>
            </a:fld>
            <a:r>
              <a:rPr kumimoji="0" lang="en-US" altLang="zh-CN" sz="1000">
                <a:latin typeface="Arial" panose="020B0604020202020204" pitchFamily="34" charset="0"/>
                <a:ea typeface="宋体" panose="02010600030101010101" pitchFamily="2" charset="-122"/>
              </a:rPr>
              <a:t>-</a:t>
            </a:r>
          </a:p>
        </p:txBody>
      </p:sp>
      <p:sp>
        <p:nvSpPr>
          <p:cNvPr id="243715" name="Rectangle 2"/>
          <p:cNvSpPr>
            <a:spLocks noGrp="1" noChangeArrowheads="1"/>
          </p:cNvSpPr>
          <p:nvPr>
            <p:ph type="title" idx="4294967295"/>
          </p:nvPr>
        </p:nvSpPr>
        <p:spPr/>
        <p:txBody>
          <a:bodyPr/>
          <a:lstStyle/>
          <a:p>
            <a:pPr eaLnBrk="1" hangingPunct="1"/>
            <a:r>
              <a:rPr lang="zh-CN" altLang="en-US" sz="3200"/>
              <a:t>课程内容的组织</a:t>
            </a:r>
            <a:endParaRPr lang="en-US" altLang="zh-CN" sz="3200"/>
          </a:p>
        </p:txBody>
      </p:sp>
      <p:sp>
        <p:nvSpPr>
          <p:cNvPr id="243717" name="Line 13"/>
          <p:cNvSpPr>
            <a:spLocks noChangeShapeType="1"/>
          </p:cNvSpPr>
          <p:nvPr/>
        </p:nvSpPr>
        <p:spPr bwMode="auto">
          <a:xfrm>
            <a:off x="6096000" y="5734051"/>
            <a:ext cx="431800" cy="14287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3720" name="Line 16"/>
          <p:cNvSpPr>
            <a:spLocks noChangeShapeType="1"/>
          </p:cNvSpPr>
          <p:nvPr/>
        </p:nvSpPr>
        <p:spPr bwMode="auto">
          <a:xfrm flipH="1">
            <a:off x="9264651" y="3500438"/>
            <a:ext cx="360363" cy="208915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3721" name="Group 18"/>
          <p:cNvGrpSpPr>
            <a:grpSpLocks/>
          </p:cNvGrpSpPr>
          <p:nvPr/>
        </p:nvGrpSpPr>
        <p:grpSpPr bwMode="auto">
          <a:xfrm>
            <a:off x="1199457" y="1398588"/>
            <a:ext cx="10153128" cy="5099048"/>
            <a:chOff x="340" y="836"/>
            <a:chExt cx="5034" cy="3212"/>
          </a:xfrm>
        </p:grpSpPr>
        <p:sp>
          <p:nvSpPr>
            <p:cNvPr id="243722" name="Text Box 4"/>
            <p:cNvSpPr txBox="1">
              <a:spLocks noChangeArrowheads="1"/>
            </p:cNvSpPr>
            <p:nvPr/>
          </p:nvSpPr>
          <p:spPr bwMode="auto">
            <a:xfrm>
              <a:off x="340" y="836"/>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1 </a:t>
              </a:r>
              <a:r>
                <a:rPr lang="zh-CN" altLang="en-US" sz="2400" dirty="0"/>
                <a:t>章</a:t>
              </a:r>
              <a:r>
                <a:rPr lang="en-US" altLang="zh-CN" sz="2400" dirty="0"/>
                <a:t>: </a:t>
              </a:r>
              <a:r>
                <a:rPr lang="zh-CN" altLang="en-US" sz="2400" dirty="0"/>
                <a:t>概述</a:t>
              </a:r>
            </a:p>
            <a:p>
              <a:pPr eaLnBrk="1" hangingPunct="1"/>
              <a:r>
                <a:rPr lang="zh-CN" altLang="en-US" sz="2400" dirty="0"/>
                <a:t>问题</a:t>
              </a:r>
              <a:r>
                <a:rPr lang="en-US" altLang="zh-CN" sz="2400" dirty="0"/>
                <a:t>: </a:t>
              </a:r>
              <a:r>
                <a:rPr lang="zh-CN" altLang="en-US" sz="2400" dirty="0"/>
                <a:t>如何构造一个网络</a:t>
              </a:r>
            </a:p>
          </p:txBody>
        </p:sp>
        <p:sp>
          <p:nvSpPr>
            <p:cNvPr id="243723" name="Text Box 5"/>
            <p:cNvSpPr txBox="1">
              <a:spLocks noChangeArrowheads="1"/>
            </p:cNvSpPr>
            <p:nvPr/>
          </p:nvSpPr>
          <p:spPr bwMode="auto">
            <a:xfrm>
              <a:off x="340" y="1484"/>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2 </a:t>
              </a:r>
              <a:r>
                <a:rPr lang="zh-CN" altLang="en-US" sz="2400" dirty="0"/>
                <a:t>章</a:t>
              </a:r>
              <a:r>
                <a:rPr lang="en-US" altLang="zh-CN" sz="2400" dirty="0"/>
                <a:t>: </a:t>
              </a:r>
              <a:r>
                <a:rPr lang="zh-CN" altLang="en-US" sz="2400" dirty="0"/>
                <a:t>直连网络</a:t>
              </a:r>
            </a:p>
            <a:p>
              <a:pPr eaLnBrk="1" hangingPunct="1"/>
              <a:r>
                <a:rPr lang="zh-CN" altLang="en-US" sz="2400" dirty="0"/>
                <a:t>问题</a:t>
              </a:r>
              <a:r>
                <a:rPr lang="en-US" altLang="zh-CN" sz="2400" dirty="0"/>
                <a:t>: </a:t>
              </a:r>
              <a:r>
                <a:rPr lang="zh-CN" altLang="en-US" sz="2400" dirty="0"/>
                <a:t>物理上相连的主机</a:t>
              </a:r>
            </a:p>
          </p:txBody>
        </p:sp>
        <p:sp>
          <p:nvSpPr>
            <p:cNvPr id="243724" name="Text Box 6"/>
            <p:cNvSpPr txBox="1">
              <a:spLocks noChangeArrowheads="1"/>
            </p:cNvSpPr>
            <p:nvPr/>
          </p:nvSpPr>
          <p:spPr bwMode="auto">
            <a:xfrm>
              <a:off x="340" y="2119"/>
              <a:ext cx="2449"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3 </a:t>
              </a:r>
              <a:r>
                <a:rPr lang="zh-CN" altLang="en-US" sz="2400" dirty="0"/>
                <a:t>章</a:t>
              </a:r>
              <a:r>
                <a:rPr lang="en-US" altLang="zh-CN" sz="2400" dirty="0"/>
                <a:t>: </a:t>
              </a:r>
              <a:r>
                <a:rPr lang="zh-CN" altLang="en-US" sz="2400" dirty="0"/>
                <a:t>网络互联</a:t>
              </a:r>
            </a:p>
            <a:p>
              <a:pPr eaLnBrk="1" hangingPunct="1"/>
              <a:r>
                <a:rPr lang="zh-CN" altLang="en-US" sz="2400" dirty="0"/>
                <a:t>问题</a:t>
              </a:r>
              <a:r>
                <a:rPr lang="en-US" altLang="zh-CN" sz="2400" dirty="0"/>
                <a:t>: </a:t>
              </a:r>
              <a:r>
                <a:rPr lang="zh-CN" altLang="en-US" sz="2400" dirty="0"/>
                <a:t>并非所有的网络都是直连的</a:t>
              </a:r>
            </a:p>
          </p:txBody>
        </p:sp>
        <p:sp>
          <p:nvSpPr>
            <p:cNvPr id="243725" name="Text Box 7"/>
            <p:cNvSpPr txBox="1">
              <a:spLocks noChangeArrowheads="1"/>
            </p:cNvSpPr>
            <p:nvPr/>
          </p:nvSpPr>
          <p:spPr bwMode="auto">
            <a:xfrm>
              <a:off x="340" y="2832"/>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4 </a:t>
              </a:r>
              <a:r>
                <a:rPr lang="zh-CN" altLang="en-US" sz="2400" dirty="0"/>
                <a:t>章</a:t>
              </a:r>
              <a:r>
                <a:rPr lang="en-US" altLang="zh-CN" sz="2400" dirty="0"/>
                <a:t>: </a:t>
              </a:r>
              <a:r>
                <a:rPr lang="zh-CN" altLang="en-US" sz="2400" dirty="0"/>
                <a:t>高级网络互联</a:t>
              </a:r>
            </a:p>
            <a:p>
              <a:pPr eaLnBrk="1" hangingPunct="1"/>
              <a:r>
                <a:rPr lang="zh-CN" altLang="en-US" sz="2400" dirty="0"/>
                <a:t>问题</a:t>
              </a:r>
              <a:r>
                <a:rPr lang="en-US" altLang="zh-CN" sz="2400" dirty="0"/>
                <a:t>: </a:t>
              </a:r>
              <a:r>
                <a:rPr lang="zh-CN" altLang="en-US" sz="2400" dirty="0"/>
                <a:t>存在多个网络 </a:t>
              </a:r>
            </a:p>
          </p:txBody>
        </p:sp>
        <p:sp>
          <p:nvSpPr>
            <p:cNvPr id="243726" name="Text Box 8"/>
            <p:cNvSpPr txBox="1">
              <a:spLocks noChangeArrowheads="1"/>
            </p:cNvSpPr>
            <p:nvPr/>
          </p:nvSpPr>
          <p:spPr bwMode="auto">
            <a:xfrm>
              <a:off x="340" y="3525"/>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5 </a:t>
              </a:r>
              <a:r>
                <a:rPr lang="zh-CN" altLang="en-US" sz="2400" dirty="0"/>
                <a:t>章</a:t>
              </a:r>
              <a:r>
                <a:rPr lang="en-US" altLang="zh-CN" sz="2400" dirty="0"/>
                <a:t>: </a:t>
              </a:r>
              <a:r>
                <a:rPr lang="zh-CN" altLang="en-US" sz="2400" dirty="0"/>
                <a:t>端到端协议</a:t>
              </a:r>
            </a:p>
            <a:p>
              <a:pPr eaLnBrk="1" hangingPunct="1"/>
              <a:r>
                <a:rPr lang="zh-CN" altLang="en-US" sz="2400" dirty="0"/>
                <a:t>问题</a:t>
              </a:r>
              <a:r>
                <a:rPr lang="en-US" altLang="zh-CN" sz="2400" dirty="0"/>
                <a:t>: </a:t>
              </a:r>
              <a:r>
                <a:rPr lang="zh-CN" altLang="en-US" sz="2400" dirty="0"/>
                <a:t>进程间通信</a:t>
              </a:r>
            </a:p>
          </p:txBody>
        </p:sp>
        <p:sp>
          <p:nvSpPr>
            <p:cNvPr id="243727" name="Text Box 9"/>
            <p:cNvSpPr txBox="1">
              <a:spLocks noChangeArrowheads="1"/>
            </p:cNvSpPr>
            <p:nvPr/>
          </p:nvSpPr>
          <p:spPr bwMode="auto">
            <a:xfrm>
              <a:off x="3061" y="836"/>
              <a:ext cx="2313"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6 </a:t>
              </a:r>
              <a:r>
                <a:rPr lang="zh-CN" altLang="en-US" sz="2400" dirty="0"/>
                <a:t>章</a:t>
              </a:r>
              <a:r>
                <a:rPr lang="en-US" altLang="zh-CN" sz="2400" dirty="0"/>
                <a:t>: </a:t>
              </a:r>
              <a:r>
                <a:rPr lang="zh-CN" altLang="en-US" sz="2400" dirty="0"/>
                <a:t>拥塞控制和资源分配</a:t>
              </a:r>
            </a:p>
            <a:p>
              <a:pPr eaLnBrk="1" hangingPunct="1"/>
              <a:r>
                <a:rPr lang="zh-CN" altLang="en-US" sz="2400" dirty="0"/>
                <a:t>问题</a:t>
              </a:r>
              <a:r>
                <a:rPr lang="en-US" altLang="zh-CN" sz="2400" dirty="0"/>
                <a:t>: </a:t>
              </a:r>
              <a:r>
                <a:rPr lang="zh-CN" altLang="en-US" sz="2400" dirty="0"/>
                <a:t>资源分配</a:t>
              </a:r>
            </a:p>
          </p:txBody>
        </p:sp>
        <p:sp>
          <p:nvSpPr>
            <p:cNvPr id="243728" name="Text Box 10"/>
            <p:cNvSpPr txBox="1">
              <a:spLocks noChangeArrowheads="1"/>
            </p:cNvSpPr>
            <p:nvPr/>
          </p:nvSpPr>
          <p:spPr bwMode="auto">
            <a:xfrm>
              <a:off x="3061" y="1525"/>
              <a:ext cx="2313"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7 </a:t>
              </a:r>
              <a:r>
                <a:rPr lang="zh-CN" altLang="en-US" sz="2400" dirty="0"/>
                <a:t>章</a:t>
              </a:r>
              <a:r>
                <a:rPr lang="en-US" altLang="zh-CN" sz="2400" dirty="0"/>
                <a:t>: </a:t>
              </a:r>
              <a:r>
                <a:rPr lang="zh-CN" altLang="en-US" sz="2400" dirty="0"/>
                <a:t>应用</a:t>
              </a:r>
            </a:p>
            <a:p>
              <a:pPr eaLnBrk="1" hangingPunct="1"/>
              <a:r>
                <a:rPr lang="zh-CN" altLang="en-US" sz="2400" dirty="0"/>
                <a:t>问题</a:t>
              </a:r>
              <a:r>
                <a:rPr lang="en-US" altLang="zh-CN" sz="2400" dirty="0"/>
                <a:t>: </a:t>
              </a:r>
              <a:r>
                <a:rPr lang="zh-CN" altLang="en-US" sz="2400" dirty="0"/>
                <a:t>应用需要自己的协议</a:t>
              </a:r>
            </a:p>
          </p:txBody>
        </p:sp>
        <p:sp>
          <p:nvSpPr>
            <p:cNvPr id="243729" name="Text Box 11"/>
            <p:cNvSpPr txBox="1">
              <a:spLocks noChangeArrowheads="1"/>
            </p:cNvSpPr>
            <p:nvPr/>
          </p:nvSpPr>
          <p:spPr bwMode="auto">
            <a:xfrm>
              <a:off x="3061" y="2296"/>
              <a:ext cx="2313" cy="1221"/>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8 </a:t>
              </a:r>
              <a:r>
                <a:rPr lang="zh-CN" altLang="en-US" sz="2400" dirty="0"/>
                <a:t>章</a:t>
              </a:r>
              <a:r>
                <a:rPr lang="en-US" altLang="zh-CN" sz="2400" dirty="0"/>
                <a:t>: </a:t>
              </a:r>
              <a:r>
                <a:rPr lang="zh-CN" altLang="en-US" sz="2400" dirty="0"/>
                <a:t>高级主题</a:t>
              </a:r>
            </a:p>
            <a:p>
              <a:pPr eaLnBrk="1" hangingPunct="1">
                <a:buFontTx/>
                <a:buChar char="•"/>
              </a:pPr>
              <a:r>
                <a:rPr lang="en-US" altLang="zh-CN" sz="2400" dirty="0"/>
                <a:t> </a:t>
              </a:r>
              <a:r>
                <a:rPr lang="zh-CN" altLang="en-US" sz="2400" dirty="0"/>
                <a:t>无线和移动网络</a:t>
              </a:r>
            </a:p>
            <a:p>
              <a:pPr eaLnBrk="1" hangingPunct="1">
                <a:buFontTx/>
                <a:buChar char="•"/>
              </a:pPr>
              <a:r>
                <a:rPr lang="en-US" altLang="zh-CN" sz="2400" dirty="0"/>
                <a:t> </a:t>
              </a:r>
              <a:r>
                <a:rPr lang="zh-CN" altLang="en-US" sz="2400" dirty="0"/>
                <a:t>多媒体网络</a:t>
              </a:r>
            </a:p>
            <a:p>
              <a:pPr eaLnBrk="1" hangingPunct="1">
                <a:buFontTx/>
                <a:buChar char="•"/>
              </a:pPr>
              <a:r>
                <a:rPr lang="en-US" altLang="zh-CN" sz="2400" dirty="0"/>
                <a:t> </a:t>
              </a:r>
              <a:r>
                <a:rPr lang="zh-CN" altLang="en-US" sz="2400" dirty="0"/>
                <a:t>网络管理</a:t>
              </a:r>
            </a:p>
            <a:p>
              <a:pPr eaLnBrk="1" hangingPunct="1">
                <a:buFontTx/>
                <a:buChar char="•"/>
              </a:pPr>
              <a:r>
                <a:rPr lang="en-US" altLang="zh-CN" sz="2400" dirty="0"/>
                <a:t> </a:t>
              </a:r>
              <a:r>
                <a:rPr lang="zh-CN" altLang="en-US" sz="2400" dirty="0"/>
                <a:t>网络安全</a:t>
              </a:r>
            </a:p>
          </p:txBody>
        </p:sp>
      </p:grpSp>
      <p:sp>
        <p:nvSpPr>
          <p:cNvPr id="18" name="Rectangle 14"/>
          <p:cNvSpPr>
            <a:spLocks noChangeArrowheads="1"/>
          </p:cNvSpPr>
          <p:nvPr/>
        </p:nvSpPr>
        <p:spPr bwMode="auto">
          <a:xfrm flipV="1">
            <a:off x="1170889" y="5589587"/>
            <a:ext cx="4925111" cy="100806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9" name="Rectangle 15"/>
          <p:cNvSpPr>
            <a:spLocks noChangeArrowheads="1"/>
          </p:cNvSpPr>
          <p:nvPr/>
        </p:nvSpPr>
        <p:spPr bwMode="auto">
          <a:xfrm>
            <a:off x="6687470" y="2349501"/>
            <a:ext cx="4737121" cy="115252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20" name="Oval 12"/>
          <p:cNvSpPr>
            <a:spLocks noChangeArrowheads="1"/>
          </p:cNvSpPr>
          <p:nvPr/>
        </p:nvSpPr>
        <p:spPr bwMode="auto">
          <a:xfrm>
            <a:off x="6167439" y="5446714"/>
            <a:ext cx="4103687" cy="1150937"/>
          </a:xfrm>
          <a:prstGeom prst="ellipse">
            <a:avLst/>
          </a:prstGeom>
          <a:solidFill>
            <a:srgbClr val="FF0000"/>
          </a:solidFill>
          <a:ln w="9525">
            <a:noFill/>
            <a:round/>
            <a:headEnd/>
            <a:tailEnd/>
          </a:ln>
          <a:effectLst/>
        </p:spPr>
        <p:txBody>
          <a:bodyPr wrap="none" anchor="ctr"/>
          <a:lstStyle/>
          <a:p>
            <a:pPr algn="ctr" eaLnBrk="1" hangingPunct="1">
              <a:defRPr/>
            </a:pPr>
            <a:r>
              <a:rPr lang="zh-CN" altLang="en-US" sz="2400" dirty="0">
                <a:solidFill>
                  <a:schemeClr val="bg1"/>
                </a:solidFill>
                <a:effectLst>
                  <a:outerShdw blurRad="38100" dist="38100" dir="2700000" algn="tl">
                    <a:srgbClr val="000000"/>
                  </a:outerShdw>
                </a:effectLst>
              </a:rPr>
              <a:t>需求 </a:t>
            </a:r>
            <a:r>
              <a:rPr lang="en-US" altLang="zh-CN" sz="2400" dirty="0">
                <a:solidFill>
                  <a:schemeClr val="bg1"/>
                </a:solidFill>
                <a:effectLst>
                  <a:outerShdw blurRad="38100" dist="38100" dir="2700000" algn="tl">
                    <a:srgbClr val="000000"/>
                  </a:outerShdw>
                </a:effectLst>
              </a:rPr>
              <a:t>3 </a:t>
            </a:r>
            <a:r>
              <a:rPr lang="zh-CN" altLang="en-US" sz="2400" dirty="0">
                <a:solidFill>
                  <a:schemeClr val="bg1"/>
                </a:solidFill>
                <a:effectLst>
                  <a:outerShdw blurRad="38100" dist="38100" dir="2700000" algn="tl">
                    <a:srgbClr val="000000"/>
                  </a:outerShdw>
                </a:effectLst>
              </a:rPr>
              <a:t>的解决方案</a:t>
            </a:r>
            <a:r>
              <a:rPr lang="en-US" altLang="zh-CN" sz="2400" dirty="0">
                <a:solidFill>
                  <a:schemeClr val="bg1"/>
                </a:solidFill>
                <a:effectLst>
                  <a:outerShdw blurRad="38100" dist="38100" dir="2700000" algn="tl">
                    <a:srgbClr val="000000"/>
                  </a:outerShdw>
                </a:effectLst>
              </a:rPr>
              <a:t>, </a:t>
            </a:r>
          </a:p>
          <a:p>
            <a:pPr algn="ctr" eaLnBrk="1" hangingPunct="1">
              <a:defRPr/>
            </a:pPr>
            <a:r>
              <a:rPr lang="zh-CN" altLang="en-US" sz="2400" dirty="0">
                <a:solidFill>
                  <a:schemeClr val="bg1"/>
                </a:solidFill>
                <a:effectLst>
                  <a:outerShdw blurRad="38100" dist="38100" dir="2700000" algn="tl">
                    <a:srgbClr val="000000"/>
                  </a:outerShdw>
                </a:effectLst>
              </a:rPr>
              <a:t>向不同的应用提供通用服务</a:t>
            </a:r>
          </a:p>
        </p:txBody>
      </p:sp>
    </p:spTree>
    <p:extLst>
      <p:ext uri="{BB962C8B-B14F-4D97-AF65-F5344CB8AC3E}">
        <p14:creationId xmlns:p14="http://schemas.microsoft.com/office/powerpoint/2010/main" val="3119650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sz="2800" dirty="0"/>
              <a:t>系统方法 </a:t>
            </a:r>
            <a:r>
              <a:rPr lang="en-US" altLang="zh-CN" sz="2800" dirty="0"/>
              <a:t>(</a:t>
            </a:r>
            <a:r>
              <a:rPr lang="en-US" altLang="zh-CN" sz="2800" dirty="0">
                <a:solidFill>
                  <a:srgbClr val="FF0000"/>
                </a:solidFill>
              </a:rPr>
              <a:t>C</a:t>
            </a:r>
            <a:r>
              <a:rPr lang="en-US" altLang="zh-CN" sz="2800" dirty="0"/>
              <a:t>onceive-</a:t>
            </a:r>
            <a:r>
              <a:rPr lang="en-US" altLang="zh-CN" sz="2800" dirty="0">
                <a:solidFill>
                  <a:srgbClr val="FF0000"/>
                </a:solidFill>
              </a:rPr>
              <a:t>D</a:t>
            </a:r>
            <a:r>
              <a:rPr lang="en-US" altLang="zh-CN" sz="2800" dirty="0"/>
              <a:t>esign-</a:t>
            </a:r>
            <a:r>
              <a:rPr lang="en-US" altLang="zh-CN" sz="2800" dirty="0">
                <a:solidFill>
                  <a:srgbClr val="FF0000"/>
                </a:solidFill>
              </a:rPr>
              <a:t>I</a:t>
            </a:r>
            <a:r>
              <a:rPr lang="en-US" altLang="zh-CN" sz="2800" dirty="0"/>
              <a:t>mplement-</a:t>
            </a:r>
            <a:r>
              <a:rPr lang="en-US" altLang="zh-CN" sz="2800" dirty="0">
                <a:solidFill>
                  <a:srgbClr val="FF0000"/>
                </a:solidFill>
              </a:rPr>
              <a:t>O</a:t>
            </a:r>
            <a:r>
              <a:rPr lang="en-US" altLang="zh-CN" sz="2800" dirty="0"/>
              <a:t>perate)</a:t>
            </a:r>
          </a:p>
        </p:txBody>
      </p:sp>
      <p:sp>
        <p:nvSpPr>
          <p:cNvPr id="36867" name="Rectangle 3"/>
          <p:cNvSpPr>
            <a:spLocks noGrp="1" noChangeArrowheads="1"/>
          </p:cNvSpPr>
          <p:nvPr>
            <p:ph type="body" idx="1"/>
          </p:nvPr>
        </p:nvSpPr>
        <p:spPr/>
        <p:txBody>
          <a:bodyPr/>
          <a:lstStyle/>
          <a:p>
            <a:pPr marL="763588" lvl="1" indent="-419100" eaLnBrk="1" hangingPunct="1">
              <a:buClr>
                <a:schemeClr val="tx1"/>
              </a:buClr>
              <a:buSzPct val="120000"/>
              <a:buFont typeface="Wingdings" panose="05000000000000000000" pitchFamily="2" charset="2"/>
              <a:buAutoNum type="arabicPeriod"/>
            </a:pPr>
            <a:r>
              <a:rPr lang="zh-CN" altLang="en-US" sz="2400" dirty="0"/>
              <a:t>确定研究目标</a:t>
            </a:r>
            <a:endParaRPr lang="en-US" altLang="zh-CN" sz="2400" dirty="0"/>
          </a:p>
          <a:p>
            <a:pPr marL="1093788" lvl="2" indent="-400050" eaLnBrk="1" hangingPunct="1"/>
            <a:r>
              <a:rPr lang="zh-CN" altLang="en-US" dirty="0"/>
              <a:t>通用的计算机网络系统</a:t>
            </a:r>
            <a:endParaRPr lang="en-US" altLang="zh-CN" dirty="0"/>
          </a:p>
          <a:p>
            <a:pPr marL="763588" lvl="1" indent="-419100" eaLnBrk="1" hangingPunct="1">
              <a:buClr>
                <a:schemeClr val="tx1"/>
              </a:buClr>
              <a:buSzPct val="120000"/>
              <a:buFont typeface="Wingdings" panose="05000000000000000000" pitchFamily="2" charset="2"/>
              <a:buAutoNum type="arabicPeriod"/>
            </a:pPr>
            <a:r>
              <a:rPr lang="zh-CN" altLang="en-US" sz="2400" dirty="0"/>
              <a:t>进行需求分析</a:t>
            </a:r>
            <a:endParaRPr lang="en-US" altLang="zh-CN" sz="2400" dirty="0"/>
          </a:p>
          <a:p>
            <a:pPr marL="1093788" lvl="2" indent="-400050" eaLnBrk="1" hangingPunct="1"/>
            <a:r>
              <a:rPr lang="zh-CN" altLang="en-US" dirty="0"/>
              <a:t>确定预期的网络特征、功能、性能等</a:t>
            </a:r>
            <a:endParaRPr lang="en-US" altLang="zh-CN" dirty="0"/>
          </a:p>
          <a:p>
            <a:pPr marL="1093788" lvl="2" indent="-400050" eaLnBrk="1" hangingPunct="1"/>
            <a:r>
              <a:rPr lang="zh-CN" altLang="en-US" dirty="0"/>
              <a:t>了解目前可用技术实现手段</a:t>
            </a:r>
            <a:endParaRPr lang="en-US" altLang="zh-CN" dirty="0"/>
          </a:p>
          <a:p>
            <a:pPr marL="763588" lvl="1" indent="-419100" eaLnBrk="1" hangingPunct="1">
              <a:buClr>
                <a:schemeClr val="tx1"/>
              </a:buClr>
              <a:buSzPct val="120000"/>
              <a:buFont typeface="Wingdings" panose="05000000000000000000" pitchFamily="2" charset="2"/>
              <a:buAutoNum type="arabicPeriod"/>
            </a:pPr>
            <a:r>
              <a:rPr lang="zh-CN" altLang="en-US" sz="2400" dirty="0"/>
              <a:t>开展系统设计</a:t>
            </a:r>
            <a:endParaRPr lang="en-US" altLang="zh-CN" sz="2400" dirty="0"/>
          </a:p>
          <a:p>
            <a:pPr marL="1093788" lvl="2" indent="-400050" eaLnBrk="1" hangingPunct="1"/>
            <a:r>
              <a:rPr lang="zh-CN" altLang="en-US" dirty="0"/>
              <a:t>体系结构概要设计：组件、模块、接口</a:t>
            </a:r>
            <a:r>
              <a:rPr lang="en-US" altLang="zh-CN" dirty="0"/>
              <a:t>……</a:t>
            </a:r>
          </a:p>
          <a:p>
            <a:pPr marL="1093788" lvl="2" indent="-400050" eaLnBrk="1" hangingPunct="1"/>
            <a:r>
              <a:rPr lang="zh-CN" altLang="en-US" dirty="0"/>
              <a:t>具体模块详细设计：协议、软件、硬件</a:t>
            </a:r>
            <a:r>
              <a:rPr lang="en-US" altLang="zh-CN" dirty="0"/>
              <a:t>……</a:t>
            </a:r>
          </a:p>
          <a:p>
            <a:pPr marL="763588" lvl="1" indent="-419100" eaLnBrk="1" hangingPunct="1">
              <a:buClr>
                <a:schemeClr val="tx1"/>
              </a:buClr>
              <a:buSzPct val="120000"/>
              <a:buFont typeface="Wingdings" panose="05000000000000000000" pitchFamily="2" charset="2"/>
              <a:buAutoNum type="arabicPeriod"/>
            </a:pPr>
            <a:r>
              <a:rPr lang="zh-CN" altLang="en-US" sz="2400" dirty="0"/>
              <a:t>讨论系统实现</a:t>
            </a:r>
            <a:endParaRPr lang="en-US" altLang="zh-CN" sz="2400" dirty="0"/>
          </a:p>
          <a:p>
            <a:pPr marL="1093788" lvl="2" indent="-400050" eaLnBrk="1" hangingPunct="1"/>
            <a:r>
              <a:rPr lang="zh-CN" altLang="en-US" dirty="0"/>
              <a:t>软件、硬件</a:t>
            </a:r>
            <a:r>
              <a:rPr lang="en-US" altLang="zh-CN" dirty="0"/>
              <a:t>……</a:t>
            </a:r>
            <a:endParaRPr lang="en-US" altLang="zh-CN" sz="2000" dirty="0"/>
          </a:p>
          <a:p>
            <a:pPr marL="763588" lvl="1" indent="-419100" eaLnBrk="1" hangingPunct="1">
              <a:buClr>
                <a:schemeClr val="tx1"/>
              </a:buClr>
              <a:buSzPct val="120000"/>
              <a:buFont typeface="Wingdings" panose="05000000000000000000" pitchFamily="2" charset="2"/>
              <a:buAutoNum type="arabicPeriod"/>
            </a:pPr>
            <a:r>
              <a:rPr lang="zh-CN" altLang="en-US" sz="2400" dirty="0"/>
              <a:t>进行系统测试</a:t>
            </a:r>
            <a:endParaRPr lang="en-US" altLang="zh-CN" sz="2400" dirty="0"/>
          </a:p>
          <a:p>
            <a:pPr marL="1093788" lvl="2" indent="-400050" eaLnBrk="1" hangingPunct="1"/>
            <a:r>
              <a:rPr lang="zh-CN" altLang="en-US" dirty="0"/>
              <a:t>评估系统的功能、性能，并进行优化</a:t>
            </a:r>
            <a:endParaRPr lang="en-US" altLang="zh-CN" dirty="0"/>
          </a:p>
          <a:p>
            <a:pPr marL="763588" lvl="1" indent="-419100" eaLnBrk="1" hangingPunct="1"/>
            <a:endParaRPr lang="en-US" altLang="zh-CN" sz="2000" dirty="0"/>
          </a:p>
        </p:txBody>
      </p:sp>
      <p:sp>
        <p:nvSpPr>
          <p:cNvPr id="3686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8AEF35DF-AAFB-42AB-94EA-FDC39588642D}"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18</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113613203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灯片编号占位符 4"/>
          <p:cNvSpPr txBox="1">
            <a:spLocks noGrp="1"/>
          </p:cNvSpPr>
          <p:nvPr/>
        </p:nvSpPr>
        <p:spPr bwMode="auto">
          <a:xfrm>
            <a:off x="9912424" y="6538912"/>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030A6CF1-E57D-42E9-A26F-0C7E1D022BEE}"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180</a:t>
            </a:fld>
            <a:r>
              <a:rPr kumimoji="0" lang="en-US" altLang="zh-CN" sz="1000">
                <a:latin typeface="Arial" panose="020B0604020202020204" pitchFamily="34" charset="0"/>
                <a:ea typeface="宋体" panose="02010600030101010101" pitchFamily="2" charset="-122"/>
              </a:rPr>
              <a:t>-</a:t>
            </a:r>
          </a:p>
        </p:txBody>
      </p:sp>
      <p:sp>
        <p:nvSpPr>
          <p:cNvPr id="244739" name="Rectangle 2"/>
          <p:cNvSpPr>
            <a:spLocks noGrp="1" noChangeArrowheads="1"/>
          </p:cNvSpPr>
          <p:nvPr>
            <p:ph type="title" idx="4294967295"/>
          </p:nvPr>
        </p:nvSpPr>
        <p:spPr/>
        <p:txBody>
          <a:bodyPr/>
          <a:lstStyle/>
          <a:p>
            <a:pPr eaLnBrk="1" hangingPunct="1"/>
            <a:r>
              <a:rPr lang="zh-CN" altLang="en-US" sz="3200"/>
              <a:t>课程内容的组织</a:t>
            </a:r>
            <a:endParaRPr lang="en-US" altLang="zh-CN" sz="3200"/>
          </a:p>
        </p:txBody>
      </p:sp>
      <p:sp>
        <p:nvSpPr>
          <p:cNvPr id="1558540" name="Oval 12"/>
          <p:cNvSpPr>
            <a:spLocks noChangeArrowheads="1"/>
          </p:cNvSpPr>
          <p:nvPr/>
        </p:nvSpPr>
        <p:spPr bwMode="auto">
          <a:xfrm>
            <a:off x="6168008" y="5679562"/>
            <a:ext cx="4103687" cy="1150938"/>
          </a:xfrm>
          <a:prstGeom prst="ellipse">
            <a:avLst/>
          </a:prstGeom>
          <a:solidFill>
            <a:srgbClr val="FF0000"/>
          </a:solidFill>
          <a:ln w="9525">
            <a:noFill/>
            <a:round/>
            <a:headEnd/>
            <a:tailEnd/>
          </a:ln>
          <a:effectLst/>
        </p:spPr>
        <p:txBody>
          <a:bodyPr wrap="none" anchor="ctr"/>
          <a:lstStyle/>
          <a:p>
            <a:pPr algn="ctr" eaLnBrk="1" hangingPunct="1">
              <a:defRPr/>
            </a:pPr>
            <a:r>
              <a:rPr lang="zh-CN" altLang="en-US" sz="2400" dirty="0">
                <a:solidFill>
                  <a:schemeClr val="bg1"/>
                </a:solidFill>
                <a:effectLst>
                  <a:outerShdw blurRad="38100" dist="38100" dir="2700000" algn="tl">
                    <a:srgbClr val="000000"/>
                  </a:outerShdw>
                </a:effectLst>
              </a:rPr>
              <a:t>由 物理层和应用层带来的挑战</a:t>
            </a:r>
            <a:r>
              <a:rPr lang="en-US" altLang="zh-CN" sz="2400" dirty="0">
                <a:solidFill>
                  <a:schemeClr val="bg1"/>
                </a:solidFill>
                <a:effectLst>
                  <a:outerShdw blurRad="38100" dist="38100" dir="2700000" algn="tl">
                    <a:srgbClr val="000000"/>
                  </a:outerShdw>
                </a:effectLst>
              </a:rPr>
              <a:t>,</a:t>
            </a:r>
          </a:p>
          <a:p>
            <a:pPr algn="ctr" eaLnBrk="1" hangingPunct="1">
              <a:defRPr/>
            </a:pPr>
            <a:r>
              <a:rPr lang="zh-CN" altLang="en-US" sz="2400" dirty="0">
                <a:solidFill>
                  <a:schemeClr val="bg1"/>
                </a:solidFill>
                <a:effectLst>
                  <a:outerShdw blurRad="38100" dist="38100" dir="2700000" algn="tl">
                    <a:srgbClr val="000000"/>
                  </a:outerShdw>
                </a:effectLst>
              </a:rPr>
              <a:t>网络使用的问题</a:t>
            </a:r>
          </a:p>
        </p:txBody>
      </p:sp>
      <p:sp>
        <p:nvSpPr>
          <p:cNvPr id="244742" name="Line 16"/>
          <p:cNvSpPr>
            <a:spLocks noChangeShapeType="1"/>
          </p:cNvSpPr>
          <p:nvPr/>
        </p:nvSpPr>
        <p:spPr bwMode="auto">
          <a:xfrm flipH="1">
            <a:off x="9264651" y="5229226"/>
            <a:ext cx="144463" cy="36036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4743" name="Group 16"/>
          <p:cNvGrpSpPr>
            <a:grpSpLocks/>
          </p:cNvGrpSpPr>
          <p:nvPr/>
        </p:nvGrpSpPr>
        <p:grpSpPr bwMode="auto">
          <a:xfrm>
            <a:off x="1343472" y="1317628"/>
            <a:ext cx="9144817" cy="5099048"/>
            <a:chOff x="340" y="836"/>
            <a:chExt cx="5034" cy="3212"/>
          </a:xfrm>
        </p:grpSpPr>
        <p:sp>
          <p:nvSpPr>
            <p:cNvPr id="244744" name="Text Box 4"/>
            <p:cNvSpPr txBox="1">
              <a:spLocks noChangeArrowheads="1"/>
            </p:cNvSpPr>
            <p:nvPr/>
          </p:nvSpPr>
          <p:spPr bwMode="auto">
            <a:xfrm>
              <a:off x="340" y="836"/>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1 </a:t>
              </a:r>
              <a:r>
                <a:rPr lang="zh-CN" altLang="en-US" sz="2400" dirty="0"/>
                <a:t>章</a:t>
              </a:r>
              <a:r>
                <a:rPr lang="en-US" altLang="zh-CN" sz="2400" dirty="0"/>
                <a:t>: </a:t>
              </a:r>
              <a:r>
                <a:rPr lang="zh-CN" altLang="en-US" sz="2400" dirty="0"/>
                <a:t>概述</a:t>
              </a:r>
            </a:p>
            <a:p>
              <a:pPr eaLnBrk="1" hangingPunct="1"/>
              <a:r>
                <a:rPr lang="zh-CN" altLang="en-US" sz="2400" dirty="0"/>
                <a:t>问题</a:t>
              </a:r>
              <a:r>
                <a:rPr lang="en-US" altLang="zh-CN" sz="2400" dirty="0"/>
                <a:t>: </a:t>
              </a:r>
              <a:r>
                <a:rPr lang="zh-CN" altLang="en-US" sz="2400" dirty="0"/>
                <a:t>如何构造一个网络</a:t>
              </a:r>
            </a:p>
          </p:txBody>
        </p:sp>
        <p:sp>
          <p:nvSpPr>
            <p:cNvPr id="244745" name="Text Box 5"/>
            <p:cNvSpPr txBox="1">
              <a:spLocks noChangeArrowheads="1"/>
            </p:cNvSpPr>
            <p:nvPr/>
          </p:nvSpPr>
          <p:spPr bwMode="auto">
            <a:xfrm>
              <a:off x="340" y="1484"/>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2 </a:t>
              </a:r>
              <a:r>
                <a:rPr lang="zh-CN" altLang="en-US" sz="2400" dirty="0"/>
                <a:t>章</a:t>
              </a:r>
              <a:r>
                <a:rPr lang="en-US" altLang="zh-CN" sz="2400" dirty="0"/>
                <a:t>: </a:t>
              </a:r>
              <a:r>
                <a:rPr lang="zh-CN" altLang="en-US" sz="2400" dirty="0"/>
                <a:t>直连网络</a:t>
              </a:r>
            </a:p>
            <a:p>
              <a:pPr eaLnBrk="1" hangingPunct="1"/>
              <a:r>
                <a:rPr lang="zh-CN" altLang="en-US" sz="2400" dirty="0"/>
                <a:t>问题</a:t>
              </a:r>
              <a:r>
                <a:rPr lang="en-US" altLang="zh-CN" sz="2400" dirty="0"/>
                <a:t>: </a:t>
              </a:r>
              <a:r>
                <a:rPr lang="zh-CN" altLang="en-US" sz="2400" dirty="0"/>
                <a:t>物理上相连的主机</a:t>
              </a:r>
            </a:p>
          </p:txBody>
        </p:sp>
        <p:sp>
          <p:nvSpPr>
            <p:cNvPr id="244746" name="Text Box 6"/>
            <p:cNvSpPr txBox="1">
              <a:spLocks noChangeArrowheads="1"/>
            </p:cNvSpPr>
            <p:nvPr/>
          </p:nvSpPr>
          <p:spPr bwMode="auto">
            <a:xfrm>
              <a:off x="340" y="2119"/>
              <a:ext cx="2449"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3 </a:t>
              </a:r>
              <a:r>
                <a:rPr lang="zh-CN" altLang="en-US" sz="2400" dirty="0"/>
                <a:t>章</a:t>
              </a:r>
              <a:r>
                <a:rPr lang="en-US" altLang="zh-CN" sz="2400" dirty="0"/>
                <a:t>: </a:t>
              </a:r>
              <a:r>
                <a:rPr lang="zh-CN" altLang="en-US" sz="2400" dirty="0"/>
                <a:t>网络互联</a:t>
              </a:r>
            </a:p>
            <a:p>
              <a:pPr eaLnBrk="1" hangingPunct="1"/>
              <a:r>
                <a:rPr lang="zh-CN" altLang="en-US" sz="2400" dirty="0"/>
                <a:t>问题</a:t>
              </a:r>
              <a:r>
                <a:rPr lang="en-US" altLang="zh-CN" sz="2400" dirty="0"/>
                <a:t>: </a:t>
              </a:r>
              <a:r>
                <a:rPr lang="zh-CN" altLang="en-US" sz="2400" dirty="0"/>
                <a:t>并非所有的网络都是直连的</a:t>
              </a:r>
            </a:p>
          </p:txBody>
        </p:sp>
        <p:sp>
          <p:nvSpPr>
            <p:cNvPr id="244747" name="Text Box 7"/>
            <p:cNvSpPr txBox="1">
              <a:spLocks noChangeArrowheads="1"/>
            </p:cNvSpPr>
            <p:nvPr/>
          </p:nvSpPr>
          <p:spPr bwMode="auto">
            <a:xfrm>
              <a:off x="340" y="2832"/>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4 </a:t>
              </a:r>
              <a:r>
                <a:rPr lang="zh-CN" altLang="en-US" sz="2400" dirty="0"/>
                <a:t>章</a:t>
              </a:r>
              <a:r>
                <a:rPr lang="en-US" altLang="zh-CN" sz="2400" dirty="0"/>
                <a:t>: </a:t>
              </a:r>
              <a:r>
                <a:rPr lang="zh-CN" altLang="en-US" sz="2400" dirty="0"/>
                <a:t>高级网络互联</a:t>
              </a:r>
            </a:p>
            <a:p>
              <a:pPr eaLnBrk="1" hangingPunct="1"/>
              <a:r>
                <a:rPr lang="zh-CN" altLang="en-US" sz="2400" dirty="0"/>
                <a:t>问题</a:t>
              </a:r>
              <a:r>
                <a:rPr lang="en-US" altLang="zh-CN" sz="2400" dirty="0"/>
                <a:t>: </a:t>
              </a:r>
              <a:r>
                <a:rPr lang="zh-CN" altLang="en-US" sz="2400" dirty="0"/>
                <a:t>存在多个网络 </a:t>
              </a:r>
            </a:p>
          </p:txBody>
        </p:sp>
        <p:sp>
          <p:nvSpPr>
            <p:cNvPr id="244748" name="Text Box 8"/>
            <p:cNvSpPr txBox="1">
              <a:spLocks noChangeArrowheads="1"/>
            </p:cNvSpPr>
            <p:nvPr/>
          </p:nvSpPr>
          <p:spPr bwMode="auto">
            <a:xfrm>
              <a:off x="340" y="3525"/>
              <a:ext cx="2449" cy="523"/>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t>第 </a:t>
              </a:r>
              <a:r>
                <a:rPr lang="en-US" altLang="zh-CN" sz="2400"/>
                <a:t>5 </a:t>
              </a:r>
              <a:r>
                <a:rPr lang="zh-CN" altLang="en-US" sz="2400"/>
                <a:t>章</a:t>
              </a:r>
              <a:r>
                <a:rPr lang="en-US" altLang="zh-CN" sz="2400"/>
                <a:t>: </a:t>
              </a:r>
              <a:r>
                <a:rPr lang="zh-CN" altLang="en-US" sz="2400"/>
                <a:t>端到端协议</a:t>
              </a:r>
            </a:p>
            <a:p>
              <a:pPr eaLnBrk="1" hangingPunct="1"/>
              <a:r>
                <a:rPr lang="zh-CN" altLang="en-US" sz="2400"/>
                <a:t>问题</a:t>
              </a:r>
              <a:r>
                <a:rPr lang="en-US" altLang="zh-CN" sz="2400"/>
                <a:t>: </a:t>
              </a:r>
              <a:r>
                <a:rPr lang="zh-CN" altLang="en-US" sz="2400"/>
                <a:t>进程间通信</a:t>
              </a:r>
            </a:p>
          </p:txBody>
        </p:sp>
        <p:sp>
          <p:nvSpPr>
            <p:cNvPr id="244749" name="Text Box 9"/>
            <p:cNvSpPr txBox="1">
              <a:spLocks noChangeArrowheads="1"/>
            </p:cNvSpPr>
            <p:nvPr/>
          </p:nvSpPr>
          <p:spPr bwMode="auto">
            <a:xfrm>
              <a:off x="3061" y="836"/>
              <a:ext cx="2313"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t>第 </a:t>
              </a:r>
              <a:r>
                <a:rPr lang="en-US" altLang="zh-CN" sz="2400"/>
                <a:t>6 </a:t>
              </a:r>
              <a:r>
                <a:rPr lang="zh-CN" altLang="en-US" sz="2400"/>
                <a:t>章</a:t>
              </a:r>
              <a:r>
                <a:rPr lang="en-US" altLang="zh-CN" sz="2400"/>
                <a:t>: </a:t>
              </a:r>
              <a:r>
                <a:rPr lang="zh-CN" altLang="en-US" sz="2400"/>
                <a:t>拥塞控制和资源分配</a:t>
              </a:r>
            </a:p>
            <a:p>
              <a:pPr eaLnBrk="1" hangingPunct="1"/>
              <a:r>
                <a:rPr lang="zh-CN" altLang="en-US" sz="2400"/>
                <a:t>问题</a:t>
              </a:r>
              <a:r>
                <a:rPr lang="en-US" altLang="zh-CN" sz="2400"/>
                <a:t>: </a:t>
              </a:r>
              <a:r>
                <a:rPr lang="zh-CN" altLang="en-US" sz="2400"/>
                <a:t>资源分配</a:t>
              </a:r>
            </a:p>
          </p:txBody>
        </p:sp>
        <p:sp>
          <p:nvSpPr>
            <p:cNvPr id="244750" name="Text Box 10"/>
            <p:cNvSpPr txBox="1">
              <a:spLocks noChangeArrowheads="1"/>
            </p:cNvSpPr>
            <p:nvPr/>
          </p:nvSpPr>
          <p:spPr bwMode="auto">
            <a:xfrm>
              <a:off x="3061" y="1525"/>
              <a:ext cx="2313" cy="756"/>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7 </a:t>
              </a:r>
              <a:r>
                <a:rPr lang="zh-CN" altLang="en-US" sz="2400" dirty="0"/>
                <a:t>章</a:t>
              </a:r>
              <a:r>
                <a:rPr lang="en-US" altLang="zh-CN" sz="2400" dirty="0"/>
                <a:t>: </a:t>
              </a:r>
              <a:r>
                <a:rPr lang="zh-CN" altLang="en-US" sz="2400" dirty="0"/>
                <a:t>应用</a:t>
              </a:r>
            </a:p>
            <a:p>
              <a:pPr eaLnBrk="1" hangingPunct="1"/>
              <a:r>
                <a:rPr lang="zh-CN" altLang="en-US" sz="2400" dirty="0"/>
                <a:t>问题</a:t>
              </a:r>
              <a:r>
                <a:rPr lang="en-US" altLang="zh-CN" sz="2400" dirty="0"/>
                <a:t>: </a:t>
              </a:r>
              <a:r>
                <a:rPr lang="zh-CN" altLang="en-US" sz="2400" dirty="0"/>
                <a:t>应用需要自己的协议</a:t>
              </a:r>
            </a:p>
          </p:txBody>
        </p:sp>
        <p:sp>
          <p:nvSpPr>
            <p:cNvPr id="244751" name="Text Box 11"/>
            <p:cNvSpPr txBox="1">
              <a:spLocks noChangeArrowheads="1"/>
            </p:cNvSpPr>
            <p:nvPr/>
          </p:nvSpPr>
          <p:spPr bwMode="auto">
            <a:xfrm>
              <a:off x="3061" y="2296"/>
              <a:ext cx="2313" cy="1221"/>
            </a:xfrm>
            <a:prstGeom prst="rect">
              <a:avLst/>
            </a:prstGeom>
            <a:solidFill>
              <a:srgbClr val="FF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第 </a:t>
              </a:r>
              <a:r>
                <a:rPr lang="en-US" altLang="zh-CN" sz="2400" dirty="0"/>
                <a:t>8 </a:t>
              </a:r>
              <a:r>
                <a:rPr lang="zh-CN" altLang="en-US" sz="2400" dirty="0"/>
                <a:t>章</a:t>
              </a:r>
              <a:r>
                <a:rPr lang="en-US" altLang="zh-CN" sz="2400" dirty="0"/>
                <a:t>: </a:t>
              </a:r>
              <a:r>
                <a:rPr lang="zh-CN" altLang="en-US" sz="2400" dirty="0"/>
                <a:t>高级主题</a:t>
              </a:r>
            </a:p>
            <a:p>
              <a:pPr eaLnBrk="1" hangingPunct="1">
                <a:buFontTx/>
                <a:buChar char="•"/>
              </a:pPr>
              <a:r>
                <a:rPr lang="en-US" altLang="zh-CN" sz="2400" dirty="0"/>
                <a:t> </a:t>
              </a:r>
              <a:r>
                <a:rPr lang="zh-CN" altLang="en-US" sz="2400" dirty="0"/>
                <a:t>无线和移动网络</a:t>
              </a:r>
            </a:p>
            <a:p>
              <a:pPr eaLnBrk="1" hangingPunct="1">
                <a:buFontTx/>
                <a:buChar char="•"/>
              </a:pPr>
              <a:r>
                <a:rPr lang="en-US" altLang="zh-CN" sz="2400" dirty="0"/>
                <a:t> </a:t>
              </a:r>
              <a:r>
                <a:rPr lang="zh-CN" altLang="en-US" sz="2400" dirty="0"/>
                <a:t>多媒体网络</a:t>
              </a:r>
            </a:p>
            <a:p>
              <a:pPr eaLnBrk="1" hangingPunct="1">
                <a:buFontTx/>
                <a:buChar char="•"/>
              </a:pPr>
              <a:r>
                <a:rPr lang="en-US" altLang="zh-CN" sz="2400" dirty="0"/>
                <a:t> </a:t>
              </a:r>
              <a:r>
                <a:rPr lang="zh-CN" altLang="en-US" sz="2400" dirty="0"/>
                <a:t>网络管理</a:t>
              </a:r>
            </a:p>
            <a:p>
              <a:pPr eaLnBrk="1" hangingPunct="1">
                <a:buFontTx/>
                <a:buChar char="•"/>
              </a:pPr>
              <a:r>
                <a:rPr lang="en-US" altLang="zh-CN" sz="2400" dirty="0"/>
                <a:t> </a:t>
              </a:r>
              <a:r>
                <a:rPr lang="zh-CN" altLang="en-US" sz="2400" dirty="0"/>
                <a:t>网络安全</a:t>
              </a:r>
            </a:p>
          </p:txBody>
        </p:sp>
      </p:grpSp>
      <p:sp>
        <p:nvSpPr>
          <p:cNvPr id="16" name="Rectangle 15"/>
          <p:cNvSpPr>
            <a:spLocks noChangeArrowheads="1"/>
          </p:cNvSpPr>
          <p:nvPr/>
        </p:nvSpPr>
        <p:spPr bwMode="auto">
          <a:xfrm>
            <a:off x="6311899" y="3635377"/>
            <a:ext cx="4176389" cy="195421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761971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62" name="Rectangle 2"/>
          <p:cNvSpPr>
            <a:spLocks noGrp="1" noChangeArrowheads="1"/>
          </p:cNvSpPr>
          <p:nvPr>
            <p:ph type="title" idx="4294967295"/>
          </p:nvPr>
        </p:nvSpPr>
        <p:spPr>
          <a:xfrm>
            <a:off x="983432" y="646114"/>
            <a:ext cx="8556625" cy="695325"/>
          </a:xfrm>
        </p:spPr>
        <p:txBody>
          <a:bodyPr/>
          <a:lstStyle/>
          <a:p>
            <a:r>
              <a:rPr lang="zh-CN" altLang="en-US" sz="4000" dirty="0">
                <a:ea typeface="宋体" panose="02010600030101010101" pitchFamily="2" charset="-122"/>
              </a:rPr>
              <a:t>挑战</a:t>
            </a:r>
            <a:r>
              <a:rPr lang="en-US" altLang="zh-CN" sz="4000" dirty="0">
                <a:ea typeface="宋体" panose="02010600030101010101" pitchFamily="2" charset="-122"/>
              </a:rPr>
              <a:t>: </a:t>
            </a:r>
            <a:r>
              <a:rPr lang="zh-CN" altLang="en-US" sz="4000" dirty="0">
                <a:ea typeface="宋体" panose="02010600030101010101" pitchFamily="2" charset="-122"/>
              </a:rPr>
              <a:t>关于本课程的学习</a:t>
            </a:r>
            <a:endParaRPr lang="en-US" altLang="zh-CN" sz="2800" dirty="0">
              <a:solidFill>
                <a:srgbClr val="0000CC"/>
              </a:solidFill>
              <a:ea typeface="宋体" panose="02010600030101010101" pitchFamily="2" charset="-122"/>
            </a:endParaRPr>
          </a:p>
        </p:txBody>
      </p:sp>
      <p:sp>
        <p:nvSpPr>
          <p:cNvPr id="236547" name="Rectangle 5"/>
          <p:cNvSpPr>
            <a:spLocks noChangeArrowheads="1"/>
          </p:cNvSpPr>
          <p:nvPr/>
        </p:nvSpPr>
        <p:spPr bwMode="auto">
          <a:xfrm>
            <a:off x="551384" y="1341439"/>
            <a:ext cx="9793089" cy="518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200150" indent="-28575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lvl="1" eaLnBrk="1" hangingPunct="1">
              <a:buClr>
                <a:srgbClr val="3333FF"/>
              </a:buClr>
              <a:buSzPct val="80000"/>
              <a:buFont typeface="Wingdings" panose="05000000000000000000" pitchFamily="2" charset="2"/>
              <a:buChar char="v"/>
              <a:defRPr/>
            </a:pPr>
            <a:r>
              <a:rPr kumimoji="0" lang="zh-CN" altLang="en-US" sz="2000" dirty="0">
                <a:latin typeface="Times New Roman" panose="02020603050405020304" pitchFamily="18" charset="0"/>
                <a:ea typeface="宋体" panose="02010600030101010101" pitchFamily="2" charset="-122"/>
              </a:rPr>
              <a:t>计算机网络技术发展迅速</a:t>
            </a:r>
            <a:endParaRPr kumimoji="0" lang="en-US" altLang="zh-CN" sz="2000" dirty="0">
              <a:latin typeface="Times New Roman" panose="02020603050405020304" pitchFamily="18" charset="0"/>
              <a:ea typeface="宋体" panose="02010600030101010101" pitchFamily="2" charset="-122"/>
            </a:endParaRPr>
          </a:p>
          <a:p>
            <a:pPr lvl="1" eaLnBrk="1" hangingPunct="1">
              <a:buClr>
                <a:srgbClr val="3333FF"/>
              </a:buClr>
              <a:buSzPct val="80000"/>
              <a:buFont typeface="Wingdings" panose="05000000000000000000" pitchFamily="2" charset="2"/>
              <a:buChar char="v"/>
              <a:defRPr/>
            </a:pPr>
            <a:r>
              <a:rPr kumimoji="0" lang="zh-CN" altLang="en-US" sz="2000" dirty="0">
                <a:latin typeface="Times New Roman" panose="02020603050405020304" pitchFamily="18" charset="0"/>
                <a:ea typeface="宋体" panose="02010600030101010101" pitchFamily="2" charset="-122"/>
              </a:rPr>
              <a:t>课程中只讨论小数据，而网络工业界需要处理大数据</a:t>
            </a:r>
            <a:endParaRPr kumimoji="0" lang="en-US" altLang="zh-CN" sz="2000" dirty="0">
              <a:latin typeface="Times New Roman" panose="02020603050405020304" pitchFamily="18" charset="0"/>
              <a:ea typeface="宋体" panose="02010600030101010101" pitchFamily="2" charset="-122"/>
            </a:endParaRPr>
          </a:p>
          <a:p>
            <a:pPr lvl="1" eaLnBrk="1" hangingPunct="1">
              <a:buClr>
                <a:srgbClr val="3333FF"/>
              </a:buClr>
              <a:buSzPct val="80000"/>
              <a:buFont typeface="Wingdings" panose="05000000000000000000" pitchFamily="2" charset="2"/>
              <a:buChar char="v"/>
              <a:defRPr/>
            </a:pPr>
            <a:r>
              <a:rPr kumimoji="0" lang="zh-CN" altLang="en-US" sz="2000" dirty="0">
                <a:latin typeface="Times New Roman" panose="02020603050405020304" pitchFamily="18" charset="0"/>
                <a:ea typeface="宋体" panose="02010600030101010101" pitchFamily="2" charset="-122"/>
              </a:rPr>
              <a:t>本课程并不涉及安全、可靠性等问题</a:t>
            </a:r>
            <a:endParaRPr kumimoji="0" lang="en-US" altLang="zh-CN" sz="2000" dirty="0">
              <a:latin typeface="Times New Roman" panose="02020603050405020304" pitchFamily="18" charset="0"/>
              <a:ea typeface="宋体" panose="02010600030101010101" pitchFamily="2" charset="-122"/>
            </a:endParaRPr>
          </a:p>
          <a:p>
            <a:pPr lvl="1" eaLnBrk="1" hangingPunct="1">
              <a:buClr>
                <a:srgbClr val="3333FF"/>
              </a:buClr>
              <a:buSzPct val="80000"/>
              <a:buFont typeface="Wingdings" panose="05000000000000000000" pitchFamily="2" charset="2"/>
              <a:buChar char="v"/>
              <a:defRPr/>
            </a:pPr>
            <a:r>
              <a:rPr kumimoji="0" lang="zh-CN" altLang="en-US" sz="2000" dirty="0">
                <a:latin typeface="Times New Roman" panose="02020603050405020304" pitchFamily="18" charset="0"/>
                <a:ea typeface="宋体" panose="02010600030101010101" pitchFamily="2" charset="-122"/>
              </a:rPr>
              <a:t>大规模开放式在线课程</a:t>
            </a:r>
            <a:endParaRPr kumimoji="0" lang="en-US" altLang="zh-CN" sz="2000" dirty="0">
              <a:latin typeface="Times New Roman" panose="02020603050405020304" pitchFamily="18" charset="0"/>
              <a:ea typeface="宋体" panose="02010600030101010101" pitchFamily="2" charset="-122"/>
            </a:endParaRPr>
          </a:p>
          <a:p>
            <a:pPr lvl="2" eaLnBrk="1" hangingPunct="1">
              <a:buClr>
                <a:srgbClr val="3333FF"/>
              </a:buClr>
              <a:buSzPct val="80000"/>
              <a:buFont typeface="Wingdings" panose="05000000000000000000" pitchFamily="2" charset="2"/>
              <a:buChar char="v"/>
              <a:defRPr/>
            </a:pPr>
            <a:r>
              <a:rPr kumimoji="0" lang="en-US" altLang="zh-CN" sz="2000" dirty="0" err="1">
                <a:latin typeface="Times New Roman" panose="02020603050405020304" pitchFamily="18" charset="0"/>
                <a:ea typeface="宋体" panose="02010600030101010101" pitchFamily="2" charset="-122"/>
              </a:rPr>
              <a:t>edX</a:t>
            </a:r>
            <a:endParaRPr kumimoji="0" lang="en-US" altLang="zh-CN" sz="2000" dirty="0">
              <a:latin typeface="Times New Roman" panose="02020603050405020304" pitchFamily="18" charset="0"/>
              <a:ea typeface="宋体" panose="02010600030101010101" pitchFamily="2" charset="-122"/>
            </a:endParaRPr>
          </a:p>
          <a:p>
            <a:pPr lvl="2" eaLnBrk="1" hangingPunct="1">
              <a:buClr>
                <a:srgbClr val="3333FF"/>
              </a:buClr>
              <a:buSzPct val="80000"/>
              <a:buFont typeface="Wingdings" panose="05000000000000000000" pitchFamily="2" charset="2"/>
              <a:buChar char="v"/>
              <a:defRPr/>
            </a:pPr>
            <a:r>
              <a:rPr kumimoji="0" lang="en-US" altLang="zh-CN" sz="2000" dirty="0">
                <a:latin typeface="Times New Roman" panose="02020603050405020304" pitchFamily="18" charset="0"/>
                <a:ea typeface="宋体" panose="02010600030101010101" pitchFamily="2" charset="-122"/>
              </a:rPr>
              <a:t>Coursera (http://www.coursera.com)</a:t>
            </a:r>
          </a:p>
          <a:p>
            <a:pPr lvl="2" eaLnBrk="1" hangingPunct="1">
              <a:buClr>
                <a:srgbClr val="3333FF"/>
              </a:buClr>
              <a:buSzPct val="80000"/>
              <a:buFont typeface="Wingdings" panose="05000000000000000000" pitchFamily="2" charset="2"/>
              <a:buChar char="v"/>
              <a:defRPr/>
            </a:pPr>
            <a:r>
              <a:rPr kumimoji="0" lang="en-US" altLang="zh-CN" sz="2000" dirty="0" err="1">
                <a:latin typeface="Times New Roman" panose="02020603050405020304" pitchFamily="18" charset="0"/>
                <a:ea typeface="宋体" panose="02010600030101010101" pitchFamily="2" charset="-122"/>
              </a:rPr>
              <a:t>Udacity</a:t>
            </a:r>
            <a:endParaRPr kumimoji="0" lang="en-US" altLang="zh-CN" sz="2000" dirty="0">
              <a:latin typeface="Times New Roman" panose="02020603050405020304" pitchFamily="18" charset="0"/>
              <a:ea typeface="宋体" panose="02010600030101010101" pitchFamily="2" charset="-122"/>
            </a:endParaRPr>
          </a:p>
          <a:p>
            <a:pPr lvl="2" eaLnBrk="1" hangingPunct="1">
              <a:buClr>
                <a:srgbClr val="3333FF"/>
              </a:buClr>
              <a:buSzPct val="80000"/>
              <a:buFont typeface="Wingdings" panose="05000000000000000000" pitchFamily="2" charset="2"/>
              <a:buChar char="v"/>
              <a:defRPr/>
            </a:pPr>
            <a:r>
              <a:rPr kumimoji="0" lang="zh-CN" altLang="en-US" sz="2000" dirty="0">
                <a:latin typeface="Times New Roman" panose="02020603050405020304" pitchFamily="18" charset="0"/>
                <a:ea typeface="宋体" panose="02010600030101010101" pitchFamily="2" charset="-122"/>
              </a:rPr>
              <a:t>中国大学慕课</a:t>
            </a:r>
            <a:r>
              <a:rPr kumimoji="0" lang="en-US" altLang="zh-CN" sz="2000" dirty="0">
                <a:latin typeface="Times New Roman" panose="02020603050405020304" pitchFamily="18" charset="0"/>
                <a:ea typeface="宋体" panose="02010600030101010101" pitchFamily="2" charset="-122"/>
              </a:rPr>
              <a:t>(</a:t>
            </a:r>
            <a:r>
              <a:rPr lang="en-US" altLang="zh-CN" sz="2000" dirty="0">
                <a:hlinkClick r:id="rId2"/>
              </a:rPr>
              <a:t>https://www.icourse163.org/</a:t>
            </a:r>
            <a:r>
              <a:rPr kumimoji="0" lang="en-US" altLang="zh-CN" sz="2000" dirty="0">
                <a:latin typeface="Times New Roman" panose="02020603050405020304" pitchFamily="18" charset="0"/>
                <a:ea typeface="宋体" panose="02010600030101010101" pitchFamily="2" charset="-122"/>
              </a:rPr>
              <a:t>)</a:t>
            </a:r>
          </a:p>
          <a:p>
            <a:pPr lvl="2" eaLnBrk="1" hangingPunct="1">
              <a:buClr>
                <a:srgbClr val="3333FF"/>
              </a:buClr>
              <a:buSzPct val="80000"/>
              <a:buFont typeface="Wingdings" panose="05000000000000000000" pitchFamily="2" charset="2"/>
              <a:buChar char="v"/>
              <a:defRPr/>
            </a:pPr>
            <a:r>
              <a:rPr kumimoji="0" lang="zh-CN" altLang="en-US" sz="2000" dirty="0">
                <a:latin typeface="Times New Roman" panose="02020603050405020304" pitchFamily="18" charset="0"/>
                <a:ea typeface="宋体" panose="02010600030101010101" pitchFamily="2" charset="-122"/>
              </a:rPr>
              <a:t>学堂在线</a:t>
            </a:r>
            <a:r>
              <a:rPr kumimoji="0" lang="en-US" altLang="zh-CN" sz="2000" dirty="0">
                <a:latin typeface="Times New Roman" panose="02020603050405020304" pitchFamily="18" charset="0"/>
                <a:ea typeface="宋体" panose="02010600030101010101" pitchFamily="2" charset="-122"/>
              </a:rPr>
              <a:t>(</a:t>
            </a:r>
            <a:r>
              <a:rPr lang="en-US" altLang="zh-CN" sz="2000" dirty="0">
                <a:hlinkClick r:id="rId3"/>
              </a:rPr>
              <a:t>http://www.xuetangx.com/</a:t>
            </a:r>
            <a:r>
              <a:rPr kumimoji="0" lang="en-US" altLang="zh-CN" sz="2000" dirty="0">
                <a:latin typeface="Times New Roman" panose="02020603050405020304" pitchFamily="18" charset="0"/>
                <a:ea typeface="宋体" panose="02010600030101010101" pitchFamily="2" charset="-122"/>
              </a:rPr>
              <a:t>)</a:t>
            </a:r>
          </a:p>
          <a:p>
            <a:pPr marL="914400" lvl="2" indent="0" eaLnBrk="1" hangingPunct="1">
              <a:buClr>
                <a:srgbClr val="3333FF"/>
              </a:buClr>
              <a:buSzPct val="80000"/>
              <a:buNone/>
              <a:defRPr/>
            </a:pPr>
            <a:endParaRPr kumimoji="0" lang="en-US" altLang="zh-CN" sz="2000" dirty="0">
              <a:latin typeface="Times New Roman" panose="02020603050405020304" pitchFamily="18" charset="0"/>
              <a:ea typeface="宋体" panose="02010600030101010101" pitchFamily="2" charset="-122"/>
            </a:endParaRPr>
          </a:p>
          <a:p>
            <a:pPr lvl="1" eaLnBrk="1" hangingPunct="1">
              <a:buClr>
                <a:srgbClr val="3333FF"/>
              </a:buClr>
              <a:buSzPct val="80000"/>
              <a:buFont typeface="Wingdings" panose="05000000000000000000" pitchFamily="2" charset="2"/>
              <a:buChar char="v"/>
              <a:defRPr/>
            </a:pPr>
            <a:r>
              <a:rPr kumimoji="0" lang="zh-CN" altLang="en-US" sz="2000" dirty="0">
                <a:latin typeface="Times New Roman" panose="02020603050405020304" pitchFamily="18" charset="0"/>
                <a:ea typeface="宋体" panose="02010600030101010101" pitchFamily="2" charset="-122"/>
              </a:rPr>
              <a:t>推荐慕课课程</a:t>
            </a:r>
            <a:endParaRPr kumimoji="0" lang="en-US" altLang="zh-CN" sz="2000" dirty="0">
              <a:latin typeface="Times New Roman" panose="02020603050405020304" pitchFamily="18" charset="0"/>
              <a:ea typeface="宋体" panose="02010600030101010101" pitchFamily="2" charset="-122"/>
            </a:endParaRPr>
          </a:p>
          <a:p>
            <a:pPr lvl="2" eaLnBrk="1" hangingPunct="1">
              <a:buClr>
                <a:srgbClr val="3333FF"/>
              </a:buClr>
              <a:buSzPct val="80000"/>
              <a:buFont typeface="Wingdings" panose="05000000000000000000" pitchFamily="2" charset="2"/>
              <a:buChar char="v"/>
              <a:defRPr/>
            </a:pPr>
            <a:r>
              <a:rPr kumimoji="0" lang="en-US" altLang="zh-CN" sz="1700" dirty="0">
                <a:latin typeface="Times New Roman" panose="02020603050405020304" pitchFamily="18" charset="0"/>
                <a:ea typeface="宋体" panose="02010600030101010101" pitchFamily="2" charset="-122"/>
              </a:rPr>
              <a:t>Networks: Friends, Money, and Bytes (Prof. Mung Chiang at Princeton University) </a:t>
            </a:r>
            <a:br>
              <a:rPr kumimoji="0" lang="en-US" altLang="zh-CN" sz="1700" dirty="0">
                <a:latin typeface="Times New Roman" panose="02020603050405020304" pitchFamily="18" charset="0"/>
                <a:ea typeface="宋体" panose="02010600030101010101" pitchFamily="2" charset="-122"/>
              </a:rPr>
            </a:br>
            <a:r>
              <a:rPr kumimoji="0" lang="en-US" altLang="zh-CN" sz="1700" dirty="0">
                <a:latin typeface="Times New Roman" panose="02020603050405020304" pitchFamily="18" charset="0"/>
                <a:ea typeface="宋体" panose="02010600030101010101" pitchFamily="2" charset="-122"/>
                <a:hlinkClick r:id="rId4"/>
              </a:rPr>
              <a:t>https://www.coursera.org/learn/friends-money-bytes/</a:t>
            </a:r>
            <a:endParaRPr kumimoji="0" lang="en-US" altLang="zh-CN" sz="1700" dirty="0">
              <a:latin typeface="Times New Roman" panose="02020603050405020304" pitchFamily="18" charset="0"/>
              <a:ea typeface="宋体" panose="02010600030101010101" pitchFamily="2" charset="-122"/>
            </a:endParaRPr>
          </a:p>
          <a:p>
            <a:pPr lvl="2" eaLnBrk="1" hangingPunct="1">
              <a:buClr>
                <a:srgbClr val="3333FF"/>
              </a:buClr>
              <a:buSzPct val="80000"/>
              <a:buFont typeface="Wingdings" panose="05000000000000000000" pitchFamily="2" charset="2"/>
              <a:buChar char="v"/>
              <a:defRPr/>
            </a:pPr>
            <a:r>
              <a:rPr kumimoji="0" lang="en-US" altLang="zh-CN" sz="1700" dirty="0">
                <a:latin typeface="Times New Roman" panose="02020603050405020304" pitchFamily="18" charset="0"/>
                <a:ea typeface="宋体" panose="02010600030101010101" pitchFamily="2" charset="-122"/>
              </a:rPr>
              <a:t>Software Defined Networking (Prof. Nick </a:t>
            </a:r>
            <a:r>
              <a:rPr kumimoji="0" lang="en-US" altLang="zh-CN" sz="1700" dirty="0" err="1">
                <a:latin typeface="Times New Roman" panose="02020603050405020304" pitchFamily="18" charset="0"/>
                <a:ea typeface="宋体" panose="02010600030101010101" pitchFamily="2" charset="-122"/>
              </a:rPr>
              <a:t>Feamster</a:t>
            </a:r>
            <a:r>
              <a:rPr kumimoji="0" lang="en-US" altLang="zh-CN" sz="1700" dirty="0">
                <a:latin typeface="Times New Roman" panose="02020603050405020304" pitchFamily="18" charset="0"/>
                <a:ea typeface="宋体" panose="02010600030101010101" pitchFamily="2" charset="-122"/>
              </a:rPr>
              <a:t> at Princeton University)</a:t>
            </a:r>
            <a:br>
              <a:rPr kumimoji="0" lang="en-US" altLang="zh-CN" sz="1700" dirty="0">
                <a:latin typeface="Times New Roman" panose="02020603050405020304" pitchFamily="18" charset="0"/>
                <a:ea typeface="宋体" panose="02010600030101010101" pitchFamily="2" charset="-122"/>
              </a:rPr>
            </a:br>
            <a:r>
              <a:rPr kumimoji="0" lang="en-US" altLang="zh-CN" sz="1700" dirty="0">
                <a:latin typeface="Times New Roman" panose="02020603050405020304" pitchFamily="18" charset="0"/>
                <a:ea typeface="宋体" panose="02010600030101010101" pitchFamily="2" charset="-122"/>
              </a:rPr>
              <a:t>https://www.coursera.org/learn/sdn</a:t>
            </a:r>
          </a:p>
        </p:txBody>
      </p:sp>
    </p:spTree>
    <p:extLst>
      <p:ext uri="{BB962C8B-B14F-4D97-AF65-F5344CB8AC3E}">
        <p14:creationId xmlns:p14="http://schemas.microsoft.com/office/powerpoint/2010/main" val="308489994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ctrTitle"/>
          </p:nvPr>
        </p:nvSpPr>
        <p:spPr>
          <a:xfrm>
            <a:off x="2640014" y="1989138"/>
            <a:ext cx="7299325" cy="519112"/>
          </a:xfrm>
        </p:spPr>
        <p:txBody>
          <a:bodyPr/>
          <a:lstStyle/>
          <a:p>
            <a:pPr eaLnBrk="1" hangingPunct="1">
              <a:defRPr/>
            </a:pPr>
            <a:r>
              <a:rPr lang="zh-CN" altLang="en-US"/>
              <a:t>谢谢！</a:t>
            </a:r>
          </a:p>
        </p:txBody>
      </p:sp>
      <p:sp>
        <p:nvSpPr>
          <p:cNvPr id="29700" name="Text Box 4"/>
          <p:cNvSpPr txBox="1">
            <a:spLocks noChangeArrowheads="1"/>
          </p:cNvSpPr>
          <p:nvPr/>
        </p:nvSpPr>
        <p:spPr bwMode="auto">
          <a:xfrm>
            <a:off x="4831428" y="3501008"/>
            <a:ext cx="572906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3200" dirty="0">
                <a:latin typeface="Tahoma" panose="020B0604030504040204" pitchFamily="34" charset="0"/>
                <a:ea typeface="华文行楷" panose="02010800040101010101" pitchFamily="2" charset="-122"/>
              </a:rPr>
              <a:t>黑晓军</a:t>
            </a:r>
            <a:endParaRPr kumimoji="0" lang="en-US" altLang="zh-CN" sz="3200" dirty="0">
              <a:latin typeface="Tahoma" panose="020B0604030504040204" pitchFamily="34" charset="0"/>
              <a:ea typeface="华文行楷" panose="02010800040101010101" pitchFamily="2" charset="-122"/>
            </a:endParaRPr>
          </a:p>
          <a:p>
            <a:pPr algn="r" eaLnBrk="1" hangingPunct="1">
              <a:spcBef>
                <a:spcPct val="0"/>
              </a:spcBef>
              <a:buClrTx/>
              <a:buSzTx/>
              <a:buFontTx/>
              <a:buNone/>
            </a:pPr>
            <a:r>
              <a:rPr lang="zh-CN" altLang="en-US" sz="2000" dirty="0">
                <a:latin typeface="Tahoma" panose="020B0604030504040204" pitchFamily="34" charset="0"/>
                <a:ea typeface="宋体" panose="02010600030101010101" pitchFamily="2" charset="-122"/>
              </a:rPr>
              <a:t>华中科技大学</a:t>
            </a:r>
          </a:p>
          <a:p>
            <a:pPr algn="r" eaLnBrk="1" hangingPunct="1">
              <a:spcBef>
                <a:spcPct val="0"/>
              </a:spcBef>
              <a:buClrTx/>
              <a:buSzTx/>
              <a:buFontTx/>
              <a:buNone/>
            </a:pPr>
            <a:r>
              <a:rPr lang="zh-CN" altLang="en-US" sz="2000" dirty="0">
                <a:latin typeface="Tahoma" panose="020B0604030504040204" pitchFamily="34" charset="0"/>
                <a:ea typeface="宋体" panose="02010600030101010101" pitchFamily="2" charset="-122"/>
              </a:rPr>
              <a:t>电子信息与通信学院</a:t>
            </a:r>
          </a:p>
          <a:p>
            <a:pPr algn="r" eaLnBrk="1" hangingPunct="1">
              <a:spcBef>
                <a:spcPct val="0"/>
              </a:spcBef>
              <a:buClrTx/>
              <a:buSzTx/>
              <a:buFontTx/>
              <a:buNone/>
            </a:pPr>
            <a:r>
              <a:rPr lang="en-US" altLang="zh-CN" sz="2000" dirty="0">
                <a:latin typeface="Tahoma" panose="020B0604030504040204" pitchFamily="34" charset="0"/>
                <a:ea typeface="宋体" panose="02010600030101010101" pitchFamily="2" charset="-122"/>
              </a:rPr>
              <a:t>Email: heixj@hust.edu.cn </a:t>
            </a:r>
          </a:p>
          <a:p>
            <a:pPr algn="r" eaLnBrk="1" hangingPunct="1">
              <a:spcBef>
                <a:spcPct val="0"/>
              </a:spcBef>
              <a:buClrTx/>
              <a:buSzTx/>
              <a:buFontTx/>
              <a:buNone/>
            </a:pPr>
            <a:r>
              <a:rPr lang="zh-CN" altLang="en-US" sz="2000" dirty="0">
                <a:latin typeface="Tahoma" panose="020B0604030504040204" pitchFamily="34" charset="0"/>
                <a:ea typeface="宋体" panose="02010600030101010101" pitchFamily="2" charset="-122"/>
              </a:rPr>
              <a:t>网址：</a:t>
            </a:r>
            <a:r>
              <a:rPr lang="en-US" altLang="zh-CN" sz="2000" dirty="0">
                <a:latin typeface="Tahoma" panose="020B0604030504040204" pitchFamily="34" charset="0"/>
                <a:ea typeface="宋体" panose="02010600030101010101" pitchFamily="2" charset="-122"/>
              </a:rPr>
              <a:t> http://cloud.eic.hust.edu.cn:8084/~heixj/</a:t>
            </a:r>
          </a:p>
        </p:txBody>
      </p:sp>
    </p:spTree>
    <p:extLst>
      <p:ext uri="{BB962C8B-B14F-4D97-AF65-F5344CB8AC3E}">
        <p14:creationId xmlns:p14="http://schemas.microsoft.com/office/powerpoint/2010/main" val="272184763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Number Placeholder 5"/>
          <p:cNvSpPr>
            <a:spLocks noGrp="1"/>
          </p:cNvSpPr>
          <p:nvPr>
            <p:ph type="sldNum" sz="quarter" idx="11"/>
          </p:nvPr>
        </p:nvSpPr>
        <p:spPr>
          <a:xfrm>
            <a:off x="9848851" y="6462714"/>
            <a:ext cx="676275" cy="276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838AA7D6-D99E-4825-B7B8-4FD237AC662D}" type="slidenum">
              <a:rPr kumimoji="0" lang="en-US" altLang="zh-CN" sz="1000">
                <a:latin typeface="Times New Roman" panose="02020603050405020304" pitchFamily="18" charset="0"/>
                <a:ea typeface="宋体" panose="02010600030101010101" pitchFamily="2" charset="-122"/>
                <a:cs typeface="Arial" panose="020B0604020202020204" pitchFamily="34" charset="0"/>
              </a:rPr>
              <a:pPr>
                <a:spcBef>
                  <a:spcPct val="0"/>
                </a:spcBef>
                <a:buClrTx/>
                <a:buSzTx/>
                <a:buFontTx/>
                <a:buNone/>
              </a:pPr>
              <a:t>183</a:t>
            </a:fld>
            <a:endParaRPr kumimoji="0" lang="en-US" altLang="zh-CN" sz="1000">
              <a:latin typeface="Times New Roman" panose="02020603050405020304" pitchFamily="18" charset="0"/>
              <a:ea typeface="宋体" panose="02010600030101010101" pitchFamily="2" charset="-122"/>
              <a:cs typeface="Arial" panose="020B0604020202020204" pitchFamily="34" charset="0"/>
            </a:endParaRPr>
          </a:p>
        </p:txBody>
      </p:sp>
      <p:sp>
        <p:nvSpPr>
          <p:cNvPr id="248835" name="Rectangle 2"/>
          <p:cNvSpPr>
            <a:spLocks noGrp="1" noChangeArrowheads="1"/>
          </p:cNvSpPr>
          <p:nvPr>
            <p:ph type="title"/>
          </p:nvPr>
        </p:nvSpPr>
        <p:spPr/>
        <p:txBody>
          <a:bodyPr/>
          <a:lstStyle/>
          <a:p>
            <a:pPr eaLnBrk="1" hangingPunct="1"/>
            <a:r>
              <a:rPr lang="zh-CN" altLang="en-US" sz="2800">
                <a:ea typeface="宋体" panose="02010600030101010101" pitchFamily="2" charset="-122"/>
              </a:rPr>
              <a:t>参考资料</a:t>
            </a:r>
            <a:endParaRPr lang="en-US" altLang="zh-CN" sz="2800">
              <a:ea typeface="宋体" panose="02010600030101010101" pitchFamily="2" charset="-122"/>
            </a:endParaRPr>
          </a:p>
        </p:txBody>
      </p:sp>
      <p:sp>
        <p:nvSpPr>
          <p:cNvPr id="248836" name="Rectangle 3"/>
          <p:cNvSpPr>
            <a:spLocks noGrp="1" noChangeArrowheads="1"/>
          </p:cNvSpPr>
          <p:nvPr>
            <p:ph type="body" idx="1"/>
          </p:nvPr>
        </p:nvSpPr>
        <p:spPr/>
        <p:txBody>
          <a:bodyPr/>
          <a:lstStyle/>
          <a:p>
            <a:pPr eaLnBrk="1" hangingPunct="1"/>
            <a:r>
              <a:rPr lang="en-US" altLang="zh-CN" i="1">
                <a:ea typeface="宋体" panose="02010600030101010101" pitchFamily="2" charset="-122"/>
              </a:rPr>
              <a:t>Chapter 1 in L. L. Peterson and B. S. Davie, Computer Networking: A System Approach (5th edition), Morgan Kaufmann, 2012</a:t>
            </a:r>
          </a:p>
          <a:p>
            <a:pPr eaLnBrk="1" hangingPunct="1"/>
            <a:r>
              <a:rPr lang="en-US" altLang="zh-CN" i="1">
                <a:ea typeface="宋体" panose="02010600030101010101" pitchFamily="2" charset="-122"/>
              </a:rPr>
              <a:t>Chapter 1 in James F. Kurose and Keith W. Ross, Computer Networking: A Top-Down Approach (6th edition), Pearson Education Inc., 2012</a:t>
            </a:r>
          </a:p>
          <a:p>
            <a:pPr eaLnBrk="1" hangingPunct="1"/>
            <a:r>
              <a:rPr lang="zh-CN" altLang="en-US" i="1">
                <a:ea typeface="宋体" panose="02010600030101010101" pitchFamily="2" charset="-122"/>
              </a:rPr>
              <a:t>吴功宜，计算机网络（第</a:t>
            </a:r>
            <a:r>
              <a:rPr lang="en-US" altLang="zh-CN" i="1">
                <a:ea typeface="宋体" panose="02010600030101010101" pitchFamily="2" charset="-122"/>
              </a:rPr>
              <a:t>3</a:t>
            </a:r>
            <a:r>
              <a:rPr lang="zh-CN" altLang="en-US" i="1">
                <a:ea typeface="宋体" panose="02010600030101010101" pitchFamily="2" charset="-122"/>
              </a:rPr>
              <a:t>版）</a:t>
            </a:r>
            <a:r>
              <a:rPr lang="en-US" altLang="zh-CN" i="1">
                <a:ea typeface="宋体" panose="02010600030101010101" pitchFamily="2" charset="-122"/>
              </a:rPr>
              <a:t>,</a:t>
            </a:r>
            <a:r>
              <a:rPr lang="zh-CN" altLang="en-US" i="1">
                <a:ea typeface="宋体" panose="02010600030101010101" pitchFamily="2" charset="-122"/>
              </a:rPr>
              <a:t>清华大学出版社，</a:t>
            </a:r>
            <a:r>
              <a:rPr lang="en-US" altLang="zh-CN" i="1">
                <a:ea typeface="宋体" panose="02010600030101010101" pitchFamily="2" charset="-122"/>
              </a:rPr>
              <a:t>2011</a:t>
            </a:r>
          </a:p>
          <a:p>
            <a:pPr eaLnBrk="1" hangingPunct="1">
              <a:buFont typeface="Wingdings" panose="05000000000000000000" pitchFamily="2" charset="2"/>
              <a:buNone/>
            </a:pPr>
            <a:endParaRPr lang="en-US" altLang="zh-CN" i="1">
              <a:ea typeface="宋体" panose="02010600030101010101" pitchFamily="2" charset="-122"/>
            </a:endParaRPr>
          </a:p>
          <a:p>
            <a:pPr eaLnBrk="1" hangingPunct="1">
              <a:buFont typeface="Wingdings" panose="05000000000000000000" pitchFamily="2" charset="2"/>
              <a:buNone/>
            </a:pPr>
            <a:endParaRPr lang="en-US" altLang="zh-CN">
              <a:ea typeface="宋体" panose="02010600030101010101" pitchFamily="2" charset="-122"/>
            </a:endParaRPr>
          </a:p>
        </p:txBody>
      </p:sp>
    </p:spTree>
    <p:extLst>
      <p:ext uri="{BB962C8B-B14F-4D97-AF65-F5344CB8AC3E}">
        <p14:creationId xmlns:p14="http://schemas.microsoft.com/office/powerpoint/2010/main" val="4008751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C98A6FF-90FA-46D9-800F-F1E8A6BA4F55}" type="slidenum">
              <a:rPr kumimoji="0" lang="en-US" altLang="zh-CN" sz="1400">
                <a:latin typeface="Arial" panose="020B0604020202020204" pitchFamily="34" charset="0"/>
                <a:ea typeface="宋体" panose="02010600030101010101" pitchFamily="2" charset="-122"/>
              </a:rPr>
              <a:pPr>
                <a:spcBef>
                  <a:spcPct val="0"/>
                </a:spcBef>
                <a:buClrTx/>
                <a:buSzTx/>
                <a:buFontTx/>
                <a:buNone/>
              </a:pPr>
              <a:t>19</a:t>
            </a:fld>
            <a:r>
              <a:rPr kumimoji="0" lang="en-US" altLang="zh-CN" sz="1000">
                <a:latin typeface="Arial" panose="020B0604020202020204" pitchFamily="34" charset="0"/>
                <a:ea typeface="宋体" panose="02010600030101010101" pitchFamily="2" charset="-122"/>
              </a:rPr>
              <a:t>-</a:t>
            </a:r>
          </a:p>
        </p:txBody>
      </p:sp>
      <p:sp>
        <p:nvSpPr>
          <p:cNvPr id="37891" name="Rectangle 2"/>
          <p:cNvSpPr>
            <a:spLocks noGrp="1" noChangeArrowheads="1"/>
          </p:cNvSpPr>
          <p:nvPr>
            <p:ph type="title"/>
          </p:nvPr>
        </p:nvSpPr>
        <p:spPr>
          <a:xfrm>
            <a:off x="1122767" y="656168"/>
            <a:ext cx="4967287" cy="714375"/>
          </a:xfrm>
        </p:spPr>
        <p:txBody>
          <a:bodyPr/>
          <a:lstStyle/>
          <a:p>
            <a:pPr eaLnBrk="1" hangingPunct="1"/>
            <a:r>
              <a:rPr lang="zh-CN" altLang="en-US" sz="4000" dirty="0"/>
              <a:t>第</a:t>
            </a:r>
            <a:r>
              <a:rPr lang="en-US" altLang="zh-CN" sz="4000" dirty="0"/>
              <a:t>1</a:t>
            </a:r>
            <a:r>
              <a:rPr lang="zh-CN" altLang="en-US" sz="4000" dirty="0"/>
              <a:t>章的内容组织</a:t>
            </a:r>
          </a:p>
        </p:txBody>
      </p:sp>
      <p:sp>
        <p:nvSpPr>
          <p:cNvPr id="17412" name="Text Box 3"/>
          <p:cNvSpPr txBox="1">
            <a:spLocks noChangeArrowheads="1"/>
          </p:cNvSpPr>
          <p:nvPr/>
        </p:nvSpPr>
        <p:spPr bwMode="auto">
          <a:xfrm>
            <a:off x="3001020" y="1773908"/>
            <a:ext cx="5903913" cy="519112"/>
          </a:xfrm>
          <a:prstGeom prst="rect">
            <a:avLst/>
          </a:prstGeom>
          <a:ln/>
        </p:spPr>
        <p:style>
          <a:lnRef idx="0">
            <a:schemeClr val="accent3"/>
          </a:lnRef>
          <a:fillRef idx="3">
            <a:schemeClr val="accent3"/>
          </a:fillRef>
          <a:effectRef idx="3">
            <a:schemeClr val="accent3"/>
          </a:effectRef>
          <a:fontRef idx="minor">
            <a:schemeClr val="lt1"/>
          </a:fontRef>
        </p:style>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r>
              <a:rPr lang="zh-CN" altLang="en-US" sz="2800" b="1" dirty="0">
                <a:solidFill>
                  <a:schemeClr val="accent5">
                    <a:lumMod val="50000"/>
                  </a:schemeClr>
                </a:solidFill>
                <a:latin typeface="华文楷体" pitchFamily="2" charset="-122"/>
                <a:ea typeface="华文楷体" pitchFamily="2" charset="-122"/>
              </a:rPr>
              <a:t>问题：如何建造一个计算机网络</a:t>
            </a:r>
            <a:r>
              <a:rPr lang="en-US" altLang="zh-CN" sz="2800" b="1" dirty="0">
                <a:solidFill>
                  <a:schemeClr val="accent5">
                    <a:lumMod val="50000"/>
                  </a:schemeClr>
                </a:solidFill>
                <a:latin typeface="华文楷体" pitchFamily="2" charset="-122"/>
                <a:ea typeface="华文楷体" pitchFamily="2" charset="-122"/>
              </a:rPr>
              <a:t>?</a:t>
            </a:r>
          </a:p>
        </p:txBody>
      </p:sp>
      <p:graphicFrame>
        <p:nvGraphicFramePr>
          <p:cNvPr id="16415" name="Group 31"/>
          <p:cNvGraphicFramePr>
            <a:graphicFrameLocks noGrp="1"/>
          </p:cNvGraphicFramePr>
          <p:nvPr>
            <p:extLst>
              <p:ext uri="{D42A27DB-BD31-4B8C-83A1-F6EECF244321}">
                <p14:modId xmlns:p14="http://schemas.microsoft.com/office/powerpoint/2010/main" val="1631142493"/>
              </p:ext>
            </p:extLst>
          </p:nvPr>
        </p:nvGraphicFramePr>
        <p:xfrm>
          <a:off x="2351584" y="2947553"/>
          <a:ext cx="7848600" cy="2804088"/>
        </p:xfrm>
        <a:graphic>
          <a:graphicData uri="http://schemas.openxmlformats.org/drawingml/2006/table">
            <a:tbl>
              <a:tblPr>
                <a:tableStyleId>{8799B23B-EC83-4686-B30A-512413B5E67A}</a:tableStyleId>
              </a:tblPr>
              <a:tblGrid>
                <a:gridCol w="3095625">
                  <a:extLst>
                    <a:ext uri="{9D8B030D-6E8A-4147-A177-3AD203B41FA5}">
                      <a16:colId xmlns:a16="http://schemas.microsoft.com/office/drawing/2014/main" val="20000"/>
                    </a:ext>
                  </a:extLst>
                </a:gridCol>
                <a:gridCol w="4752975">
                  <a:extLst>
                    <a:ext uri="{9D8B030D-6E8A-4147-A177-3AD203B41FA5}">
                      <a16:colId xmlns:a16="http://schemas.microsoft.com/office/drawing/2014/main" val="20001"/>
                    </a:ext>
                  </a:extLst>
                </a:gridCol>
              </a:tblGrid>
              <a:tr h="48766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800" u="none" strike="noStrike" cap="none" normalizeH="0" baseline="0" dirty="0">
                          <a:ln>
                            <a:noFill/>
                          </a:ln>
                          <a:effectLst/>
                        </a:rPr>
                        <a:t>系统方法的步骤</a:t>
                      </a:r>
                      <a:endParaRPr kumimoji="0" lang="zh-CN" altLang="en-US" sz="2800" b="0" i="0" u="none" strike="noStrike" cap="none" normalizeH="0" baseline="0" dirty="0">
                        <a:ln>
                          <a:noFill/>
                        </a:ln>
                        <a:solidFill>
                          <a:schemeClr val="tx1"/>
                        </a:solidFill>
                        <a:effectLst/>
                        <a:latin typeface="Arial" charset="0"/>
                        <a:ea typeface="华文中宋" pitchFamily="2" charset="-122"/>
                      </a:endParaRPr>
                    </a:p>
                  </a:txBody>
                  <a:tcPr marT="45714" marB="45714" horzOverflow="overflow">
                    <a:solidFill>
                      <a:schemeClr val="accent6">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800" u="none" strike="noStrike" cap="none" normalizeH="0" baseline="0">
                          <a:ln>
                            <a:noFill/>
                          </a:ln>
                          <a:effectLst/>
                        </a:rPr>
                        <a:t>第 </a:t>
                      </a:r>
                      <a:r>
                        <a:rPr kumimoji="0" lang="en-US" altLang="zh-CN" sz="2800" u="none" strike="noStrike" cap="none" normalizeH="0" baseline="0">
                          <a:ln>
                            <a:noFill/>
                          </a:ln>
                          <a:effectLst/>
                        </a:rPr>
                        <a:t>1 </a:t>
                      </a:r>
                      <a:r>
                        <a:rPr kumimoji="0" lang="zh-CN" altLang="en-US" sz="2800" u="none" strike="noStrike" cap="none" normalizeH="0" baseline="0">
                          <a:ln>
                            <a:noFill/>
                          </a:ln>
                          <a:effectLst/>
                        </a:rPr>
                        <a:t>章的主要内容</a:t>
                      </a:r>
                      <a:endParaRPr kumimoji="0" lang="zh-CN" altLang="en-US" sz="2800" b="0" i="0" u="none" strike="noStrike" cap="none" normalizeH="0" baseline="0">
                        <a:ln>
                          <a:noFill/>
                        </a:ln>
                        <a:solidFill>
                          <a:schemeClr val="tx1"/>
                        </a:solidFill>
                        <a:effectLst/>
                        <a:latin typeface="Arial" charset="0"/>
                        <a:ea typeface="华文中宋" pitchFamily="2" charset="-122"/>
                      </a:endParaRPr>
                    </a:p>
                  </a:txBody>
                  <a:tcPr marT="45714" marB="45714" horzOverflow="overflow">
                    <a:solidFill>
                      <a:schemeClr val="accent6">
                        <a:lumMod val="20000"/>
                        <a:lumOff val="80000"/>
                      </a:schemeClr>
                    </a:solidFill>
                  </a:tcPr>
                </a:tc>
                <a:extLst>
                  <a:ext uri="{0D108BD9-81ED-4DB2-BD59-A6C34878D82A}">
                    <a16:rowId xmlns:a16="http://schemas.microsoft.com/office/drawing/2014/main" val="10000"/>
                  </a:ext>
                </a:extLst>
              </a:tr>
              <a:tr h="449199">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400" u="none" strike="noStrike" kern="1200" cap="none" normalizeH="0" baseline="0" dirty="0">
                          <a:ln>
                            <a:noFill/>
                          </a:ln>
                          <a:effectLst/>
                        </a:rPr>
                        <a:t>设计目标</a:t>
                      </a:r>
                      <a:endParaRPr kumimoji="0" lang="en-US" altLang="zh-CN" sz="2400" b="0" i="0" u="none" strike="noStrike" kern="1200" cap="none" normalizeH="0" baseline="0" dirty="0">
                        <a:ln>
                          <a:noFill/>
                        </a:ln>
                        <a:solidFill>
                          <a:schemeClr val="tx1"/>
                        </a:solidFill>
                        <a:effectLst/>
                        <a:latin typeface="Arial" charset="0"/>
                        <a:ea typeface="华文中宋" pitchFamily="2" charset="-122"/>
                        <a:cs typeface="+mn-cs"/>
                      </a:endParaRPr>
                    </a:p>
                  </a:txBody>
                  <a:tcPr marT="45714" marB="45714" horzOverflow="overflow">
                    <a:solidFill>
                      <a:schemeClr val="accent6">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400" u="none" strike="noStrike" cap="none" normalizeH="0" baseline="0" dirty="0">
                          <a:ln>
                            <a:noFill/>
                          </a:ln>
                          <a:effectLst/>
                        </a:rPr>
                        <a:t>1.1 </a:t>
                      </a:r>
                      <a:r>
                        <a:rPr kumimoji="0" lang="zh-CN" altLang="en-US" sz="2400" u="none" strike="noStrike" cap="none" normalizeH="0" baseline="0" dirty="0">
                          <a:ln>
                            <a:noFill/>
                          </a:ln>
                          <a:effectLst/>
                        </a:rPr>
                        <a:t>网络应用</a:t>
                      </a:r>
                      <a:endParaRPr kumimoji="0" lang="en-US" altLang="zh-CN" sz="2400" b="0" i="0" u="none" strike="noStrike" cap="none" normalizeH="0" baseline="0" dirty="0">
                        <a:ln>
                          <a:noFill/>
                        </a:ln>
                        <a:solidFill>
                          <a:schemeClr val="tx1"/>
                        </a:solidFill>
                        <a:effectLst/>
                        <a:latin typeface="Arial" charset="0"/>
                        <a:ea typeface="华文中宋" pitchFamily="2" charset="-122"/>
                      </a:endParaRPr>
                    </a:p>
                  </a:txBody>
                  <a:tcPr marT="45714" marB="45714" horzOverflow="overflow">
                    <a:solidFill>
                      <a:schemeClr val="accent6">
                        <a:lumMod val="20000"/>
                        <a:lumOff val="80000"/>
                      </a:schemeClr>
                    </a:solidFill>
                  </a:tcPr>
                </a:tc>
                <a:extLst>
                  <a:ext uri="{0D108BD9-81ED-4DB2-BD59-A6C34878D82A}">
                    <a16:rowId xmlns:a16="http://schemas.microsoft.com/office/drawing/2014/main" val="10001"/>
                  </a:ext>
                </a:extLst>
              </a:tr>
              <a:tr h="43174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400" u="none" strike="noStrike" cap="none" normalizeH="0" baseline="0" dirty="0">
                          <a:ln>
                            <a:noFill/>
                          </a:ln>
                          <a:effectLst/>
                        </a:rPr>
                        <a:t>需求分析</a:t>
                      </a:r>
                      <a:endParaRPr kumimoji="0" lang="zh-CN" altLang="en-US" sz="2400" b="0" i="0" u="none" strike="noStrike" cap="none" normalizeH="0" baseline="0" dirty="0">
                        <a:ln>
                          <a:noFill/>
                        </a:ln>
                        <a:solidFill>
                          <a:schemeClr val="tx1"/>
                        </a:solidFill>
                        <a:effectLst/>
                        <a:latin typeface="Arial" charset="0"/>
                        <a:ea typeface="华文中宋" pitchFamily="2" charset="-122"/>
                      </a:endParaRPr>
                    </a:p>
                  </a:txBody>
                  <a:tcPr marT="45714" marB="45714" horzOverflow="overflow">
                    <a:solidFill>
                      <a:schemeClr val="accent6">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400" u="none" strike="noStrike" cap="none" normalizeH="0" baseline="0" dirty="0">
                          <a:ln>
                            <a:noFill/>
                          </a:ln>
                          <a:effectLst/>
                        </a:rPr>
                        <a:t>1.2 </a:t>
                      </a:r>
                      <a:r>
                        <a:rPr kumimoji="0" lang="zh-CN" altLang="en-US" sz="2400" u="none" strike="noStrike" cap="none" normalizeH="0" baseline="0" dirty="0">
                          <a:ln>
                            <a:noFill/>
                          </a:ln>
                          <a:effectLst/>
                        </a:rPr>
                        <a:t>设计需求</a:t>
                      </a:r>
                      <a:endParaRPr kumimoji="0" lang="zh-CN" altLang="en-US" sz="2400" b="0" i="0" u="none" strike="noStrike" cap="none" normalizeH="0" baseline="0" dirty="0">
                        <a:ln>
                          <a:noFill/>
                        </a:ln>
                        <a:solidFill>
                          <a:schemeClr val="tx1"/>
                        </a:solidFill>
                        <a:effectLst/>
                        <a:latin typeface="Arial" charset="0"/>
                        <a:ea typeface="华文中宋" pitchFamily="2" charset="-122"/>
                      </a:endParaRPr>
                    </a:p>
                  </a:txBody>
                  <a:tcPr marT="45714" marB="45714" horzOverflow="overflow">
                    <a:solidFill>
                      <a:schemeClr val="accent6">
                        <a:lumMod val="20000"/>
                        <a:lumOff val="80000"/>
                      </a:schemeClr>
                    </a:solidFill>
                  </a:tcPr>
                </a:tc>
                <a:extLst>
                  <a:ext uri="{0D108BD9-81ED-4DB2-BD59-A6C34878D82A}">
                    <a16:rowId xmlns:a16="http://schemas.microsoft.com/office/drawing/2014/main" val="10002"/>
                  </a:ext>
                </a:extLst>
              </a:tr>
              <a:tr h="43174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400" u="none" strike="noStrike" cap="none" normalizeH="0" baseline="0" dirty="0">
                          <a:ln>
                            <a:noFill/>
                          </a:ln>
                          <a:effectLst/>
                        </a:rPr>
                        <a:t>系统的设计</a:t>
                      </a:r>
                      <a:endParaRPr kumimoji="0" lang="zh-CN" altLang="en-US" sz="2400" b="0" i="0" u="none" strike="noStrike" cap="none" normalizeH="0" baseline="0" dirty="0">
                        <a:ln>
                          <a:noFill/>
                        </a:ln>
                        <a:solidFill>
                          <a:schemeClr val="tx1"/>
                        </a:solidFill>
                        <a:effectLst/>
                        <a:latin typeface="Arial" charset="0"/>
                        <a:ea typeface="华文中宋" pitchFamily="2" charset="-122"/>
                      </a:endParaRPr>
                    </a:p>
                  </a:txBody>
                  <a:tcPr marT="45714" marB="45714" horzOverflow="overflow">
                    <a:solidFill>
                      <a:schemeClr val="accent6">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400" u="none" strike="noStrike" cap="none" normalizeH="0" baseline="0" dirty="0">
                          <a:ln>
                            <a:noFill/>
                          </a:ln>
                          <a:effectLst/>
                        </a:rPr>
                        <a:t>1.3 </a:t>
                      </a:r>
                      <a:r>
                        <a:rPr kumimoji="0" lang="zh-CN" altLang="en-US" sz="2400" u="none" strike="noStrike" cap="none" normalizeH="0" baseline="0" dirty="0">
                          <a:ln>
                            <a:noFill/>
                          </a:ln>
                          <a:effectLst/>
                        </a:rPr>
                        <a:t>网络体系结构</a:t>
                      </a:r>
                      <a:endParaRPr kumimoji="0" lang="zh-CN" altLang="en-US" sz="2400" b="0" i="0" u="none" strike="noStrike" cap="none" normalizeH="0" baseline="0" dirty="0">
                        <a:ln>
                          <a:noFill/>
                        </a:ln>
                        <a:solidFill>
                          <a:schemeClr val="tx1"/>
                        </a:solidFill>
                        <a:effectLst/>
                        <a:latin typeface="Arial" charset="0"/>
                        <a:ea typeface="华文中宋" pitchFamily="2" charset="-122"/>
                      </a:endParaRPr>
                    </a:p>
                  </a:txBody>
                  <a:tcPr marT="45714" marB="45714" horzOverflow="overflow">
                    <a:solidFill>
                      <a:schemeClr val="accent6">
                        <a:lumMod val="20000"/>
                        <a:lumOff val="80000"/>
                      </a:schemeClr>
                    </a:solidFill>
                  </a:tcPr>
                </a:tc>
                <a:extLst>
                  <a:ext uri="{0D108BD9-81ED-4DB2-BD59-A6C34878D82A}">
                    <a16:rowId xmlns:a16="http://schemas.microsoft.com/office/drawing/2014/main" val="10003"/>
                  </a:ext>
                </a:extLst>
              </a:tr>
              <a:tr h="43174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400" u="none" strike="noStrike" cap="none" normalizeH="0" baseline="0" dirty="0">
                          <a:ln>
                            <a:noFill/>
                          </a:ln>
                          <a:effectLst/>
                        </a:rPr>
                        <a:t>系统的使用</a:t>
                      </a:r>
                      <a:endParaRPr kumimoji="0" lang="zh-CN" altLang="en-US" sz="2400" b="0" i="0" u="none" strike="noStrike" cap="none" normalizeH="0" baseline="0" dirty="0">
                        <a:ln>
                          <a:noFill/>
                        </a:ln>
                        <a:solidFill>
                          <a:schemeClr val="tx1"/>
                        </a:solidFill>
                        <a:effectLst/>
                        <a:latin typeface="Arial" charset="0"/>
                        <a:ea typeface="华文中宋" pitchFamily="2" charset="-122"/>
                      </a:endParaRPr>
                    </a:p>
                  </a:txBody>
                  <a:tcPr marT="45714" marB="45714" horzOverflow="overflow">
                    <a:solidFill>
                      <a:schemeClr val="accent6">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400" u="none" strike="noStrike" cap="none" normalizeH="0" baseline="0" dirty="0">
                          <a:ln>
                            <a:noFill/>
                          </a:ln>
                          <a:effectLst/>
                        </a:rPr>
                        <a:t>1.4 </a:t>
                      </a:r>
                      <a:r>
                        <a:rPr kumimoji="0" lang="zh-CN" altLang="en-US" sz="2400" u="none" strike="noStrike" cap="none" normalizeH="0" baseline="0" dirty="0">
                          <a:ln>
                            <a:noFill/>
                          </a:ln>
                          <a:effectLst/>
                        </a:rPr>
                        <a:t>实现网络软件</a:t>
                      </a:r>
                      <a:endParaRPr kumimoji="0" lang="en-US" altLang="zh-CN" sz="2400" b="0" i="0" u="none" strike="noStrike" cap="none" normalizeH="0" baseline="0" dirty="0">
                        <a:ln>
                          <a:noFill/>
                        </a:ln>
                        <a:solidFill>
                          <a:schemeClr val="tx1"/>
                        </a:solidFill>
                        <a:effectLst/>
                        <a:latin typeface="Arial" charset="0"/>
                        <a:ea typeface="华文中宋" pitchFamily="2" charset="-122"/>
                      </a:endParaRPr>
                    </a:p>
                  </a:txBody>
                  <a:tcPr marT="45714" marB="45714" horzOverflow="overflow">
                    <a:solidFill>
                      <a:schemeClr val="accent6">
                        <a:lumMod val="20000"/>
                        <a:lumOff val="80000"/>
                      </a:schemeClr>
                    </a:solidFill>
                  </a:tcPr>
                </a:tc>
                <a:extLst>
                  <a:ext uri="{0D108BD9-81ED-4DB2-BD59-A6C34878D82A}">
                    <a16:rowId xmlns:a16="http://schemas.microsoft.com/office/drawing/2014/main" val="10004"/>
                  </a:ext>
                </a:extLst>
              </a:tr>
              <a:tr h="43174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400" u="none" strike="noStrike" cap="none" normalizeH="0" baseline="0" dirty="0">
                          <a:ln>
                            <a:noFill/>
                          </a:ln>
                          <a:effectLst/>
                        </a:rPr>
                        <a:t>系统的评估</a:t>
                      </a:r>
                      <a:endParaRPr kumimoji="0" lang="zh-CN" altLang="en-US" sz="2400" b="0" i="0" u="none" strike="noStrike" cap="none" normalizeH="0" baseline="0" dirty="0">
                        <a:ln>
                          <a:noFill/>
                        </a:ln>
                        <a:solidFill>
                          <a:schemeClr val="tx1"/>
                        </a:solidFill>
                        <a:effectLst/>
                        <a:latin typeface="Arial" charset="0"/>
                        <a:ea typeface="华文中宋" pitchFamily="2" charset="-122"/>
                      </a:endParaRPr>
                    </a:p>
                  </a:txBody>
                  <a:tcPr marT="45714" marB="45714" horzOverflow="overflow">
                    <a:solidFill>
                      <a:schemeClr val="accent6">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400" u="none" strike="noStrike" cap="none" normalizeH="0" baseline="0" dirty="0">
                          <a:ln>
                            <a:noFill/>
                          </a:ln>
                          <a:effectLst/>
                        </a:rPr>
                        <a:t>1.5 </a:t>
                      </a:r>
                      <a:r>
                        <a:rPr kumimoji="0" lang="zh-CN" altLang="en-US" sz="2400" u="none" strike="noStrike" cap="none" normalizeH="0" baseline="0" dirty="0">
                          <a:ln>
                            <a:noFill/>
                          </a:ln>
                          <a:effectLst/>
                        </a:rPr>
                        <a:t>网络性能</a:t>
                      </a:r>
                      <a:endParaRPr kumimoji="0" lang="zh-CN" altLang="en-US" sz="2400" b="0" i="0" u="none" strike="noStrike" cap="none" normalizeH="0" baseline="0" dirty="0">
                        <a:ln>
                          <a:noFill/>
                        </a:ln>
                        <a:solidFill>
                          <a:schemeClr val="tx1"/>
                        </a:solidFill>
                        <a:effectLst/>
                        <a:latin typeface="Arial" charset="0"/>
                        <a:ea typeface="华文中宋" pitchFamily="2" charset="-122"/>
                      </a:endParaRPr>
                    </a:p>
                  </a:txBody>
                  <a:tcPr marT="45714" marB="45714" horzOverflow="overflow">
                    <a:solidFill>
                      <a:schemeClr val="accent6">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25403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C56372B6-C2B7-4BDD-9CED-30789D907BC6}" type="slidenum">
              <a:rPr kumimoji="0" lang="en-US" altLang="zh-CN" sz="1400">
                <a:latin typeface="Arial" panose="020B0604020202020204" pitchFamily="34" charset="0"/>
                <a:ea typeface="宋体" panose="02010600030101010101" pitchFamily="2" charset="-122"/>
              </a:rPr>
              <a:pPr>
                <a:spcBef>
                  <a:spcPct val="0"/>
                </a:spcBef>
                <a:buClrTx/>
                <a:buSzTx/>
                <a:buFontTx/>
                <a:buNone/>
              </a:pPr>
              <a:t>2</a:t>
            </a:fld>
            <a:r>
              <a:rPr kumimoji="0" lang="en-US" altLang="zh-CN" sz="1000">
                <a:latin typeface="Arial" panose="020B0604020202020204" pitchFamily="34" charset="0"/>
                <a:ea typeface="宋体" panose="02010600030101010101" pitchFamily="2" charset="-122"/>
              </a:rPr>
              <a:t>-</a:t>
            </a:r>
          </a:p>
        </p:txBody>
      </p:sp>
      <p:sp>
        <p:nvSpPr>
          <p:cNvPr id="9219" name="Rectangle 2"/>
          <p:cNvSpPr>
            <a:spLocks noGrp="1" noChangeArrowheads="1"/>
          </p:cNvSpPr>
          <p:nvPr>
            <p:ph type="title" idx="4294967295"/>
          </p:nvPr>
        </p:nvSpPr>
        <p:spPr/>
        <p:txBody>
          <a:bodyPr anchor="ctr"/>
          <a:lstStyle/>
          <a:p>
            <a:r>
              <a:rPr lang="zh-CN" altLang="en-US" sz="3200">
                <a:ea typeface="宋体" panose="02010600030101010101" pitchFamily="2" charset="-122"/>
              </a:rPr>
              <a:t>学习目标</a:t>
            </a:r>
            <a:endParaRPr lang="en-US" altLang="zh-CN" sz="3200">
              <a:ea typeface="宋体" panose="02010600030101010101" pitchFamily="2" charset="-122"/>
            </a:endParaRPr>
          </a:p>
        </p:txBody>
      </p:sp>
      <p:sp>
        <p:nvSpPr>
          <p:cNvPr id="159748" name="Rectangle 3"/>
          <p:cNvSpPr>
            <a:spLocks noGrp="1" noChangeArrowheads="1"/>
          </p:cNvSpPr>
          <p:nvPr>
            <p:ph type="body" idx="4294967295"/>
          </p:nvPr>
        </p:nvSpPr>
        <p:spPr/>
        <p:txBody>
          <a:bodyPr>
            <a:normAutofit fontScale="92500" lnSpcReduction="10000"/>
          </a:bodyPr>
          <a:lstStyle/>
          <a:p>
            <a:pPr>
              <a:defRPr/>
            </a:pPr>
            <a:r>
              <a:rPr lang="zh-CN" altLang="en-US" sz="2400" dirty="0">
                <a:ea typeface="宋体" pitchFamily="2" charset="-122"/>
              </a:rPr>
              <a:t>了解计算机网络的定义、发展历史；</a:t>
            </a:r>
            <a:endParaRPr lang="en-US" altLang="zh-CN" sz="2400" dirty="0">
              <a:ea typeface="宋体" pitchFamily="2" charset="-122"/>
            </a:endParaRPr>
          </a:p>
          <a:p>
            <a:pPr>
              <a:defRPr/>
            </a:pPr>
            <a:r>
              <a:rPr lang="zh-CN" altLang="en-US" sz="2400" dirty="0">
                <a:ea typeface="宋体" pitchFamily="2" charset="-122"/>
              </a:rPr>
              <a:t>理解设计计算机网络的技术需求；</a:t>
            </a:r>
            <a:endParaRPr lang="en-US" altLang="zh-CN" sz="2400" dirty="0">
              <a:ea typeface="宋体" pitchFamily="2" charset="-122"/>
            </a:endParaRPr>
          </a:p>
          <a:p>
            <a:pPr>
              <a:defRPr/>
            </a:pPr>
            <a:r>
              <a:rPr lang="zh-CN" altLang="en-US" sz="2400" dirty="0">
                <a:ea typeface="宋体" pitchFamily="2" charset="-122"/>
              </a:rPr>
              <a:t>掌握电路交换与分组交换的概念与区别；</a:t>
            </a:r>
            <a:endParaRPr lang="en-US" altLang="zh-CN" sz="2400" dirty="0">
              <a:ea typeface="宋体" pitchFamily="2" charset="-122"/>
            </a:endParaRPr>
          </a:p>
          <a:p>
            <a:pPr>
              <a:defRPr/>
            </a:pPr>
            <a:r>
              <a:rPr lang="zh-CN" altLang="en-US" sz="2400" dirty="0">
                <a:ea typeface="宋体" pitchFamily="2" charset="-122"/>
              </a:rPr>
              <a:t>理解多路复用、统计多路复用的概念；</a:t>
            </a:r>
            <a:endParaRPr lang="en-US" altLang="zh-CN" sz="2400" dirty="0">
              <a:ea typeface="宋体" pitchFamily="2" charset="-122"/>
            </a:endParaRPr>
          </a:p>
          <a:p>
            <a:pPr>
              <a:defRPr/>
            </a:pPr>
            <a:r>
              <a:rPr lang="zh-CN" altLang="en-US" sz="2400" dirty="0">
                <a:ea typeface="宋体" pitchFamily="2" charset="-122"/>
              </a:rPr>
              <a:t>理解客户端服务器的通信模式；</a:t>
            </a:r>
            <a:endParaRPr lang="en-US" altLang="zh-CN" sz="2400" dirty="0">
              <a:ea typeface="宋体" pitchFamily="2" charset="-122"/>
            </a:endParaRPr>
          </a:p>
          <a:p>
            <a:pPr>
              <a:defRPr/>
            </a:pPr>
            <a:r>
              <a:rPr lang="zh-CN" altLang="en-US" sz="2400" dirty="0">
                <a:ea typeface="宋体" pitchFamily="2" charset="-122"/>
              </a:rPr>
              <a:t>掌握层次化计算机网络体系结构的原理，理解网络体系结构中的实体、协议、服务、接口等概念；</a:t>
            </a:r>
            <a:endParaRPr lang="en-US" altLang="zh-CN" sz="2400" dirty="0">
              <a:ea typeface="宋体" pitchFamily="2" charset="-122"/>
            </a:endParaRPr>
          </a:p>
          <a:p>
            <a:pPr>
              <a:defRPr/>
            </a:pPr>
            <a:r>
              <a:rPr lang="zh-CN" altLang="en-US" sz="2400" dirty="0">
                <a:ea typeface="宋体" pitchFamily="2" charset="-122"/>
              </a:rPr>
              <a:t>掌握层次化计算机网络体系结构的实现机制，理解报文的封装、层次间的多路复用与多路分解等概念；</a:t>
            </a:r>
            <a:endParaRPr lang="en-US" altLang="zh-CN" sz="2400" dirty="0">
              <a:ea typeface="宋体" pitchFamily="2" charset="-122"/>
            </a:endParaRPr>
          </a:p>
          <a:p>
            <a:pPr>
              <a:defRPr/>
            </a:pPr>
            <a:r>
              <a:rPr lang="zh-CN" altLang="en-US" sz="2400" dirty="0">
                <a:ea typeface="宋体" pitchFamily="2" charset="-122"/>
              </a:rPr>
              <a:t>掌握七层</a:t>
            </a:r>
            <a:r>
              <a:rPr lang="en-US" altLang="zh-CN" sz="2400" dirty="0">
                <a:ea typeface="宋体" pitchFamily="2" charset="-122"/>
              </a:rPr>
              <a:t>OSI/RM</a:t>
            </a:r>
            <a:r>
              <a:rPr lang="zh-CN" altLang="en-US" sz="2400" dirty="0">
                <a:ea typeface="宋体" pitchFamily="2" charset="-122"/>
              </a:rPr>
              <a:t>开放系统互联参考模型、各层功能；掌握</a:t>
            </a:r>
            <a:r>
              <a:rPr lang="en-US" altLang="zh-CN" sz="2400" dirty="0">
                <a:ea typeface="宋体" pitchFamily="2" charset="-122"/>
              </a:rPr>
              <a:t>TCP/IP</a:t>
            </a:r>
            <a:r>
              <a:rPr lang="zh-CN" altLang="en-US" sz="2400" dirty="0">
                <a:ea typeface="宋体" pitchFamily="2" charset="-122"/>
              </a:rPr>
              <a:t>的四层体系结构，各层功能，与</a:t>
            </a:r>
            <a:r>
              <a:rPr lang="en-US" altLang="zh-CN" sz="2400" dirty="0">
                <a:ea typeface="宋体" pitchFamily="2" charset="-122"/>
              </a:rPr>
              <a:t>OSI</a:t>
            </a:r>
            <a:r>
              <a:rPr lang="zh-CN" altLang="en-US" sz="2400" dirty="0">
                <a:ea typeface="宋体" pitchFamily="2" charset="-122"/>
              </a:rPr>
              <a:t>七层结构对比；提出五层的常用的体系结构</a:t>
            </a:r>
            <a:endParaRPr lang="en-US" altLang="zh-CN" sz="2400" dirty="0">
              <a:ea typeface="宋体" pitchFamily="2" charset="-122"/>
            </a:endParaRPr>
          </a:p>
          <a:p>
            <a:pPr>
              <a:defRPr/>
            </a:pPr>
            <a:r>
              <a:rPr lang="zh-CN" altLang="en-US" sz="2400" dirty="0">
                <a:ea typeface="宋体" pitchFamily="2" charset="-122"/>
              </a:rPr>
              <a:t>掌握主要的网络性能指标，包括带宽、吞吐量、时延、</a:t>
            </a:r>
            <a:r>
              <a:rPr lang="en-US" altLang="zh-CN" sz="2400" dirty="0">
                <a:ea typeface="宋体" pitchFamily="2" charset="-122"/>
              </a:rPr>
              <a:t>RTT</a:t>
            </a:r>
            <a:r>
              <a:rPr lang="zh-CN" altLang="en-US" sz="2400" dirty="0">
                <a:ea typeface="宋体" pitchFamily="2" charset="-122"/>
              </a:rPr>
              <a:t>、带宽时延积等，具备计算的能力；</a:t>
            </a:r>
            <a:endParaRPr lang="en-US" altLang="zh-CN" sz="2400" dirty="0">
              <a:ea typeface="宋体" pitchFamily="2" charset="-122"/>
            </a:endParaRPr>
          </a:p>
          <a:p>
            <a:pPr>
              <a:defRPr/>
            </a:pPr>
            <a:r>
              <a:rPr lang="zh-CN" altLang="en-US" sz="2400" dirty="0">
                <a:ea typeface="宋体" pitchFamily="2" charset="-122"/>
              </a:rPr>
              <a:t>理解基于套接字的网络编程的基本步骤；</a:t>
            </a:r>
            <a:endParaRPr lang="en-US" altLang="zh-CN" sz="2400" dirty="0">
              <a:ea typeface="宋体" pitchFamily="2" charset="-122"/>
            </a:endParaRPr>
          </a:p>
        </p:txBody>
      </p:sp>
    </p:spTree>
    <p:extLst>
      <p:ext uri="{BB962C8B-B14F-4D97-AF65-F5344CB8AC3E}">
        <p14:creationId xmlns:p14="http://schemas.microsoft.com/office/powerpoint/2010/main" val="1170766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02782B0D-6946-416B-BAAB-67E83331661C}"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20</a:t>
            </a:fld>
            <a:r>
              <a:rPr kumimoji="0" lang="en-US" altLang="zh-CN" sz="1000">
                <a:latin typeface="Arial" panose="020B0604020202020204" pitchFamily="34" charset="0"/>
                <a:ea typeface="宋体" panose="02010600030101010101" pitchFamily="2" charset="-122"/>
              </a:rPr>
              <a:t>-</a:t>
            </a:r>
          </a:p>
        </p:txBody>
      </p:sp>
      <p:sp>
        <p:nvSpPr>
          <p:cNvPr id="39939" name="Rectangle 2"/>
          <p:cNvSpPr>
            <a:spLocks noGrp="1" noChangeArrowheads="1"/>
          </p:cNvSpPr>
          <p:nvPr>
            <p:ph type="title" idx="4294967295"/>
          </p:nvPr>
        </p:nvSpPr>
        <p:spPr/>
        <p:txBody>
          <a:bodyPr/>
          <a:lstStyle/>
          <a:p>
            <a:pPr eaLnBrk="1" hangingPunct="1"/>
            <a:r>
              <a:rPr lang="zh-CN" altLang="en-US" sz="3200"/>
              <a:t>网络设计的驱动力（一）</a:t>
            </a:r>
          </a:p>
        </p:txBody>
      </p:sp>
      <p:sp>
        <p:nvSpPr>
          <p:cNvPr id="39940" name="Rectangle 3"/>
          <p:cNvSpPr>
            <a:spLocks noGrp="1" noChangeArrowheads="1"/>
          </p:cNvSpPr>
          <p:nvPr>
            <p:ph type="body" idx="4294967295"/>
          </p:nvPr>
        </p:nvSpPr>
        <p:spPr>
          <a:xfrm>
            <a:off x="1127448" y="1300755"/>
            <a:ext cx="8939336" cy="5732462"/>
          </a:xfrm>
        </p:spPr>
        <p:txBody>
          <a:bodyPr/>
          <a:lstStyle/>
          <a:p>
            <a:pPr eaLnBrk="1" hangingPunct="1"/>
            <a:r>
              <a:rPr lang="en-US" altLang="zh-CN" sz="2600" dirty="0"/>
              <a:t>Internet</a:t>
            </a:r>
            <a:r>
              <a:rPr lang="zh-CN" altLang="en-US" sz="2600" dirty="0"/>
              <a:t>上的各种不同应用</a:t>
            </a:r>
          </a:p>
          <a:p>
            <a:pPr lvl="1" eaLnBrk="1" hangingPunct="1"/>
            <a:r>
              <a:rPr lang="zh-CN" altLang="en-US" sz="2200" dirty="0"/>
              <a:t>信息分发</a:t>
            </a:r>
            <a:r>
              <a:rPr lang="en-US" altLang="zh-CN" sz="2200" dirty="0"/>
              <a:t>: WWW, BBS</a:t>
            </a:r>
          </a:p>
          <a:p>
            <a:pPr lvl="1" eaLnBrk="1" hangingPunct="1"/>
            <a:r>
              <a:rPr lang="zh-CN" altLang="en-US" sz="2200" dirty="0"/>
              <a:t>资源共享</a:t>
            </a:r>
            <a:r>
              <a:rPr lang="en-US" altLang="zh-CN" sz="2200" dirty="0"/>
              <a:t>: </a:t>
            </a:r>
            <a:r>
              <a:rPr lang="zh-CN" altLang="en-US" sz="2200" dirty="0"/>
              <a:t>文件服务</a:t>
            </a:r>
            <a:r>
              <a:rPr lang="en-US" altLang="zh-CN" sz="2200" dirty="0"/>
              <a:t>, </a:t>
            </a:r>
            <a:r>
              <a:rPr lang="zh-CN" altLang="en-US" sz="2200" dirty="0"/>
              <a:t>数据服务</a:t>
            </a:r>
            <a:r>
              <a:rPr lang="en-US" altLang="zh-CN" sz="2200" dirty="0"/>
              <a:t>, BT</a:t>
            </a:r>
            <a:r>
              <a:rPr lang="zh-CN" altLang="en-US" sz="2200" dirty="0"/>
              <a:t>下载</a:t>
            </a:r>
            <a:endParaRPr lang="en-US" altLang="zh-CN" sz="2200" dirty="0"/>
          </a:p>
          <a:p>
            <a:pPr lvl="1" eaLnBrk="1" hangingPunct="1"/>
            <a:r>
              <a:rPr lang="zh-CN" altLang="en-US" sz="2200" dirty="0"/>
              <a:t>个人通信</a:t>
            </a:r>
            <a:r>
              <a:rPr lang="en-US" altLang="zh-CN" sz="2200" dirty="0"/>
              <a:t>: Email, </a:t>
            </a:r>
            <a:r>
              <a:rPr lang="zh-CN" altLang="en-US" sz="2200" dirty="0"/>
              <a:t>即时通信</a:t>
            </a:r>
            <a:r>
              <a:rPr lang="en-US" altLang="zh-CN" sz="2200" dirty="0"/>
              <a:t>, </a:t>
            </a:r>
            <a:r>
              <a:rPr lang="zh-CN" altLang="en-US" sz="2200" dirty="0"/>
              <a:t>视频会议</a:t>
            </a:r>
            <a:endParaRPr lang="en-US" altLang="zh-CN" sz="2200" dirty="0"/>
          </a:p>
          <a:p>
            <a:pPr lvl="1" eaLnBrk="1" hangingPunct="1"/>
            <a:r>
              <a:rPr lang="zh-CN" altLang="en-US" sz="2200" dirty="0"/>
              <a:t>娱乐</a:t>
            </a:r>
            <a:r>
              <a:rPr lang="en-US" altLang="zh-CN" sz="2200" dirty="0"/>
              <a:t>: </a:t>
            </a:r>
            <a:r>
              <a:rPr lang="zh-CN" altLang="en-US" sz="2200" dirty="0"/>
              <a:t>在线游戏</a:t>
            </a:r>
            <a:r>
              <a:rPr lang="en-US" altLang="zh-CN" sz="2200" dirty="0"/>
              <a:t>, </a:t>
            </a:r>
            <a:r>
              <a:rPr lang="zh-CN" altLang="en-US" sz="2200" dirty="0"/>
              <a:t>视频点播</a:t>
            </a:r>
            <a:endParaRPr lang="en-US" altLang="zh-CN" sz="2200" dirty="0"/>
          </a:p>
          <a:p>
            <a:pPr lvl="1" eaLnBrk="1" hangingPunct="1"/>
            <a:r>
              <a:rPr lang="en-US" altLang="zh-CN" sz="2200" dirty="0">
                <a:latin typeface="华文中宋" panose="02010600040101010101" pitchFamily="2" charset="-122"/>
              </a:rPr>
              <a:t>…</a:t>
            </a:r>
            <a:endParaRPr lang="en-US" altLang="zh-CN" sz="2200" dirty="0"/>
          </a:p>
          <a:p>
            <a:pPr eaLnBrk="1" hangingPunct="1"/>
            <a:r>
              <a:rPr lang="zh-CN" altLang="en-US" sz="2600" dirty="0"/>
              <a:t>不同的技术特征</a:t>
            </a:r>
          </a:p>
          <a:p>
            <a:pPr lvl="1" eaLnBrk="1" hangingPunct="1"/>
            <a:r>
              <a:rPr lang="zh-CN" altLang="en-US" sz="2200" dirty="0"/>
              <a:t>安全的文件传输</a:t>
            </a:r>
            <a:r>
              <a:rPr lang="en-US" altLang="zh-CN" sz="2200" dirty="0"/>
              <a:t>: </a:t>
            </a:r>
            <a:r>
              <a:rPr lang="zh-CN" altLang="en-US" sz="2200" dirty="0"/>
              <a:t>丢包敏感</a:t>
            </a:r>
            <a:endParaRPr lang="en-US" altLang="zh-CN" sz="2200" dirty="0"/>
          </a:p>
          <a:p>
            <a:pPr lvl="1" eaLnBrk="1" hangingPunct="1"/>
            <a:r>
              <a:rPr lang="zh-CN" altLang="en-US" sz="2200" dirty="0"/>
              <a:t>流媒体</a:t>
            </a:r>
            <a:r>
              <a:rPr lang="en-US" altLang="zh-CN" sz="2200" dirty="0"/>
              <a:t>:</a:t>
            </a:r>
            <a:r>
              <a:rPr lang="zh-CN" altLang="en-US" sz="2200" dirty="0"/>
              <a:t> 时延敏感</a:t>
            </a:r>
            <a:endParaRPr lang="en-US" altLang="zh-CN" sz="2200" dirty="0"/>
          </a:p>
          <a:p>
            <a:pPr lvl="1" eaLnBrk="1" hangingPunct="1"/>
            <a:r>
              <a:rPr lang="zh-CN" altLang="en-US" sz="2200" dirty="0"/>
              <a:t>交互式多媒体应用</a:t>
            </a:r>
            <a:r>
              <a:rPr lang="en-US" altLang="zh-CN" sz="2200" dirty="0"/>
              <a:t>: </a:t>
            </a:r>
            <a:r>
              <a:rPr lang="zh-CN" altLang="en-US" sz="2200" dirty="0"/>
              <a:t>双向</a:t>
            </a:r>
            <a:endParaRPr lang="en-US" altLang="zh-CN" sz="2200" dirty="0"/>
          </a:p>
          <a:p>
            <a:pPr lvl="1" eaLnBrk="1" hangingPunct="1"/>
            <a:r>
              <a:rPr lang="en-US" altLang="zh-CN" sz="2200" dirty="0">
                <a:latin typeface="华文中宋" panose="02010600040101010101" pitchFamily="2" charset="-122"/>
              </a:rPr>
              <a:t>…</a:t>
            </a:r>
            <a:endParaRPr lang="en-US" altLang="zh-CN" sz="2200" dirty="0"/>
          </a:p>
          <a:p>
            <a:pPr eaLnBrk="1" hangingPunct="1"/>
            <a:r>
              <a:rPr lang="zh-CN" altLang="en-US" sz="2600" dirty="0"/>
              <a:t>总结</a:t>
            </a:r>
          </a:p>
          <a:p>
            <a:pPr lvl="1" eaLnBrk="1" hangingPunct="1"/>
            <a:r>
              <a:rPr lang="zh-CN" altLang="en-US" sz="2200" dirty="0"/>
              <a:t>应用的多样性增加了</a:t>
            </a:r>
            <a:r>
              <a:rPr lang="en-US" altLang="zh-CN" sz="2200" dirty="0"/>
              <a:t>Internet</a:t>
            </a:r>
            <a:r>
              <a:rPr lang="zh-CN" altLang="en-US" sz="2200" dirty="0"/>
              <a:t>设计的复杂性</a:t>
            </a:r>
            <a:endParaRPr lang="en-US" altLang="zh-CN" sz="2200" dirty="0"/>
          </a:p>
        </p:txBody>
      </p:sp>
    </p:spTree>
    <p:extLst>
      <p:ext uri="{BB962C8B-B14F-4D97-AF65-F5344CB8AC3E}">
        <p14:creationId xmlns:p14="http://schemas.microsoft.com/office/powerpoint/2010/main" val="4057361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45104B90-2EE2-447F-9564-870C3A07D24A}"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21</a:t>
            </a:fld>
            <a:r>
              <a:rPr kumimoji="0" lang="en-US" altLang="zh-CN" sz="1000">
                <a:latin typeface="Arial" panose="020B0604020202020204" pitchFamily="34" charset="0"/>
                <a:ea typeface="宋体" panose="02010600030101010101" pitchFamily="2" charset="-122"/>
              </a:rPr>
              <a:t>-</a:t>
            </a:r>
          </a:p>
        </p:txBody>
      </p:sp>
      <p:sp>
        <p:nvSpPr>
          <p:cNvPr id="40963" name="Rectangle 2"/>
          <p:cNvSpPr>
            <a:spLocks noGrp="1" noChangeArrowheads="1"/>
          </p:cNvSpPr>
          <p:nvPr>
            <p:ph type="title" idx="4294967295"/>
          </p:nvPr>
        </p:nvSpPr>
        <p:spPr/>
        <p:txBody>
          <a:bodyPr/>
          <a:lstStyle/>
          <a:p>
            <a:pPr eaLnBrk="1" hangingPunct="1"/>
            <a:r>
              <a:rPr lang="zh-CN" altLang="en-US" sz="3200"/>
              <a:t>网络设计的驱动力（二）</a:t>
            </a:r>
          </a:p>
        </p:txBody>
      </p:sp>
      <p:sp>
        <p:nvSpPr>
          <p:cNvPr id="40964" name="Rectangle 3"/>
          <p:cNvSpPr>
            <a:spLocks noGrp="1" noChangeArrowheads="1"/>
          </p:cNvSpPr>
          <p:nvPr>
            <p:ph type="body" idx="4294967295"/>
          </p:nvPr>
        </p:nvSpPr>
        <p:spPr>
          <a:xfrm>
            <a:off x="927310" y="1556792"/>
            <a:ext cx="8229600" cy="4608512"/>
          </a:xfrm>
        </p:spPr>
        <p:txBody>
          <a:bodyPr/>
          <a:lstStyle/>
          <a:p>
            <a:pPr eaLnBrk="1" hangingPunct="1"/>
            <a:r>
              <a:rPr lang="zh-CN" altLang="en-US" dirty="0"/>
              <a:t>谁负责开发网络？</a:t>
            </a:r>
          </a:p>
          <a:p>
            <a:pPr lvl="1" eaLnBrk="1" hangingPunct="1"/>
            <a:r>
              <a:rPr lang="zh-CN" altLang="en-US" dirty="0"/>
              <a:t>应用程序员、网络设计者、网络提供者</a:t>
            </a:r>
          </a:p>
          <a:p>
            <a:pPr lvl="1" eaLnBrk="1" hangingPunct="1"/>
            <a:r>
              <a:rPr lang="zh-CN" altLang="en-US" dirty="0"/>
              <a:t>企业、政府、个人</a:t>
            </a:r>
          </a:p>
          <a:p>
            <a:pPr lvl="1" eaLnBrk="1" hangingPunct="1"/>
            <a:r>
              <a:rPr lang="en-US" altLang="zh-CN" dirty="0">
                <a:latin typeface="华文中宋" panose="02010600040101010101" pitchFamily="2" charset="-122"/>
              </a:rPr>
              <a:t>…</a:t>
            </a:r>
          </a:p>
          <a:p>
            <a:pPr lvl="1" eaLnBrk="1" hangingPunct="1"/>
            <a:endParaRPr lang="en-US" altLang="zh-CN" dirty="0"/>
          </a:p>
          <a:p>
            <a:pPr eaLnBrk="1" hangingPunct="1"/>
            <a:r>
              <a:rPr lang="zh-CN" altLang="en-US" dirty="0"/>
              <a:t>在哪里构建网络？</a:t>
            </a:r>
          </a:p>
          <a:p>
            <a:pPr lvl="1" eaLnBrk="1" hangingPunct="1"/>
            <a:r>
              <a:rPr lang="zh-CN" altLang="en-US" dirty="0"/>
              <a:t>家里</a:t>
            </a:r>
            <a:r>
              <a:rPr lang="en-US" altLang="zh-CN" dirty="0"/>
              <a:t>, </a:t>
            </a:r>
            <a:r>
              <a:rPr lang="zh-CN" altLang="en-US" dirty="0"/>
              <a:t>楼宇</a:t>
            </a:r>
            <a:r>
              <a:rPr lang="en-US" altLang="zh-CN" dirty="0"/>
              <a:t>, </a:t>
            </a:r>
            <a:r>
              <a:rPr lang="zh-CN" altLang="en-US" dirty="0"/>
              <a:t>校园</a:t>
            </a:r>
            <a:r>
              <a:rPr lang="en-US" altLang="zh-CN" dirty="0"/>
              <a:t>, </a:t>
            </a:r>
            <a:r>
              <a:rPr lang="zh-CN" altLang="en-US" dirty="0"/>
              <a:t>省市</a:t>
            </a:r>
            <a:r>
              <a:rPr lang="en-US" altLang="zh-CN" dirty="0"/>
              <a:t>, </a:t>
            </a:r>
            <a:r>
              <a:rPr lang="zh-CN" altLang="en-US" dirty="0"/>
              <a:t>国家</a:t>
            </a:r>
            <a:r>
              <a:rPr lang="en-US" altLang="zh-CN" dirty="0"/>
              <a:t>, </a:t>
            </a:r>
            <a:r>
              <a:rPr lang="zh-CN" altLang="en-US" dirty="0"/>
              <a:t>洲际</a:t>
            </a:r>
            <a:r>
              <a:rPr lang="en-US" altLang="zh-CN" dirty="0"/>
              <a:t>, </a:t>
            </a:r>
            <a:r>
              <a:rPr lang="zh-CN" altLang="en-US" dirty="0"/>
              <a:t>全球</a:t>
            </a:r>
          </a:p>
          <a:p>
            <a:pPr lvl="1" eaLnBrk="1" hangingPunct="1"/>
            <a:r>
              <a:rPr lang="en-US" altLang="zh-CN" dirty="0">
                <a:latin typeface="华文中宋" panose="02010600040101010101" pitchFamily="2" charset="-122"/>
              </a:rPr>
              <a:t>…</a:t>
            </a:r>
            <a:endParaRPr lang="en-US" altLang="zh-CN" dirty="0"/>
          </a:p>
        </p:txBody>
      </p:sp>
    </p:spTree>
    <p:extLst>
      <p:ext uri="{BB962C8B-B14F-4D97-AF65-F5344CB8AC3E}">
        <p14:creationId xmlns:p14="http://schemas.microsoft.com/office/powerpoint/2010/main" val="3467759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extBox 6"/>
          <p:cNvSpPr txBox="1">
            <a:spLocks noChangeArrowheads="1"/>
          </p:cNvSpPr>
          <p:nvPr/>
        </p:nvSpPr>
        <p:spPr bwMode="auto">
          <a:xfrm>
            <a:off x="2423595" y="2996953"/>
            <a:ext cx="7520007" cy="769441"/>
          </a:xfrm>
          <a:prstGeom prst="rect">
            <a:avLst/>
          </a:prstGeom>
          <a:noFill/>
          <a:ln w="9525">
            <a:noFill/>
            <a:miter lim="800000"/>
            <a:headEnd/>
            <a:tailEnd/>
          </a:ln>
        </p:spPr>
        <p:txBody>
          <a:bodyPr wrap="none">
            <a:spAutoFit/>
          </a:bodyPr>
          <a:lstStyle/>
          <a:p>
            <a:pPr algn="ctr" eaLnBrk="1" hangingPunct="1">
              <a:defRPr/>
            </a:pPr>
            <a:r>
              <a:rPr lang="zh-CN" altLang="en-US" sz="4400" b="1" dirty="0">
                <a:solidFill>
                  <a:srgbClr val="FF0000"/>
                </a:solidFill>
                <a:latin typeface="Calibri" pitchFamily="34" charset="0"/>
                <a:ea typeface="华文中宋" pitchFamily="2" charset="-122"/>
              </a:rPr>
              <a:t>计算机网络有哪些设计需求？</a:t>
            </a:r>
            <a:endParaRPr lang="zh-CN" altLang="en-US" sz="7200" dirty="0">
              <a:solidFill>
                <a:srgbClr val="FF0000"/>
              </a:solidFill>
              <a:effectLst>
                <a:outerShdw blurRad="38100" dist="38100" dir="2700000" algn="tl">
                  <a:srgbClr val="C0C0C0"/>
                </a:outerShdw>
              </a:effectLst>
              <a:latin typeface="Calibri" pitchFamily="34" charset="0"/>
            </a:endParaRPr>
          </a:p>
        </p:txBody>
      </p:sp>
      <p:sp>
        <p:nvSpPr>
          <p:cNvPr id="31748" name="灯片编号占位符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1EA802A1-B34B-44B4-ACD4-460C0A3BF1BD}"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22</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1360133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4"/>
          <p:cNvSpPr>
            <a:spLocks noGrp="1"/>
          </p:cNvSpPr>
          <p:nvPr>
            <p:ph type="sldNum" sz="quarter" idx="11"/>
          </p:nvPr>
        </p:nvSpPr>
        <p:spPr>
          <a:xfrm>
            <a:off x="9984432" y="6021288"/>
            <a:ext cx="28448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DB0CC1FE-CF20-48F6-BF86-B978262041CB}" type="slidenum">
              <a:rPr kumimoji="0" lang="en-US" altLang="zh-CN" sz="1400">
                <a:latin typeface="Arial" panose="020B0604020202020204" pitchFamily="34" charset="0"/>
                <a:ea typeface="宋体" panose="02010600030101010101" pitchFamily="2" charset="-122"/>
              </a:rPr>
              <a:pPr>
                <a:spcBef>
                  <a:spcPct val="0"/>
                </a:spcBef>
                <a:buClrTx/>
                <a:buSzTx/>
                <a:buFontTx/>
                <a:buNone/>
              </a:pPr>
              <a:t>23</a:t>
            </a:fld>
            <a:r>
              <a:rPr kumimoji="0" lang="en-US" altLang="zh-CN" sz="1000">
                <a:latin typeface="Arial" panose="020B0604020202020204" pitchFamily="34" charset="0"/>
                <a:ea typeface="宋体" panose="02010600030101010101" pitchFamily="2" charset="-122"/>
              </a:rPr>
              <a:t>-</a:t>
            </a:r>
          </a:p>
        </p:txBody>
      </p:sp>
      <p:sp>
        <p:nvSpPr>
          <p:cNvPr id="41987" name="Rectangle 2"/>
          <p:cNvSpPr>
            <a:spLocks noGrp="1" noChangeArrowheads="1"/>
          </p:cNvSpPr>
          <p:nvPr>
            <p:ph type="title"/>
          </p:nvPr>
        </p:nvSpPr>
        <p:spPr/>
        <p:txBody>
          <a:bodyPr/>
          <a:lstStyle/>
          <a:p>
            <a:pPr eaLnBrk="1" hangingPunct="1"/>
            <a:r>
              <a:rPr lang="zh-CN" altLang="en-US" sz="3200" dirty="0"/>
              <a:t>概述</a:t>
            </a:r>
          </a:p>
        </p:txBody>
      </p:sp>
      <p:sp>
        <p:nvSpPr>
          <p:cNvPr id="38916" name="Rectangle 3"/>
          <p:cNvSpPr>
            <a:spLocks noGrp="1" noChangeArrowheads="1"/>
          </p:cNvSpPr>
          <p:nvPr>
            <p:ph type="body" idx="1"/>
          </p:nvPr>
        </p:nvSpPr>
        <p:spPr>
          <a:xfrm>
            <a:off x="935568" y="1412776"/>
            <a:ext cx="8229600" cy="5543550"/>
          </a:xfrm>
        </p:spPr>
        <p:txBody>
          <a:bodyPr>
            <a:normAutofit fontScale="92500" lnSpcReduction="20000"/>
          </a:bodyPr>
          <a:lstStyle/>
          <a:p>
            <a:pPr eaLnBrk="1" hangingPunct="1">
              <a:defRPr/>
            </a:pPr>
            <a:r>
              <a:rPr lang="zh-CN" altLang="en-US" dirty="0"/>
              <a:t>背景</a:t>
            </a:r>
            <a:endParaRPr lang="en-US" altLang="zh-CN" dirty="0"/>
          </a:p>
          <a:p>
            <a:pPr lvl="1" eaLnBrk="1" hangingPunct="1">
              <a:defRPr/>
            </a:pPr>
            <a:r>
              <a:rPr lang="zh-CN" altLang="en-US" dirty="0"/>
              <a:t>核心问题</a:t>
            </a:r>
            <a:r>
              <a:rPr lang="en-US" altLang="zh-CN" dirty="0"/>
              <a:t>: </a:t>
            </a:r>
            <a:r>
              <a:rPr lang="zh-CN" altLang="en-US" dirty="0"/>
              <a:t>构造一个网络</a:t>
            </a:r>
          </a:p>
          <a:p>
            <a:pPr eaLnBrk="1" hangingPunct="1">
              <a:defRPr/>
            </a:pPr>
            <a:r>
              <a:rPr lang="zh-CN" altLang="en-US" dirty="0"/>
              <a:t>设计需求</a:t>
            </a:r>
            <a:endParaRPr lang="en-US" altLang="zh-CN" dirty="0"/>
          </a:p>
          <a:p>
            <a:pPr lvl="1" eaLnBrk="1" hangingPunct="1">
              <a:defRPr/>
            </a:pPr>
            <a:r>
              <a:rPr lang="zh-CN" altLang="en-US" dirty="0"/>
              <a:t>可扩展的连通性</a:t>
            </a:r>
            <a:endParaRPr lang="en-US" altLang="zh-CN" dirty="0"/>
          </a:p>
          <a:p>
            <a:pPr lvl="1" eaLnBrk="1" hangingPunct="1">
              <a:defRPr/>
            </a:pPr>
            <a:r>
              <a:rPr lang="zh-CN" altLang="en-US" dirty="0"/>
              <a:t>高性价比的资源共享</a:t>
            </a:r>
            <a:endParaRPr lang="en-US" altLang="zh-CN" dirty="0"/>
          </a:p>
          <a:p>
            <a:pPr lvl="1" eaLnBrk="1" hangingPunct="1">
              <a:defRPr/>
            </a:pPr>
            <a:r>
              <a:rPr lang="zh-CN" altLang="en-US" dirty="0"/>
              <a:t>支持通用服务</a:t>
            </a:r>
            <a:endParaRPr lang="en-US" altLang="zh-CN" dirty="0"/>
          </a:p>
          <a:p>
            <a:pPr lvl="1" eaLnBrk="1" hangingPunct="1">
              <a:defRPr/>
            </a:pPr>
            <a:r>
              <a:rPr lang="zh-CN" altLang="en-US" dirty="0"/>
              <a:t>可管理性</a:t>
            </a:r>
            <a:endParaRPr lang="en-US" altLang="zh-CN" dirty="0"/>
          </a:p>
          <a:p>
            <a:pPr eaLnBrk="1" hangingPunct="1">
              <a:defRPr/>
            </a:pPr>
            <a:r>
              <a:rPr lang="zh-CN" altLang="en-US" dirty="0"/>
              <a:t>网络架构</a:t>
            </a:r>
            <a:endParaRPr lang="en-US" altLang="zh-CN" dirty="0"/>
          </a:p>
          <a:p>
            <a:pPr eaLnBrk="1" hangingPunct="1">
              <a:defRPr/>
            </a:pPr>
            <a:r>
              <a:rPr lang="zh-CN" altLang="en-US" dirty="0"/>
              <a:t>网络性能</a:t>
            </a:r>
            <a:endParaRPr lang="en-US" altLang="zh-CN" dirty="0"/>
          </a:p>
          <a:p>
            <a:pPr eaLnBrk="1" hangingPunct="1">
              <a:defRPr/>
            </a:pPr>
            <a:r>
              <a:rPr lang="zh-CN" altLang="en-US" dirty="0"/>
              <a:t>网络编程</a:t>
            </a:r>
            <a:endParaRPr lang="en-US" altLang="zh-CN" dirty="0"/>
          </a:p>
          <a:p>
            <a:pPr lvl="1" eaLnBrk="1" hangingPunct="1">
              <a:defRPr/>
            </a:pPr>
            <a:r>
              <a:rPr lang="zh-CN" altLang="en-US" dirty="0"/>
              <a:t>基于套接字</a:t>
            </a:r>
            <a:endParaRPr lang="en-US" altLang="zh-CN" dirty="0"/>
          </a:p>
          <a:p>
            <a:pPr marL="342900" lvl="1" indent="-342900" eaLnBrk="1" hangingPunct="1">
              <a:buClr>
                <a:schemeClr val="tx2"/>
              </a:buClr>
              <a:defRPr/>
            </a:pPr>
            <a:r>
              <a:rPr lang="zh-CN" altLang="en-US" sz="3000" dirty="0"/>
              <a:t>总结</a:t>
            </a:r>
            <a:endParaRPr lang="en-US" altLang="zh-CN" sz="3000" dirty="0"/>
          </a:p>
          <a:p>
            <a:pPr lvl="1" eaLnBrk="1" hangingPunct="1">
              <a:defRPr/>
            </a:pPr>
            <a:endParaRPr lang="zh-CN" altLang="en-US" dirty="0"/>
          </a:p>
        </p:txBody>
      </p:sp>
    </p:spTree>
    <p:extLst>
      <p:ext uri="{BB962C8B-B14F-4D97-AF65-F5344CB8AC3E}">
        <p14:creationId xmlns:p14="http://schemas.microsoft.com/office/powerpoint/2010/main" val="4239464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C8772E1D-D34D-4E45-8A02-52BE49CB2243}" type="slidenum">
              <a:rPr kumimoji="0" lang="en-US" altLang="zh-CN" sz="1400">
                <a:latin typeface="Arial" panose="020B0604020202020204" pitchFamily="34" charset="0"/>
                <a:ea typeface="宋体" panose="02010600030101010101" pitchFamily="2" charset="-122"/>
              </a:rPr>
              <a:pPr>
                <a:spcBef>
                  <a:spcPct val="0"/>
                </a:spcBef>
                <a:buClrTx/>
                <a:buSzTx/>
                <a:buFontTx/>
                <a:buNone/>
              </a:pPr>
              <a:t>24</a:t>
            </a:fld>
            <a:r>
              <a:rPr kumimoji="0" lang="en-US" altLang="zh-CN" sz="1000">
                <a:latin typeface="Arial" panose="020B0604020202020204" pitchFamily="34" charset="0"/>
                <a:ea typeface="宋体" panose="02010600030101010101" pitchFamily="2" charset="-122"/>
              </a:rPr>
              <a:t>-</a:t>
            </a:r>
          </a:p>
        </p:txBody>
      </p:sp>
      <p:sp>
        <p:nvSpPr>
          <p:cNvPr id="43011" name="Rectangle 2"/>
          <p:cNvSpPr>
            <a:spLocks noGrp="1" noChangeArrowheads="1"/>
          </p:cNvSpPr>
          <p:nvPr>
            <p:ph type="title"/>
          </p:nvPr>
        </p:nvSpPr>
        <p:spPr/>
        <p:txBody>
          <a:bodyPr/>
          <a:lstStyle/>
          <a:p>
            <a:pPr eaLnBrk="1" hangingPunct="1"/>
            <a:r>
              <a:rPr lang="zh-CN" altLang="en-US" sz="3200"/>
              <a:t>设计需求</a:t>
            </a:r>
          </a:p>
        </p:txBody>
      </p:sp>
      <p:sp>
        <p:nvSpPr>
          <p:cNvPr id="39940" name="Rectangle 3"/>
          <p:cNvSpPr>
            <a:spLocks noGrp="1" noChangeArrowheads="1"/>
          </p:cNvSpPr>
          <p:nvPr>
            <p:ph type="body" idx="1"/>
          </p:nvPr>
        </p:nvSpPr>
        <p:spPr/>
        <p:txBody>
          <a:bodyPr/>
          <a:lstStyle/>
          <a:p>
            <a:pPr eaLnBrk="1" hangingPunct="1">
              <a:defRPr/>
            </a:pPr>
            <a:r>
              <a:rPr lang="zh-CN" altLang="en-US" sz="2600" dirty="0"/>
              <a:t>可扩展的连通性</a:t>
            </a:r>
          </a:p>
          <a:p>
            <a:pPr lvl="1" eaLnBrk="1" hangingPunct="1">
              <a:defRPr/>
            </a:pPr>
            <a:r>
              <a:rPr lang="zh-CN" altLang="en-US" sz="2200" dirty="0"/>
              <a:t>提供多个计算机之间的连通性</a:t>
            </a:r>
          </a:p>
          <a:p>
            <a:pPr lvl="1" eaLnBrk="1" hangingPunct="1">
              <a:defRPr/>
            </a:pPr>
            <a:endParaRPr lang="en-US" altLang="zh-CN" sz="2200" dirty="0"/>
          </a:p>
          <a:p>
            <a:pPr eaLnBrk="1" hangingPunct="1">
              <a:defRPr/>
            </a:pPr>
            <a:r>
              <a:rPr lang="zh-CN" altLang="en-US" sz="2600" dirty="0"/>
              <a:t>高性价比的资源共享</a:t>
            </a:r>
          </a:p>
          <a:p>
            <a:pPr lvl="1" eaLnBrk="1" hangingPunct="1">
              <a:defRPr/>
            </a:pPr>
            <a:r>
              <a:rPr lang="zh-CN" altLang="en-US" sz="2200" dirty="0"/>
              <a:t>在资源约束条件下保证其通信的有效性</a:t>
            </a:r>
            <a:endParaRPr lang="en-US" altLang="zh-CN" sz="2200" dirty="0"/>
          </a:p>
          <a:p>
            <a:pPr lvl="1" eaLnBrk="1" hangingPunct="1">
              <a:defRPr/>
            </a:pPr>
            <a:endParaRPr lang="en-US" altLang="zh-CN" sz="2200" dirty="0"/>
          </a:p>
          <a:p>
            <a:pPr eaLnBrk="1" hangingPunct="1">
              <a:defRPr/>
            </a:pPr>
            <a:r>
              <a:rPr lang="zh-CN" altLang="en-US" sz="2600" dirty="0"/>
              <a:t>支持通用服务</a:t>
            </a:r>
          </a:p>
          <a:p>
            <a:pPr lvl="1" eaLnBrk="1" hangingPunct="1">
              <a:defRPr/>
            </a:pPr>
            <a:r>
              <a:rPr lang="zh-CN" altLang="en-US" sz="2200" dirty="0"/>
              <a:t>确定通用通信模式</a:t>
            </a:r>
          </a:p>
          <a:p>
            <a:pPr lvl="1" eaLnBrk="1" hangingPunct="1">
              <a:defRPr/>
            </a:pPr>
            <a:r>
              <a:rPr lang="zh-CN" altLang="en-US" sz="2200" dirty="0"/>
              <a:t>可靠性</a:t>
            </a:r>
            <a:endParaRPr lang="en-US" altLang="zh-CN" sz="2200" dirty="0"/>
          </a:p>
          <a:p>
            <a:pPr lvl="1" eaLnBrk="1" hangingPunct="1">
              <a:defRPr/>
            </a:pPr>
            <a:endParaRPr lang="en-US" altLang="zh-CN" sz="2200" dirty="0"/>
          </a:p>
          <a:p>
            <a:pPr marL="342900" lvl="1" indent="-342900" eaLnBrk="1" hangingPunct="1">
              <a:buClr>
                <a:schemeClr val="tx2"/>
              </a:buClr>
              <a:defRPr/>
            </a:pPr>
            <a:r>
              <a:rPr lang="zh-CN" altLang="en-US" dirty="0"/>
              <a:t>可管理性</a:t>
            </a:r>
          </a:p>
          <a:p>
            <a:pPr lvl="1" eaLnBrk="1" hangingPunct="1">
              <a:defRPr/>
            </a:pPr>
            <a:endParaRPr lang="en-US" altLang="zh-CN" sz="2200" dirty="0"/>
          </a:p>
        </p:txBody>
      </p:sp>
    </p:spTree>
    <p:extLst>
      <p:ext uri="{BB962C8B-B14F-4D97-AF65-F5344CB8AC3E}">
        <p14:creationId xmlns:p14="http://schemas.microsoft.com/office/powerpoint/2010/main" val="85605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03919FA-CC0C-407C-8D7F-ED3BD3161746}" type="slidenum">
              <a:rPr kumimoji="0" lang="en-US" altLang="zh-CN" sz="1400">
                <a:latin typeface="Arial" panose="020B0604020202020204" pitchFamily="34" charset="0"/>
                <a:ea typeface="宋体" panose="02010600030101010101" pitchFamily="2" charset="-122"/>
              </a:rPr>
              <a:pPr>
                <a:spcBef>
                  <a:spcPct val="0"/>
                </a:spcBef>
                <a:buClrTx/>
                <a:buSzTx/>
                <a:buFontTx/>
                <a:buNone/>
              </a:pPr>
              <a:t>25</a:t>
            </a:fld>
            <a:r>
              <a:rPr kumimoji="0" lang="en-US" altLang="zh-CN" sz="1000">
                <a:latin typeface="Arial" panose="020B0604020202020204" pitchFamily="34" charset="0"/>
                <a:ea typeface="宋体" panose="02010600030101010101" pitchFamily="2" charset="-122"/>
              </a:rPr>
              <a:t>-</a:t>
            </a:r>
          </a:p>
        </p:txBody>
      </p:sp>
      <p:sp>
        <p:nvSpPr>
          <p:cNvPr id="44035" name="Rectangle 2"/>
          <p:cNvSpPr>
            <a:spLocks noGrp="1" noChangeArrowheads="1"/>
          </p:cNvSpPr>
          <p:nvPr>
            <p:ph type="title"/>
          </p:nvPr>
        </p:nvSpPr>
        <p:spPr/>
        <p:txBody>
          <a:bodyPr/>
          <a:lstStyle/>
          <a:p>
            <a:pPr eaLnBrk="1" hangingPunct="1"/>
            <a:r>
              <a:rPr lang="zh-CN" altLang="en-US"/>
              <a:t>连通性</a:t>
            </a:r>
          </a:p>
        </p:txBody>
      </p:sp>
      <p:sp>
        <p:nvSpPr>
          <p:cNvPr id="44036" name="Rectangle 3"/>
          <p:cNvSpPr>
            <a:spLocks noGrp="1" noChangeArrowheads="1"/>
          </p:cNvSpPr>
          <p:nvPr>
            <p:ph type="body" idx="1"/>
          </p:nvPr>
        </p:nvSpPr>
        <p:spPr>
          <a:xfrm>
            <a:off x="1981200" y="1989138"/>
            <a:ext cx="8229600" cy="4464050"/>
          </a:xfrm>
        </p:spPr>
        <p:txBody>
          <a:bodyPr/>
          <a:lstStyle/>
          <a:p>
            <a:pPr eaLnBrk="1" hangingPunct="1"/>
            <a:r>
              <a:rPr lang="zh-CN" altLang="en-US" sz="2400"/>
              <a:t>节点 </a:t>
            </a:r>
            <a:r>
              <a:rPr lang="en-US" altLang="zh-CN" sz="2400"/>
              <a:t>(</a:t>
            </a:r>
            <a:r>
              <a:rPr lang="zh-CN" altLang="en-US" sz="2400"/>
              <a:t>广义</a:t>
            </a:r>
            <a:r>
              <a:rPr lang="en-US" altLang="zh-CN" sz="2400"/>
              <a:t>)</a:t>
            </a:r>
          </a:p>
          <a:p>
            <a:pPr lvl="1" eaLnBrk="1" hangingPunct="1"/>
            <a:r>
              <a:rPr lang="zh-CN" altLang="en-US" sz="2400"/>
              <a:t>主机</a:t>
            </a:r>
            <a:r>
              <a:rPr lang="en-US" altLang="zh-CN" sz="2400"/>
              <a:t>: </a:t>
            </a:r>
            <a:r>
              <a:rPr lang="zh-CN" altLang="en-US" sz="2400"/>
              <a:t>互联的计算机</a:t>
            </a:r>
          </a:p>
          <a:p>
            <a:pPr lvl="1" eaLnBrk="1" hangingPunct="1"/>
            <a:r>
              <a:rPr lang="zh-CN" altLang="en-US" sz="2400"/>
              <a:t>节点 </a:t>
            </a:r>
            <a:r>
              <a:rPr lang="en-US" altLang="zh-CN" sz="2400"/>
              <a:t>(</a:t>
            </a:r>
            <a:r>
              <a:rPr lang="zh-CN" altLang="en-US" sz="2400"/>
              <a:t>狭义</a:t>
            </a:r>
            <a:r>
              <a:rPr lang="en-US" altLang="zh-CN" sz="2400"/>
              <a:t>): </a:t>
            </a:r>
            <a:r>
              <a:rPr lang="zh-CN" altLang="en-US" sz="2400"/>
              <a:t>中间结点</a:t>
            </a:r>
            <a:endParaRPr lang="en-US" altLang="zh-CN" sz="2400"/>
          </a:p>
          <a:p>
            <a:pPr lvl="1" eaLnBrk="1" hangingPunct="1"/>
            <a:endParaRPr lang="en-US" altLang="zh-CN" sz="2400"/>
          </a:p>
          <a:p>
            <a:pPr eaLnBrk="1" hangingPunct="1"/>
            <a:r>
              <a:rPr lang="zh-CN" altLang="en-US" sz="2400"/>
              <a:t>链路</a:t>
            </a:r>
          </a:p>
          <a:p>
            <a:pPr lvl="1" eaLnBrk="1" hangingPunct="1"/>
            <a:r>
              <a:rPr lang="zh-CN" altLang="en-US" sz="2400"/>
              <a:t>点到点链路</a:t>
            </a:r>
          </a:p>
          <a:p>
            <a:pPr lvl="1" eaLnBrk="1" hangingPunct="1"/>
            <a:endParaRPr lang="en-US" altLang="zh-CN" sz="2400"/>
          </a:p>
          <a:p>
            <a:pPr lvl="1" eaLnBrk="1" hangingPunct="1"/>
            <a:r>
              <a:rPr lang="zh-CN" altLang="en-US" sz="2400"/>
              <a:t>多点访问链路</a:t>
            </a:r>
          </a:p>
          <a:p>
            <a:pPr eaLnBrk="1" hangingPunct="1"/>
            <a:endParaRPr lang="zh-CN" altLang="en-US"/>
          </a:p>
        </p:txBody>
      </p:sp>
      <p:grpSp>
        <p:nvGrpSpPr>
          <p:cNvPr id="44037" name="Group 4"/>
          <p:cNvGrpSpPr>
            <a:grpSpLocks/>
          </p:cNvGrpSpPr>
          <p:nvPr/>
        </p:nvGrpSpPr>
        <p:grpSpPr bwMode="auto">
          <a:xfrm>
            <a:off x="5519739" y="4005264"/>
            <a:ext cx="4160837" cy="2097087"/>
            <a:chOff x="0" y="0"/>
            <a:chExt cx="2621" cy="1321"/>
          </a:xfrm>
        </p:grpSpPr>
        <p:sp>
          <p:nvSpPr>
            <p:cNvPr id="44039" name="Rectangle 5"/>
            <p:cNvSpPr>
              <a:spLocks noChangeArrowheads="1"/>
            </p:cNvSpPr>
            <p:nvPr/>
          </p:nvSpPr>
          <p:spPr bwMode="auto">
            <a:xfrm>
              <a:off x="6" y="132"/>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en-GB" altLang="en-US" sz="2400">
                <a:latin typeface="Times New Roman" panose="02020603050405020304" pitchFamily="18" charset="0"/>
                <a:ea typeface="宋体" panose="02010600030101010101" pitchFamily="2" charset="-122"/>
              </a:endParaRPr>
            </a:p>
          </p:txBody>
        </p:sp>
        <p:sp>
          <p:nvSpPr>
            <p:cNvPr id="44040" name="Rectangle 6"/>
            <p:cNvSpPr>
              <a:spLocks noChangeArrowheads="1"/>
            </p:cNvSpPr>
            <p:nvPr/>
          </p:nvSpPr>
          <p:spPr bwMode="auto">
            <a:xfrm>
              <a:off x="0" y="863"/>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en-GB" altLang="en-US" sz="2400">
                <a:latin typeface="Times New Roman" panose="02020603050405020304" pitchFamily="18" charset="0"/>
                <a:ea typeface="宋体" panose="02010600030101010101" pitchFamily="2" charset="-122"/>
              </a:endParaRPr>
            </a:p>
          </p:txBody>
        </p:sp>
        <p:sp>
          <p:nvSpPr>
            <p:cNvPr id="44041" name="未知"/>
            <p:cNvSpPr>
              <a:spLocks/>
            </p:cNvSpPr>
            <p:nvPr/>
          </p:nvSpPr>
          <p:spPr bwMode="auto">
            <a:xfrm>
              <a:off x="210" y="869"/>
              <a:ext cx="274" cy="24"/>
            </a:xfrm>
            <a:custGeom>
              <a:avLst/>
              <a:gdLst>
                <a:gd name="T0" fmla="*/ 0 w 274"/>
                <a:gd name="T1" fmla="*/ 24 h 24"/>
                <a:gd name="T2" fmla="*/ 28 w 274"/>
                <a:gd name="T3" fmla="*/ 0 h 24"/>
                <a:gd name="T4" fmla="*/ 244 w 274"/>
                <a:gd name="T5" fmla="*/ 0 h 24"/>
                <a:gd name="T6" fmla="*/ 274 w 274"/>
                <a:gd name="T7" fmla="*/ 24 h 24"/>
                <a:gd name="T8" fmla="*/ 0 w 274"/>
                <a:gd name="T9" fmla="*/ 24 h 24"/>
                <a:gd name="T10" fmla="*/ 0 w 274"/>
                <a:gd name="T11" fmla="*/ 24 h 24"/>
                <a:gd name="T12" fmla="*/ 0 60000 65536"/>
                <a:gd name="T13" fmla="*/ 0 60000 65536"/>
                <a:gd name="T14" fmla="*/ 0 60000 65536"/>
                <a:gd name="T15" fmla="*/ 0 60000 65536"/>
                <a:gd name="T16" fmla="*/ 0 60000 65536"/>
                <a:gd name="T17" fmla="*/ 0 60000 65536"/>
                <a:gd name="T18" fmla="*/ 0 w 274"/>
                <a:gd name="T19" fmla="*/ 0 h 24"/>
                <a:gd name="T20" fmla="*/ 274 w 274"/>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74" h="24">
                  <a:moveTo>
                    <a:pt x="0" y="24"/>
                  </a:moveTo>
                  <a:lnTo>
                    <a:pt x="28" y="0"/>
                  </a:lnTo>
                  <a:lnTo>
                    <a:pt x="244" y="0"/>
                  </a:lnTo>
                  <a:lnTo>
                    <a:pt x="274" y="24"/>
                  </a:lnTo>
                  <a:lnTo>
                    <a:pt x="0" y="24"/>
                  </a:lnTo>
                  <a:close/>
                </a:path>
              </a:pathLst>
            </a:custGeom>
            <a:solidFill>
              <a:srgbClr val="CCCCCC"/>
            </a:solidFill>
            <a:ln w="4763">
              <a:solidFill>
                <a:srgbClr val="000000"/>
              </a:solidFill>
              <a:round/>
              <a:headEnd/>
              <a:tailEnd/>
            </a:ln>
          </p:spPr>
          <p:txBody>
            <a:bodyPr/>
            <a:lstStyle/>
            <a:p>
              <a:endParaRPr lang="zh-CN" altLang="en-US"/>
            </a:p>
          </p:txBody>
        </p:sp>
        <p:sp>
          <p:nvSpPr>
            <p:cNvPr id="44042" name="Rectangle 8"/>
            <p:cNvSpPr>
              <a:spLocks noChangeArrowheads="1"/>
            </p:cNvSpPr>
            <p:nvPr/>
          </p:nvSpPr>
          <p:spPr bwMode="auto">
            <a:xfrm>
              <a:off x="210" y="893"/>
              <a:ext cx="274" cy="5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43" name="Rectangle 9"/>
            <p:cNvSpPr>
              <a:spLocks noChangeArrowheads="1"/>
            </p:cNvSpPr>
            <p:nvPr/>
          </p:nvSpPr>
          <p:spPr bwMode="auto">
            <a:xfrm>
              <a:off x="201" y="975"/>
              <a:ext cx="293" cy="13"/>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44" name="未知"/>
            <p:cNvSpPr>
              <a:spLocks/>
            </p:cNvSpPr>
            <p:nvPr/>
          </p:nvSpPr>
          <p:spPr bwMode="auto">
            <a:xfrm>
              <a:off x="201" y="951"/>
              <a:ext cx="293" cy="24"/>
            </a:xfrm>
            <a:custGeom>
              <a:avLst/>
              <a:gdLst>
                <a:gd name="T0" fmla="*/ 0 w 293"/>
                <a:gd name="T1" fmla="*/ 24 h 24"/>
                <a:gd name="T2" fmla="*/ 31 w 293"/>
                <a:gd name="T3" fmla="*/ 0 h 24"/>
                <a:gd name="T4" fmla="*/ 262 w 293"/>
                <a:gd name="T5" fmla="*/ 0 h 24"/>
                <a:gd name="T6" fmla="*/ 293 w 293"/>
                <a:gd name="T7" fmla="*/ 24 h 24"/>
                <a:gd name="T8" fmla="*/ 0 w 293"/>
                <a:gd name="T9" fmla="*/ 24 h 24"/>
                <a:gd name="T10" fmla="*/ 0 w 293"/>
                <a:gd name="T11" fmla="*/ 24 h 24"/>
                <a:gd name="T12" fmla="*/ 0 60000 65536"/>
                <a:gd name="T13" fmla="*/ 0 60000 65536"/>
                <a:gd name="T14" fmla="*/ 0 60000 65536"/>
                <a:gd name="T15" fmla="*/ 0 60000 65536"/>
                <a:gd name="T16" fmla="*/ 0 60000 65536"/>
                <a:gd name="T17" fmla="*/ 0 60000 65536"/>
                <a:gd name="T18" fmla="*/ 0 w 293"/>
                <a:gd name="T19" fmla="*/ 0 h 24"/>
                <a:gd name="T20" fmla="*/ 293 w 293"/>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93" h="24">
                  <a:moveTo>
                    <a:pt x="0" y="24"/>
                  </a:moveTo>
                  <a:lnTo>
                    <a:pt x="31" y="0"/>
                  </a:lnTo>
                  <a:lnTo>
                    <a:pt x="262" y="0"/>
                  </a:lnTo>
                  <a:lnTo>
                    <a:pt x="293" y="24"/>
                  </a:lnTo>
                  <a:lnTo>
                    <a:pt x="0" y="24"/>
                  </a:lnTo>
                  <a:close/>
                </a:path>
              </a:pathLst>
            </a:custGeom>
            <a:solidFill>
              <a:srgbClr val="CCCCCC"/>
            </a:solidFill>
            <a:ln w="4763">
              <a:solidFill>
                <a:srgbClr val="000000"/>
              </a:solidFill>
              <a:round/>
              <a:headEnd/>
              <a:tailEnd/>
            </a:ln>
          </p:spPr>
          <p:txBody>
            <a:bodyPr/>
            <a:lstStyle/>
            <a:p>
              <a:endParaRPr lang="zh-CN" altLang="en-US"/>
            </a:p>
          </p:txBody>
        </p:sp>
        <p:sp>
          <p:nvSpPr>
            <p:cNvPr id="44045" name="未知"/>
            <p:cNvSpPr>
              <a:spLocks/>
            </p:cNvSpPr>
            <p:nvPr/>
          </p:nvSpPr>
          <p:spPr bwMode="auto">
            <a:xfrm>
              <a:off x="250" y="738"/>
              <a:ext cx="195" cy="18"/>
            </a:xfrm>
            <a:custGeom>
              <a:avLst/>
              <a:gdLst>
                <a:gd name="T0" fmla="*/ 0 w 195"/>
                <a:gd name="T1" fmla="*/ 18 h 18"/>
                <a:gd name="T2" fmla="*/ 21 w 195"/>
                <a:gd name="T3" fmla="*/ 0 h 18"/>
                <a:gd name="T4" fmla="*/ 174 w 195"/>
                <a:gd name="T5" fmla="*/ 0 h 18"/>
                <a:gd name="T6" fmla="*/ 195 w 195"/>
                <a:gd name="T7" fmla="*/ 18 h 18"/>
                <a:gd name="T8" fmla="*/ 0 w 195"/>
                <a:gd name="T9" fmla="*/ 18 h 18"/>
                <a:gd name="T10" fmla="*/ 0 w 195"/>
                <a:gd name="T11" fmla="*/ 18 h 18"/>
                <a:gd name="T12" fmla="*/ 0 60000 65536"/>
                <a:gd name="T13" fmla="*/ 0 60000 65536"/>
                <a:gd name="T14" fmla="*/ 0 60000 65536"/>
                <a:gd name="T15" fmla="*/ 0 60000 65536"/>
                <a:gd name="T16" fmla="*/ 0 60000 65536"/>
                <a:gd name="T17" fmla="*/ 0 60000 65536"/>
                <a:gd name="T18" fmla="*/ 0 w 195"/>
                <a:gd name="T19" fmla="*/ 0 h 18"/>
                <a:gd name="T20" fmla="*/ 195 w 19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5" h="18">
                  <a:moveTo>
                    <a:pt x="0" y="18"/>
                  </a:moveTo>
                  <a:lnTo>
                    <a:pt x="21" y="0"/>
                  </a:lnTo>
                  <a:lnTo>
                    <a:pt x="174" y="0"/>
                  </a:lnTo>
                  <a:lnTo>
                    <a:pt x="195" y="18"/>
                  </a:lnTo>
                  <a:lnTo>
                    <a:pt x="0" y="18"/>
                  </a:lnTo>
                  <a:close/>
                </a:path>
              </a:pathLst>
            </a:custGeom>
            <a:solidFill>
              <a:srgbClr val="CCCCCC"/>
            </a:solidFill>
            <a:ln w="4763">
              <a:solidFill>
                <a:srgbClr val="000000"/>
              </a:solidFill>
              <a:round/>
              <a:headEnd/>
              <a:tailEnd/>
            </a:ln>
          </p:spPr>
          <p:txBody>
            <a:bodyPr/>
            <a:lstStyle/>
            <a:p>
              <a:endParaRPr lang="zh-CN" altLang="en-US"/>
            </a:p>
          </p:txBody>
        </p:sp>
        <p:sp>
          <p:nvSpPr>
            <p:cNvPr id="44046" name="Rectangle 12"/>
            <p:cNvSpPr>
              <a:spLocks noChangeArrowheads="1"/>
            </p:cNvSpPr>
            <p:nvPr/>
          </p:nvSpPr>
          <p:spPr bwMode="auto">
            <a:xfrm>
              <a:off x="250" y="756"/>
              <a:ext cx="195" cy="12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47" name="Rectangle 13"/>
            <p:cNvSpPr>
              <a:spLocks noChangeArrowheads="1"/>
            </p:cNvSpPr>
            <p:nvPr/>
          </p:nvSpPr>
          <p:spPr bwMode="auto">
            <a:xfrm>
              <a:off x="268" y="771"/>
              <a:ext cx="159" cy="98"/>
            </a:xfrm>
            <a:prstGeom prst="rect">
              <a:avLst/>
            </a:prstGeom>
            <a:solidFill>
              <a:srgbClr val="FFFFFF"/>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48" name="未知"/>
            <p:cNvSpPr>
              <a:spLocks/>
            </p:cNvSpPr>
            <p:nvPr/>
          </p:nvSpPr>
          <p:spPr bwMode="auto">
            <a:xfrm>
              <a:off x="823" y="869"/>
              <a:ext cx="274" cy="24"/>
            </a:xfrm>
            <a:custGeom>
              <a:avLst/>
              <a:gdLst>
                <a:gd name="T0" fmla="*/ 0 w 274"/>
                <a:gd name="T1" fmla="*/ 24 h 24"/>
                <a:gd name="T2" fmla="*/ 30 w 274"/>
                <a:gd name="T3" fmla="*/ 0 h 24"/>
                <a:gd name="T4" fmla="*/ 244 w 274"/>
                <a:gd name="T5" fmla="*/ 0 h 24"/>
                <a:gd name="T6" fmla="*/ 274 w 274"/>
                <a:gd name="T7" fmla="*/ 24 h 24"/>
                <a:gd name="T8" fmla="*/ 0 w 274"/>
                <a:gd name="T9" fmla="*/ 24 h 24"/>
                <a:gd name="T10" fmla="*/ 0 w 274"/>
                <a:gd name="T11" fmla="*/ 24 h 24"/>
                <a:gd name="T12" fmla="*/ 0 60000 65536"/>
                <a:gd name="T13" fmla="*/ 0 60000 65536"/>
                <a:gd name="T14" fmla="*/ 0 60000 65536"/>
                <a:gd name="T15" fmla="*/ 0 60000 65536"/>
                <a:gd name="T16" fmla="*/ 0 60000 65536"/>
                <a:gd name="T17" fmla="*/ 0 60000 65536"/>
                <a:gd name="T18" fmla="*/ 0 w 274"/>
                <a:gd name="T19" fmla="*/ 0 h 24"/>
                <a:gd name="T20" fmla="*/ 274 w 274"/>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74" h="24">
                  <a:moveTo>
                    <a:pt x="0" y="24"/>
                  </a:moveTo>
                  <a:lnTo>
                    <a:pt x="30" y="0"/>
                  </a:lnTo>
                  <a:lnTo>
                    <a:pt x="244" y="0"/>
                  </a:lnTo>
                  <a:lnTo>
                    <a:pt x="274" y="24"/>
                  </a:lnTo>
                  <a:lnTo>
                    <a:pt x="0" y="24"/>
                  </a:lnTo>
                  <a:close/>
                </a:path>
              </a:pathLst>
            </a:custGeom>
            <a:solidFill>
              <a:srgbClr val="CCCCCC"/>
            </a:solidFill>
            <a:ln w="4763">
              <a:solidFill>
                <a:srgbClr val="000000"/>
              </a:solidFill>
              <a:round/>
              <a:headEnd/>
              <a:tailEnd/>
            </a:ln>
          </p:spPr>
          <p:txBody>
            <a:bodyPr/>
            <a:lstStyle/>
            <a:p>
              <a:endParaRPr lang="zh-CN" altLang="en-US"/>
            </a:p>
          </p:txBody>
        </p:sp>
        <p:sp>
          <p:nvSpPr>
            <p:cNvPr id="44049" name="Rectangle 15"/>
            <p:cNvSpPr>
              <a:spLocks noChangeArrowheads="1"/>
            </p:cNvSpPr>
            <p:nvPr/>
          </p:nvSpPr>
          <p:spPr bwMode="auto">
            <a:xfrm>
              <a:off x="823" y="893"/>
              <a:ext cx="274" cy="5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50" name="Rectangle 16"/>
            <p:cNvSpPr>
              <a:spLocks noChangeArrowheads="1"/>
            </p:cNvSpPr>
            <p:nvPr/>
          </p:nvSpPr>
          <p:spPr bwMode="auto">
            <a:xfrm>
              <a:off x="817" y="975"/>
              <a:ext cx="289" cy="13"/>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51" name="未知"/>
            <p:cNvSpPr>
              <a:spLocks/>
            </p:cNvSpPr>
            <p:nvPr/>
          </p:nvSpPr>
          <p:spPr bwMode="auto">
            <a:xfrm>
              <a:off x="817" y="951"/>
              <a:ext cx="289" cy="24"/>
            </a:xfrm>
            <a:custGeom>
              <a:avLst/>
              <a:gdLst>
                <a:gd name="T0" fmla="*/ 0 w 289"/>
                <a:gd name="T1" fmla="*/ 24 h 24"/>
                <a:gd name="T2" fmla="*/ 30 w 289"/>
                <a:gd name="T3" fmla="*/ 0 h 24"/>
                <a:gd name="T4" fmla="*/ 259 w 289"/>
                <a:gd name="T5" fmla="*/ 0 h 24"/>
                <a:gd name="T6" fmla="*/ 289 w 289"/>
                <a:gd name="T7" fmla="*/ 24 h 24"/>
                <a:gd name="T8" fmla="*/ 0 w 289"/>
                <a:gd name="T9" fmla="*/ 24 h 24"/>
                <a:gd name="T10" fmla="*/ 0 w 289"/>
                <a:gd name="T11" fmla="*/ 24 h 24"/>
                <a:gd name="T12" fmla="*/ 0 60000 65536"/>
                <a:gd name="T13" fmla="*/ 0 60000 65536"/>
                <a:gd name="T14" fmla="*/ 0 60000 65536"/>
                <a:gd name="T15" fmla="*/ 0 60000 65536"/>
                <a:gd name="T16" fmla="*/ 0 60000 65536"/>
                <a:gd name="T17" fmla="*/ 0 60000 65536"/>
                <a:gd name="T18" fmla="*/ 0 w 289"/>
                <a:gd name="T19" fmla="*/ 0 h 24"/>
                <a:gd name="T20" fmla="*/ 289 w 289"/>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89" h="24">
                  <a:moveTo>
                    <a:pt x="0" y="24"/>
                  </a:moveTo>
                  <a:lnTo>
                    <a:pt x="30" y="0"/>
                  </a:lnTo>
                  <a:lnTo>
                    <a:pt x="259" y="0"/>
                  </a:lnTo>
                  <a:lnTo>
                    <a:pt x="289" y="24"/>
                  </a:lnTo>
                  <a:lnTo>
                    <a:pt x="0" y="24"/>
                  </a:lnTo>
                  <a:close/>
                </a:path>
              </a:pathLst>
            </a:custGeom>
            <a:solidFill>
              <a:srgbClr val="CCCCCC"/>
            </a:solidFill>
            <a:ln w="4763">
              <a:solidFill>
                <a:srgbClr val="000000"/>
              </a:solidFill>
              <a:round/>
              <a:headEnd/>
              <a:tailEnd/>
            </a:ln>
          </p:spPr>
          <p:txBody>
            <a:bodyPr/>
            <a:lstStyle/>
            <a:p>
              <a:endParaRPr lang="zh-CN" altLang="en-US"/>
            </a:p>
          </p:txBody>
        </p:sp>
        <p:sp>
          <p:nvSpPr>
            <p:cNvPr id="44052" name="未知"/>
            <p:cNvSpPr>
              <a:spLocks/>
            </p:cNvSpPr>
            <p:nvPr/>
          </p:nvSpPr>
          <p:spPr bwMode="auto">
            <a:xfrm>
              <a:off x="865" y="738"/>
              <a:ext cx="192" cy="18"/>
            </a:xfrm>
            <a:custGeom>
              <a:avLst/>
              <a:gdLst>
                <a:gd name="T0" fmla="*/ 0 w 192"/>
                <a:gd name="T1" fmla="*/ 18 h 18"/>
                <a:gd name="T2" fmla="*/ 22 w 192"/>
                <a:gd name="T3" fmla="*/ 0 h 18"/>
                <a:gd name="T4" fmla="*/ 171 w 192"/>
                <a:gd name="T5" fmla="*/ 0 h 18"/>
                <a:gd name="T6" fmla="*/ 192 w 192"/>
                <a:gd name="T7" fmla="*/ 18 h 18"/>
                <a:gd name="T8" fmla="*/ 0 w 192"/>
                <a:gd name="T9" fmla="*/ 18 h 18"/>
                <a:gd name="T10" fmla="*/ 0 w 192"/>
                <a:gd name="T11" fmla="*/ 18 h 18"/>
                <a:gd name="T12" fmla="*/ 0 60000 65536"/>
                <a:gd name="T13" fmla="*/ 0 60000 65536"/>
                <a:gd name="T14" fmla="*/ 0 60000 65536"/>
                <a:gd name="T15" fmla="*/ 0 60000 65536"/>
                <a:gd name="T16" fmla="*/ 0 60000 65536"/>
                <a:gd name="T17" fmla="*/ 0 60000 65536"/>
                <a:gd name="T18" fmla="*/ 0 w 192"/>
                <a:gd name="T19" fmla="*/ 0 h 18"/>
                <a:gd name="T20" fmla="*/ 192 w 19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2" h="18">
                  <a:moveTo>
                    <a:pt x="0" y="18"/>
                  </a:moveTo>
                  <a:lnTo>
                    <a:pt x="22" y="0"/>
                  </a:lnTo>
                  <a:lnTo>
                    <a:pt x="171" y="0"/>
                  </a:lnTo>
                  <a:lnTo>
                    <a:pt x="192" y="18"/>
                  </a:lnTo>
                  <a:lnTo>
                    <a:pt x="0" y="18"/>
                  </a:lnTo>
                  <a:close/>
                </a:path>
              </a:pathLst>
            </a:custGeom>
            <a:solidFill>
              <a:srgbClr val="CCCCCC"/>
            </a:solidFill>
            <a:ln w="4763">
              <a:solidFill>
                <a:srgbClr val="000000"/>
              </a:solidFill>
              <a:round/>
              <a:headEnd/>
              <a:tailEnd/>
            </a:ln>
          </p:spPr>
          <p:txBody>
            <a:bodyPr/>
            <a:lstStyle/>
            <a:p>
              <a:endParaRPr lang="zh-CN" altLang="en-US"/>
            </a:p>
          </p:txBody>
        </p:sp>
        <p:sp>
          <p:nvSpPr>
            <p:cNvPr id="44053" name="Rectangle 19"/>
            <p:cNvSpPr>
              <a:spLocks noChangeArrowheads="1"/>
            </p:cNvSpPr>
            <p:nvPr/>
          </p:nvSpPr>
          <p:spPr bwMode="auto">
            <a:xfrm>
              <a:off x="865" y="756"/>
              <a:ext cx="192" cy="12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54" name="Rectangle 20"/>
            <p:cNvSpPr>
              <a:spLocks noChangeArrowheads="1"/>
            </p:cNvSpPr>
            <p:nvPr/>
          </p:nvSpPr>
          <p:spPr bwMode="auto">
            <a:xfrm>
              <a:off x="881" y="771"/>
              <a:ext cx="158" cy="98"/>
            </a:xfrm>
            <a:prstGeom prst="rect">
              <a:avLst/>
            </a:prstGeom>
            <a:solidFill>
              <a:srgbClr val="FFFFFF"/>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55" name="未知"/>
            <p:cNvSpPr>
              <a:spLocks/>
            </p:cNvSpPr>
            <p:nvPr/>
          </p:nvSpPr>
          <p:spPr bwMode="auto">
            <a:xfrm>
              <a:off x="1429" y="869"/>
              <a:ext cx="274" cy="24"/>
            </a:xfrm>
            <a:custGeom>
              <a:avLst/>
              <a:gdLst>
                <a:gd name="T0" fmla="*/ 0 w 274"/>
                <a:gd name="T1" fmla="*/ 24 h 24"/>
                <a:gd name="T2" fmla="*/ 31 w 274"/>
                <a:gd name="T3" fmla="*/ 0 h 24"/>
                <a:gd name="T4" fmla="*/ 244 w 274"/>
                <a:gd name="T5" fmla="*/ 0 h 24"/>
                <a:gd name="T6" fmla="*/ 274 w 274"/>
                <a:gd name="T7" fmla="*/ 24 h 24"/>
                <a:gd name="T8" fmla="*/ 0 w 274"/>
                <a:gd name="T9" fmla="*/ 24 h 24"/>
                <a:gd name="T10" fmla="*/ 0 w 274"/>
                <a:gd name="T11" fmla="*/ 24 h 24"/>
                <a:gd name="T12" fmla="*/ 0 60000 65536"/>
                <a:gd name="T13" fmla="*/ 0 60000 65536"/>
                <a:gd name="T14" fmla="*/ 0 60000 65536"/>
                <a:gd name="T15" fmla="*/ 0 60000 65536"/>
                <a:gd name="T16" fmla="*/ 0 60000 65536"/>
                <a:gd name="T17" fmla="*/ 0 60000 65536"/>
                <a:gd name="T18" fmla="*/ 0 w 274"/>
                <a:gd name="T19" fmla="*/ 0 h 24"/>
                <a:gd name="T20" fmla="*/ 274 w 274"/>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74" h="24">
                  <a:moveTo>
                    <a:pt x="0" y="24"/>
                  </a:moveTo>
                  <a:lnTo>
                    <a:pt x="31" y="0"/>
                  </a:lnTo>
                  <a:lnTo>
                    <a:pt x="244" y="0"/>
                  </a:lnTo>
                  <a:lnTo>
                    <a:pt x="274" y="24"/>
                  </a:lnTo>
                  <a:lnTo>
                    <a:pt x="0" y="24"/>
                  </a:lnTo>
                  <a:close/>
                </a:path>
              </a:pathLst>
            </a:custGeom>
            <a:solidFill>
              <a:srgbClr val="CCCCCC"/>
            </a:solidFill>
            <a:ln w="4763">
              <a:solidFill>
                <a:srgbClr val="000000"/>
              </a:solidFill>
              <a:round/>
              <a:headEnd/>
              <a:tailEnd/>
            </a:ln>
          </p:spPr>
          <p:txBody>
            <a:bodyPr/>
            <a:lstStyle/>
            <a:p>
              <a:endParaRPr lang="zh-CN" altLang="en-US"/>
            </a:p>
          </p:txBody>
        </p:sp>
        <p:sp>
          <p:nvSpPr>
            <p:cNvPr id="44056" name="Rectangle 22"/>
            <p:cNvSpPr>
              <a:spLocks noChangeArrowheads="1"/>
            </p:cNvSpPr>
            <p:nvPr/>
          </p:nvSpPr>
          <p:spPr bwMode="auto">
            <a:xfrm>
              <a:off x="1429" y="893"/>
              <a:ext cx="274" cy="5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57" name="Rectangle 23"/>
            <p:cNvSpPr>
              <a:spLocks noChangeArrowheads="1"/>
            </p:cNvSpPr>
            <p:nvPr/>
          </p:nvSpPr>
          <p:spPr bwMode="auto">
            <a:xfrm>
              <a:off x="1423" y="975"/>
              <a:ext cx="290" cy="13"/>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58" name="未知"/>
            <p:cNvSpPr>
              <a:spLocks/>
            </p:cNvSpPr>
            <p:nvPr/>
          </p:nvSpPr>
          <p:spPr bwMode="auto">
            <a:xfrm>
              <a:off x="1423" y="951"/>
              <a:ext cx="290" cy="24"/>
            </a:xfrm>
            <a:custGeom>
              <a:avLst/>
              <a:gdLst>
                <a:gd name="T0" fmla="*/ 0 w 290"/>
                <a:gd name="T1" fmla="*/ 24 h 24"/>
                <a:gd name="T2" fmla="*/ 31 w 290"/>
                <a:gd name="T3" fmla="*/ 0 h 24"/>
                <a:gd name="T4" fmla="*/ 259 w 290"/>
                <a:gd name="T5" fmla="*/ 0 h 24"/>
                <a:gd name="T6" fmla="*/ 290 w 290"/>
                <a:gd name="T7" fmla="*/ 24 h 24"/>
                <a:gd name="T8" fmla="*/ 0 w 290"/>
                <a:gd name="T9" fmla="*/ 24 h 24"/>
                <a:gd name="T10" fmla="*/ 0 w 290"/>
                <a:gd name="T11" fmla="*/ 24 h 24"/>
                <a:gd name="T12" fmla="*/ 0 60000 65536"/>
                <a:gd name="T13" fmla="*/ 0 60000 65536"/>
                <a:gd name="T14" fmla="*/ 0 60000 65536"/>
                <a:gd name="T15" fmla="*/ 0 60000 65536"/>
                <a:gd name="T16" fmla="*/ 0 60000 65536"/>
                <a:gd name="T17" fmla="*/ 0 60000 65536"/>
                <a:gd name="T18" fmla="*/ 0 w 290"/>
                <a:gd name="T19" fmla="*/ 0 h 24"/>
                <a:gd name="T20" fmla="*/ 290 w 290"/>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90" h="24">
                  <a:moveTo>
                    <a:pt x="0" y="24"/>
                  </a:moveTo>
                  <a:lnTo>
                    <a:pt x="31" y="0"/>
                  </a:lnTo>
                  <a:lnTo>
                    <a:pt x="259" y="0"/>
                  </a:lnTo>
                  <a:lnTo>
                    <a:pt x="290" y="24"/>
                  </a:lnTo>
                  <a:lnTo>
                    <a:pt x="0" y="24"/>
                  </a:lnTo>
                  <a:close/>
                </a:path>
              </a:pathLst>
            </a:custGeom>
            <a:solidFill>
              <a:srgbClr val="CCCCCC"/>
            </a:solidFill>
            <a:ln w="4763">
              <a:solidFill>
                <a:srgbClr val="000000"/>
              </a:solidFill>
              <a:round/>
              <a:headEnd/>
              <a:tailEnd/>
            </a:ln>
          </p:spPr>
          <p:txBody>
            <a:bodyPr/>
            <a:lstStyle/>
            <a:p>
              <a:endParaRPr lang="zh-CN" altLang="en-US"/>
            </a:p>
          </p:txBody>
        </p:sp>
        <p:sp>
          <p:nvSpPr>
            <p:cNvPr id="44059" name="未知"/>
            <p:cNvSpPr>
              <a:spLocks/>
            </p:cNvSpPr>
            <p:nvPr/>
          </p:nvSpPr>
          <p:spPr bwMode="auto">
            <a:xfrm>
              <a:off x="1469" y="738"/>
              <a:ext cx="195" cy="18"/>
            </a:xfrm>
            <a:custGeom>
              <a:avLst/>
              <a:gdLst>
                <a:gd name="T0" fmla="*/ 0 w 195"/>
                <a:gd name="T1" fmla="*/ 18 h 18"/>
                <a:gd name="T2" fmla="*/ 21 w 195"/>
                <a:gd name="T3" fmla="*/ 0 h 18"/>
                <a:gd name="T4" fmla="*/ 174 w 195"/>
                <a:gd name="T5" fmla="*/ 0 h 18"/>
                <a:gd name="T6" fmla="*/ 195 w 195"/>
                <a:gd name="T7" fmla="*/ 18 h 18"/>
                <a:gd name="T8" fmla="*/ 0 w 195"/>
                <a:gd name="T9" fmla="*/ 18 h 18"/>
                <a:gd name="T10" fmla="*/ 0 w 195"/>
                <a:gd name="T11" fmla="*/ 18 h 18"/>
                <a:gd name="T12" fmla="*/ 0 60000 65536"/>
                <a:gd name="T13" fmla="*/ 0 60000 65536"/>
                <a:gd name="T14" fmla="*/ 0 60000 65536"/>
                <a:gd name="T15" fmla="*/ 0 60000 65536"/>
                <a:gd name="T16" fmla="*/ 0 60000 65536"/>
                <a:gd name="T17" fmla="*/ 0 60000 65536"/>
                <a:gd name="T18" fmla="*/ 0 w 195"/>
                <a:gd name="T19" fmla="*/ 0 h 18"/>
                <a:gd name="T20" fmla="*/ 195 w 19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5" h="18">
                  <a:moveTo>
                    <a:pt x="0" y="18"/>
                  </a:moveTo>
                  <a:lnTo>
                    <a:pt x="21" y="0"/>
                  </a:lnTo>
                  <a:lnTo>
                    <a:pt x="174" y="0"/>
                  </a:lnTo>
                  <a:lnTo>
                    <a:pt x="195" y="18"/>
                  </a:lnTo>
                  <a:lnTo>
                    <a:pt x="0" y="18"/>
                  </a:lnTo>
                  <a:close/>
                </a:path>
              </a:pathLst>
            </a:custGeom>
            <a:solidFill>
              <a:srgbClr val="CCCCCC"/>
            </a:solidFill>
            <a:ln w="4763">
              <a:solidFill>
                <a:srgbClr val="000000"/>
              </a:solidFill>
              <a:round/>
              <a:headEnd/>
              <a:tailEnd/>
            </a:ln>
          </p:spPr>
          <p:txBody>
            <a:bodyPr/>
            <a:lstStyle/>
            <a:p>
              <a:endParaRPr lang="zh-CN" altLang="en-US"/>
            </a:p>
          </p:txBody>
        </p:sp>
        <p:sp>
          <p:nvSpPr>
            <p:cNvPr id="44060" name="Rectangle 26"/>
            <p:cNvSpPr>
              <a:spLocks noChangeArrowheads="1"/>
            </p:cNvSpPr>
            <p:nvPr/>
          </p:nvSpPr>
          <p:spPr bwMode="auto">
            <a:xfrm>
              <a:off x="1469" y="756"/>
              <a:ext cx="195" cy="12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61" name="Rectangle 27"/>
            <p:cNvSpPr>
              <a:spLocks noChangeArrowheads="1"/>
            </p:cNvSpPr>
            <p:nvPr/>
          </p:nvSpPr>
          <p:spPr bwMode="auto">
            <a:xfrm>
              <a:off x="1487" y="771"/>
              <a:ext cx="159" cy="98"/>
            </a:xfrm>
            <a:prstGeom prst="rect">
              <a:avLst/>
            </a:prstGeom>
            <a:solidFill>
              <a:srgbClr val="FFFFFF"/>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62" name="未知"/>
            <p:cNvSpPr>
              <a:spLocks/>
            </p:cNvSpPr>
            <p:nvPr/>
          </p:nvSpPr>
          <p:spPr bwMode="auto">
            <a:xfrm>
              <a:off x="2337" y="869"/>
              <a:ext cx="272" cy="24"/>
            </a:xfrm>
            <a:custGeom>
              <a:avLst/>
              <a:gdLst>
                <a:gd name="T0" fmla="*/ 0 w 272"/>
                <a:gd name="T1" fmla="*/ 24 h 24"/>
                <a:gd name="T2" fmla="*/ 28 w 272"/>
                <a:gd name="T3" fmla="*/ 0 h 24"/>
                <a:gd name="T4" fmla="*/ 244 w 272"/>
                <a:gd name="T5" fmla="*/ 0 h 24"/>
                <a:gd name="T6" fmla="*/ 272 w 272"/>
                <a:gd name="T7" fmla="*/ 24 h 24"/>
                <a:gd name="T8" fmla="*/ 0 w 272"/>
                <a:gd name="T9" fmla="*/ 24 h 24"/>
                <a:gd name="T10" fmla="*/ 0 w 272"/>
                <a:gd name="T11" fmla="*/ 24 h 24"/>
                <a:gd name="T12" fmla="*/ 0 60000 65536"/>
                <a:gd name="T13" fmla="*/ 0 60000 65536"/>
                <a:gd name="T14" fmla="*/ 0 60000 65536"/>
                <a:gd name="T15" fmla="*/ 0 60000 65536"/>
                <a:gd name="T16" fmla="*/ 0 60000 65536"/>
                <a:gd name="T17" fmla="*/ 0 60000 65536"/>
                <a:gd name="T18" fmla="*/ 0 w 272"/>
                <a:gd name="T19" fmla="*/ 0 h 24"/>
                <a:gd name="T20" fmla="*/ 272 w 272"/>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72" h="24">
                  <a:moveTo>
                    <a:pt x="0" y="24"/>
                  </a:moveTo>
                  <a:lnTo>
                    <a:pt x="28" y="0"/>
                  </a:lnTo>
                  <a:lnTo>
                    <a:pt x="244" y="0"/>
                  </a:lnTo>
                  <a:lnTo>
                    <a:pt x="272" y="24"/>
                  </a:lnTo>
                  <a:lnTo>
                    <a:pt x="0" y="24"/>
                  </a:lnTo>
                  <a:close/>
                </a:path>
              </a:pathLst>
            </a:custGeom>
            <a:solidFill>
              <a:srgbClr val="CCCCCC"/>
            </a:solidFill>
            <a:ln w="4763">
              <a:solidFill>
                <a:srgbClr val="000000"/>
              </a:solidFill>
              <a:round/>
              <a:headEnd/>
              <a:tailEnd/>
            </a:ln>
          </p:spPr>
          <p:txBody>
            <a:bodyPr/>
            <a:lstStyle/>
            <a:p>
              <a:endParaRPr lang="zh-CN" altLang="en-US"/>
            </a:p>
          </p:txBody>
        </p:sp>
        <p:sp>
          <p:nvSpPr>
            <p:cNvPr id="44063" name="Rectangle 29"/>
            <p:cNvSpPr>
              <a:spLocks noChangeArrowheads="1"/>
            </p:cNvSpPr>
            <p:nvPr/>
          </p:nvSpPr>
          <p:spPr bwMode="auto">
            <a:xfrm>
              <a:off x="2337" y="893"/>
              <a:ext cx="272" cy="5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64" name="Rectangle 30"/>
            <p:cNvSpPr>
              <a:spLocks noChangeArrowheads="1"/>
            </p:cNvSpPr>
            <p:nvPr/>
          </p:nvSpPr>
          <p:spPr bwMode="auto">
            <a:xfrm>
              <a:off x="2328" y="975"/>
              <a:ext cx="290" cy="13"/>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65" name="未知"/>
            <p:cNvSpPr>
              <a:spLocks/>
            </p:cNvSpPr>
            <p:nvPr/>
          </p:nvSpPr>
          <p:spPr bwMode="auto">
            <a:xfrm>
              <a:off x="2328" y="951"/>
              <a:ext cx="290" cy="24"/>
            </a:xfrm>
            <a:custGeom>
              <a:avLst/>
              <a:gdLst>
                <a:gd name="T0" fmla="*/ 0 w 290"/>
                <a:gd name="T1" fmla="*/ 24 h 24"/>
                <a:gd name="T2" fmla="*/ 31 w 290"/>
                <a:gd name="T3" fmla="*/ 0 h 24"/>
                <a:gd name="T4" fmla="*/ 259 w 290"/>
                <a:gd name="T5" fmla="*/ 0 h 24"/>
                <a:gd name="T6" fmla="*/ 290 w 290"/>
                <a:gd name="T7" fmla="*/ 24 h 24"/>
                <a:gd name="T8" fmla="*/ 0 w 290"/>
                <a:gd name="T9" fmla="*/ 24 h 24"/>
                <a:gd name="T10" fmla="*/ 0 w 290"/>
                <a:gd name="T11" fmla="*/ 24 h 24"/>
                <a:gd name="T12" fmla="*/ 0 60000 65536"/>
                <a:gd name="T13" fmla="*/ 0 60000 65536"/>
                <a:gd name="T14" fmla="*/ 0 60000 65536"/>
                <a:gd name="T15" fmla="*/ 0 60000 65536"/>
                <a:gd name="T16" fmla="*/ 0 60000 65536"/>
                <a:gd name="T17" fmla="*/ 0 60000 65536"/>
                <a:gd name="T18" fmla="*/ 0 w 290"/>
                <a:gd name="T19" fmla="*/ 0 h 24"/>
                <a:gd name="T20" fmla="*/ 290 w 290"/>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90" h="24">
                  <a:moveTo>
                    <a:pt x="0" y="24"/>
                  </a:moveTo>
                  <a:lnTo>
                    <a:pt x="31" y="0"/>
                  </a:lnTo>
                  <a:lnTo>
                    <a:pt x="259" y="0"/>
                  </a:lnTo>
                  <a:lnTo>
                    <a:pt x="290" y="24"/>
                  </a:lnTo>
                  <a:lnTo>
                    <a:pt x="0" y="24"/>
                  </a:lnTo>
                  <a:close/>
                </a:path>
              </a:pathLst>
            </a:custGeom>
            <a:solidFill>
              <a:srgbClr val="CCCCCC"/>
            </a:solidFill>
            <a:ln w="4763">
              <a:solidFill>
                <a:srgbClr val="000000"/>
              </a:solidFill>
              <a:round/>
              <a:headEnd/>
              <a:tailEnd/>
            </a:ln>
          </p:spPr>
          <p:txBody>
            <a:bodyPr/>
            <a:lstStyle/>
            <a:p>
              <a:endParaRPr lang="zh-CN" altLang="en-US"/>
            </a:p>
          </p:txBody>
        </p:sp>
        <p:sp>
          <p:nvSpPr>
            <p:cNvPr id="44066" name="未知"/>
            <p:cNvSpPr>
              <a:spLocks/>
            </p:cNvSpPr>
            <p:nvPr/>
          </p:nvSpPr>
          <p:spPr bwMode="auto">
            <a:xfrm>
              <a:off x="2377" y="738"/>
              <a:ext cx="192" cy="18"/>
            </a:xfrm>
            <a:custGeom>
              <a:avLst/>
              <a:gdLst>
                <a:gd name="T0" fmla="*/ 0 w 192"/>
                <a:gd name="T1" fmla="*/ 18 h 18"/>
                <a:gd name="T2" fmla="*/ 21 w 192"/>
                <a:gd name="T3" fmla="*/ 0 h 18"/>
                <a:gd name="T4" fmla="*/ 171 w 192"/>
                <a:gd name="T5" fmla="*/ 0 h 18"/>
                <a:gd name="T6" fmla="*/ 192 w 192"/>
                <a:gd name="T7" fmla="*/ 18 h 18"/>
                <a:gd name="T8" fmla="*/ 0 w 192"/>
                <a:gd name="T9" fmla="*/ 18 h 18"/>
                <a:gd name="T10" fmla="*/ 0 w 192"/>
                <a:gd name="T11" fmla="*/ 18 h 18"/>
                <a:gd name="T12" fmla="*/ 0 60000 65536"/>
                <a:gd name="T13" fmla="*/ 0 60000 65536"/>
                <a:gd name="T14" fmla="*/ 0 60000 65536"/>
                <a:gd name="T15" fmla="*/ 0 60000 65536"/>
                <a:gd name="T16" fmla="*/ 0 60000 65536"/>
                <a:gd name="T17" fmla="*/ 0 60000 65536"/>
                <a:gd name="T18" fmla="*/ 0 w 192"/>
                <a:gd name="T19" fmla="*/ 0 h 18"/>
                <a:gd name="T20" fmla="*/ 192 w 19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2" h="18">
                  <a:moveTo>
                    <a:pt x="0" y="18"/>
                  </a:moveTo>
                  <a:lnTo>
                    <a:pt x="21" y="0"/>
                  </a:lnTo>
                  <a:lnTo>
                    <a:pt x="171" y="0"/>
                  </a:lnTo>
                  <a:lnTo>
                    <a:pt x="192" y="18"/>
                  </a:lnTo>
                  <a:lnTo>
                    <a:pt x="0" y="18"/>
                  </a:lnTo>
                  <a:close/>
                </a:path>
              </a:pathLst>
            </a:custGeom>
            <a:solidFill>
              <a:srgbClr val="CCCCCC"/>
            </a:solidFill>
            <a:ln w="4763">
              <a:solidFill>
                <a:srgbClr val="000000"/>
              </a:solidFill>
              <a:round/>
              <a:headEnd/>
              <a:tailEnd/>
            </a:ln>
          </p:spPr>
          <p:txBody>
            <a:bodyPr/>
            <a:lstStyle/>
            <a:p>
              <a:endParaRPr lang="zh-CN" altLang="en-US"/>
            </a:p>
          </p:txBody>
        </p:sp>
        <p:sp>
          <p:nvSpPr>
            <p:cNvPr id="44067" name="Rectangle 33"/>
            <p:cNvSpPr>
              <a:spLocks noChangeArrowheads="1"/>
            </p:cNvSpPr>
            <p:nvPr/>
          </p:nvSpPr>
          <p:spPr bwMode="auto">
            <a:xfrm>
              <a:off x="2377" y="756"/>
              <a:ext cx="192" cy="12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68" name="Rectangle 34"/>
            <p:cNvSpPr>
              <a:spLocks noChangeArrowheads="1"/>
            </p:cNvSpPr>
            <p:nvPr/>
          </p:nvSpPr>
          <p:spPr bwMode="auto">
            <a:xfrm>
              <a:off x="2392" y="771"/>
              <a:ext cx="162" cy="98"/>
            </a:xfrm>
            <a:prstGeom prst="rect">
              <a:avLst/>
            </a:prstGeom>
            <a:solidFill>
              <a:srgbClr val="FFFFFF"/>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69" name="未知"/>
            <p:cNvSpPr>
              <a:spLocks/>
            </p:cNvSpPr>
            <p:nvPr/>
          </p:nvSpPr>
          <p:spPr bwMode="auto">
            <a:xfrm>
              <a:off x="2334" y="869"/>
              <a:ext cx="275" cy="24"/>
            </a:xfrm>
            <a:custGeom>
              <a:avLst/>
              <a:gdLst>
                <a:gd name="T0" fmla="*/ 0 w 275"/>
                <a:gd name="T1" fmla="*/ 24 h 24"/>
                <a:gd name="T2" fmla="*/ 28 w 275"/>
                <a:gd name="T3" fmla="*/ 0 h 24"/>
                <a:gd name="T4" fmla="*/ 244 w 275"/>
                <a:gd name="T5" fmla="*/ 0 h 24"/>
                <a:gd name="T6" fmla="*/ 275 w 275"/>
                <a:gd name="T7" fmla="*/ 24 h 24"/>
                <a:gd name="T8" fmla="*/ 0 w 275"/>
                <a:gd name="T9" fmla="*/ 24 h 24"/>
                <a:gd name="T10" fmla="*/ 0 w 275"/>
                <a:gd name="T11" fmla="*/ 24 h 24"/>
                <a:gd name="T12" fmla="*/ 0 60000 65536"/>
                <a:gd name="T13" fmla="*/ 0 60000 65536"/>
                <a:gd name="T14" fmla="*/ 0 60000 65536"/>
                <a:gd name="T15" fmla="*/ 0 60000 65536"/>
                <a:gd name="T16" fmla="*/ 0 60000 65536"/>
                <a:gd name="T17" fmla="*/ 0 60000 65536"/>
                <a:gd name="T18" fmla="*/ 0 w 275"/>
                <a:gd name="T19" fmla="*/ 0 h 24"/>
                <a:gd name="T20" fmla="*/ 275 w 275"/>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75" h="24">
                  <a:moveTo>
                    <a:pt x="0" y="24"/>
                  </a:moveTo>
                  <a:lnTo>
                    <a:pt x="28" y="0"/>
                  </a:lnTo>
                  <a:lnTo>
                    <a:pt x="244" y="0"/>
                  </a:lnTo>
                  <a:lnTo>
                    <a:pt x="275" y="24"/>
                  </a:lnTo>
                  <a:lnTo>
                    <a:pt x="0" y="24"/>
                  </a:lnTo>
                  <a:close/>
                </a:path>
              </a:pathLst>
            </a:custGeom>
            <a:solidFill>
              <a:srgbClr val="CCCCCC"/>
            </a:solidFill>
            <a:ln w="4763">
              <a:solidFill>
                <a:srgbClr val="000000"/>
              </a:solidFill>
              <a:round/>
              <a:headEnd/>
              <a:tailEnd/>
            </a:ln>
          </p:spPr>
          <p:txBody>
            <a:bodyPr/>
            <a:lstStyle/>
            <a:p>
              <a:endParaRPr lang="zh-CN" altLang="en-US"/>
            </a:p>
          </p:txBody>
        </p:sp>
        <p:sp>
          <p:nvSpPr>
            <p:cNvPr id="44070" name="Rectangle 36"/>
            <p:cNvSpPr>
              <a:spLocks noChangeArrowheads="1"/>
            </p:cNvSpPr>
            <p:nvPr/>
          </p:nvSpPr>
          <p:spPr bwMode="auto">
            <a:xfrm>
              <a:off x="2334" y="893"/>
              <a:ext cx="275" cy="5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71" name="Rectangle 37"/>
            <p:cNvSpPr>
              <a:spLocks noChangeArrowheads="1"/>
            </p:cNvSpPr>
            <p:nvPr/>
          </p:nvSpPr>
          <p:spPr bwMode="auto">
            <a:xfrm>
              <a:off x="2325" y="975"/>
              <a:ext cx="293" cy="13"/>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72" name="未知"/>
            <p:cNvSpPr>
              <a:spLocks/>
            </p:cNvSpPr>
            <p:nvPr/>
          </p:nvSpPr>
          <p:spPr bwMode="auto">
            <a:xfrm>
              <a:off x="2325" y="951"/>
              <a:ext cx="293" cy="24"/>
            </a:xfrm>
            <a:custGeom>
              <a:avLst/>
              <a:gdLst>
                <a:gd name="T0" fmla="*/ 0 w 293"/>
                <a:gd name="T1" fmla="*/ 24 h 24"/>
                <a:gd name="T2" fmla="*/ 31 w 293"/>
                <a:gd name="T3" fmla="*/ 0 h 24"/>
                <a:gd name="T4" fmla="*/ 259 w 293"/>
                <a:gd name="T5" fmla="*/ 0 h 24"/>
                <a:gd name="T6" fmla="*/ 293 w 293"/>
                <a:gd name="T7" fmla="*/ 24 h 24"/>
                <a:gd name="T8" fmla="*/ 0 w 293"/>
                <a:gd name="T9" fmla="*/ 24 h 24"/>
                <a:gd name="T10" fmla="*/ 0 w 293"/>
                <a:gd name="T11" fmla="*/ 24 h 24"/>
                <a:gd name="T12" fmla="*/ 0 60000 65536"/>
                <a:gd name="T13" fmla="*/ 0 60000 65536"/>
                <a:gd name="T14" fmla="*/ 0 60000 65536"/>
                <a:gd name="T15" fmla="*/ 0 60000 65536"/>
                <a:gd name="T16" fmla="*/ 0 60000 65536"/>
                <a:gd name="T17" fmla="*/ 0 60000 65536"/>
                <a:gd name="T18" fmla="*/ 0 w 293"/>
                <a:gd name="T19" fmla="*/ 0 h 24"/>
                <a:gd name="T20" fmla="*/ 293 w 293"/>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93" h="24">
                  <a:moveTo>
                    <a:pt x="0" y="24"/>
                  </a:moveTo>
                  <a:lnTo>
                    <a:pt x="31" y="0"/>
                  </a:lnTo>
                  <a:lnTo>
                    <a:pt x="259" y="0"/>
                  </a:lnTo>
                  <a:lnTo>
                    <a:pt x="293" y="24"/>
                  </a:lnTo>
                  <a:lnTo>
                    <a:pt x="0" y="24"/>
                  </a:lnTo>
                  <a:close/>
                </a:path>
              </a:pathLst>
            </a:custGeom>
            <a:solidFill>
              <a:srgbClr val="CCCCCC"/>
            </a:solidFill>
            <a:ln w="4763">
              <a:solidFill>
                <a:srgbClr val="000000"/>
              </a:solidFill>
              <a:round/>
              <a:headEnd/>
              <a:tailEnd/>
            </a:ln>
          </p:spPr>
          <p:txBody>
            <a:bodyPr/>
            <a:lstStyle/>
            <a:p>
              <a:endParaRPr lang="zh-CN" altLang="en-US"/>
            </a:p>
          </p:txBody>
        </p:sp>
        <p:sp>
          <p:nvSpPr>
            <p:cNvPr id="44073" name="未知"/>
            <p:cNvSpPr>
              <a:spLocks/>
            </p:cNvSpPr>
            <p:nvPr/>
          </p:nvSpPr>
          <p:spPr bwMode="auto">
            <a:xfrm>
              <a:off x="2374" y="738"/>
              <a:ext cx="195" cy="18"/>
            </a:xfrm>
            <a:custGeom>
              <a:avLst/>
              <a:gdLst>
                <a:gd name="T0" fmla="*/ 0 w 195"/>
                <a:gd name="T1" fmla="*/ 18 h 18"/>
                <a:gd name="T2" fmla="*/ 21 w 195"/>
                <a:gd name="T3" fmla="*/ 0 h 18"/>
                <a:gd name="T4" fmla="*/ 174 w 195"/>
                <a:gd name="T5" fmla="*/ 0 h 18"/>
                <a:gd name="T6" fmla="*/ 195 w 195"/>
                <a:gd name="T7" fmla="*/ 18 h 18"/>
                <a:gd name="T8" fmla="*/ 0 w 195"/>
                <a:gd name="T9" fmla="*/ 18 h 18"/>
                <a:gd name="T10" fmla="*/ 0 w 195"/>
                <a:gd name="T11" fmla="*/ 18 h 18"/>
                <a:gd name="T12" fmla="*/ 0 60000 65536"/>
                <a:gd name="T13" fmla="*/ 0 60000 65536"/>
                <a:gd name="T14" fmla="*/ 0 60000 65536"/>
                <a:gd name="T15" fmla="*/ 0 60000 65536"/>
                <a:gd name="T16" fmla="*/ 0 60000 65536"/>
                <a:gd name="T17" fmla="*/ 0 60000 65536"/>
                <a:gd name="T18" fmla="*/ 0 w 195"/>
                <a:gd name="T19" fmla="*/ 0 h 18"/>
                <a:gd name="T20" fmla="*/ 195 w 19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5" h="18">
                  <a:moveTo>
                    <a:pt x="0" y="18"/>
                  </a:moveTo>
                  <a:lnTo>
                    <a:pt x="21" y="0"/>
                  </a:lnTo>
                  <a:lnTo>
                    <a:pt x="174" y="0"/>
                  </a:lnTo>
                  <a:lnTo>
                    <a:pt x="195" y="18"/>
                  </a:lnTo>
                  <a:lnTo>
                    <a:pt x="0" y="18"/>
                  </a:lnTo>
                  <a:close/>
                </a:path>
              </a:pathLst>
            </a:custGeom>
            <a:solidFill>
              <a:srgbClr val="CCCCCC"/>
            </a:solidFill>
            <a:ln w="4763">
              <a:solidFill>
                <a:srgbClr val="000000"/>
              </a:solidFill>
              <a:round/>
              <a:headEnd/>
              <a:tailEnd/>
            </a:ln>
          </p:spPr>
          <p:txBody>
            <a:bodyPr/>
            <a:lstStyle/>
            <a:p>
              <a:endParaRPr lang="zh-CN" altLang="en-US"/>
            </a:p>
          </p:txBody>
        </p:sp>
        <p:sp>
          <p:nvSpPr>
            <p:cNvPr id="44074" name="Rectangle 40"/>
            <p:cNvSpPr>
              <a:spLocks noChangeArrowheads="1"/>
            </p:cNvSpPr>
            <p:nvPr/>
          </p:nvSpPr>
          <p:spPr bwMode="auto">
            <a:xfrm>
              <a:off x="2374" y="756"/>
              <a:ext cx="195" cy="12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75" name="Rectangle 41"/>
            <p:cNvSpPr>
              <a:spLocks noChangeArrowheads="1"/>
            </p:cNvSpPr>
            <p:nvPr/>
          </p:nvSpPr>
          <p:spPr bwMode="auto">
            <a:xfrm>
              <a:off x="2392" y="771"/>
              <a:ext cx="159" cy="98"/>
            </a:xfrm>
            <a:prstGeom prst="rect">
              <a:avLst/>
            </a:prstGeom>
            <a:solidFill>
              <a:srgbClr val="FFFFFF"/>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76" name="Line 42"/>
            <p:cNvSpPr>
              <a:spLocks noChangeShapeType="1"/>
            </p:cNvSpPr>
            <p:nvPr/>
          </p:nvSpPr>
          <p:spPr bwMode="auto">
            <a:xfrm>
              <a:off x="2471" y="988"/>
              <a:ext cx="1" cy="3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77" name="Line 43"/>
            <p:cNvSpPr>
              <a:spLocks noChangeShapeType="1"/>
            </p:cNvSpPr>
            <p:nvPr/>
          </p:nvSpPr>
          <p:spPr bwMode="auto">
            <a:xfrm>
              <a:off x="1569" y="988"/>
              <a:ext cx="1" cy="3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78" name="Line 44"/>
            <p:cNvSpPr>
              <a:spLocks noChangeShapeType="1"/>
            </p:cNvSpPr>
            <p:nvPr/>
          </p:nvSpPr>
          <p:spPr bwMode="auto">
            <a:xfrm>
              <a:off x="960" y="988"/>
              <a:ext cx="1" cy="3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79" name="Line 45"/>
            <p:cNvSpPr>
              <a:spLocks noChangeShapeType="1"/>
            </p:cNvSpPr>
            <p:nvPr/>
          </p:nvSpPr>
          <p:spPr bwMode="auto">
            <a:xfrm>
              <a:off x="347" y="988"/>
              <a:ext cx="1" cy="3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80" name="Line 46"/>
            <p:cNvSpPr>
              <a:spLocks noChangeShapeType="1"/>
            </p:cNvSpPr>
            <p:nvPr/>
          </p:nvSpPr>
          <p:spPr bwMode="auto">
            <a:xfrm>
              <a:off x="484" y="186"/>
              <a:ext cx="1853"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81" name="Line 47"/>
            <p:cNvSpPr>
              <a:spLocks noChangeShapeType="1"/>
            </p:cNvSpPr>
            <p:nvPr/>
          </p:nvSpPr>
          <p:spPr bwMode="auto">
            <a:xfrm>
              <a:off x="484" y="186"/>
              <a:ext cx="1853" cy="1"/>
            </a:xfrm>
            <a:prstGeom prst="line">
              <a:avLst/>
            </a:prstGeom>
            <a:noFill/>
            <a:ln w="28575">
              <a:solidFill>
                <a:srgbClr val="7F7F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82" name="Line 48"/>
            <p:cNvSpPr>
              <a:spLocks noChangeShapeType="1"/>
            </p:cNvSpPr>
            <p:nvPr/>
          </p:nvSpPr>
          <p:spPr bwMode="auto">
            <a:xfrm>
              <a:off x="484" y="186"/>
              <a:ext cx="1853" cy="1"/>
            </a:xfrm>
            <a:prstGeom prst="line">
              <a:avLst/>
            </a:prstGeom>
            <a:noFill/>
            <a:ln w="9525">
              <a:solidFill>
                <a:srgbClr val="CC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83" name="Line 49"/>
            <p:cNvSpPr>
              <a:spLocks noChangeShapeType="1"/>
            </p:cNvSpPr>
            <p:nvPr/>
          </p:nvSpPr>
          <p:spPr bwMode="auto">
            <a:xfrm>
              <a:off x="195" y="1320"/>
              <a:ext cx="2426"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84" name="Line 50"/>
            <p:cNvSpPr>
              <a:spLocks noChangeShapeType="1"/>
            </p:cNvSpPr>
            <p:nvPr/>
          </p:nvSpPr>
          <p:spPr bwMode="auto">
            <a:xfrm>
              <a:off x="195" y="1320"/>
              <a:ext cx="2426" cy="1"/>
            </a:xfrm>
            <a:prstGeom prst="line">
              <a:avLst/>
            </a:prstGeom>
            <a:noFill/>
            <a:ln w="28575">
              <a:solidFill>
                <a:srgbClr val="7F7F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85" name="Line 51"/>
            <p:cNvSpPr>
              <a:spLocks noChangeShapeType="1"/>
            </p:cNvSpPr>
            <p:nvPr/>
          </p:nvSpPr>
          <p:spPr bwMode="auto">
            <a:xfrm>
              <a:off x="195" y="1320"/>
              <a:ext cx="2426" cy="1"/>
            </a:xfrm>
            <a:prstGeom prst="line">
              <a:avLst/>
            </a:prstGeom>
            <a:noFill/>
            <a:ln w="9525">
              <a:solidFill>
                <a:srgbClr val="CC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86" name="未知"/>
            <p:cNvSpPr>
              <a:spLocks/>
            </p:cNvSpPr>
            <p:nvPr/>
          </p:nvSpPr>
          <p:spPr bwMode="auto">
            <a:xfrm>
              <a:off x="210" y="131"/>
              <a:ext cx="274" cy="25"/>
            </a:xfrm>
            <a:custGeom>
              <a:avLst/>
              <a:gdLst>
                <a:gd name="T0" fmla="*/ 0 w 274"/>
                <a:gd name="T1" fmla="*/ 25 h 25"/>
                <a:gd name="T2" fmla="*/ 28 w 274"/>
                <a:gd name="T3" fmla="*/ 0 h 25"/>
                <a:gd name="T4" fmla="*/ 244 w 274"/>
                <a:gd name="T5" fmla="*/ 0 h 25"/>
                <a:gd name="T6" fmla="*/ 274 w 274"/>
                <a:gd name="T7" fmla="*/ 25 h 25"/>
                <a:gd name="T8" fmla="*/ 0 w 274"/>
                <a:gd name="T9" fmla="*/ 25 h 25"/>
                <a:gd name="T10" fmla="*/ 0 w 274"/>
                <a:gd name="T11" fmla="*/ 25 h 25"/>
                <a:gd name="T12" fmla="*/ 0 60000 65536"/>
                <a:gd name="T13" fmla="*/ 0 60000 65536"/>
                <a:gd name="T14" fmla="*/ 0 60000 65536"/>
                <a:gd name="T15" fmla="*/ 0 60000 65536"/>
                <a:gd name="T16" fmla="*/ 0 60000 65536"/>
                <a:gd name="T17" fmla="*/ 0 60000 65536"/>
                <a:gd name="T18" fmla="*/ 0 w 274"/>
                <a:gd name="T19" fmla="*/ 0 h 25"/>
                <a:gd name="T20" fmla="*/ 274 w 274"/>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74" h="25">
                  <a:moveTo>
                    <a:pt x="0" y="25"/>
                  </a:moveTo>
                  <a:lnTo>
                    <a:pt x="28" y="0"/>
                  </a:lnTo>
                  <a:lnTo>
                    <a:pt x="244" y="0"/>
                  </a:lnTo>
                  <a:lnTo>
                    <a:pt x="274" y="25"/>
                  </a:lnTo>
                  <a:lnTo>
                    <a:pt x="0" y="25"/>
                  </a:lnTo>
                  <a:close/>
                </a:path>
              </a:pathLst>
            </a:custGeom>
            <a:solidFill>
              <a:srgbClr val="CCCCCC"/>
            </a:solidFill>
            <a:ln w="4763">
              <a:solidFill>
                <a:srgbClr val="000000"/>
              </a:solidFill>
              <a:round/>
              <a:headEnd/>
              <a:tailEnd/>
            </a:ln>
          </p:spPr>
          <p:txBody>
            <a:bodyPr/>
            <a:lstStyle/>
            <a:p>
              <a:endParaRPr lang="zh-CN" altLang="en-US"/>
            </a:p>
          </p:txBody>
        </p:sp>
        <p:sp>
          <p:nvSpPr>
            <p:cNvPr id="44087" name="Rectangle 53"/>
            <p:cNvSpPr>
              <a:spLocks noChangeArrowheads="1"/>
            </p:cNvSpPr>
            <p:nvPr/>
          </p:nvSpPr>
          <p:spPr bwMode="auto">
            <a:xfrm>
              <a:off x="210" y="156"/>
              <a:ext cx="274" cy="57"/>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88" name="Rectangle 54"/>
            <p:cNvSpPr>
              <a:spLocks noChangeArrowheads="1"/>
            </p:cNvSpPr>
            <p:nvPr/>
          </p:nvSpPr>
          <p:spPr bwMode="auto">
            <a:xfrm>
              <a:off x="201" y="238"/>
              <a:ext cx="293" cy="12"/>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89" name="未知"/>
            <p:cNvSpPr>
              <a:spLocks/>
            </p:cNvSpPr>
            <p:nvPr/>
          </p:nvSpPr>
          <p:spPr bwMode="auto">
            <a:xfrm>
              <a:off x="201" y="213"/>
              <a:ext cx="293" cy="25"/>
            </a:xfrm>
            <a:custGeom>
              <a:avLst/>
              <a:gdLst>
                <a:gd name="T0" fmla="*/ 0 w 293"/>
                <a:gd name="T1" fmla="*/ 25 h 25"/>
                <a:gd name="T2" fmla="*/ 31 w 293"/>
                <a:gd name="T3" fmla="*/ 0 h 25"/>
                <a:gd name="T4" fmla="*/ 262 w 293"/>
                <a:gd name="T5" fmla="*/ 0 h 25"/>
                <a:gd name="T6" fmla="*/ 293 w 293"/>
                <a:gd name="T7" fmla="*/ 25 h 25"/>
                <a:gd name="T8" fmla="*/ 0 w 293"/>
                <a:gd name="T9" fmla="*/ 25 h 25"/>
                <a:gd name="T10" fmla="*/ 0 w 293"/>
                <a:gd name="T11" fmla="*/ 25 h 25"/>
                <a:gd name="T12" fmla="*/ 0 60000 65536"/>
                <a:gd name="T13" fmla="*/ 0 60000 65536"/>
                <a:gd name="T14" fmla="*/ 0 60000 65536"/>
                <a:gd name="T15" fmla="*/ 0 60000 65536"/>
                <a:gd name="T16" fmla="*/ 0 60000 65536"/>
                <a:gd name="T17" fmla="*/ 0 60000 65536"/>
                <a:gd name="T18" fmla="*/ 0 w 293"/>
                <a:gd name="T19" fmla="*/ 0 h 25"/>
                <a:gd name="T20" fmla="*/ 293 w 293"/>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93" h="25">
                  <a:moveTo>
                    <a:pt x="0" y="25"/>
                  </a:moveTo>
                  <a:lnTo>
                    <a:pt x="31" y="0"/>
                  </a:lnTo>
                  <a:lnTo>
                    <a:pt x="262" y="0"/>
                  </a:lnTo>
                  <a:lnTo>
                    <a:pt x="293" y="25"/>
                  </a:lnTo>
                  <a:lnTo>
                    <a:pt x="0" y="25"/>
                  </a:lnTo>
                  <a:close/>
                </a:path>
              </a:pathLst>
            </a:custGeom>
            <a:solidFill>
              <a:srgbClr val="CCCCCC"/>
            </a:solidFill>
            <a:ln w="4763">
              <a:solidFill>
                <a:srgbClr val="000000"/>
              </a:solidFill>
              <a:round/>
              <a:headEnd/>
              <a:tailEnd/>
            </a:ln>
          </p:spPr>
          <p:txBody>
            <a:bodyPr/>
            <a:lstStyle/>
            <a:p>
              <a:endParaRPr lang="zh-CN" altLang="en-US"/>
            </a:p>
          </p:txBody>
        </p:sp>
        <p:sp>
          <p:nvSpPr>
            <p:cNvPr id="44090" name="未知"/>
            <p:cNvSpPr>
              <a:spLocks/>
            </p:cNvSpPr>
            <p:nvPr/>
          </p:nvSpPr>
          <p:spPr bwMode="auto">
            <a:xfrm>
              <a:off x="250" y="0"/>
              <a:ext cx="195" cy="18"/>
            </a:xfrm>
            <a:custGeom>
              <a:avLst/>
              <a:gdLst>
                <a:gd name="T0" fmla="*/ 0 w 195"/>
                <a:gd name="T1" fmla="*/ 18 h 18"/>
                <a:gd name="T2" fmla="*/ 21 w 195"/>
                <a:gd name="T3" fmla="*/ 0 h 18"/>
                <a:gd name="T4" fmla="*/ 174 w 195"/>
                <a:gd name="T5" fmla="*/ 0 h 18"/>
                <a:gd name="T6" fmla="*/ 195 w 195"/>
                <a:gd name="T7" fmla="*/ 18 h 18"/>
                <a:gd name="T8" fmla="*/ 0 w 195"/>
                <a:gd name="T9" fmla="*/ 18 h 18"/>
                <a:gd name="T10" fmla="*/ 0 w 195"/>
                <a:gd name="T11" fmla="*/ 18 h 18"/>
                <a:gd name="T12" fmla="*/ 0 60000 65536"/>
                <a:gd name="T13" fmla="*/ 0 60000 65536"/>
                <a:gd name="T14" fmla="*/ 0 60000 65536"/>
                <a:gd name="T15" fmla="*/ 0 60000 65536"/>
                <a:gd name="T16" fmla="*/ 0 60000 65536"/>
                <a:gd name="T17" fmla="*/ 0 60000 65536"/>
                <a:gd name="T18" fmla="*/ 0 w 195"/>
                <a:gd name="T19" fmla="*/ 0 h 18"/>
                <a:gd name="T20" fmla="*/ 195 w 19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5" h="18">
                  <a:moveTo>
                    <a:pt x="0" y="18"/>
                  </a:moveTo>
                  <a:lnTo>
                    <a:pt x="21" y="0"/>
                  </a:lnTo>
                  <a:lnTo>
                    <a:pt x="174" y="0"/>
                  </a:lnTo>
                  <a:lnTo>
                    <a:pt x="195" y="18"/>
                  </a:lnTo>
                  <a:lnTo>
                    <a:pt x="0" y="18"/>
                  </a:lnTo>
                  <a:close/>
                </a:path>
              </a:pathLst>
            </a:custGeom>
            <a:solidFill>
              <a:srgbClr val="CCCCCC"/>
            </a:solidFill>
            <a:ln w="4763">
              <a:solidFill>
                <a:srgbClr val="000000"/>
              </a:solidFill>
              <a:round/>
              <a:headEnd/>
              <a:tailEnd/>
            </a:ln>
          </p:spPr>
          <p:txBody>
            <a:bodyPr/>
            <a:lstStyle/>
            <a:p>
              <a:endParaRPr lang="zh-CN" altLang="en-US"/>
            </a:p>
          </p:txBody>
        </p:sp>
        <p:sp>
          <p:nvSpPr>
            <p:cNvPr id="44091" name="Rectangle 57"/>
            <p:cNvSpPr>
              <a:spLocks noChangeArrowheads="1"/>
            </p:cNvSpPr>
            <p:nvPr/>
          </p:nvSpPr>
          <p:spPr bwMode="auto">
            <a:xfrm>
              <a:off x="250" y="18"/>
              <a:ext cx="195" cy="12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92" name="Rectangle 58"/>
            <p:cNvSpPr>
              <a:spLocks noChangeArrowheads="1"/>
            </p:cNvSpPr>
            <p:nvPr/>
          </p:nvSpPr>
          <p:spPr bwMode="auto">
            <a:xfrm>
              <a:off x="268" y="34"/>
              <a:ext cx="159" cy="97"/>
            </a:xfrm>
            <a:prstGeom prst="rect">
              <a:avLst/>
            </a:prstGeom>
            <a:solidFill>
              <a:srgbClr val="FFFFFF"/>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93" name="未知"/>
            <p:cNvSpPr>
              <a:spLocks/>
            </p:cNvSpPr>
            <p:nvPr/>
          </p:nvSpPr>
          <p:spPr bwMode="auto">
            <a:xfrm>
              <a:off x="2337" y="131"/>
              <a:ext cx="272" cy="25"/>
            </a:xfrm>
            <a:custGeom>
              <a:avLst/>
              <a:gdLst>
                <a:gd name="T0" fmla="*/ 0 w 272"/>
                <a:gd name="T1" fmla="*/ 25 h 25"/>
                <a:gd name="T2" fmla="*/ 28 w 272"/>
                <a:gd name="T3" fmla="*/ 0 h 25"/>
                <a:gd name="T4" fmla="*/ 244 w 272"/>
                <a:gd name="T5" fmla="*/ 0 h 25"/>
                <a:gd name="T6" fmla="*/ 272 w 272"/>
                <a:gd name="T7" fmla="*/ 25 h 25"/>
                <a:gd name="T8" fmla="*/ 0 w 272"/>
                <a:gd name="T9" fmla="*/ 25 h 25"/>
                <a:gd name="T10" fmla="*/ 0 w 272"/>
                <a:gd name="T11" fmla="*/ 25 h 25"/>
                <a:gd name="T12" fmla="*/ 0 60000 65536"/>
                <a:gd name="T13" fmla="*/ 0 60000 65536"/>
                <a:gd name="T14" fmla="*/ 0 60000 65536"/>
                <a:gd name="T15" fmla="*/ 0 60000 65536"/>
                <a:gd name="T16" fmla="*/ 0 60000 65536"/>
                <a:gd name="T17" fmla="*/ 0 60000 65536"/>
                <a:gd name="T18" fmla="*/ 0 w 272"/>
                <a:gd name="T19" fmla="*/ 0 h 25"/>
                <a:gd name="T20" fmla="*/ 272 w 272"/>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72" h="25">
                  <a:moveTo>
                    <a:pt x="0" y="25"/>
                  </a:moveTo>
                  <a:lnTo>
                    <a:pt x="28" y="0"/>
                  </a:lnTo>
                  <a:lnTo>
                    <a:pt x="244" y="0"/>
                  </a:lnTo>
                  <a:lnTo>
                    <a:pt x="272" y="25"/>
                  </a:lnTo>
                  <a:lnTo>
                    <a:pt x="0" y="25"/>
                  </a:lnTo>
                  <a:close/>
                </a:path>
              </a:pathLst>
            </a:custGeom>
            <a:solidFill>
              <a:srgbClr val="CCCCCC"/>
            </a:solidFill>
            <a:ln w="4763">
              <a:solidFill>
                <a:srgbClr val="000000"/>
              </a:solidFill>
              <a:round/>
              <a:headEnd/>
              <a:tailEnd/>
            </a:ln>
          </p:spPr>
          <p:txBody>
            <a:bodyPr/>
            <a:lstStyle/>
            <a:p>
              <a:endParaRPr lang="zh-CN" altLang="en-US"/>
            </a:p>
          </p:txBody>
        </p:sp>
        <p:sp>
          <p:nvSpPr>
            <p:cNvPr id="44094" name="Rectangle 60"/>
            <p:cNvSpPr>
              <a:spLocks noChangeArrowheads="1"/>
            </p:cNvSpPr>
            <p:nvPr/>
          </p:nvSpPr>
          <p:spPr bwMode="auto">
            <a:xfrm>
              <a:off x="2337" y="156"/>
              <a:ext cx="272" cy="57"/>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95" name="Rectangle 61"/>
            <p:cNvSpPr>
              <a:spLocks noChangeArrowheads="1"/>
            </p:cNvSpPr>
            <p:nvPr/>
          </p:nvSpPr>
          <p:spPr bwMode="auto">
            <a:xfrm>
              <a:off x="2328" y="238"/>
              <a:ext cx="290" cy="12"/>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96" name="未知"/>
            <p:cNvSpPr>
              <a:spLocks/>
            </p:cNvSpPr>
            <p:nvPr/>
          </p:nvSpPr>
          <p:spPr bwMode="auto">
            <a:xfrm>
              <a:off x="2328" y="213"/>
              <a:ext cx="290" cy="25"/>
            </a:xfrm>
            <a:custGeom>
              <a:avLst/>
              <a:gdLst>
                <a:gd name="T0" fmla="*/ 0 w 290"/>
                <a:gd name="T1" fmla="*/ 25 h 25"/>
                <a:gd name="T2" fmla="*/ 31 w 290"/>
                <a:gd name="T3" fmla="*/ 0 h 25"/>
                <a:gd name="T4" fmla="*/ 259 w 290"/>
                <a:gd name="T5" fmla="*/ 0 h 25"/>
                <a:gd name="T6" fmla="*/ 290 w 290"/>
                <a:gd name="T7" fmla="*/ 25 h 25"/>
                <a:gd name="T8" fmla="*/ 0 w 290"/>
                <a:gd name="T9" fmla="*/ 25 h 25"/>
                <a:gd name="T10" fmla="*/ 0 w 290"/>
                <a:gd name="T11" fmla="*/ 25 h 25"/>
                <a:gd name="T12" fmla="*/ 0 60000 65536"/>
                <a:gd name="T13" fmla="*/ 0 60000 65536"/>
                <a:gd name="T14" fmla="*/ 0 60000 65536"/>
                <a:gd name="T15" fmla="*/ 0 60000 65536"/>
                <a:gd name="T16" fmla="*/ 0 60000 65536"/>
                <a:gd name="T17" fmla="*/ 0 60000 65536"/>
                <a:gd name="T18" fmla="*/ 0 w 290"/>
                <a:gd name="T19" fmla="*/ 0 h 25"/>
                <a:gd name="T20" fmla="*/ 290 w 290"/>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90" h="25">
                  <a:moveTo>
                    <a:pt x="0" y="25"/>
                  </a:moveTo>
                  <a:lnTo>
                    <a:pt x="31" y="0"/>
                  </a:lnTo>
                  <a:lnTo>
                    <a:pt x="259" y="0"/>
                  </a:lnTo>
                  <a:lnTo>
                    <a:pt x="290" y="25"/>
                  </a:lnTo>
                  <a:lnTo>
                    <a:pt x="0" y="25"/>
                  </a:lnTo>
                  <a:close/>
                </a:path>
              </a:pathLst>
            </a:custGeom>
            <a:solidFill>
              <a:srgbClr val="CCCCCC"/>
            </a:solidFill>
            <a:ln w="4763">
              <a:solidFill>
                <a:srgbClr val="000000"/>
              </a:solidFill>
              <a:round/>
              <a:headEnd/>
              <a:tailEnd/>
            </a:ln>
          </p:spPr>
          <p:txBody>
            <a:bodyPr/>
            <a:lstStyle/>
            <a:p>
              <a:endParaRPr lang="zh-CN" altLang="en-US"/>
            </a:p>
          </p:txBody>
        </p:sp>
        <p:sp>
          <p:nvSpPr>
            <p:cNvPr id="44097" name="未知"/>
            <p:cNvSpPr>
              <a:spLocks/>
            </p:cNvSpPr>
            <p:nvPr/>
          </p:nvSpPr>
          <p:spPr bwMode="auto">
            <a:xfrm>
              <a:off x="2377" y="0"/>
              <a:ext cx="192" cy="18"/>
            </a:xfrm>
            <a:custGeom>
              <a:avLst/>
              <a:gdLst>
                <a:gd name="T0" fmla="*/ 0 w 192"/>
                <a:gd name="T1" fmla="*/ 18 h 18"/>
                <a:gd name="T2" fmla="*/ 21 w 192"/>
                <a:gd name="T3" fmla="*/ 0 h 18"/>
                <a:gd name="T4" fmla="*/ 171 w 192"/>
                <a:gd name="T5" fmla="*/ 0 h 18"/>
                <a:gd name="T6" fmla="*/ 192 w 192"/>
                <a:gd name="T7" fmla="*/ 18 h 18"/>
                <a:gd name="T8" fmla="*/ 0 w 192"/>
                <a:gd name="T9" fmla="*/ 18 h 18"/>
                <a:gd name="T10" fmla="*/ 0 w 192"/>
                <a:gd name="T11" fmla="*/ 18 h 18"/>
                <a:gd name="T12" fmla="*/ 0 60000 65536"/>
                <a:gd name="T13" fmla="*/ 0 60000 65536"/>
                <a:gd name="T14" fmla="*/ 0 60000 65536"/>
                <a:gd name="T15" fmla="*/ 0 60000 65536"/>
                <a:gd name="T16" fmla="*/ 0 60000 65536"/>
                <a:gd name="T17" fmla="*/ 0 60000 65536"/>
                <a:gd name="T18" fmla="*/ 0 w 192"/>
                <a:gd name="T19" fmla="*/ 0 h 18"/>
                <a:gd name="T20" fmla="*/ 192 w 19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2" h="18">
                  <a:moveTo>
                    <a:pt x="0" y="18"/>
                  </a:moveTo>
                  <a:lnTo>
                    <a:pt x="21" y="0"/>
                  </a:lnTo>
                  <a:lnTo>
                    <a:pt x="171" y="0"/>
                  </a:lnTo>
                  <a:lnTo>
                    <a:pt x="192" y="18"/>
                  </a:lnTo>
                  <a:lnTo>
                    <a:pt x="0" y="18"/>
                  </a:lnTo>
                  <a:close/>
                </a:path>
              </a:pathLst>
            </a:custGeom>
            <a:solidFill>
              <a:srgbClr val="CCCCCC"/>
            </a:solidFill>
            <a:ln w="4763">
              <a:solidFill>
                <a:srgbClr val="000000"/>
              </a:solidFill>
              <a:round/>
              <a:headEnd/>
              <a:tailEnd/>
            </a:ln>
          </p:spPr>
          <p:txBody>
            <a:bodyPr/>
            <a:lstStyle/>
            <a:p>
              <a:endParaRPr lang="zh-CN" altLang="en-US"/>
            </a:p>
          </p:txBody>
        </p:sp>
        <p:sp>
          <p:nvSpPr>
            <p:cNvPr id="44098" name="Rectangle 64"/>
            <p:cNvSpPr>
              <a:spLocks noChangeArrowheads="1"/>
            </p:cNvSpPr>
            <p:nvPr/>
          </p:nvSpPr>
          <p:spPr bwMode="auto">
            <a:xfrm>
              <a:off x="2377" y="18"/>
              <a:ext cx="192" cy="128"/>
            </a:xfrm>
            <a:prstGeom prst="rect">
              <a:avLst/>
            </a:prstGeom>
            <a:solidFill>
              <a:srgbClr val="A6A6A6"/>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4099" name="Rectangle 65"/>
            <p:cNvSpPr>
              <a:spLocks noChangeArrowheads="1"/>
            </p:cNvSpPr>
            <p:nvPr/>
          </p:nvSpPr>
          <p:spPr bwMode="auto">
            <a:xfrm>
              <a:off x="2392" y="34"/>
              <a:ext cx="162" cy="97"/>
            </a:xfrm>
            <a:prstGeom prst="rect">
              <a:avLst/>
            </a:prstGeom>
            <a:solidFill>
              <a:srgbClr val="FFFFFF"/>
            </a:solidFill>
            <a:ln w="4763">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44038" name="Text Box 66"/>
          <p:cNvSpPr txBox="1">
            <a:spLocks noChangeArrowheads="1"/>
          </p:cNvSpPr>
          <p:nvPr/>
        </p:nvSpPr>
        <p:spPr bwMode="auto">
          <a:xfrm>
            <a:off x="2855914" y="1268413"/>
            <a:ext cx="5761037" cy="457200"/>
          </a:xfrm>
          <a:prstGeom prst="rect">
            <a:avLst/>
          </a:prstGeom>
          <a:solidFill>
            <a:srgbClr val="CC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i="1"/>
              <a:t>最简单的方式</a:t>
            </a:r>
            <a:r>
              <a:rPr lang="en-US" altLang="zh-CN" sz="2400" b="1" i="1"/>
              <a:t>: </a:t>
            </a:r>
            <a:r>
              <a:rPr lang="zh-CN" altLang="en-US" sz="2400" b="1" i="1"/>
              <a:t>直连 </a:t>
            </a:r>
            <a:r>
              <a:rPr lang="en-US" altLang="zh-CN" sz="2400" b="1" i="1"/>
              <a:t>(</a:t>
            </a:r>
            <a:r>
              <a:rPr lang="zh-CN" altLang="en-US" sz="2400" b="1" i="1"/>
              <a:t>一条链路</a:t>
            </a:r>
            <a:r>
              <a:rPr lang="en-US" altLang="zh-CN" sz="2400" b="1" i="1"/>
              <a:t>)</a:t>
            </a:r>
          </a:p>
        </p:txBody>
      </p:sp>
    </p:spTree>
    <p:extLst>
      <p:ext uri="{BB962C8B-B14F-4D97-AF65-F5344CB8AC3E}">
        <p14:creationId xmlns:p14="http://schemas.microsoft.com/office/powerpoint/2010/main" val="2141138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99AE854B-0A6B-4A68-ACEA-69D1BA922351}" type="slidenum">
              <a:rPr kumimoji="0" lang="en-US" altLang="zh-CN" sz="1400">
                <a:latin typeface="Arial" panose="020B0604020202020204" pitchFamily="34" charset="0"/>
                <a:ea typeface="宋体" panose="02010600030101010101" pitchFamily="2" charset="-122"/>
              </a:rPr>
              <a:pPr>
                <a:spcBef>
                  <a:spcPct val="0"/>
                </a:spcBef>
                <a:buClrTx/>
                <a:buSzTx/>
                <a:buFontTx/>
                <a:buNone/>
              </a:pPr>
              <a:t>26</a:t>
            </a:fld>
            <a:r>
              <a:rPr kumimoji="0" lang="en-US" altLang="zh-CN" sz="1000">
                <a:latin typeface="Arial" panose="020B0604020202020204" pitchFamily="34" charset="0"/>
                <a:ea typeface="宋体" panose="02010600030101010101" pitchFamily="2" charset="-122"/>
              </a:rPr>
              <a:t>-</a:t>
            </a:r>
          </a:p>
        </p:txBody>
      </p:sp>
      <p:sp>
        <p:nvSpPr>
          <p:cNvPr id="46083" name="Rectangle 2"/>
          <p:cNvSpPr>
            <a:spLocks noGrp="1" noChangeArrowheads="1"/>
          </p:cNvSpPr>
          <p:nvPr>
            <p:ph type="title"/>
          </p:nvPr>
        </p:nvSpPr>
        <p:spPr/>
        <p:txBody>
          <a:bodyPr/>
          <a:lstStyle/>
          <a:p>
            <a:pPr eaLnBrk="1" hangingPunct="1"/>
            <a:r>
              <a:rPr lang="zh-CN" altLang="en-US"/>
              <a:t>连通性</a:t>
            </a:r>
          </a:p>
        </p:txBody>
      </p:sp>
      <p:sp>
        <p:nvSpPr>
          <p:cNvPr id="46084" name="Rectangle 3"/>
          <p:cNvSpPr>
            <a:spLocks noGrp="1" noChangeArrowheads="1"/>
          </p:cNvSpPr>
          <p:nvPr>
            <p:ph type="body" idx="1"/>
          </p:nvPr>
        </p:nvSpPr>
        <p:spPr>
          <a:xfrm>
            <a:off x="1992313" y="1844676"/>
            <a:ext cx="8229600" cy="4608513"/>
          </a:xfrm>
        </p:spPr>
        <p:txBody>
          <a:bodyPr/>
          <a:lstStyle/>
          <a:p>
            <a:pPr eaLnBrk="1" hangingPunct="1"/>
            <a:r>
              <a:rPr lang="zh-CN" altLang="en-US" sz="2600"/>
              <a:t>交换网络 </a:t>
            </a:r>
          </a:p>
          <a:p>
            <a:pPr lvl="1" eaLnBrk="1" hangingPunct="1"/>
            <a:r>
              <a:rPr lang="zh-CN" altLang="en-US"/>
              <a:t>一种基础网络</a:t>
            </a:r>
          </a:p>
          <a:p>
            <a:pPr lvl="1" eaLnBrk="1" hangingPunct="1"/>
            <a:r>
              <a:rPr lang="zh-CN" altLang="en-US"/>
              <a:t>两种类型的交换网络 </a:t>
            </a:r>
            <a:r>
              <a:rPr lang="en-US" altLang="zh-CN"/>
              <a:t>(</a:t>
            </a:r>
            <a:r>
              <a:rPr lang="zh-CN" altLang="en-US"/>
              <a:t>不局限于计算机网络</a:t>
            </a:r>
            <a:r>
              <a:rPr lang="en-US" altLang="zh-CN"/>
              <a:t>): </a:t>
            </a:r>
            <a:r>
              <a:rPr lang="zh-CN" altLang="en-US"/>
              <a:t>电路交换</a:t>
            </a:r>
            <a:r>
              <a:rPr lang="en-US" altLang="zh-CN"/>
              <a:t> vs </a:t>
            </a:r>
            <a:r>
              <a:rPr lang="zh-CN" altLang="en-US"/>
              <a:t>分组交换</a:t>
            </a:r>
          </a:p>
          <a:p>
            <a:pPr eaLnBrk="1" hangingPunct="1"/>
            <a:endParaRPr lang="zh-CN" altLang="en-US"/>
          </a:p>
        </p:txBody>
      </p:sp>
      <p:sp>
        <p:nvSpPr>
          <p:cNvPr id="46085" name="Text Box 4"/>
          <p:cNvSpPr txBox="1">
            <a:spLocks noChangeArrowheads="1"/>
          </p:cNvSpPr>
          <p:nvPr/>
        </p:nvSpPr>
        <p:spPr bwMode="auto">
          <a:xfrm>
            <a:off x="2351088" y="1268413"/>
            <a:ext cx="7632700" cy="457200"/>
          </a:xfrm>
          <a:prstGeom prst="rect">
            <a:avLst/>
          </a:prstGeom>
          <a:solidFill>
            <a:srgbClr val="CC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i="1"/>
              <a:t>较复杂的方式: </a:t>
            </a:r>
            <a:r>
              <a:rPr lang="en-US" altLang="zh-CN" sz="2400" b="1" i="1"/>
              <a:t>间接</a:t>
            </a:r>
            <a:r>
              <a:rPr lang="zh-CN" altLang="en-US" sz="2400" b="1" i="1"/>
              <a:t>连接 (更多的链路)</a:t>
            </a:r>
          </a:p>
        </p:txBody>
      </p:sp>
      <p:grpSp>
        <p:nvGrpSpPr>
          <p:cNvPr id="46086" name="Group 5"/>
          <p:cNvGrpSpPr>
            <a:grpSpLocks/>
          </p:cNvGrpSpPr>
          <p:nvPr/>
        </p:nvGrpSpPr>
        <p:grpSpPr bwMode="auto">
          <a:xfrm>
            <a:off x="3143251" y="3860800"/>
            <a:ext cx="7058025" cy="2852738"/>
            <a:chOff x="0" y="0"/>
            <a:chExt cx="4446" cy="1797"/>
          </a:xfrm>
        </p:grpSpPr>
        <p:pic>
          <p:nvPicPr>
            <p:cNvPr id="46089" name="Picture 6" descr="01x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77" cy="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0" name="Text Box 7"/>
            <p:cNvSpPr txBox="1">
              <a:spLocks noChangeArrowheads="1"/>
            </p:cNvSpPr>
            <p:nvPr/>
          </p:nvSpPr>
          <p:spPr bwMode="auto">
            <a:xfrm>
              <a:off x="2359" y="726"/>
              <a:ext cx="2087" cy="762"/>
            </a:xfrm>
            <a:prstGeom prst="rect">
              <a:avLst/>
            </a:prstGeom>
            <a:solidFill>
              <a:srgbClr val="CCCCFF"/>
            </a:solidFill>
            <a:ln w="19050">
              <a:solidFill>
                <a:schemeClr val="tx1"/>
              </a:solidFill>
              <a:miter lim="800000"/>
              <a:headEnd/>
              <a:tailEnd/>
            </a:ln>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云可以用来表示任何类型的网络</a:t>
              </a:r>
              <a:r>
                <a:rPr kumimoji="0" lang="en-US" altLang="zh-CN" sz="1800">
                  <a:latin typeface="Arial" panose="020B0604020202020204" pitchFamily="34" charset="0"/>
                  <a:ea typeface="宋体" panose="02010600030101010101" pitchFamily="2" charset="-122"/>
                </a:rPr>
                <a:t>, </a:t>
              </a:r>
              <a:r>
                <a:rPr kumimoji="0" lang="zh-CN" altLang="en-US" sz="1800">
                  <a:latin typeface="Arial" panose="020B0604020202020204" pitchFamily="34" charset="0"/>
                  <a:ea typeface="宋体" panose="02010600030101010101" pitchFamily="2" charset="-122"/>
                </a:rPr>
                <a:t>可以是一个最简单的点到点链路，一个多路访问链路或者一个交换网络</a:t>
              </a:r>
              <a:r>
                <a:rPr kumimoji="0" lang="en-US" altLang="zh-CN" sz="1800">
                  <a:latin typeface="Arial" panose="020B0604020202020204" pitchFamily="34" charset="0"/>
                  <a:ea typeface="宋体" panose="02010600030101010101" pitchFamily="2" charset="-122"/>
                </a:rPr>
                <a:t>. </a:t>
              </a:r>
            </a:p>
          </p:txBody>
        </p:sp>
        <p:sp>
          <p:nvSpPr>
            <p:cNvPr id="46091" name="Line 8"/>
            <p:cNvSpPr>
              <a:spLocks noChangeShapeType="1"/>
            </p:cNvSpPr>
            <p:nvPr/>
          </p:nvSpPr>
          <p:spPr bwMode="auto">
            <a:xfrm>
              <a:off x="1860" y="1270"/>
              <a:ext cx="499" cy="182"/>
            </a:xfrm>
            <a:prstGeom prst="line">
              <a:avLst/>
            </a:prstGeom>
            <a:noFill/>
            <a:ln w="38100">
              <a:solidFill>
                <a:schemeClr val="tx1"/>
              </a:solidFill>
              <a:round/>
              <a:headEnd type="arrow" w="med" len="med"/>
              <a:tailEnd/>
            </a:ln>
            <a:extLst>
              <a:ext uri="{909E8E84-426E-40DD-AFC4-6F175D3DCCD1}">
                <a14:hiddenFill xmlns:a14="http://schemas.microsoft.com/office/drawing/2010/main">
                  <a:noFill/>
                </a14:hiddenFill>
              </a:ext>
            </a:extLst>
          </p:spPr>
          <p:txBody>
            <a:bodyPr/>
            <a:lstStyle/>
            <a:p>
              <a:endParaRPr lang="zh-CN" altLang="en-US"/>
            </a:p>
          </p:txBody>
        </p:sp>
      </p:grpSp>
      <p:pic>
        <p:nvPicPr>
          <p:cNvPr id="46087" name="Picture 1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3389" y="5445125"/>
            <a:ext cx="877887"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TextBox 10"/>
          <p:cNvSpPr txBox="1">
            <a:spLocks noChangeArrowheads="1"/>
          </p:cNvSpPr>
          <p:nvPr/>
        </p:nvSpPr>
        <p:spPr bwMode="auto">
          <a:xfrm>
            <a:off x="1703388" y="6381750"/>
            <a:ext cx="785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ea typeface="宋体" panose="02010600030101010101" pitchFamily="2" charset="-122"/>
              </a:rPr>
              <a:t>switch</a:t>
            </a:r>
            <a:endParaRPr kumimoji="0" lang="zh-CN" altLang="en-US" sz="1800">
              <a:ea typeface="宋体" panose="02010600030101010101" pitchFamily="2" charset="-122"/>
            </a:endParaRPr>
          </a:p>
        </p:txBody>
      </p:sp>
    </p:spTree>
    <p:extLst>
      <p:ext uri="{BB962C8B-B14F-4D97-AF65-F5344CB8AC3E}">
        <p14:creationId xmlns:p14="http://schemas.microsoft.com/office/powerpoint/2010/main" val="3972483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00C33016-C53A-44E0-A015-DF2C97DA9C0C}" type="slidenum">
              <a:rPr kumimoji="0" lang="en-US" altLang="zh-CN" sz="1400">
                <a:latin typeface="Arial" panose="020B0604020202020204" pitchFamily="34" charset="0"/>
                <a:ea typeface="宋体" panose="02010600030101010101" pitchFamily="2" charset="-122"/>
              </a:rPr>
              <a:pPr>
                <a:spcBef>
                  <a:spcPct val="0"/>
                </a:spcBef>
                <a:buClrTx/>
                <a:buSzTx/>
                <a:buFontTx/>
                <a:buNone/>
              </a:pPr>
              <a:t>27</a:t>
            </a:fld>
            <a:r>
              <a:rPr kumimoji="0" lang="en-US" altLang="zh-CN" sz="1000">
                <a:latin typeface="Arial" panose="020B0604020202020204" pitchFamily="34" charset="0"/>
                <a:ea typeface="宋体" panose="02010600030101010101" pitchFamily="2" charset="-122"/>
              </a:rPr>
              <a:t>-</a:t>
            </a:r>
          </a:p>
        </p:txBody>
      </p:sp>
      <p:sp>
        <p:nvSpPr>
          <p:cNvPr id="48131" name="Rectangle 2"/>
          <p:cNvSpPr>
            <a:spLocks noGrp="1" noChangeArrowheads="1"/>
          </p:cNvSpPr>
          <p:nvPr>
            <p:ph type="title"/>
          </p:nvPr>
        </p:nvSpPr>
        <p:spPr/>
        <p:txBody>
          <a:bodyPr/>
          <a:lstStyle/>
          <a:p>
            <a:pPr eaLnBrk="1" hangingPunct="1"/>
            <a:r>
              <a:rPr lang="zh-CN" altLang="en-US"/>
              <a:t>连通性</a:t>
            </a:r>
          </a:p>
        </p:txBody>
      </p:sp>
      <p:sp>
        <p:nvSpPr>
          <p:cNvPr id="48132" name="Rectangle 3"/>
          <p:cNvSpPr>
            <a:spLocks noGrp="1" noChangeArrowheads="1"/>
          </p:cNvSpPr>
          <p:nvPr>
            <p:ph type="body" idx="1"/>
          </p:nvPr>
        </p:nvSpPr>
        <p:spPr>
          <a:xfrm>
            <a:off x="1992313" y="1844676"/>
            <a:ext cx="8229600" cy="4608513"/>
          </a:xfrm>
        </p:spPr>
        <p:txBody>
          <a:bodyPr/>
          <a:lstStyle/>
          <a:p>
            <a:pPr eaLnBrk="1" hangingPunct="1"/>
            <a:r>
              <a:rPr lang="zh-CN" altLang="en-US" sz="2600"/>
              <a:t>网络互联 </a:t>
            </a:r>
          </a:p>
          <a:p>
            <a:pPr lvl="1" eaLnBrk="1" hangingPunct="1"/>
            <a:r>
              <a:rPr lang="zh-CN" altLang="en-US"/>
              <a:t>多个独立的网络（云）相互连接形成互联网</a:t>
            </a:r>
            <a:endParaRPr lang="en-US" altLang="zh-CN"/>
          </a:p>
          <a:p>
            <a:pPr eaLnBrk="1" hangingPunct="1"/>
            <a:endParaRPr lang="zh-CN" altLang="en-US"/>
          </a:p>
        </p:txBody>
      </p:sp>
      <p:sp>
        <p:nvSpPr>
          <p:cNvPr id="48133" name="Text Box 4"/>
          <p:cNvSpPr txBox="1">
            <a:spLocks noChangeArrowheads="1"/>
          </p:cNvSpPr>
          <p:nvPr/>
        </p:nvSpPr>
        <p:spPr bwMode="auto">
          <a:xfrm>
            <a:off x="2351088" y="1268413"/>
            <a:ext cx="7632700" cy="457200"/>
          </a:xfrm>
          <a:prstGeom prst="rect">
            <a:avLst/>
          </a:prstGeom>
          <a:solidFill>
            <a:srgbClr val="CC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i="1"/>
              <a:t>更为复杂的情况</a:t>
            </a:r>
            <a:r>
              <a:rPr lang="en-US" altLang="zh-CN" sz="2400" b="1" i="1"/>
              <a:t>: </a:t>
            </a:r>
            <a:r>
              <a:rPr lang="zh-CN" altLang="en-US" sz="2400" b="1" i="1"/>
              <a:t>网络互联 </a:t>
            </a:r>
            <a:r>
              <a:rPr lang="en-US" altLang="zh-CN" sz="2400" b="1" i="1"/>
              <a:t>(</a:t>
            </a:r>
            <a:r>
              <a:rPr lang="zh-CN" altLang="en-US" sz="2400" b="1" i="1"/>
              <a:t>多个网络</a:t>
            </a:r>
            <a:r>
              <a:rPr lang="en-US" altLang="zh-CN" sz="2400" b="1" i="1"/>
              <a:t>)</a:t>
            </a:r>
          </a:p>
        </p:txBody>
      </p:sp>
      <p:grpSp>
        <p:nvGrpSpPr>
          <p:cNvPr id="48134" name="Group 5"/>
          <p:cNvGrpSpPr>
            <a:grpSpLocks/>
          </p:cNvGrpSpPr>
          <p:nvPr/>
        </p:nvGrpSpPr>
        <p:grpSpPr bwMode="auto">
          <a:xfrm>
            <a:off x="2782889" y="3068638"/>
            <a:ext cx="7850187" cy="3219450"/>
            <a:chOff x="0" y="0"/>
            <a:chExt cx="4945" cy="2028"/>
          </a:xfrm>
        </p:grpSpPr>
        <p:sp>
          <p:nvSpPr>
            <p:cNvPr id="48137" name="Text Box 6"/>
            <p:cNvSpPr txBox="1">
              <a:spLocks noChangeArrowheads="1"/>
            </p:cNvSpPr>
            <p:nvPr/>
          </p:nvSpPr>
          <p:spPr bwMode="auto">
            <a:xfrm>
              <a:off x="2858" y="590"/>
              <a:ext cx="2087" cy="416"/>
            </a:xfrm>
            <a:prstGeom prst="rect">
              <a:avLst/>
            </a:prstGeom>
            <a:solidFill>
              <a:srgbClr val="CCCCFF"/>
            </a:solidFill>
            <a:ln w="19050">
              <a:solidFill>
                <a:schemeClr val="tx1"/>
              </a:solidFill>
              <a:miter lim="800000"/>
              <a:headEnd/>
              <a:tailEnd/>
            </a:ln>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路由器</a:t>
              </a:r>
              <a:r>
                <a:rPr kumimoji="0" lang="en-US" altLang="zh-CN" sz="1800">
                  <a:latin typeface="Arial" panose="020B0604020202020204" pitchFamily="34" charset="0"/>
                  <a:ea typeface="宋体" panose="02010600030101010101" pitchFamily="2" charset="-122"/>
                </a:rPr>
                <a:t>/</a:t>
              </a:r>
              <a:r>
                <a:rPr kumimoji="0" lang="zh-CN" altLang="en-US" sz="1800">
                  <a:latin typeface="Arial" panose="020B0604020202020204" pitchFamily="34" charset="0"/>
                  <a:ea typeface="宋体" panose="02010600030101010101" pitchFamily="2" charset="-122"/>
                </a:rPr>
                <a:t>网关</a:t>
              </a:r>
              <a:r>
                <a:rPr kumimoji="0" lang="en-US" altLang="zh-CN" sz="1800">
                  <a:latin typeface="Arial" panose="020B0604020202020204" pitchFamily="34" charset="0"/>
                  <a:ea typeface="宋体" panose="02010600030101010101" pitchFamily="2" charset="-122"/>
                </a:rPr>
                <a:t>: </a:t>
              </a:r>
              <a:r>
                <a:rPr kumimoji="0" lang="zh-CN" altLang="en-US" sz="1800">
                  <a:latin typeface="Arial" panose="020B0604020202020204" pitchFamily="34" charset="0"/>
                  <a:ea typeface="宋体" panose="02010600030101010101" pitchFamily="2" charset="-122"/>
                </a:rPr>
                <a:t>连接两个或多个网络的特殊节点</a:t>
              </a:r>
            </a:p>
          </p:txBody>
        </p:sp>
        <p:sp>
          <p:nvSpPr>
            <p:cNvPr id="48138" name="Line 7"/>
            <p:cNvSpPr>
              <a:spLocks noChangeShapeType="1"/>
            </p:cNvSpPr>
            <p:nvPr/>
          </p:nvSpPr>
          <p:spPr bwMode="auto">
            <a:xfrm flipV="1">
              <a:off x="1996" y="771"/>
              <a:ext cx="862" cy="137"/>
            </a:xfrm>
            <a:prstGeom prst="line">
              <a:avLst/>
            </a:prstGeom>
            <a:noFill/>
            <a:ln w="38100">
              <a:solidFill>
                <a:schemeClr val="tx1"/>
              </a:solidFill>
              <a:round/>
              <a:headEnd type="arrow" w="med" len="med"/>
              <a:tailEnd/>
            </a:ln>
            <a:extLst>
              <a:ext uri="{909E8E84-426E-40DD-AFC4-6F175D3DCCD1}">
                <a14:hiddenFill xmlns:a14="http://schemas.microsoft.com/office/drawing/2010/main">
                  <a:noFill/>
                </a14:hiddenFill>
              </a:ext>
            </a:extLst>
          </p:spPr>
          <p:txBody>
            <a:bodyPr/>
            <a:lstStyle/>
            <a:p>
              <a:endParaRPr lang="zh-CN" altLang="en-US"/>
            </a:p>
          </p:txBody>
        </p:sp>
        <p:pic>
          <p:nvPicPr>
            <p:cNvPr id="48139" name="Picture 8" descr="01x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450" cy="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135" name="Picture 3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5732464"/>
            <a:ext cx="10795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TextBox 11"/>
          <p:cNvSpPr txBox="1">
            <a:spLocks noChangeArrowheads="1"/>
          </p:cNvSpPr>
          <p:nvPr/>
        </p:nvSpPr>
        <p:spPr bwMode="auto">
          <a:xfrm>
            <a:off x="1847850" y="6381750"/>
            <a:ext cx="774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ea typeface="宋体" panose="02010600030101010101" pitchFamily="2" charset="-122"/>
              </a:rPr>
              <a:t>router</a:t>
            </a:r>
            <a:endParaRPr kumimoji="0" lang="zh-CN" altLang="en-US" sz="1800">
              <a:ea typeface="宋体" panose="02010600030101010101" pitchFamily="2" charset="-122"/>
            </a:endParaRPr>
          </a:p>
        </p:txBody>
      </p:sp>
    </p:spTree>
    <p:extLst>
      <p:ext uri="{BB962C8B-B14F-4D97-AF65-F5344CB8AC3E}">
        <p14:creationId xmlns:p14="http://schemas.microsoft.com/office/powerpoint/2010/main" val="1026783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7CC0B4E-AC8E-4C1A-842E-BB364E03D383}" type="slidenum">
              <a:rPr kumimoji="0" lang="en-US" altLang="zh-CN" sz="1400">
                <a:latin typeface="Arial" panose="020B0604020202020204" pitchFamily="34" charset="0"/>
                <a:ea typeface="宋体" panose="02010600030101010101" pitchFamily="2" charset="-122"/>
              </a:rPr>
              <a:pPr>
                <a:spcBef>
                  <a:spcPct val="0"/>
                </a:spcBef>
                <a:buClrTx/>
                <a:buSzTx/>
                <a:buFontTx/>
                <a:buNone/>
              </a:pPr>
              <a:t>28</a:t>
            </a:fld>
            <a:r>
              <a:rPr kumimoji="0" lang="en-US" altLang="zh-CN" sz="1000">
                <a:latin typeface="Arial" panose="020B0604020202020204" pitchFamily="34" charset="0"/>
                <a:ea typeface="宋体" panose="02010600030101010101" pitchFamily="2" charset="-122"/>
              </a:rPr>
              <a:t>-</a:t>
            </a:r>
          </a:p>
        </p:txBody>
      </p:sp>
      <p:sp>
        <p:nvSpPr>
          <p:cNvPr id="49155" name="Rectangle 2"/>
          <p:cNvSpPr>
            <a:spLocks noGrp="1" noChangeArrowheads="1"/>
          </p:cNvSpPr>
          <p:nvPr>
            <p:ph type="title"/>
          </p:nvPr>
        </p:nvSpPr>
        <p:spPr/>
        <p:txBody>
          <a:bodyPr/>
          <a:lstStyle/>
          <a:p>
            <a:pPr eaLnBrk="1" hangingPunct="1"/>
            <a:r>
              <a:rPr lang="zh-CN" altLang="en-US"/>
              <a:t>连通性</a:t>
            </a:r>
          </a:p>
        </p:txBody>
      </p:sp>
      <p:sp>
        <p:nvSpPr>
          <p:cNvPr id="49156" name="Rectangle 3"/>
          <p:cNvSpPr>
            <a:spLocks noGrp="1" noChangeArrowheads="1"/>
          </p:cNvSpPr>
          <p:nvPr>
            <p:ph type="body" idx="1"/>
          </p:nvPr>
        </p:nvSpPr>
        <p:spPr/>
        <p:txBody>
          <a:bodyPr/>
          <a:lstStyle/>
          <a:p>
            <a:pPr eaLnBrk="1" hangingPunct="1"/>
            <a:r>
              <a:rPr lang="zh-CN" altLang="en-US" sz="2600"/>
              <a:t>主机和主机的连通性</a:t>
            </a:r>
          </a:p>
          <a:p>
            <a:pPr lvl="1" eaLnBrk="1" hangingPunct="1"/>
            <a:r>
              <a:rPr lang="en-US" altLang="zh-CN" sz="2200"/>
              <a:t>(1) </a:t>
            </a:r>
            <a:r>
              <a:rPr lang="zh-CN" altLang="en-US" sz="2200"/>
              <a:t>计算机之间的直接连接或间接连接</a:t>
            </a:r>
          </a:p>
          <a:p>
            <a:pPr lvl="1" eaLnBrk="1" hangingPunct="1"/>
            <a:r>
              <a:rPr lang="en-US" altLang="zh-CN" sz="2200"/>
              <a:t>(2) </a:t>
            </a:r>
            <a:r>
              <a:rPr lang="zh-CN" altLang="en-US" sz="2200"/>
              <a:t>网络节点的识别 </a:t>
            </a:r>
            <a:r>
              <a:rPr lang="zh-CN" altLang="en-US" sz="2200">
                <a:sym typeface="Wingdings" panose="05000000000000000000" pitchFamily="2" charset="2"/>
              </a:rPr>
              <a:t> 寻址</a:t>
            </a:r>
            <a:endParaRPr lang="zh-CN" altLang="en-US" sz="2200"/>
          </a:p>
          <a:p>
            <a:pPr eaLnBrk="1" hangingPunct="1"/>
            <a:r>
              <a:rPr lang="zh-CN" altLang="en-US" sz="2600"/>
              <a:t>地址</a:t>
            </a:r>
          </a:p>
          <a:p>
            <a:pPr lvl="1" eaLnBrk="1" hangingPunct="1"/>
            <a:r>
              <a:rPr lang="zh-CN" altLang="en-US" sz="2200"/>
              <a:t>标识主机或节点的字节串</a:t>
            </a:r>
            <a:endParaRPr lang="en-US" altLang="zh-CN" sz="2200"/>
          </a:p>
          <a:p>
            <a:pPr eaLnBrk="1" hangingPunct="1"/>
            <a:r>
              <a:rPr lang="zh-CN" altLang="en-US" sz="2600"/>
              <a:t>路由</a:t>
            </a:r>
          </a:p>
          <a:p>
            <a:pPr lvl="1" eaLnBrk="1" hangingPunct="1"/>
            <a:r>
              <a:rPr lang="zh-CN" altLang="en-US" sz="2200"/>
              <a:t>如何将报文转发至目的节点 </a:t>
            </a:r>
          </a:p>
          <a:p>
            <a:pPr eaLnBrk="1" hangingPunct="1"/>
            <a:r>
              <a:rPr lang="zh-CN" altLang="en-US" sz="2600"/>
              <a:t>基于目的地址的转发</a:t>
            </a:r>
          </a:p>
          <a:p>
            <a:pPr lvl="1" eaLnBrk="1" hangingPunct="1"/>
            <a:r>
              <a:rPr lang="zh-CN" altLang="en-US" sz="2200"/>
              <a:t>单播</a:t>
            </a:r>
            <a:r>
              <a:rPr lang="en-US" altLang="zh-CN" sz="2200"/>
              <a:t>: </a:t>
            </a:r>
            <a:r>
              <a:rPr lang="zh-CN" altLang="en-US" sz="2200"/>
              <a:t>一对一</a:t>
            </a:r>
          </a:p>
          <a:p>
            <a:pPr lvl="1" eaLnBrk="1" hangingPunct="1"/>
            <a:r>
              <a:rPr lang="zh-CN" altLang="en-US" sz="2200"/>
              <a:t>多播</a:t>
            </a:r>
            <a:r>
              <a:rPr lang="en-US" altLang="zh-CN" sz="2200"/>
              <a:t>: </a:t>
            </a:r>
            <a:r>
              <a:rPr lang="zh-CN" altLang="en-US" sz="2200"/>
              <a:t>一对多</a:t>
            </a:r>
          </a:p>
          <a:p>
            <a:pPr lvl="1" eaLnBrk="1" hangingPunct="1"/>
            <a:r>
              <a:rPr lang="zh-CN" altLang="en-US" sz="2200"/>
              <a:t>广播</a:t>
            </a:r>
            <a:r>
              <a:rPr lang="en-US" altLang="zh-CN" sz="2200"/>
              <a:t>: </a:t>
            </a:r>
            <a:r>
              <a:rPr lang="zh-CN" altLang="en-US" sz="2200"/>
              <a:t>一对所有</a:t>
            </a:r>
          </a:p>
        </p:txBody>
      </p:sp>
    </p:spTree>
    <p:extLst>
      <p:ext uri="{BB962C8B-B14F-4D97-AF65-F5344CB8AC3E}">
        <p14:creationId xmlns:p14="http://schemas.microsoft.com/office/powerpoint/2010/main" val="1424234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C3016669-2E14-4E02-B977-E92ADDAE1682}" type="slidenum">
              <a:rPr kumimoji="0" lang="en-US" altLang="zh-CN" sz="1400">
                <a:latin typeface="Arial" panose="020B0604020202020204" pitchFamily="34" charset="0"/>
                <a:ea typeface="宋体" panose="02010600030101010101" pitchFamily="2" charset="-122"/>
              </a:rPr>
              <a:pPr>
                <a:spcBef>
                  <a:spcPct val="0"/>
                </a:spcBef>
                <a:buClrTx/>
                <a:buSzTx/>
                <a:buFontTx/>
                <a:buNone/>
              </a:pPr>
              <a:t>29</a:t>
            </a:fld>
            <a:r>
              <a:rPr kumimoji="0" lang="en-US" altLang="zh-CN" sz="1000">
                <a:latin typeface="Arial" panose="020B0604020202020204" pitchFamily="34" charset="0"/>
                <a:ea typeface="宋体" panose="02010600030101010101" pitchFamily="2" charset="-122"/>
              </a:rPr>
              <a:t>-</a:t>
            </a:r>
          </a:p>
        </p:txBody>
      </p:sp>
      <p:sp>
        <p:nvSpPr>
          <p:cNvPr id="50179" name="Rectangle 2"/>
          <p:cNvSpPr>
            <a:spLocks noGrp="1" noChangeArrowheads="1"/>
          </p:cNvSpPr>
          <p:nvPr>
            <p:ph type="title"/>
          </p:nvPr>
        </p:nvSpPr>
        <p:spPr/>
        <p:txBody>
          <a:bodyPr/>
          <a:lstStyle/>
          <a:p>
            <a:pPr eaLnBrk="1" hangingPunct="1"/>
            <a:r>
              <a:rPr lang="zh-CN" altLang="en-US"/>
              <a:t>小结</a:t>
            </a:r>
            <a:r>
              <a:rPr lang="en-US" altLang="zh-CN"/>
              <a:t>:</a:t>
            </a:r>
            <a:r>
              <a:rPr lang="zh-CN" altLang="en-US"/>
              <a:t>连通性</a:t>
            </a:r>
          </a:p>
        </p:txBody>
      </p:sp>
      <p:sp>
        <p:nvSpPr>
          <p:cNvPr id="23556" name="Rectangle 3"/>
          <p:cNvSpPr>
            <a:spLocks noGrp="1" noChangeArrowheads="1"/>
          </p:cNvSpPr>
          <p:nvPr>
            <p:ph type="body" idx="1"/>
          </p:nvPr>
        </p:nvSpPr>
        <p:spPr/>
        <p:txBody>
          <a:bodyPr/>
          <a:lstStyle/>
          <a:p>
            <a:pPr marL="342900" lvl="1" indent="-342900" eaLnBrk="1" hangingPunct="1">
              <a:buClr>
                <a:schemeClr val="tx2"/>
              </a:buClr>
              <a:defRPr/>
            </a:pPr>
            <a:r>
              <a:rPr lang="zh-CN" altLang="en-US" sz="3000" dirty="0"/>
              <a:t>以递归方式定义“网络” </a:t>
            </a:r>
          </a:p>
          <a:p>
            <a:pPr lvl="2" eaLnBrk="1" hangingPunct="1">
              <a:defRPr/>
            </a:pPr>
            <a:r>
              <a:rPr lang="zh-CN" altLang="en-US" dirty="0"/>
              <a:t>两个或多个节点通过一条物理链路链接</a:t>
            </a:r>
            <a:endParaRPr lang="en-US" altLang="zh-CN" dirty="0"/>
          </a:p>
          <a:p>
            <a:pPr lvl="2" eaLnBrk="1" hangingPunct="1">
              <a:defRPr/>
            </a:pPr>
            <a:r>
              <a:rPr lang="zh-CN" altLang="en-US" dirty="0"/>
              <a:t>或者 两个或多个网络通过一个节点互联</a:t>
            </a:r>
            <a:endParaRPr lang="en-US" altLang="zh-CN" dirty="0"/>
          </a:p>
          <a:p>
            <a:pPr lvl="1" eaLnBrk="1" hangingPunct="1">
              <a:defRPr/>
            </a:pPr>
            <a:endParaRPr lang="en-US" altLang="zh-CN" dirty="0"/>
          </a:p>
          <a:p>
            <a:pPr marL="342900" lvl="1" indent="-342900" eaLnBrk="1" hangingPunct="1">
              <a:buClr>
                <a:schemeClr val="tx2"/>
              </a:buClr>
              <a:defRPr/>
            </a:pPr>
            <a:r>
              <a:rPr lang="zh-CN" altLang="en-US" sz="3000" dirty="0"/>
              <a:t>挑战</a:t>
            </a:r>
          </a:p>
          <a:p>
            <a:pPr lvl="2" eaLnBrk="1" hangingPunct="1">
              <a:defRPr/>
            </a:pPr>
            <a:r>
              <a:rPr lang="zh-CN" altLang="en-US" dirty="0"/>
              <a:t>如何为每一个节点分配一个地址</a:t>
            </a:r>
            <a:r>
              <a:rPr lang="en-US" altLang="zh-CN" dirty="0"/>
              <a:t>?</a:t>
            </a:r>
            <a:endParaRPr lang="zh-CN" altLang="en-US" dirty="0"/>
          </a:p>
          <a:p>
            <a:pPr lvl="2" eaLnBrk="1" hangingPunct="1">
              <a:defRPr/>
            </a:pPr>
            <a:r>
              <a:rPr lang="zh-CN" altLang="en-US" dirty="0"/>
              <a:t>如何利用节点地址将报文发给正确的目的节点</a:t>
            </a:r>
            <a:r>
              <a:rPr lang="en-US" altLang="zh-CN" dirty="0"/>
              <a:t>?</a:t>
            </a:r>
          </a:p>
        </p:txBody>
      </p:sp>
    </p:spTree>
    <p:extLst>
      <p:ext uri="{BB962C8B-B14F-4D97-AF65-F5344CB8AC3E}">
        <p14:creationId xmlns:p14="http://schemas.microsoft.com/office/powerpoint/2010/main" val="1859580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37DD6969-D157-4DCE-B9B3-C25E36C400C3}" type="slidenum">
              <a:rPr kumimoji="0" lang="en-US" altLang="zh-CN" sz="1400">
                <a:latin typeface="Arial" panose="020B0604020202020204" pitchFamily="34" charset="0"/>
                <a:ea typeface="宋体" panose="02010600030101010101" pitchFamily="2" charset="-122"/>
              </a:rPr>
              <a:pPr>
                <a:spcBef>
                  <a:spcPct val="0"/>
                </a:spcBef>
                <a:buClrTx/>
                <a:buSzTx/>
                <a:buFontTx/>
                <a:buNone/>
              </a:pPr>
              <a:t>3</a:t>
            </a:fld>
            <a:r>
              <a:rPr kumimoji="0" lang="en-US" altLang="zh-CN" sz="1000">
                <a:latin typeface="Arial" panose="020B0604020202020204" pitchFamily="34" charset="0"/>
                <a:ea typeface="宋体" panose="02010600030101010101" pitchFamily="2" charset="-122"/>
              </a:rPr>
              <a:t>-</a:t>
            </a:r>
          </a:p>
        </p:txBody>
      </p:sp>
      <p:sp>
        <p:nvSpPr>
          <p:cNvPr id="11267" name="Rectangle 2"/>
          <p:cNvSpPr>
            <a:spLocks noGrp="1" noChangeArrowheads="1"/>
          </p:cNvSpPr>
          <p:nvPr>
            <p:ph type="title"/>
          </p:nvPr>
        </p:nvSpPr>
        <p:spPr/>
        <p:txBody>
          <a:bodyPr/>
          <a:lstStyle/>
          <a:p>
            <a:pPr eaLnBrk="1" hangingPunct="1"/>
            <a:r>
              <a:rPr lang="zh-CN" altLang="en-US" sz="3200"/>
              <a:t>提纲</a:t>
            </a:r>
          </a:p>
        </p:txBody>
      </p:sp>
      <p:sp>
        <p:nvSpPr>
          <p:cNvPr id="11268" name="Rectangle 3"/>
          <p:cNvSpPr>
            <a:spLocks noGrp="1" noChangeArrowheads="1"/>
          </p:cNvSpPr>
          <p:nvPr>
            <p:ph type="body" idx="1"/>
          </p:nvPr>
        </p:nvSpPr>
        <p:spPr/>
        <p:txBody>
          <a:bodyPr/>
          <a:lstStyle/>
          <a:p>
            <a:pPr eaLnBrk="1" hangingPunct="1"/>
            <a:r>
              <a:rPr lang="zh-CN" altLang="en-US"/>
              <a:t>背景</a:t>
            </a:r>
            <a:endParaRPr lang="en-US" altLang="zh-CN"/>
          </a:p>
          <a:p>
            <a:pPr lvl="1" eaLnBrk="1" hangingPunct="1"/>
            <a:r>
              <a:rPr lang="zh-CN" altLang="en-US"/>
              <a:t>核心问题</a:t>
            </a:r>
            <a:r>
              <a:rPr lang="en-US" altLang="zh-CN"/>
              <a:t>: </a:t>
            </a:r>
            <a:r>
              <a:rPr lang="zh-CN" altLang="en-US"/>
              <a:t>构造一个网络</a:t>
            </a:r>
          </a:p>
          <a:p>
            <a:pPr eaLnBrk="1" hangingPunct="1"/>
            <a:r>
              <a:rPr lang="zh-CN" altLang="en-US"/>
              <a:t>需求分析</a:t>
            </a:r>
            <a:endParaRPr lang="en-US" altLang="zh-CN"/>
          </a:p>
          <a:p>
            <a:pPr eaLnBrk="1" hangingPunct="1"/>
            <a:r>
              <a:rPr lang="zh-CN" altLang="en-US"/>
              <a:t>网络架构</a:t>
            </a:r>
            <a:endParaRPr lang="en-US" altLang="zh-CN"/>
          </a:p>
          <a:p>
            <a:pPr eaLnBrk="1" hangingPunct="1"/>
            <a:r>
              <a:rPr lang="zh-CN" altLang="en-US"/>
              <a:t>网络性能</a:t>
            </a:r>
            <a:endParaRPr lang="en-US" altLang="zh-CN"/>
          </a:p>
          <a:p>
            <a:pPr eaLnBrk="1" hangingPunct="1"/>
            <a:r>
              <a:rPr lang="zh-CN" altLang="en-US"/>
              <a:t>网络编程</a:t>
            </a:r>
            <a:endParaRPr lang="en-US" altLang="zh-CN"/>
          </a:p>
          <a:p>
            <a:pPr lvl="1" eaLnBrk="1" hangingPunct="1"/>
            <a:r>
              <a:rPr lang="zh-CN" altLang="en-US"/>
              <a:t>基于套接字</a:t>
            </a:r>
          </a:p>
          <a:p>
            <a:pPr eaLnBrk="1" hangingPunct="1"/>
            <a:r>
              <a:rPr lang="zh-CN" altLang="en-US"/>
              <a:t>互联网简史</a:t>
            </a:r>
            <a:endParaRPr lang="en-US" altLang="zh-CN"/>
          </a:p>
          <a:p>
            <a:pPr eaLnBrk="1" hangingPunct="1"/>
            <a:r>
              <a:rPr lang="zh-CN" altLang="en-US"/>
              <a:t>总结</a:t>
            </a:r>
            <a:endParaRPr lang="en-US" altLang="zh-CN"/>
          </a:p>
        </p:txBody>
      </p:sp>
    </p:spTree>
    <p:extLst>
      <p:ext uri="{BB962C8B-B14F-4D97-AF65-F5344CB8AC3E}">
        <p14:creationId xmlns:p14="http://schemas.microsoft.com/office/powerpoint/2010/main" val="3079512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966474" y="651175"/>
            <a:ext cx="8096250" cy="650875"/>
          </a:xfrm>
        </p:spPr>
        <p:txBody>
          <a:bodyPr/>
          <a:lstStyle/>
          <a:p>
            <a:pPr eaLnBrk="1" hangingPunct="1"/>
            <a:r>
              <a:rPr lang="zh-CN" altLang="en-US">
                <a:ea typeface="宋体" panose="02010600030101010101" pitchFamily="2" charset="-122"/>
              </a:rPr>
              <a:t>可扩展的连通性</a:t>
            </a:r>
            <a:endParaRPr lang="en-US" altLang="zh-CN">
              <a:ea typeface="宋体" panose="02010600030101010101" pitchFamily="2" charset="-122"/>
            </a:endParaRPr>
          </a:p>
        </p:txBody>
      </p:sp>
      <p:sp>
        <p:nvSpPr>
          <p:cNvPr id="51203" name="Rectangle 3"/>
          <p:cNvSpPr>
            <a:spLocks noGrp="1" noChangeArrowheads="1"/>
          </p:cNvSpPr>
          <p:nvPr>
            <p:ph type="body" sz="half" idx="4294967295"/>
          </p:nvPr>
        </p:nvSpPr>
        <p:spPr>
          <a:xfrm>
            <a:off x="1997075" y="1405781"/>
            <a:ext cx="8204200" cy="906463"/>
          </a:xfrm>
        </p:spPr>
        <p:txBody>
          <a:bodyPr/>
          <a:lstStyle/>
          <a:p>
            <a:pPr marL="0" indent="0" eaLnBrk="1" hangingPunct="1">
              <a:buNone/>
            </a:pPr>
            <a:r>
              <a:rPr lang="zh-CN" altLang="en-US" sz="2400" i="1">
                <a:solidFill>
                  <a:srgbClr val="CC0000"/>
                </a:solidFill>
                <a:ea typeface="宋体" panose="02010600030101010101" pitchFamily="2" charset="-122"/>
              </a:rPr>
              <a:t>问题</a:t>
            </a:r>
            <a:r>
              <a:rPr lang="en-US" altLang="zh-CN" sz="2400" i="1">
                <a:solidFill>
                  <a:srgbClr val="CC0000"/>
                </a:solidFill>
                <a:ea typeface="宋体" panose="02010600030101010101" pitchFamily="2" charset="-122"/>
              </a:rPr>
              <a:t>: </a:t>
            </a:r>
            <a:r>
              <a:rPr lang="zh-CN" altLang="en-US" sz="2400">
                <a:ea typeface="宋体" panose="02010600030101010101" pitchFamily="2" charset="-122"/>
              </a:rPr>
              <a:t>如何计算一个网络的效用？</a:t>
            </a:r>
            <a:endParaRPr lang="en-US" altLang="zh-CN" sz="2400">
              <a:ea typeface="宋体" panose="02010600030101010101" pitchFamily="2" charset="-122"/>
            </a:endParaRPr>
          </a:p>
          <a:p>
            <a:pPr marL="0" indent="0" eaLnBrk="1" hangingPunct="1">
              <a:buNone/>
            </a:pPr>
            <a:endParaRPr lang="zh-CN" altLang="en-US" sz="2400">
              <a:ea typeface="宋体" panose="02010600030101010101" pitchFamily="2" charset="-122"/>
            </a:endParaRPr>
          </a:p>
        </p:txBody>
      </p:sp>
      <p:grpSp>
        <p:nvGrpSpPr>
          <p:cNvPr id="51204" name="Group 5"/>
          <p:cNvGrpSpPr>
            <a:grpSpLocks/>
          </p:cNvGrpSpPr>
          <p:nvPr/>
        </p:nvGrpSpPr>
        <p:grpSpPr bwMode="auto">
          <a:xfrm>
            <a:off x="1974851" y="2182068"/>
            <a:ext cx="8437563" cy="4559300"/>
            <a:chOff x="154891" y="1905681"/>
            <a:chExt cx="8436427" cy="4559651"/>
          </a:xfrm>
        </p:grpSpPr>
        <p:grpSp>
          <p:nvGrpSpPr>
            <p:cNvPr id="51205" name="Group 2"/>
            <p:cNvGrpSpPr>
              <a:grpSpLocks/>
            </p:cNvGrpSpPr>
            <p:nvPr/>
          </p:nvGrpSpPr>
          <p:grpSpPr bwMode="auto">
            <a:xfrm>
              <a:off x="1529396" y="2297655"/>
              <a:ext cx="648422" cy="418253"/>
              <a:chOff x="3053396" y="4304255"/>
              <a:chExt cx="648422" cy="418253"/>
            </a:xfrm>
          </p:grpSpPr>
          <p:sp>
            <p:nvSpPr>
              <p:cNvPr id="5125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58"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06" name="Group 131"/>
            <p:cNvGrpSpPr>
              <a:grpSpLocks/>
            </p:cNvGrpSpPr>
            <p:nvPr/>
          </p:nvGrpSpPr>
          <p:grpSpPr bwMode="auto">
            <a:xfrm>
              <a:off x="373696" y="3097755"/>
              <a:ext cx="648422" cy="418253"/>
              <a:chOff x="3053396" y="4304255"/>
              <a:chExt cx="648422" cy="418253"/>
            </a:xfrm>
          </p:grpSpPr>
          <p:sp>
            <p:nvSpPr>
              <p:cNvPr id="5125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56"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07" name="Group 135"/>
            <p:cNvGrpSpPr>
              <a:grpSpLocks/>
            </p:cNvGrpSpPr>
            <p:nvPr/>
          </p:nvGrpSpPr>
          <p:grpSpPr bwMode="auto">
            <a:xfrm>
              <a:off x="6037896" y="2551655"/>
              <a:ext cx="648422" cy="418253"/>
              <a:chOff x="3053396" y="4304255"/>
              <a:chExt cx="648422" cy="418253"/>
            </a:xfrm>
          </p:grpSpPr>
          <p:sp>
            <p:nvSpPr>
              <p:cNvPr id="5125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5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08" name="Group 138"/>
            <p:cNvGrpSpPr>
              <a:grpSpLocks/>
            </p:cNvGrpSpPr>
            <p:nvPr/>
          </p:nvGrpSpPr>
          <p:grpSpPr bwMode="auto">
            <a:xfrm>
              <a:off x="945196" y="5409155"/>
              <a:ext cx="648422" cy="418253"/>
              <a:chOff x="3053396" y="4304255"/>
              <a:chExt cx="648422" cy="418253"/>
            </a:xfrm>
          </p:grpSpPr>
          <p:sp>
            <p:nvSpPr>
              <p:cNvPr id="5125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5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09" name="Group 141"/>
            <p:cNvGrpSpPr>
              <a:grpSpLocks/>
            </p:cNvGrpSpPr>
            <p:nvPr/>
          </p:nvGrpSpPr>
          <p:grpSpPr bwMode="auto">
            <a:xfrm>
              <a:off x="526096" y="4786855"/>
              <a:ext cx="648422" cy="418253"/>
              <a:chOff x="3053396" y="4304255"/>
              <a:chExt cx="648422" cy="418253"/>
            </a:xfrm>
          </p:grpSpPr>
          <p:sp>
            <p:nvSpPr>
              <p:cNvPr id="5124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5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10" name="Group 144"/>
            <p:cNvGrpSpPr>
              <a:grpSpLocks/>
            </p:cNvGrpSpPr>
            <p:nvPr/>
          </p:nvGrpSpPr>
          <p:grpSpPr bwMode="auto">
            <a:xfrm>
              <a:off x="297496" y="4126455"/>
              <a:ext cx="648422" cy="418253"/>
              <a:chOff x="3053396" y="4304255"/>
              <a:chExt cx="648422" cy="418253"/>
            </a:xfrm>
          </p:grpSpPr>
          <p:sp>
            <p:nvSpPr>
              <p:cNvPr id="5124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48"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11" name="Group 147"/>
            <p:cNvGrpSpPr>
              <a:grpSpLocks/>
            </p:cNvGrpSpPr>
            <p:nvPr/>
          </p:nvGrpSpPr>
          <p:grpSpPr bwMode="auto">
            <a:xfrm>
              <a:off x="6787196" y="2983455"/>
              <a:ext cx="648422" cy="418253"/>
              <a:chOff x="3053396" y="4304255"/>
              <a:chExt cx="648422" cy="418253"/>
            </a:xfrm>
          </p:grpSpPr>
          <p:sp>
            <p:nvSpPr>
              <p:cNvPr id="5124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46"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12" name="Group 150"/>
            <p:cNvGrpSpPr>
              <a:grpSpLocks/>
            </p:cNvGrpSpPr>
            <p:nvPr/>
          </p:nvGrpSpPr>
          <p:grpSpPr bwMode="auto">
            <a:xfrm>
              <a:off x="3129596" y="2056355"/>
              <a:ext cx="648422" cy="418253"/>
              <a:chOff x="3053396" y="4304255"/>
              <a:chExt cx="648422" cy="418253"/>
            </a:xfrm>
          </p:grpSpPr>
          <p:sp>
            <p:nvSpPr>
              <p:cNvPr id="5124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44"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13" name="Group 153"/>
            <p:cNvGrpSpPr>
              <a:grpSpLocks/>
            </p:cNvGrpSpPr>
            <p:nvPr/>
          </p:nvGrpSpPr>
          <p:grpSpPr bwMode="auto">
            <a:xfrm>
              <a:off x="754696" y="2704055"/>
              <a:ext cx="648422" cy="418253"/>
              <a:chOff x="3053396" y="4304255"/>
              <a:chExt cx="648422" cy="418253"/>
            </a:xfrm>
          </p:grpSpPr>
          <p:sp>
            <p:nvSpPr>
              <p:cNvPr id="5124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4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14" name="Group 156"/>
            <p:cNvGrpSpPr>
              <a:grpSpLocks/>
            </p:cNvGrpSpPr>
            <p:nvPr/>
          </p:nvGrpSpPr>
          <p:grpSpPr bwMode="auto">
            <a:xfrm>
              <a:off x="4043996" y="2030955"/>
              <a:ext cx="648422" cy="418253"/>
              <a:chOff x="3053396" y="4304255"/>
              <a:chExt cx="648422" cy="418253"/>
            </a:xfrm>
          </p:grpSpPr>
          <p:sp>
            <p:nvSpPr>
              <p:cNvPr id="5123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40"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15" name="Group 160"/>
            <p:cNvGrpSpPr>
              <a:grpSpLocks/>
            </p:cNvGrpSpPr>
            <p:nvPr/>
          </p:nvGrpSpPr>
          <p:grpSpPr bwMode="auto">
            <a:xfrm>
              <a:off x="7104696" y="5663155"/>
              <a:ext cx="648422" cy="418253"/>
              <a:chOff x="3053396" y="4304255"/>
              <a:chExt cx="648422" cy="418253"/>
            </a:xfrm>
          </p:grpSpPr>
          <p:sp>
            <p:nvSpPr>
              <p:cNvPr id="5123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8"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16" name="Group 163"/>
            <p:cNvGrpSpPr>
              <a:grpSpLocks/>
            </p:cNvGrpSpPr>
            <p:nvPr/>
          </p:nvGrpSpPr>
          <p:grpSpPr bwMode="auto">
            <a:xfrm>
              <a:off x="7942896" y="5015455"/>
              <a:ext cx="648422" cy="418253"/>
              <a:chOff x="3053396" y="4304255"/>
              <a:chExt cx="648422" cy="418253"/>
            </a:xfrm>
          </p:grpSpPr>
          <p:sp>
            <p:nvSpPr>
              <p:cNvPr id="5123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6"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17" name="Group 166"/>
            <p:cNvGrpSpPr>
              <a:grpSpLocks/>
            </p:cNvGrpSpPr>
            <p:nvPr/>
          </p:nvGrpSpPr>
          <p:grpSpPr bwMode="auto">
            <a:xfrm>
              <a:off x="7714296" y="4101055"/>
              <a:ext cx="648422" cy="418253"/>
              <a:chOff x="3053396" y="4304255"/>
              <a:chExt cx="648422" cy="418253"/>
            </a:xfrm>
          </p:grpSpPr>
          <p:sp>
            <p:nvSpPr>
              <p:cNvPr id="5123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4"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18" name="Group 169"/>
            <p:cNvGrpSpPr>
              <a:grpSpLocks/>
            </p:cNvGrpSpPr>
            <p:nvPr/>
          </p:nvGrpSpPr>
          <p:grpSpPr bwMode="auto">
            <a:xfrm>
              <a:off x="4869496" y="5904455"/>
              <a:ext cx="648422" cy="418253"/>
              <a:chOff x="3053396" y="4304255"/>
              <a:chExt cx="648422" cy="418253"/>
            </a:xfrm>
          </p:grpSpPr>
          <p:sp>
            <p:nvSpPr>
              <p:cNvPr id="5123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2"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19" name="Group 172"/>
            <p:cNvGrpSpPr>
              <a:grpSpLocks/>
            </p:cNvGrpSpPr>
            <p:nvPr/>
          </p:nvGrpSpPr>
          <p:grpSpPr bwMode="auto">
            <a:xfrm>
              <a:off x="3955096" y="6044155"/>
              <a:ext cx="648422" cy="418253"/>
              <a:chOff x="3053396" y="4304255"/>
              <a:chExt cx="648422" cy="418253"/>
            </a:xfrm>
          </p:grpSpPr>
          <p:sp>
            <p:nvSpPr>
              <p:cNvPr id="5122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30"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grpSp>
          <p:nvGrpSpPr>
            <p:cNvPr id="51220" name="Group 175"/>
            <p:cNvGrpSpPr>
              <a:grpSpLocks/>
            </p:cNvGrpSpPr>
            <p:nvPr/>
          </p:nvGrpSpPr>
          <p:grpSpPr bwMode="auto">
            <a:xfrm>
              <a:off x="2735896" y="5891755"/>
              <a:ext cx="648422" cy="418253"/>
              <a:chOff x="3053396" y="4304255"/>
              <a:chExt cx="648422" cy="418253"/>
            </a:xfrm>
          </p:grpSpPr>
          <p:sp>
            <p:nvSpPr>
              <p:cNvPr id="5122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28"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access</a:t>
                </a:r>
              </a:p>
              <a:p>
                <a:pPr algn="ctr" eaLnBrk="1" hangingPunct="1">
                  <a:lnSpc>
                    <a:spcPts val="1000"/>
                  </a:lnSpc>
                  <a:spcBef>
                    <a:spcPct val="0"/>
                  </a:spcBef>
                  <a:buClrTx/>
                  <a:buSzTx/>
                  <a:buNone/>
                </a:pPr>
                <a:r>
                  <a:rPr kumimoji="0" lang="en-US" altLang="zh-CN" sz="1000">
                    <a:latin typeface="Arial" panose="020B0604020202020204" pitchFamily="34" charset="0"/>
                    <a:ea typeface="宋体" panose="02010600030101010101" pitchFamily="2" charset="-122"/>
                  </a:rPr>
                  <a:t>net</a:t>
                </a:r>
              </a:p>
            </p:txBody>
          </p:sp>
        </p:grpSp>
        <p:sp>
          <p:nvSpPr>
            <p:cNvPr id="51221"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800">
                  <a:solidFill>
                    <a:srgbClr val="0000FF"/>
                  </a:solidFill>
                  <a:latin typeface="Arial" panose="020B0604020202020204" pitchFamily="34" charset="0"/>
                  <a:ea typeface="宋体" panose="02010600030101010101" pitchFamily="2" charset="-122"/>
                </a:rPr>
                <a:t>…</a:t>
              </a:r>
            </a:p>
          </p:txBody>
        </p:sp>
        <p:sp>
          <p:nvSpPr>
            <p:cNvPr id="51222"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800">
                  <a:solidFill>
                    <a:srgbClr val="0000FF"/>
                  </a:solidFill>
                  <a:latin typeface="Arial" panose="020B0604020202020204" pitchFamily="34" charset="0"/>
                  <a:ea typeface="宋体" panose="02010600030101010101" pitchFamily="2" charset="-122"/>
                </a:rPr>
                <a:t>…</a:t>
              </a:r>
            </a:p>
          </p:txBody>
        </p:sp>
        <p:sp>
          <p:nvSpPr>
            <p:cNvPr id="51223"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800">
                  <a:solidFill>
                    <a:srgbClr val="0000FF"/>
                  </a:solidFill>
                  <a:latin typeface="Arial" panose="020B0604020202020204" pitchFamily="34" charset="0"/>
                  <a:ea typeface="宋体" panose="02010600030101010101" pitchFamily="2" charset="-122"/>
                </a:rPr>
                <a:t>…</a:t>
              </a:r>
            </a:p>
          </p:txBody>
        </p:sp>
        <p:sp>
          <p:nvSpPr>
            <p:cNvPr id="51224"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800">
                  <a:solidFill>
                    <a:srgbClr val="0000FF"/>
                  </a:solidFill>
                  <a:latin typeface="Arial" panose="020B0604020202020204" pitchFamily="34" charset="0"/>
                  <a:ea typeface="宋体" panose="02010600030101010101" pitchFamily="2" charset="-122"/>
                </a:rPr>
                <a:t>…</a:t>
              </a:r>
            </a:p>
          </p:txBody>
        </p:sp>
        <p:sp>
          <p:nvSpPr>
            <p:cNvPr id="51225"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800">
                  <a:solidFill>
                    <a:srgbClr val="0000FF"/>
                  </a:solidFill>
                  <a:latin typeface="Arial" panose="020B0604020202020204" pitchFamily="34" charset="0"/>
                  <a:ea typeface="宋体" panose="02010600030101010101" pitchFamily="2" charset="-122"/>
                </a:rPr>
                <a:t>…</a:t>
              </a:r>
            </a:p>
          </p:txBody>
        </p:sp>
        <p:sp>
          <p:nvSpPr>
            <p:cNvPr id="51226"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800">
                  <a:solidFill>
                    <a:srgbClr val="0000FF"/>
                  </a:solidFill>
                  <a:latin typeface="Arial" panose="020B0604020202020204" pitchFamily="34" charset="0"/>
                  <a:ea typeface="宋体" panose="02010600030101010101" pitchFamily="2" charset="-122"/>
                </a:rPr>
                <a:t>…</a:t>
              </a:r>
            </a:p>
          </p:txBody>
        </p:sp>
      </p:grpSp>
    </p:spTree>
    <p:extLst>
      <p:ext uri="{BB962C8B-B14F-4D97-AF65-F5344CB8AC3E}">
        <p14:creationId xmlns:p14="http://schemas.microsoft.com/office/powerpoint/2010/main" val="1197096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965399" y="494485"/>
            <a:ext cx="8096250" cy="650875"/>
          </a:xfrm>
        </p:spPr>
        <p:txBody>
          <a:bodyPr/>
          <a:lstStyle/>
          <a:p>
            <a:pPr eaLnBrk="1" hangingPunct="1"/>
            <a:r>
              <a:rPr lang="zh-CN" altLang="en-US" dirty="0">
                <a:ea typeface="宋体" panose="02010600030101010101" pitchFamily="2" charset="-122"/>
              </a:rPr>
              <a:t>可扩展的连通性</a:t>
            </a:r>
            <a:endParaRPr lang="en-US" altLang="zh-CN" dirty="0">
              <a:ea typeface="宋体" panose="02010600030101010101" pitchFamily="2" charset="-122"/>
            </a:endParaRPr>
          </a:p>
        </p:txBody>
      </p:sp>
      <p:sp>
        <p:nvSpPr>
          <p:cNvPr id="53251" name="Rectangle 3"/>
          <p:cNvSpPr>
            <a:spLocks noGrp="1" noChangeArrowheads="1"/>
          </p:cNvSpPr>
          <p:nvPr>
            <p:ph type="body" sz="half" idx="4294967295"/>
          </p:nvPr>
        </p:nvSpPr>
        <p:spPr>
          <a:xfrm>
            <a:off x="911424" y="1145360"/>
            <a:ext cx="8204200" cy="673100"/>
          </a:xfrm>
        </p:spPr>
        <p:txBody>
          <a:bodyPr/>
          <a:lstStyle/>
          <a:p>
            <a:pPr marL="0" indent="0" eaLnBrk="1" hangingPunct="1">
              <a:buNone/>
            </a:pPr>
            <a:r>
              <a:rPr lang="zh-CN" altLang="en-US" i="1" dirty="0">
                <a:solidFill>
                  <a:srgbClr val="CC0000"/>
                </a:solidFill>
                <a:ea typeface="宋体" panose="02010600030101010101" pitchFamily="2" charset="-122"/>
              </a:rPr>
              <a:t>问题</a:t>
            </a:r>
            <a:r>
              <a:rPr lang="en-US" altLang="zh-CN" i="1" dirty="0">
                <a:solidFill>
                  <a:srgbClr val="CC0000"/>
                </a:solidFill>
                <a:ea typeface="宋体" panose="02010600030101010101" pitchFamily="2" charset="-122"/>
              </a:rPr>
              <a:t>: </a:t>
            </a:r>
            <a:r>
              <a:rPr lang="zh-CN" altLang="en-US" dirty="0">
                <a:ea typeface="宋体" panose="02010600030101010101" pitchFamily="2" charset="-122"/>
              </a:rPr>
              <a:t>如何计算一个网络的效用？</a:t>
            </a:r>
            <a:endParaRPr lang="en-US" altLang="zh-CN" dirty="0">
              <a:ea typeface="宋体" panose="02010600030101010101" pitchFamily="2" charset="-122"/>
            </a:endParaRPr>
          </a:p>
        </p:txBody>
      </p:sp>
      <p:sp>
        <p:nvSpPr>
          <p:cNvPr id="112" name="Rectangle 3"/>
          <p:cNvSpPr txBox="1">
            <a:spLocks noChangeArrowheads="1"/>
          </p:cNvSpPr>
          <p:nvPr/>
        </p:nvSpPr>
        <p:spPr>
          <a:xfrm>
            <a:off x="767408" y="1906366"/>
            <a:ext cx="7128792" cy="5040312"/>
          </a:xfrm>
          <a:prstGeom prst="rect">
            <a:avLst/>
          </a:prstGeom>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华文中宋" charset="0"/>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cs typeface="华文中宋" charset="0"/>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cs typeface="华文中宋" charset="0"/>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cs typeface="华文中宋" charset="0"/>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cs typeface="华文中宋" charset="0"/>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342900" lvl="1" indent="-342900" eaLnBrk="1" hangingPunct="1">
              <a:buClr>
                <a:schemeClr val="tx2"/>
              </a:buClr>
              <a:defRPr/>
            </a:pPr>
            <a:r>
              <a:rPr lang="zh-CN" altLang="en-US" sz="2800" kern="0" dirty="0"/>
              <a:t>梅特卡夫定律</a:t>
            </a:r>
            <a:r>
              <a:rPr lang="en-US" altLang="zh-CN" sz="2800" kern="0" dirty="0"/>
              <a:t>(Metcalfe's Law)</a:t>
            </a:r>
          </a:p>
          <a:p>
            <a:pPr lvl="1" eaLnBrk="1" hangingPunct="1">
              <a:defRPr/>
            </a:pPr>
            <a:r>
              <a:rPr lang="zh-CN" altLang="en-US" sz="2400" kern="0" dirty="0"/>
              <a:t>网络价值将以二次方增长</a:t>
            </a:r>
            <a:r>
              <a:rPr lang="en-US" altLang="zh-CN" sz="2400" kern="0" dirty="0"/>
              <a:t>――</a:t>
            </a:r>
            <a:r>
              <a:rPr lang="zh-CN" altLang="en-US" sz="2400" kern="0" dirty="0"/>
              <a:t>与成员数量的平方成正比，而成本至多以线性增长。</a:t>
            </a:r>
            <a:endParaRPr lang="en-US" altLang="zh-CN" sz="2400" kern="0" dirty="0"/>
          </a:p>
          <a:p>
            <a:pPr lvl="1" eaLnBrk="1" hangingPunct="1">
              <a:defRPr/>
            </a:pPr>
            <a:r>
              <a:rPr lang="zh-CN" altLang="en-US" sz="2400" kern="0" dirty="0"/>
              <a:t>凭借经验的大致描述，而不是永恒的物理定律</a:t>
            </a:r>
            <a:endParaRPr lang="en-US" altLang="zh-CN" sz="2400" kern="0" dirty="0"/>
          </a:p>
          <a:p>
            <a:pPr marL="342900" lvl="1" indent="-342900" eaLnBrk="1" hangingPunct="1">
              <a:buClr>
                <a:schemeClr val="tx2"/>
              </a:buClr>
              <a:defRPr/>
            </a:pPr>
            <a:endParaRPr lang="en-US" altLang="zh-CN" sz="2800" kern="0" dirty="0"/>
          </a:p>
          <a:p>
            <a:pPr marL="342900" lvl="1" indent="-342900" eaLnBrk="1" hangingPunct="1">
              <a:buClr>
                <a:schemeClr val="tx2"/>
              </a:buClr>
              <a:defRPr/>
            </a:pPr>
            <a:r>
              <a:rPr lang="zh-CN" altLang="en-US" sz="2800" kern="0" dirty="0"/>
              <a:t>局限性</a:t>
            </a:r>
            <a:endParaRPr lang="en-US" altLang="zh-CN" sz="2800" kern="0" dirty="0"/>
          </a:p>
          <a:p>
            <a:pPr marL="638175" lvl="2" indent="-342900" eaLnBrk="1" hangingPunct="1">
              <a:buClr>
                <a:schemeClr val="tx2"/>
              </a:buClr>
              <a:defRPr/>
            </a:pPr>
            <a:r>
              <a:rPr lang="zh-CN" altLang="en-US" sz="2400" kern="0" dirty="0"/>
              <a:t>在有</a:t>
            </a:r>
            <a:r>
              <a:rPr lang="en-US" altLang="zh-CN" sz="2400" kern="0" dirty="0"/>
              <a:t>n</a:t>
            </a:r>
            <a:r>
              <a:rPr lang="zh-CN" altLang="en-US" sz="2400" kern="0" dirty="0"/>
              <a:t>个成员的通信网络中，每个成员可以与其他成员建立</a:t>
            </a:r>
            <a:r>
              <a:rPr lang="en-US" altLang="zh-CN" sz="2400" kern="0" dirty="0"/>
              <a:t>n-1</a:t>
            </a:r>
            <a:r>
              <a:rPr lang="zh-CN" altLang="en-US" sz="2400" kern="0" dirty="0"/>
              <a:t>个关系。</a:t>
            </a:r>
            <a:endParaRPr lang="en-US" altLang="zh-CN" sz="2400" kern="0" dirty="0"/>
          </a:p>
          <a:p>
            <a:pPr marL="638175" lvl="2" indent="-342900" eaLnBrk="1" hangingPunct="1">
              <a:buClr>
                <a:schemeClr val="tx2"/>
              </a:buClr>
              <a:defRPr/>
            </a:pPr>
            <a:r>
              <a:rPr lang="zh-CN" altLang="en-US" sz="2400" kern="0" dirty="0"/>
              <a:t>假设所有这些关系具有</a:t>
            </a:r>
            <a:r>
              <a:rPr lang="zh-CN" altLang="en-US" sz="2400" kern="0" dirty="0">
                <a:solidFill>
                  <a:srgbClr val="FF0000"/>
                </a:solidFill>
              </a:rPr>
              <a:t>同等价值</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40861" y="1249141"/>
            <a:ext cx="2479675" cy="569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8402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1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B0A6AA9D-A528-4EA0-97C5-4998F515886D}" type="slidenum">
              <a:rPr kumimoji="0" lang="en-US" altLang="zh-CN" sz="1400">
                <a:latin typeface="Arial" panose="020B0604020202020204" pitchFamily="34" charset="0"/>
                <a:ea typeface="宋体" panose="02010600030101010101" pitchFamily="2" charset="-122"/>
              </a:rPr>
              <a:pPr>
                <a:spcBef>
                  <a:spcPct val="0"/>
                </a:spcBef>
                <a:buClrTx/>
                <a:buSzTx/>
                <a:buFontTx/>
                <a:buNone/>
              </a:pPr>
              <a:t>32</a:t>
            </a:fld>
            <a:r>
              <a:rPr kumimoji="0" lang="en-US" altLang="zh-CN" sz="1000">
                <a:latin typeface="Arial" panose="020B0604020202020204" pitchFamily="34" charset="0"/>
                <a:ea typeface="宋体" panose="02010600030101010101" pitchFamily="2" charset="-122"/>
              </a:rPr>
              <a:t>-</a:t>
            </a:r>
          </a:p>
        </p:txBody>
      </p:sp>
      <p:sp>
        <p:nvSpPr>
          <p:cNvPr id="55299" name="Rectangle 2"/>
          <p:cNvSpPr>
            <a:spLocks noGrp="1" noChangeArrowheads="1"/>
          </p:cNvSpPr>
          <p:nvPr>
            <p:ph type="title"/>
          </p:nvPr>
        </p:nvSpPr>
        <p:spPr/>
        <p:txBody>
          <a:bodyPr/>
          <a:lstStyle/>
          <a:p>
            <a:pPr eaLnBrk="1" hangingPunct="1"/>
            <a:r>
              <a:rPr lang="zh-CN" altLang="en-US" sz="3200"/>
              <a:t>设计需求</a:t>
            </a:r>
          </a:p>
        </p:txBody>
      </p:sp>
      <p:sp>
        <p:nvSpPr>
          <p:cNvPr id="46084" name="Rectangle 3"/>
          <p:cNvSpPr>
            <a:spLocks noGrp="1" noChangeArrowheads="1"/>
          </p:cNvSpPr>
          <p:nvPr>
            <p:ph type="body" idx="1"/>
          </p:nvPr>
        </p:nvSpPr>
        <p:spPr>
          <a:xfrm>
            <a:off x="874184" y="1522090"/>
            <a:ext cx="8229600" cy="5327650"/>
          </a:xfrm>
        </p:spPr>
        <p:txBody>
          <a:bodyPr/>
          <a:lstStyle/>
          <a:p>
            <a:pPr eaLnBrk="1" hangingPunct="1">
              <a:defRPr/>
            </a:pPr>
            <a:r>
              <a:rPr lang="zh-CN" altLang="en-US" sz="2600" dirty="0"/>
              <a:t>可扩展的连通性</a:t>
            </a:r>
          </a:p>
          <a:p>
            <a:pPr lvl="1" eaLnBrk="1" hangingPunct="1">
              <a:defRPr/>
            </a:pPr>
            <a:r>
              <a:rPr lang="zh-CN" altLang="en-US" sz="2200" dirty="0"/>
              <a:t>提供多个计算机之间的连通性</a:t>
            </a:r>
          </a:p>
          <a:p>
            <a:pPr lvl="1" eaLnBrk="1" hangingPunct="1">
              <a:defRPr/>
            </a:pPr>
            <a:endParaRPr lang="en-US" altLang="zh-CN" sz="2200" dirty="0"/>
          </a:p>
          <a:p>
            <a:pPr eaLnBrk="1" hangingPunct="1">
              <a:defRPr/>
            </a:pPr>
            <a:r>
              <a:rPr lang="zh-CN" altLang="en-US" sz="2600" dirty="0"/>
              <a:t>高性价比的资源共享</a:t>
            </a:r>
          </a:p>
          <a:p>
            <a:pPr lvl="1" eaLnBrk="1" hangingPunct="1">
              <a:defRPr/>
            </a:pPr>
            <a:r>
              <a:rPr lang="zh-CN" altLang="en-US" sz="2200" dirty="0"/>
              <a:t>在资源约束条件下保证其通信的有效性</a:t>
            </a:r>
            <a:endParaRPr lang="en-US" altLang="zh-CN" sz="2200" dirty="0"/>
          </a:p>
          <a:p>
            <a:pPr lvl="1" eaLnBrk="1" hangingPunct="1">
              <a:defRPr/>
            </a:pPr>
            <a:endParaRPr lang="en-US" altLang="zh-CN" sz="2200" dirty="0"/>
          </a:p>
          <a:p>
            <a:pPr eaLnBrk="1" hangingPunct="1">
              <a:defRPr/>
            </a:pPr>
            <a:r>
              <a:rPr lang="zh-CN" altLang="en-US" sz="2600" dirty="0"/>
              <a:t>支持通用服务</a:t>
            </a:r>
          </a:p>
          <a:p>
            <a:pPr lvl="1" eaLnBrk="1" hangingPunct="1">
              <a:defRPr/>
            </a:pPr>
            <a:r>
              <a:rPr lang="zh-CN" altLang="en-US" sz="2200" dirty="0"/>
              <a:t>确定通用通信模式</a:t>
            </a:r>
          </a:p>
          <a:p>
            <a:pPr lvl="1" eaLnBrk="1" hangingPunct="1">
              <a:defRPr/>
            </a:pPr>
            <a:r>
              <a:rPr lang="zh-CN" altLang="en-US" sz="2200" dirty="0"/>
              <a:t>可靠性</a:t>
            </a:r>
            <a:endParaRPr lang="en-US" altLang="zh-CN" sz="2200" dirty="0"/>
          </a:p>
          <a:p>
            <a:pPr lvl="1" eaLnBrk="1" hangingPunct="1">
              <a:defRPr/>
            </a:pPr>
            <a:endParaRPr lang="en-US" altLang="zh-CN" sz="2200" dirty="0"/>
          </a:p>
          <a:p>
            <a:pPr marL="342900" lvl="1" indent="-342900" eaLnBrk="1" hangingPunct="1">
              <a:buClr>
                <a:schemeClr val="tx2"/>
              </a:buClr>
              <a:defRPr/>
            </a:pPr>
            <a:r>
              <a:rPr lang="zh-CN" altLang="en-US" dirty="0"/>
              <a:t>可管理性</a:t>
            </a:r>
          </a:p>
          <a:p>
            <a:pPr lvl="1" eaLnBrk="1" hangingPunct="1">
              <a:defRPr/>
            </a:pPr>
            <a:endParaRPr lang="en-US" altLang="zh-CN" sz="2200" dirty="0"/>
          </a:p>
        </p:txBody>
      </p:sp>
    </p:spTree>
    <p:extLst>
      <p:ext uri="{BB962C8B-B14F-4D97-AF65-F5344CB8AC3E}">
        <p14:creationId xmlns:p14="http://schemas.microsoft.com/office/powerpoint/2010/main" val="2639708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BE0DCA9-DB77-4713-BBDE-D2F047825888}" type="slidenum">
              <a:rPr kumimoji="0" lang="en-US" altLang="zh-CN" sz="1400">
                <a:latin typeface="Arial" panose="020B0604020202020204" pitchFamily="34" charset="0"/>
                <a:ea typeface="宋体" panose="02010600030101010101" pitchFamily="2" charset="-122"/>
              </a:rPr>
              <a:pPr>
                <a:spcBef>
                  <a:spcPct val="0"/>
                </a:spcBef>
                <a:buClrTx/>
                <a:buSzTx/>
                <a:buFontTx/>
                <a:buNone/>
              </a:pPr>
              <a:t>33</a:t>
            </a:fld>
            <a:r>
              <a:rPr kumimoji="0" lang="en-US" altLang="zh-CN" sz="1000">
                <a:latin typeface="Arial" panose="020B0604020202020204" pitchFamily="34" charset="0"/>
                <a:ea typeface="宋体" panose="02010600030101010101" pitchFamily="2" charset="-122"/>
              </a:rPr>
              <a:t>-</a:t>
            </a:r>
          </a:p>
        </p:txBody>
      </p:sp>
      <p:sp>
        <p:nvSpPr>
          <p:cNvPr id="56323" name="Rectangle 2"/>
          <p:cNvSpPr>
            <a:spLocks noGrp="1" noChangeArrowheads="1"/>
          </p:cNvSpPr>
          <p:nvPr>
            <p:ph type="title"/>
          </p:nvPr>
        </p:nvSpPr>
        <p:spPr/>
        <p:txBody>
          <a:bodyPr/>
          <a:lstStyle/>
          <a:p>
            <a:pPr eaLnBrk="1" hangingPunct="1"/>
            <a:r>
              <a:rPr lang="zh-CN" altLang="en-US" sz="3200"/>
              <a:t>高性价比的资源共享</a:t>
            </a:r>
          </a:p>
        </p:txBody>
      </p:sp>
      <p:sp>
        <p:nvSpPr>
          <p:cNvPr id="56324" name="Rectangle 3"/>
          <p:cNvSpPr>
            <a:spLocks noGrp="1" noChangeArrowheads="1"/>
          </p:cNvSpPr>
          <p:nvPr>
            <p:ph type="body" idx="1"/>
          </p:nvPr>
        </p:nvSpPr>
        <p:spPr/>
        <p:txBody>
          <a:bodyPr/>
          <a:lstStyle/>
          <a:p>
            <a:pPr eaLnBrk="1" hangingPunct="1"/>
            <a:r>
              <a:rPr lang="zh-CN" altLang="en-US" sz="2800" b="1"/>
              <a:t>建立在连通性基础之上的需求</a:t>
            </a:r>
            <a:r>
              <a:rPr lang="zh-CN" altLang="en-US" sz="2800"/>
              <a:t> </a:t>
            </a:r>
          </a:p>
          <a:p>
            <a:pPr lvl="1" eaLnBrk="1" hangingPunct="1"/>
            <a:r>
              <a:rPr lang="zh-CN" altLang="en-US" sz="2400"/>
              <a:t>所有的主机之间可以同时交换消息</a:t>
            </a:r>
            <a:endParaRPr lang="en-US" altLang="zh-CN" sz="2400"/>
          </a:p>
          <a:p>
            <a:pPr lvl="1" eaLnBrk="1" hangingPunct="1"/>
            <a:r>
              <a:rPr lang="zh-CN" altLang="en-US" sz="2400"/>
              <a:t>能够适应突发的计算机通信</a:t>
            </a:r>
            <a:endParaRPr lang="en-US" altLang="zh-CN" sz="2400"/>
          </a:p>
          <a:p>
            <a:pPr lvl="1" eaLnBrk="1" hangingPunct="1"/>
            <a:r>
              <a:rPr lang="zh-CN" altLang="en-US" sz="2400"/>
              <a:t>有效且公平的共享有限的网络资源</a:t>
            </a:r>
            <a:endParaRPr lang="en-US" altLang="zh-CN" sz="2400"/>
          </a:p>
          <a:p>
            <a:pPr lvl="1" eaLnBrk="1" hangingPunct="1"/>
            <a:endParaRPr lang="en-US" altLang="zh-CN" sz="2400"/>
          </a:p>
          <a:p>
            <a:pPr eaLnBrk="1" hangingPunct="1"/>
            <a:r>
              <a:rPr lang="zh-CN" altLang="en-US" sz="2800"/>
              <a:t>深入讨论交换网络，研究其资源共享策略</a:t>
            </a:r>
          </a:p>
          <a:p>
            <a:pPr lvl="1" eaLnBrk="1" hangingPunct="1"/>
            <a:r>
              <a:rPr lang="zh-CN" altLang="en-US"/>
              <a:t>交换网络</a:t>
            </a:r>
          </a:p>
          <a:p>
            <a:pPr lvl="1" eaLnBrk="1" hangingPunct="1"/>
            <a:r>
              <a:rPr lang="zh-CN" altLang="en-US"/>
              <a:t>多路复用技术</a:t>
            </a:r>
          </a:p>
          <a:p>
            <a:pPr lvl="1" eaLnBrk="1" hangingPunct="1"/>
            <a:endParaRPr lang="zh-CN" altLang="en-US"/>
          </a:p>
        </p:txBody>
      </p:sp>
    </p:spTree>
    <p:extLst>
      <p:ext uri="{BB962C8B-B14F-4D97-AF65-F5344CB8AC3E}">
        <p14:creationId xmlns:p14="http://schemas.microsoft.com/office/powerpoint/2010/main" val="20767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14434" y="570716"/>
            <a:ext cx="8352367" cy="647700"/>
          </a:xfrm>
        </p:spPr>
        <p:txBody>
          <a:bodyPr/>
          <a:lstStyle/>
          <a:p>
            <a:r>
              <a:rPr lang="zh-CN" altLang="en-US"/>
              <a:t>交换网络和复用技术</a:t>
            </a:r>
            <a:endParaRPr lang="en-US" altLang="zh-CN"/>
          </a:p>
        </p:txBody>
      </p:sp>
      <p:sp>
        <p:nvSpPr>
          <p:cNvPr id="57347"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6712B8DF-AB7A-4C03-A683-1434A78263FF}" type="slidenum">
              <a:rPr kumimoji="0" lang="en-US" altLang="zh-CN" sz="1000">
                <a:latin typeface="Arial" panose="020B0604020202020204" pitchFamily="34" charset="0"/>
                <a:ea typeface="宋体" panose="02010600030101010101" pitchFamily="2" charset="-122"/>
              </a:rPr>
              <a:pPr>
                <a:spcBef>
                  <a:spcPct val="0"/>
                </a:spcBef>
                <a:buClrTx/>
                <a:buSzTx/>
                <a:buFontTx/>
                <a:buNone/>
              </a:pPr>
              <a:t>34</a:t>
            </a:fld>
            <a:endParaRPr kumimoji="0" lang="en-US" altLang="zh-CN" sz="1000">
              <a:latin typeface="Arial" panose="020B0604020202020204" pitchFamily="34" charset="0"/>
              <a:ea typeface="宋体" panose="02010600030101010101" pitchFamily="2" charset="-122"/>
            </a:endParaRPr>
          </a:p>
        </p:txBody>
      </p:sp>
      <p:grpSp>
        <p:nvGrpSpPr>
          <p:cNvPr id="57348" name="组合 35"/>
          <p:cNvGrpSpPr>
            <a:grpSpLocks/>
          </p:cNvGrpSpPr>
          <p:nvPr/>
        </p:nvGrpSpPr>
        <p:grpSpPr bwMode="auto">
          <a:xfrm>
            <a:off x="3069381" y="1314847"/>
            <a:ext cx="2357438" cy="2519362"/>
            <a:chOff x="533400" y="3505200"/>
            <a:chExt cx="2814638" cy="2886036"/>
          </a:xfrm>
        </p:grpSpPr>
        <p:sp>
          <p:nvSpPr>
            <p:cNvPr id="57438" name="phone3"/>
            <p:cNvSpPr>
              <a:spLocks noEditPoints="1" noChangeArrowheads="1"/>
            </p:cNvSpPr>
            <p:nvPr/>
          </p:nvSpPr>
          <p:spPr bwMode="auto">
            <a:xfrm>
              <a:off x="2890838" y="4265613"/>
              <a:ext cx="457200" cy="45561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grpSp>
          <p:nvGrpSpPr>
            <p:cNvPr id="57439" name="Group 5"/>
            <p:cNvGrpSpPr>
              <a:grpSpLocks/>
            </p:cNvGrpSpPr>
            <p:nvPr/>
          </p:nvGrpSpPr>
          <p:grpSpPr bwMode="auto">
            <a:xfrm>
              <a:off x="533400" y="3505200"/>
              <a:ext cx="2130425" cy="2205038"/>
              <a:chOff x="336" y="2304"/>
              <a:chExt cx="1344" cy="1392"/>
            </a:xfrm>
          </p:grpSpPr>
          <p:sp>
            <p:nvSpPr>
              <p:cNvPr id="57445" name="phone3"/>
              <p:cNvSpPr>
                <a:spLocks noEditPoints="1" noChangeArrowheads="1"/>
              </p:cNvSpPr>
              <p:nvPr/>
            </p:nvSpPr>
            <p:spPr bwMode="auto">
              <a:xfrm>
                <a:off x="336" y="2832"/>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46" name="phone3"/>
              <p:cNvSpPr>
                <a:spLocks noEditPoints="1" noChangeArrowheads="1"/>
              </p:cNvSpPr>
              <p:nvPr/>
            </p:nvSpPr>
            <p:spPr bwMode="auto">
              <a:xfrm>
                <a:off x="672" y="3408"/>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47" name="phone3"/>
              <p:cNvSpPr>
                <a:spLocks noEditPoints="1" noChangeArrowheads="1"/>
              </p:cNvSpPr>
              <p:nvPr/>
            </p:nvSpPr>
            <p:spPr bwMode="auto">
              <a:xfrm>
                <a:off x="1056" y="2304"/>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48" name="phone3"/>
              <p:cNvSpPr>
                <a:spLocks noEditPoints="1" noChangeArrowheads="1"/>
              </p:cNvSpPr>
              <p:nvPr/>
            </p:nvSpPr>
            <p:spPr bwMode="auto">
              <a:xfrm>
                <a:off x="1392" y="3408"/>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49" name="Line 10"/>
              <p:cNvSpPr>
                <a:spLocks noChangeShapeType="1"/>
              </p:cNvSpPr>
              <p:nvPr/>
            </p:nvSpPr>
            <p:spPr bwMode="auto">
              <a:xfrm flipV="1">
                <a:off x="576" y="2496"/>
                <a:ext cx="480"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50" name="Line 11"/>
              <p:cNvSpPr>
                <a:spLocks noChangeShapeType="1"/>
              </p:cNvSpPr>
              <p:nvPr/>
            </p:nvSpPr>
            <p:spPr bwMode="auto">
              <a:xfrm flipV="1">
                <a:off x="768" y="2592"/>
                <a:ext cx="384" cy="81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51" name="Line 12"/>
              <p:cNvSpPr>
                <a:spLocks noChangeShapeType="1"/>
              </p:cNvSpPr>
              <p:nvPr/>
            </p:nvSpPr>
            <p:spPr bwMode="auto">
              <a:xfrm flipH="1" flipV="1">
                <a:off x="1200" y="2592"/>
                <a:ext cx="288" cy="81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52" name="Line 13"/>
              <p:cNvSpPr>
                <a:spLocks noChangeShapeType="1"/>
              </p:cNvSpPr>
              <p:nvPr/>
            </p:nvSpPr>
            <p:spPr bwMode="auto">
              <a:xfrm>
                <a:off x="624" y="3024"/>
                <a:ext cx="768" cy="3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53" name="Line 14"/>
              <p:cNvSpPr>
                <a:spLocks noChangeShapeType="1"/>
              </p:cNvSpPr>
              <p:nvPr/>
            </p:nvSpPr>
            <p:spPr bwMode="auto">
              <a:xfrm>
                <a:off x="480" y="3120"/>
                <a:ext cx="24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54" name="Line 15"/>
              <p:cNvSpPr>
                <a:spLocks noChangeShapeType="1"/>
              </p:cNvSpPr>
              <p:nvPr/>
            </p:nvSpPr>
            <p:spPr bwMode="auto">
              <a:xfrm flipH="1">
                <a:off x="960" y="3504"/>
                <a:ext cx="43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7440" name="Line 16"/>
            <p:cNvSpPr>
              <a:spLocks noChangeShapeType="1"/>
            </p:cNvSpPr>
            <p:nvPr/>
          </p:nvSpPr>
          <p:spPr bwMode="auto">
            <a:xfrm>
              <a:off x="2206625" y="3732213"/>
              <a:ext cx="684213" cy="533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41" name="Line 17"/>
            <p:cNvSpPr>
              <a:spLocks noChangeShapeType="1"/>
            </p:cNvSpPr>
            <p:nvPr/>
          </p:nvSpPr>
          <p:spPr bwMode="auto">
            <a:xfrm>
              <a:off x="989013" y="4418013"/>
              <a:ext cx="19018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42" name="Line 18"/>
            <p:cNvSpPr>
              <a:spLocks noChangeShapeType="1"/>
            </p:cNvSpPr>
            <p:nvPr/>
          </p:nvSpPr>
          <p:spPr bwMode="auto">
            <a:xfrm flipV="1">
              <a:off x="1446213" y="4645025"/>
              <a:ext cx="1444625"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43" name="Line 19"/>
            <p:cNvSpPr>
              <a:spLocks noChangeShapeType="1"/>
            </p:cNvSpPr>
            <p:nvPr/>
          </p:nvSpPr>
          <p:spPr bwMode="auto">
            <a:xfrm flipV="1">
              <a:off x="2663825" y="4721225"/>
              <a:ext cx="379413" cy="533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44" name="Text Box 20"/>
            <p:cNvSpPr txBox="1">
              <a:spLocks noChangeArrowheads="1"/>
            </p:cNvSpPr>
            <p:nvPr/>
          </p:nvSpPr>
          <p:spPr bwMode="auto">
            <a:xfrm>
              <a:off x="912812" y="5862638"/>
              <a:ext cx="1689994" cy="52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94" tIns="45647" rIns="91294" bIns="45647">
              <a:spAutoFit/>
            </a:bodyPr>
            <a:lstStyle>
              <a:lvl1pPr defTabSz="9128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281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2813">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2813">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2813">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latin typeface="Arial" panose="020B0604020202020204" pitchFamily="34" charset="0"/>
                  <a:ea typeface="宋体" panose="02010600030101010101" pitchFamily="2" charset="-122"/>
                </a:rPr>
                <a:t>没有交换</a:t>
              </a:r>
              <a:endParaRPr kumimoji="0" lang="en-US" altLang="zh-CN" sz="2400">
                <a:latin typeface="Arial" panose="020B0604020202020204" pitchFamily="34" charset="0"/>
                <a:ea typeface="宋体" panose="02010600030101010101" pitchFamily="2" charset="-122"/>
              </a:endParaRPr>
            </a:p>
          </p:txBody>
        </p:sp>
      </p:grpSp>
      <p:grpSp>
        <p:nvGrpSpPr>
          <p:cNvPr id="57349" name="组合 34"/>
          <p:cNvGrpSpPr>
            <a:grpSpLocks/>
          </p:cNvGrpSpPr>
          <p:nvPr/>
        </p:nvGrpSpPr>
        <p:grpSpPr bwMode="auto">
          <a:xfrm>
            <a:off x="6712695" y="1243410"/>
            <a:ext cx="2643187" cy="2519363"/>
            <a:chOff x="4794250" y="3276600"/>
            <a:chExt cx="3195638" cy="2810552"/>
          </a:xfrm>
        </p:grpSpPr>
        <p:sp>
          <p:nvSpPr>
            <p:cNvPr id="57425" name="phone3"/>
            <p:cNvSpPr>
              <a:spLocks noEditPoints="1" noChangeArrowheads="1"/>
            </p:cNvSpPr>
            <p:nvPr/>
          </p:nvSpPr>
          <p:spPr bwMode="auto">
            <a:xfrm>
              <a:off x="7532688" y="4037013"/>
              <a:ext cx="457200" cy="457200"/>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grpSp>
          <p:nvGrpSpPr>
            <p:cNvPr id="57426" name="Group 22"/>
            <p:cNvGrpSpPr>
              <a:grpSpLocks/>
            </p:cNvGrpSpPr>
            <p:nvPr/>
          </p:nvGrpSpPr>
          <p:grpSpPr bwMode="auto">
            <a:xfrm>
              <a:off x="4794250" y="3276600"/>
              <a:ext cx="2587625" cy="2205038"/>
              <a:chOff x="3024" y="2160"/>
              <a:chExt cx="1632" cy="1392"/>
            </a:xfrm>
          </p:grpSpPr>
          <p:sp>
            <p:nvSpPr>
              <p:cNvPr id="57429" name="phone3"/>
              <p:cNvSpPr>
                <a:spLocks noEditPoints="1" noChangeArrowheads="1"/>
              </p:cNvSpPr>
              <p:nvPr/>
            </p:nvSpPr>
            <p:spPr bwMode="auto">
              <a:xfrm>
                <a:off x="3024" y="2736"/>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30" name="phone3"/>
              <p:cNvSpPr>
                <a:spLocks noEditPoints="1" noChangeArrowheads="1"/>
              </p:cNvSpPr>
              <p:nvPr/>
            </p:nvSpPr>
            <p:spPr bwMode="auto">
              <a:xfrm>
                <a:off x="3840" y="2160"/>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31" name="phone3"/>
              <p:cNvSpPr>
                <a:spLocks noEditPoints="1" noChangeArrowheads="1"/>
              </p:cNvSpPr>
              <p:nvPr/>
            </p:nvSpPr>
            <p:spPr bwMode="auto">
              <a:xfrm>
                <a:off x="3552" y="3264"/>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32" name="phone3"/>
              <p:cNvSpPr>
                <a:spLocks noEditPoints="1" noChangeArrowheads="1"/>
              </p:cNvSpPr>
              <p:nvPr/>
            </p:nvSpPr>
            <p:spPr bwMode="auto">
              <a:xfrm>
                <a:off x="4368" y="3264"/>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33" name="Oval 27"/>
              <p:cNvSpPr>
                <a:spLocks noChangeArrowheads="1"/>
              </p:cNvSpPr>
              <p:nvPr/>
            </p:nvSpPr>
            <p:spPr bwMode="auto">
              <a:xfrm>
                <a:off x="3744" y="2688"/>
                <a:ext cx="432" cy="288"/>
              </a:xfrm>
              <a:prstGeom prst="ellipse">
                <a:avLst/>
              </a:prstGeom>
              <a:solidFill>
                <a:schemeClr val="accent1"/>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57434" name="Line 28"/>
              <p:cNvSpPr>
                <a:spLocks noChangeShapeType="1"/>
              </p:cNvSpPr>
              <p:nvPr/>
            </p:nvSpPr>
            <p:spPr bwMode="auto">
              <a:xfrm>
                <a:off x="3984" y="2448"/>
                <a:ext cx="0" cy="2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35" name="Line 29"/>
              <p:cNvSpPr>
                <a:spLocks noChangeShapeType="1"/>
              </p:cNvSpPr>
              <p:nvPr/>
            </p:nvSpPr>
            <p:spPr bwMode="auto">
              <a:xfrm flipV="1">
                <a:off x="3312" y="2832"/>
                <a:ext cx="432" cy="4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36" name="Line 30"/>
              <p:cNvSpPr>
                <a:spLocks noChangeShapeType="1"/>
              </p:cNvSpPr>
              <p:nvPr/>
            </p:nvSpPr>
            <p:spPr bwMode="auto">
              <a:xfrm flipV="1">
                <a:off x="3696" y="2928"/>
                <a:ext cx="144"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37" name="Line 31"/>
              <p:cNvSpPr>
                <a:spLocks noChangeShapeType="1"/>
              </p:cNvSpPr>
              <p:nvPr/>
            </p:nvSpPr>
            <p:spPr bwMode="auto">
              <a:xfrm flipH="1" flipV="1">
                <a:off x="4128" y="2928"/>
                <a:ext cx="336"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7427" name="Line 32"/>
            <p:cNvSpPr>
              <a:spLocks noChangeShapeType="1"/>
            </p:cNvSpPr>
            <p:nvPr/>
          </p:nvSpPr>
          <p:spPr bwMode="auto">
            <a:xfrm flipV="1">
              <a:off x="6619875" y="4265613"/>
              <a:ext cx="912813"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28" name="Text Box 33"/>
            <p:cNvSpPr txBox="1">
              <a:spLocks noChangeArrowheads="1"/>
            </p:cNvSpPr>
            <p:nvPr/>
          </p:nvSpPr>
          <p:spPr bwMode="auto">
            <a:xfrm>
              <a:off x="5429256" y="5572140"/>
              <a:ext cx="1711325" cy="5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94" tIns="45647" rIns="91294" bIns="45647">
              <a:spAutoFit/>
            </a:bodyPr>
            <a:lstStyle>
              <a:lvl1pPr defTabSz="9128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281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2813">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2813">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2813">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latin typeface="Arial" panose="020B0604020202020204" pitchFamily="34" charset="0"/>
                  <a:ea typeface="宋体" panose="02010600030101010101" pitchFamily="2" charset="-122"/>
                </a:rPr>
                <a:t>星状交换</a:t>
              </a:r>
              <a:endParaRPr kumimoji="0" lang="en-US" altLang="zh-CN" sz="2400">
                <a:latin typeface="Arial" panose="020B0604020202020204" pitchFamily="34" charset="0"/>
                <a:ea typeface="宋体" panose="02010600030101010101" pitchFamily="2" charset="-122"/>
              </a:endParaRPr>
            </a:p>
          </p:txBody>
        </p:sp>
      </p:grpSp>
      <p:grpSp>
        <p:nvGrpSpPr>
          <p:cNvPr id="57350" name="组合 109"/>
          <p:cNvGrpSpPr>
            <a:grpSpLocks/>
          </p:cNvGrpSpPr>
          <p:nvPr/>
        </p:nvGrpSpPr>
        <p:grpSpPr bwMode="auto">
          <a:xfrm>
            <a:off x="2783632" y="4029472"/>
            <a:ext cx="3051175" cy="2855912"/>
            <a:chOff x="234950" y="4049744"/>
            <a:chExt cx="4260850" cy="4082270"/>
          </a:xfrm>
        </p:grpSpPr>
        <p:grpSp>
          <p:nvGrpSpPr>
            <p:cNvPr id="57386" name="Group 4"/>
            <p:cNvGrpSpPr>
              <a:grpSpLocks/>
            </p:cNvGrpSpPr>
            <p:nvPr/>
          </p:nvGrpSpPr>
          <p:grpSpPr bwMode="auto">
            <a:xfrm>
              <a:off x="234950" y="4202144"/>
              <a:ext cx="1479550" cy="1065212"/>
              <a:chOff x="3024" y="2160"/>
              <a:chExt cx="1632" cy="1392"/>
            </a:xfrm>
          </p:grpSpPr>
          <p:sp>
            <p:nvSpPr>
              <p:cNvPr id="57416" name="phone3"/>
              <p:cNvSpPr>
                <a:spLocks noEditPoints="1" noChangeArrowheads="1"/>
              </p:cNvSpPr>
              <p:nvPr/>
            </p:nvSpPr>
            <p:spPr bwMode="auto">
              <a:xfrm>
                <a:off x="3024" y="2736"/>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17" name="phone3"/>
              <p:cNvSpPr>
                <a:spLocks noEditPoints="1" noChangeArrowheads="1"/>
              </p:cNvSpPr>
              <p:nvPr/>
            </p:nvSpPr>
            <p:spPr bwMode="auto">
              <a:xfrm>
                <a:off x="3840" y="2160"/>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18" name="phone3"/>
              <p:cNvSpPr>
                <a:spLocks noEditPoints="1" noChangeArrowheads="1"/>
              </p:cNvSpPr>
              <p:nvPr/>
            </p:nvSpPr>
            <p:spPr bwMode="auto">
              <a:xfrm>
                <a:off x="3552" y="3264"/>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19" name="phone3"/>
              <p:cNvSpPr>
                <a:spLocks noEditPoints="1" noChangeArrowheads="1"/>
              </p:cNvSpPr>
              <p:nvPr/>
            </p:nvSpPr>
            <p:spPr bwMode="auto">
              <a:xfrm>
                <a:off x="4368" y="3264"/>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20" name="Oval 9"/>
              <p:cNvSpPr>
                <a:spLocks noChangeArrowheads="1"/>
              </p:cNvSpPr>
              <p:nvPr/>
            </p:nvSpPr>
            <p:spPr bwMode="auto">
              <a:xfrm>
                <a:off x="3744" y="2688"/>
                <a:ext cx="432" cy="288"/>
              </a:xfrm>
              <a:prstGeom prst="ellipse">
                <a:avLst/>
              </a:prstGeom>
              <a:solidFill>
                <a:schemeClr val="accent1"/>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57421" name="Line 10"/>
              <p:cNvSpPr>
                <a:spLocks noChangeShapeType="1"/>
              </p:cNvSpPr>
              <p:nvPr/>
            </p:nvSpPr>
            <p:spPr bwMode="auto">
              <a:xfrm>
                <a:off x="3984" y="2448"/>
                <a:ext cx="0" cy="2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22" name="Line 11"/>
              <p:cNvSpPr>
                <a:spLocks noChangeShapeType="1"/>
              </p:cNvSpPr>
              <p:nvPr/>
            </p:nvSpPr>
            <p:spPr bwMode="auto">
              <a:xfrm flipV="1">
                <a:off x="3312" y="2832"/>
                <a:ext cx="432" cy="4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23" name="Line 12"/>
              <p:cNvSpPr>
                <a:spLocks noChangeShapeType="1"/>
              </p:cNvSpPr>
              <p:nvPr/>
            </p:nvSpPr>
            <p:spPr bwMode="auto">
              <a:xfrm flipV="1">
                <a:off x="3696" y="2928"/>
                <a:ext cx="144"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24" name="Line 13"/>
              <p:cNvSpPr>
                <a:spLocks noChangeShapeType="1"/>
              </p:cNvSpPr>
              <p:nvPr/>
            </p:nvSpPr>
            <p:spPr bwMode="auto">
              <a:xfrm flipH="1" flipV="1">
                <a:off x="4128" y="2928"/>
                <a:ext cx="336"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7387" name="phone3"/>
            <p:cNvSpPr>
              <a:spLocks noEditPoints="1" noChangeArrowheads="1"/>
            </p:cNvSpPr>
            <p:nvPr/>
          </p:nvSpPr>
          <p:spPr bwMode="auto">
            <a:xfrm>
              <a:off x="3113088" y="6396069"/>
              <a:ext cx="261937" cy="219075"/>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88" name="phone3"/>
            <p:cNvSpPr>
              <a:spLocks noEditPoints="1" noChangeArrowheads="1"/>
            </p:cNvSpPr>
            <p:nvPr/>
          </p:nvSpPr>
          <p:spPr bwMode="auto">
            <a:xfrm>
              <a:off x="1549400" y="6467506"/>
              <a:ext cx="260350" cy="220663"/>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89" name="phone3"/>
            <p:cNvSpPr>
              <a:spLocks noEditPoints="1" noChangeArrowheads="1"/>
            </p:cNvSpPr>
            <p:nvPr/>
          </p:nvSpPr>
          <p:spPr bwMode="auto">
            <a:xfrm>
              <a:off x="2289175" y="6027769"/>
              <a:ext cx="260350"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90" name="phone3"/>
            <p:cNvSpPr>
              <a:spLocks noEditPoints="1" noChangeArrowheads="1"/>
            </p:cNvSpPr>
            <p:nvPr/>
          </p:nvSpPr>
          <p:spPr bwMode="auto">
            <a:xfrm>
              <a:off x="2027238" y="6872319"/>
              <a:ext cx="261937"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91" name="phone3"/>
            <p:cNvSpPr>
              <a:spLocks noEditPoints="1" noChangeArrowheads="1"/>
            </p:cNvSpPr>
            <p:nvPr/>
          </p:nvSpPr>
          <p:spPr bwMode="auto">
            <a:xfrm>
              <a:off x="2767013" y="6872319"/>
              <a:ext cx="260350"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92" name="Oval 19"/>
            <p:cNvSpPr>
              <a:spLocks noChangeArrowheads="1"/>
            </p:cNvSpPr>
            <p:nvPr/>
          </p:nvSpPr>
          <p:spPr bwMode="auto">
            <a:xfrm>
              <a:off x="2201863" y="6430994"/>
              <a:ext cx="392112" cy="220662"/>
            </a:xfrm>
            <a:prstGeom prst="ellipse">
              <a:avLst/>
            </a:prstGeom>
            <a:solidFill>
              <a:schemeClr val="accent1"/>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57393" name="Line 20"/>
            <p:cNvSpPr>
              <a:spLocks noChangeShapeType="1"/>
            </p:cNvSpPr>
            <p:nvPr/>
          </p:nvSpPr>
          <p:spPr bwMode="auto">
            <a:xfrm>
              <a:off x="2419350" y="6248431"/>
              <a:ext cx="0" cy="1825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94" name="Line 21"/>
            <p:cNvSpPr>
              <a:spLocks noChangeShapeType="1"/>
            </p:cNvSpPr>
            <p:nvPr/>
          </p:nvSpPr>
          <p:spPr bwMode="auto">
            <a:xfrm flipV="1">
              <a:off x="1809750" y="6540531"/>
              <a:ext cx="392113" cy="381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95" name="Line 22"/>
            <p:cNvSpPr>
              <a:spLocks noChangeShapeType="1"/>
            </p:cNvSpPr>
            <p:nvPr/>
          </p:nvSpPr>
          <p:spPr bwMode="auto">
            <a:xfrm flipV="1">
              <a:off x="2157413" y="6615144"/>
              <a:ext cx="131762" cy="257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96" name="Line 23"/>
            <p:cNvSpPr>
              <a:spLocks noChangeShapeType="1"/>
            </p:cNvSpPr>
            <p:nvPr/>
          </p:nvSpPr>
          <p:spPr bwMode="auto">
            <a:xfrm flipH="1" flipV="1">
              <a:off x="2549525" y="6615144"/>
              <a:ext cx="304800" cy="257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97" name="Line 24"/>
            <p:cNvSpPr>
              <a:spLocks noChangeShapeType="1"/>
            </p:cNvSpPr>
            <p:nvPr/>
          </p:nvSpPr>
          <p:spPr bwMode="auto">
            <a:xfrm flipV="1">
              <a:off x="2592388" y="6504019"/>
              <a:ext cx="520700" cy="36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98" name="phone3"/>
            <p:cNvSpPr>
              <a:spLocks noEditPoints="1" noChangeArrowheads="1"/>
            </p:cNvSpPr>
            <p:nvPr/>
          </p:nvSpPr>
          <p:spPr bwMode="auto">
            <a:xfrm>
              <a:off x="4233863" y="4418044"/>
              <a:ext cx="261937"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99" name="phone3"/>
            <p:cNvSpPr>
              <a:spLocks noEditPoints="1" noChangeArrowheads="1"/>
            </p:cNvSpPr>
            <p:nvPr/>
          </p:nvSpPr>
          <p:spPr bwMode="auto">
            <a:xfrm>
              <a:off x="2746375" y="4125944"/>
              <a:ext cx="260350"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00" name="phone3"/>
            <p:cNvSpPr>
              <a:spLocks noEditPoints="1" noChangeArrowheads="1"/>
            </p:cNvSpPr>
            <p:nvPr/>
          </p:nvSpPr>
          <p:spPr bwMode="auto">
            <a:xfrm>
              <a:off x="3409950" y="4049744"/>
              <a:ext cx="260350"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01" name="phone3"/>
            <p:cNvSpPr>
              <a:spLocks noEditPoints="1" noChangeArrowheads="1"/>
            </p:cNvSpPr>
            <p:nvPr/>
          </p:nvSpPr>
          <p:spPr bwMode="auto">
            <a:xfrm>
              <a:off x="3887788" y="4894294"/>
              <a:ext cx="260350"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402" name="Oval 29"/>
            <p:cNvSpPr>
              <a:spLocks noChangeArrowheads="1"/>
            </p:cNvSpPr>
            <p:nvPr/>
          </p:nvSpPr>
          <p:spPr bwMode="auto">
            <a:xfrm>
              <a:off x="3322638" y="4454556"/>
              <a:ext cx="392112" cy="220663"/>
            </a:xfrm>
            <a:prstGeom prst="ellipse">
              <a:avLst/>
            </a:prstGeom>
            <a:solidFill>
              <a:schemeClr val="accent1"/>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57403" name="Line 30"/>
            <p:cNvSpPr>
              <a:spLocks noChangeShapeType="1"/>
            </p:cNvSpPr>
            <p:nvPr/>
          </p:nvSpPr>
          <p:spPr bwMode="auto">
            <a:xfrm>
              <a:off x="3540125" y="4270406"/>
              <a:ext cx="0"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04" name="Line 31"/>
            <p:cNvSpPr>
              <a:spLocks noChangeShapeType="1"/>
            </p:cNvSpPr>
            <p:nvPr/>
          </p:nvSpPr>
          <p:spPr bwMode="auto">
            <a:xfrm>
              <a:off x="3049588" y="4354544"/>
              <a:ext cx="273050" cy="2095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05" name="Line 32"/>
            <p:cNvSpPr>
              <a:spLocks noChangeShapeType="1"/>
            </p:cNvSpPr>
            <p:nvPr/>
          </p:nvSpPr>
          <p:spPr bwMode="auto">
            <a:xfrm flipV="1">
              <a:off x="2517775" y="4638706"/>
              <a:ext cx="892175" cy="18446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06" name="Line 33"/>
            <p:cNvSpPr>
              <a:spLocks noChangeShapeType="1"/>
            </p:cNvSpPr>
            <p:nvPr/>
          </p:nvSpPr>
          <p:spPr bwMode="auto">
            <a:xfrm flipH="1" flipV="1">
              <a:off x="3670300" y="4638706"/>
              <a:ext cx="304800" cy="255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07" name="Line 34"/>
            <p:cNvSpPr>
              <a:spLocks noChangeShapeType="1"/>
            </p:cNvSpPr>
            <p:nvPr/>
          </p:nvSpPr>
          <p:spPr bwMode="auto">
            <a:xfrm flipV="1">
              <a:off x="3713163" y="4527581"/>
              <a:ext cx="520700" cy="365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08" name="Line 35"/>
            <p:cNvSpPr>
              <a:spLocks noChangeShapeType="1"/>
            </p:cNvSpPr>
            <p:nvPr/>
          </p:nvSpPr>
          <p:spPr bwMode="auto">
            <a:xfrm flipV="1">
              <a:off x="1300163" y="4583144"/>
              <a:ext cx="2054225" cy="1127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09" name="Line 36"/>
            <p:cNvSpPr>
              <a:spLocks noChangeShapeType="1"/>
            </p:cNvSpPr>
            <p:nvPr/>
          </p:nvSpPr>
          <p:spPr bwMode="auto">
            <a:xfrm flipV="1">
              <a:off x="1300163" y="4659344"/>
              <a:ext cx="2054225" cy="1127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10" name="Line 37"/>
            <p:cNvSpPr>
              <a:spLocks noChangeShapeType="1"/>
            </p:cNvSpPr>
            <p:nvPr/>
          </p:nvSpPr>
          <p:spPr bwMode="auto">
            <a:xfrm flipV="1">
              <a:off x="1223963" y="4506944"/>
              <a:ext cx="2054225"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11" name="Line 38"/>
            <p:cNvSpPr>
              <a:spLocks noChangeShapeType="1"/>
            </p:cNvSpPr>
            <p:nvPr/>
          </p:nvSpPr>
          <p:spPr bwMode="auto">
            <a:xfrm>
              <a:off x="1071563" y="4848256"/>
              <a:ext cx="1141412" cy="16351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12" name="Line 39"/>
            <p:cNvSpPr>
              <a:spLocks noChangeShapeType="1"/>
            </p:cNvSpPr>
            <p:nvPr/>
          </p:nvSpPr>
          <p:spPr bwMode="auto">
            <a:xfrm>
              <a:off x="1147763" y="4810156"/>
              <a:ext cx="1141412" cy="16351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13" name="Line 40"/>
            <p:cNvSpPr>
              <a:spLocks noChangeShapeType="1"/>
            </p:cNvSpPr>
            <p:nvPr/>
          </p:nvSpPr>
          <p:spPr bwMode="auto">
            <a:xfrm flipV="1">
              <a:off x="2593975" y="4659344"/>
              <a:ext cx="892175" cy="18446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14" name="Line 41"/>
            <p:cNvSpPr>
              <a:spLocks noChangeShapeType="1"/>
            </p:cNvSpPr>
            <p:nvPr/>
          </p:nvSpPr>
          <p:spPr bwMode="auto">
            <a:xfrm flipV="1">
              <a:off x="2670175" y="4659344"/>
              <a:ext cx="892175" cy="18446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15" name="Text Box 42"/>
            <p:cNvSpPr txBox="1">
              <a:spLocks noChangeArrowheads="1"/>
            </p:cNvSpPr>
            <p:nvPr/>
          </p:nvSpPr>
          <p:spPr bwMode="auto">
            <a:xfrm>
              <a:off x="1439449" y="7472395"/>
              <a:ext cx="1976660" cy="65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94" tIns="45647" rIns="91294" bIns="45647">
              <a:spAutoFit/>
            </a:bodyPr>
            <a:lstStyle>
              <a:lvl1pPr defTabSz="9128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281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2813">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2813">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2813">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latin typeface="Arial" panose="020B0604020202020204" pitchFamily="34" charset="0"/>
                  <a:ea typeface="宋体" panose="02010600030101010101" pitchFamily="2" charset="-122"/>
                </a:rPr>
                <a:t>没有复用</a:t>
              </a:r>
              <a:endParaRPr kumimoji="0" lang="en-US" altLang="zh-CN" sz="2400">
                <a:latin typeface="Arial" panose="020B0604020202020204" pitchFamily="34" charset="0"/>
                <a:ea typeface="宋体" panose="02010600030101010101" pitchFamily="2" charset="-122"/>
              </a:endParaRPr>
            </a:p>
          </p:txBody>
        </p:sp>
      </p:grpSp>
      <p:grpSp>
        <p:nvGrpSpPr>
          <p:cNvPr id="57351" name="组合 110"/>
          <p:cNvGrpSpPr>
            <a:grpSpLocks/>
          </p:cNvGrpSpPr>
          <p:nvPr/>
        </p:nvGrpSpPr>
        <p:grpSpPr bwMode="auto">
          <a:xfrm>
            <a:off x="6569820" y="3886598"/>
            <a:ext cx="3057525" cy="2960687"/>
            <a:chOff x="4654550" y="4049744"/>
            <a:chExt cx="4260850" cy="3874287"/>
          </a:xfrm>
        </p:grpSpPr>
        <p:grpSp>
          <p:nvGrpSpPr>
            <p:cNvPr id="57352" name="Group 43"/>
            <p:cNvGrpSpPr>
              <a:grpSpLocks/>
            </p:cNvGrpSpPr>
            <p:nvPr/>
          </p:nvGrpSpPr>
          <p:grpSpPr bwMode="auto">
            <a:xfrm>
              <a:off x="4654550" y="4202144"/>
              <a:ext cx="1477963" cy="1065212"/>
              <a:chOff x="3024" y="2160"/>
              <a:chExt cx="1632" cy="1392"/>
            </a:xfrm>
          </p:grpSpPr>
          <p:sp>
            <p:nvSpPr>
              <p:cNvPr id="57377" name="phone3"/>
              <p:cNvSpPr>
                <a:spLocks noEditPoints="1" noChangeArrowheads="1"/>
              </p:cNvSpPr>
              <p:nvPr/>
            </p:nvSpPr>
            <p:spPr bwMode="auto">
              <a:xfrm>
                <a:off x="3024" y="2736"/>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78" name="phone3"/>
              <p:cNvSpPr>
                <a:spLocks noEditPoints="1" noChangeArrowheads="1"/>
              </p:cNvSpPr>
              <p:nvPr/>
            </p:nvSpPr>
            <p:spPr bwMode="auto">
              <a:xfrm>
                <a:off x="3840" y="2160"/>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79" name="phone3"/>
              <p:cNvSpPr>
                <a:spLocks noEditPoints="1" noChangeArrowheads="1"/>
              </p:cNvSpPr>
              <p:nvPr/>
            </p:nvSpPr>
            <p:spPr bwMode="auto">
              <a:xfrm>
                <a:off x="3552" y="3264"/>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80" name="phone3"/>
              <p:cNvSpPr>
                <a:spLocks noEditPoints="1" noChangeArrowheads="1"/>
              </p:cNvSpPr>
              <p:nvPr/>
            </p:nvSpPr>
            <p:spPr bwMode="auto">
              <a:xfrm>
                <a:off x="4368" y="3264"/>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5 w 21600"/>
                  <a:gd name="T25" fmla="*/ 23550 h 21600"/>
                  <a:gd name="T26" fmla="*/ 21375 w 21600"/>
                  <a:gd name="T27" fmla="*/ 405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81" name="Oval 48"/>
              <p:cNvSpPr>
                <a:spLocks noChangeArrowheads="1"/>
              </p:cNvSpPr>
              <p:nvPr/>
            </p:nvSpPr>
            <p:spPr bwMode="auto">
              <a:xfrm>
                <a:off x="3744" y="2688"/>
                <a:ext cx="432" cy="288"/>
              </a:xfrm>
              <a:prstGeom prst="ellipse">
                <a:avLst/>
              </a:prstGeom>
              <a:solidFill>
                <a:schemeClr val="accent1"/>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57382" name="Line 49"/>
              <p:cNvSpPr>
                <a:spLocks noChangeShapeType="1"/>
              </p:cNvSpPr>
              <p:nvPr/>
            </p:nvSpPr>
            <p:spPr bwMode="auto">
              <a:xfrm>
                <a:off x="3984" y="2448"/>
                <a:ext cx="0" cy="2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83" name="Line 50"/>
              <p:cNvSpPr>
                <a:spLocks noChangeShapeType="1"/>
              </p:cNvSpPr>
              <p:nvPr/>
            </p:nvSpPr>
            <p:spPr bwMode="auto">
              <a:xfrm flipV="1">
                <a:off x="3312" y="2832"/>
                <a:ext cx="432" cy="4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84" name="Line 51"/>
              <p:cNvSpPr>
                <a:spLocks noChangeShapeType="1"/>
              </p:cNvSpPr>
              <p:nvPr/>
            </p:nvSpPr>
            <p:spPr bwMode="auto">
              <a:xfrm flipV="1">
                <a:off x="3696" y="2928"/>
                <a:ext cx="144"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85" name="Line 52"/>
              <p:cNvSpPr>
                <a:spLocks noChangeShapeType="1"/>
              </p:cNvSpPr>
              <p:nvPr/>
            </p:nvSpPr>
            <p:spPr bwMode="auto">
              <a:xfrm flipH="1" flipV="1">
                <a:off x="4128" y="2928"/>
                <a:ext cx="336"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7353" name="phone3"/>
            <p:cNvSpPr>
              <a:spLocks noEditPoints="1" noChangeArrowheads="1"/>
            </p:cNvSpPr>
            <p:nvPr/>
          </p:nvSpPr>
          <p:spPr bwMode="auto">
            <a:xfrm>
              <a:off x="7532688" y="6396069"/>
              <a:ext cx="261937" cy="219075"/>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54" name="phone3"/>
            <p:cNvSpPr>
              <a:spLocks noEditPoints="1" noChangeArrowheads="1"/>
            </p:cNvSpPr>
            <p:nvPr/>
          </p:nvSpPr>
          <p:spPr bwMode="auto">
            <a:xfrm>
              <a:off x="5969000" y="6467506"/>
              <a:ext cx="260350" cy="220663"/>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55" name="phone3"/>
            <p:cNvSpPr>
              <a:spLocks noEditPoints="1" noChangeArrowheads="1"/>
            </p:cNvSpPr>
            <p:nvPr/>
          </p:nvSpPr>
          <p:spPr bwMode="auto">
            <a:xfrm>
              <a:off x="6708775" y="6027769"/>
              <a:ext cx="260350"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56" name="phone3"/>
            <p:cNvSpPr>
              <a:spLocks noEditPoints="1" noChangeArrowheads="1"/>
            </p:cNvSpPr>
            <p:nvPr/>
          </p:nvSpPr>
          <p:spPr bwMode="auto">
            <a:xfrm>
              <a:off x="6446838" y="6872319"/>
              <a:ext cx="261937"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57" name="phone3"/>
            <p:cNvSpPr>
              <a:spLocks noEditPoints="1" noChangeArrowheads="1"/>
            </p:cNvSpPr>
            <p:nvPr/>
          </p:nvSpPr>
          <p:spPr bwMode="auto">
            <a:xfrm>
              <a:off x="7186613" y="6872319"/>
              <a:ext cx="260350"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58" name="Oval 58"/>
            <p:cNvSpPr>
              <a:spLocks noChangeArrowheads="1"/>
            </p:cNvSpPr>
            <p:nvPr/>
          </p:nvSpPr>
          <p:spPr bwMode="auto">
            <a:xfrm>
              <a:off x="6621463" y="6430994"/>
              <a:ext cx="392112" cy="220662"/>
            </a:xfrm>
            <a:prstGeom prst="ellipse">
              <a:avLst/>
            </a:prstGeom>
            <a:solidFill>
              <a:schemeClr val="accent1"/>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57359" name="Line 59"/>
            <p:cNvSpPr>
              <a:spLocks noChangeShapeType="1"/>
            </p:cNvSpPr>
            <p:nvPr/>
          </p:nvSpPr>
          <p:spPr bwMode="auto">
            <a:xfrm>
              <a:off x="6838950" y="6248431"/>
              <a:ext cx="0" cy="1825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0" name="Line 60"/>
            <p:cNvSpPr>
              <a:spLocks noChangeShapeType="1"/>
            </p:cNvSpPr>
            <p:nvPr/>
          </p:nvSpPr>
          <p:spPr bwMode="auto">
            <a:xfrm flipV="1">
              <a:off x="6229350" y="6540531"/>
              <a:ext cx="392113" cy="381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1" name="Line 61"/>
            <p:cNvSpPr>
              <a:spLocks noChangeShapeType="1"/>
            </p:cNvSpPr>
            <p:nvPr/>
          </p:nvSpPr>
          <p:spPr bwMode="auto">
            <a:xfrm flipV="1">
              <a:off x="6577013" y="6615144"/>
              <a:ext cx="131762" cy="257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2" name="Line 62"/>
            <p:cNvSpPr>
              <a:spLocks noChangeShapeType="1"/>
            </p:cNvSpPr>
            <p:nvPr/>
          </p:nvSpPr>
          <p:spPr bwMode="auto">
            <a:xfrm flipH="1" flipV="1">
              <a:off x="6969125" y="6615144"/>
              <a:ext cx="303213" cy="257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3" name="Line 63"/>
            <p:cNvSpPr>
              <a:spLocks noChangeShapeType="1"/>
            </p:cNvSpPr>
            <p:nvPr/>
          </p:nvSpPr>
          <p:spPr bwMode="auto">
            <a:xfrm flipV="1">
              <a:off x="7011988" y="6504019"/>
              <a:ext cx="520700" cy="36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4" name="phone3"/>
            <p:cNvSpPr>
              <a:spLocks noEditPoints="1" noChangeArrowheads="1"/>
            </p:cNvSpPr>
            <p:nvPr/>
          </p:nvSpPr>
          <p:spPr bwMode="auto">
            <a:xfrm>
              <a:off x="8653463" y="4418044"/>
              <a:ext cx="261937"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65" name="phone3"/>
            <p:cNvSpPr>
              <a:spLocks noEditPoints="1" noChangeArrowheads="1"/>
            </p:cNvSpPr>
            <p:nvPr/>
          </p:nvSpPr>
          <p:spPr bwMode="auto">
            <a:xfrm>
              <a:off x="7165975" y="4125944"/>
              <a:ext cx="260350"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66" name="phone3"/>
            <p:cNvSpPr>
              <a:spLocks noEditPoints="1" noChangeArrowheads="1"/>
            </p:cNvSpPr>
            <p:nvPr/>
          </p:nvSpPr>
          <p:spPr bwMode="auto">
            <a:xfrm>
              <a:off x="7829550" y="4049744"/>
              <a:ext cx="260350"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67" name="phone3"/>
            <p:cNvSpPr>
              <a:spLocks noEditPoints="1" noChangeArrowheads="1"/>
            </p:cNvSpPr>
            <p:nvPr/>
          </p:nvSpPr>
          <p:spPr bwMode="auto">
            <a:xfrm>
              <a:off x="8307388" y="4894294"/>
              <a:ext cx="260350" cy="220662"/>
            </a:xfrm>
            <a:custGeom>
              <a:avLst/>
              <a:gdLst>
                <a:gd name="T0" fmla="*/ 0 w 21600"/>
                <a:gd name="T1" fmla="*/ 0 h 21600"/>
                <a:gd name="T2" fmla="*/ 2147483646 w 21600"/>
                <a:gd name="T3" fmla="*/ 0 h 21600"/>
                <a:gd name="T4" fmla="*/ 2147483646 w 21600"/>
                <a:gd name="T5" fmla="*/ 0 h 21600"/>
                <a:gd name="T6" fmla="*/ 2147483646 w 21600"/>
                <a:gd name="T7" fmla="*/ 2147483646 h 21600"/>
                <a:gd name="T8" fmla="*/ 2147483646 w 21600"/>
                <a:gd name="T9" fmla="*/ 2147483646 h 21600"/>
                <a:gd name="T10" fmla="*/ 2147483646 w 21600"/>
                <a:gd name="T11" fmla="*/ 2147483646 h 21600"/>
                <a:gd name="T12" fmla="*/ 0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200 w 21600"/>
                <a:gd name="T25" fmla="*/ 23516 h 21600"/>
                <a:gd name="T26" fmla="*/ 21400 w 21600"/>
                <a:gd name="T27" fmla="*/ 4048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zh-CN" altLang="en-US"/>
            </a:p>
          </p:txBody>
        </p:sp>
        <p:sp>
          <p:nvSpPr>
            <p:cNvPr id="57368" name="Oval 68"/>
            <p:cNvSpPr>
              <a:spLocks noChangeArrowheads="1"/>
            </p:cNvSpPr>
            <p:nvPr/>
          </p:nvSpPr>
          <p:spPr bwMode="auto">
            <a:xfrm>
              <a:off x="7742238" y="4454556"/>
              <a:ext cx="392112" cy="220663"/>
            </a:xfrm>
            <a:prstGeom prst="ellipse">
              <a:avLst/>
            </a:prstGeom>
            <a:solidFill>
              <a:schemeClr val="accent1"/>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57369" name="Line 69"/>
            <p:cNvSpPr>
              <a:spLocks noChangeShapeType="1"/>
            </p:cNvSpPr>
            <p:nvPr/>
          </p:nvSpPr>
          <p:spPr bwMode="auto">
            <a:xfrm>
              <a:off x="7959725" y="4270406"/>
              <a:ext cx="0"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0" name="Line 70"/>
            <p:cNvSpPr>
              <a:spLocks noChangeShapeType="1"/>
            </p:cNvSpPr>
            <p:nvPr/>
          </p:nvSpPr>
          <p:spPr bwMode="auto">
            <a:xfrm>
              <a:off x="7469188" y="4354544"/>
              <a:ext cx="273050" cy="2095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1" name="Line 71"/>
            <p:cNvSpPr>
              <a:spLocks noChangeShapeType="1"/>
            </p:cNvSpPr>
            <p:nvPr/>
          </p:nvSpPr>
          <p:spPr bwMode="auto">
            <a:xfrm flipH="1" flipV="1">
              <a:off x="8089900" y="4638706"/>
              <a:ext cx="303213" cy="255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2" name="Line 72"/>
            <p:cNvSpPr>
              <a:spLocks noChangeShapeType="1"/>
            </p:cNvSpPr>
            <p:nvPr/>
          </p:nvSpPr>
          <p:spPr bwMode="auto">
            <a:xfrm flipV="1">
              <a:off x="8132763" y="4527581"/>
              <a:ext cx="520700" cy="365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3" name="Line 73"/>
            <p:cNvSpPr>
              <a:spLocks noChangeShapeType="1"/>
            </p:cNvSpPr>
            <p:nvPr/>
          </p:nvSpPr>
          <p:spPr bwMode="auto">
            <a:xfrm flipV="1">
              <a:off x="5719763" y="4583144"/>
              <a:ext cx="2054225" cy="1127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4" name="Line 74"/>
            <p:cNvSpPr>
              <a:spLocks noChangeShapeType="1"/>
            </p:cNvSpPr>
            <p:nvPr/>
          </p:nvSpPr>
          <p:spPr bwMode="auto">
            <a:xfrm>
              <a:off x="5567363" y="4810156"/>
              <a:ext cx="1141412" cy="16351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5" name="Line 75"/>
            <p:cNvSpPr>
              <a:spLocks noChangeShapeType="1"/>
            </p:cNvSpPr>
            <p:nvPr/>
          </p:nvSpPr>
          <p:spPr bwMode="auto">
            <a:xfrm flipV="1">
              <a:off x="7013575" y="4659344"/>
              <a:ext cx="892175" cy="18446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6" name="Text Box 76"/>
            <p:cNvSpPr txBox="1">
              <a:spLocks noChangeArrowheads="1"/>
            </p:cNvSpPr>
            <p:nvPr/>
          </p:nvSpPr>
          <p:spPr bwMode="auto">
            <a:xfrm>
              <a:off x="6064981" y="7319994"/>
              <a:ext cx="1972555" cy="60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94" tIns="45647" rIns="91294" bIns="45647">
              <a:spAutoFit/>
            </a:bodyPr>
            <a:lstStyle>
              <a:lvl1pPr defTabSz="9128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281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2813">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2813">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2813">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latin typeface="Arial" panose="020B0604020202020204" pitchFamily="34" charset="0"/>
                  <a:ea typeface="宋体" panose="02010600030101010101" pitchFamily="2" charset="-122"/>
                </a:rPr>
                <a:t>链路复用</a:t>
              </a:r>
              <a:endParaRPr kumimoji="0" lang="en-US" altLang="zh-CN" sz="240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289013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2"/>
          <p:cNvSpPr>
            <a:spLocks noGrp="1"/>
          </p:cNvSpPr>
          <p:nvPr>
            <p:ph idx="4294967295"/>
          </p:nvPr>
        </p:nvSpPr>
        <p:spPr/>
        <p:txBody>
          <a:bodyPr/>
          <a:lstStyle/>
          <a:p>
            <a:r>
              <a:rPr lang="zh-CN" altLang="en-US" sz="2800" dirty="0"/>
              <a:t>通信网可以根据节点交换信息的方式进行分类</a:t>
            </a:r>
            <a:r>
              <a:rPr lang="en-US" altLang="zh-CN" sz="2800" dirty="0"/>
              <a:t>:</a:t>
            </a:r>
            <a:endParaRPr lang="zh-CN" altLang="en-US" sz="2800" dirty="0"/>
          </a:p>
        </p:txBody>
      </p:sp>
      <p:sp>
        <p:nvSpPr>
          <p:cNvPr id="58371" name="标题 1"/>
          <p:cNvSpPr>
            <a:spLocks noGrp="1"/>
          </p:cNvSpPr>
          <p:nvPr>
            <p:ph type="title" idx="4294967295"/>
          </p:nvPr>
        </p:nvSpPr>
        <p:spPr/>
        <p:txBody>
          <a:bodyPr/>
          <a:lstStyle/>
          <a:p>
            <a:r>
              <a:rPr lang="zh-CN" altLang="en-US" sz="3200"/>
              <a:t>通信网络的分类</a:t>
            </a:r>
          </a:p>
        </p:txBody>
      </p:sp>
      <p:sp>
        <p:nvSpPr>
          <p:cNvPr id="58372" name="灯片编号占位符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D3EDAC6E-8A29-49B2-BB69-B37046D26F96}"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35</a:t>
            </a:fld>
            <a:r>
              <a:rPr kumimoji="0" lang="en-US" altLang="zh-CN" sz="1000">
                <a:latin typeface="Arial" panose="020B0604020202020204" pitchFamily="34" charset="0"/>
                <a:ea typeface="宋体" panose="02010600030101010101" pitchFamily="2" charset="-122"/>
              </a:rPr>
              <a:t>-</a:t>
            </a:r>
          </a:p>
        </p:txBody>
      </p:sp>
      <p:grpSp>
        <p:nvGrpSpPr>
          <p:cNvPr id="58373" name="Group 5"/>
          <p:cNvGrpSpPr>
            <a:grpSpLocks/>
          </p:cNvGrpSpPr>
          <p:nvPr/>
        </p:nvGrpSpPr>
        <p:grpSpPr bwMode="auto">
          <a:xfrm>
            <a:off x="2871788" y="2198689"/>
            <a:ext cx="6176962" cy="3495675"/>
            <a:chOff x="567" y="1525"/>
            <a:chExt cx="3891" cy="2202"/>
          </a:xfrm>
        </p:grpSpPr>
        <p:sp>
          <p:nvSpPr>
            <p:cNvPr id="58374" name="TextBox 4"/>
            <p:cNvSpPr txBox="1">
              <a:spLocks noChangeArrowheads="1"/>
            </p:cNvSpPr>
            <p:nvPr/>
          </p:nvSpPr>
          <p:spPr bwMode="auto">
            <a:xfrm>
              <a:off x="2154" y="1525"/>
              <a:ext cx="1260"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i="1">
                  <a:latin typeface="Arial" panose="020B0604020202020204" pitchFamily="34" charset="0"/>
                  <a:ea typeface="宋体" panose="02010600030101010101" pitchFamily="2" charset="-122"/>
                </a:rPr>
                <a:t>通信网络</a:t>
              </a:r>
            </a:p>
          </p:txBody>
        </p:sp>
        <p:sp>
          <p:nvSpPr>
            <p:cNvPr id="58375" name="TextBox 5"/>
            <p:cNvSpPr txBox="1">
              <a:spLocks noChangeArrowheads="1"/>
            </p:cNvSpPr>
            <p:nvPr/>
          </p:nvSpPr>
          <p:spPr bwMode="auto">
            <a:xfrm>
              <a:off x="1338" y="2115"/>
              <a:ext cx="1035"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i="1">
                  <a:latin typeface="Arial" panose="020B0604020202020204" pitchFamily="34" charset="0"/>
                  <a:ea typeface="宋体" panose="02010600030101010101" pitchFamily="2" charset="-122"/>
                </a:rPr>
                <a:t>交换网络</a:t>
              </a:r>
            </a:p>
          </p:txBody>
        </p:sp>
        <p:sp>
          <p:nvSpPr>
            <p:cNvPr id="58376" name="TextBox 6"/>
            <p:cNvSpPr txBox="1">
              <a:spLocks noChangeArrowheads="1"/>
            </p:cNvSpPr>
            <p:nvPr/>
          </p:nvSpPr>
          <p:spPr bwMode="auto">
            <a:xfrm>
              <a:off x="3243" y="2115"/>
              <a:ext cx="1215"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i="1">
                  <a:latin typeface="Arial" panose="020B0604020202020204" pitchFamily="34" charset="0"/>
                  <a:ea typeface="宋体" panose="02010600030101010101" pitchFamily="2" charset="-122"/>
                </a:rPr>
                <a:t>广播网络</a:t>
              </a:r>
            </a:p>
          </p:txBody>
        </p:sp>
        <p:sp>
          <p:nvSpPr>
            <p:cNvPr id="8" name="TextBox 7"/>
            <p:cNvSpPr txBox="1"/>
            <p:nvPr/>
          </p:nvSpPr>
          <p:spPr>
            <a:xfrm>
              <a:off x="567" y="2795"/>
              <a:ext cx="1170" cy="291"/>
            </a:xfrm>
            <a:prstGeom prst="rect">
              <a:avLst/>
            </a:prstGeom>
            <a:solidFill>
              <a:srgbClr val="FF6600"/>
            </a:solidFill>
          </p:spPr>
          <p:txBody>
            <a:bodyPr>
              <a:spAutoFit/>
            </a:bodyPr>
            <a:lstStyle/>
            <a:p>
              <a:pPr algn="ctr" eaLnBrk="1" hangingPunct="1">
                <a:defRPr/>
              </a:pPr>
              <a:r>
                <a:rPr lang="zh-CN" altLang="en-US" sz="2400" dirty="0">
                  <a:solidFill>
                    <a:schemeClr val="bg1"/>
                  </a:solidFill>
                  <a:effectLst>
                    <a:outerShdw blurRad="38100" dist="38100" dir="2700000" algn="tl">
                      <a:srgbClr val="000000"/>
                    </a:outerShdw>
                  </a:effectLst>
                </a:rPr>
                <a:t>电路交换网</a:t>
              </a:r>
            </a:p>
          </p:txBody>
        </p:sp>
        <p:sp>
          <p:nvSpPr>
            <p:cNvPr id="58378" name="TextBox 8"/>
            <p:cNvSpPr txBox="1">
              <a:spLocks noChangeArrowheads="1"/>
            </p:cNvSpPr>
            <p:nvPr/>
          </p:nvSpPr>
          <p:spPr bwMode="auto">
            <a:xfrm>
              <a:off x="2109" y="2795"/>
              <a:ext cx="1215"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i="1">
                  <a:latin typeface="Arial" panose="020B0604020202020204" pitchFamily="34" charset="0"/>
                  <a:ea typeface="宋体" panose="02010600030101010101" pitchFamily="2" charset="-122"/>
                </a:rPr>
                <a:t>分组交换网</a:t>
              </a:r>
            </a:p>
          </p:txBody>
        </p:sp>
        <p:sp>
          <p:nvSpPr>
            <p:cNvPr id="10" name="TextBox 9"/>
            <p:cNvSpPr txBox="1"/>
            <p:nvPr/>
          </p:nvSpPr>
          <p:spPr>
            <a:xfrm>
              <a:off x="1565" y="3475"/>
              <a:ext cx="945" cy="252"/>
            </a:xfrm>
            <a:prstGeom prst="rect">
              <a:avLst/>
            </a:prstGeom>
            <a:solidFill>
              <a:srgbClr val="0066FF"/>
            </a:solidFill>
          </p:spPr>
          <p:txBody>
            <a:bodyPr>
              <a:spAutoFit/>
            </a:bodyPr>
            <a:lstStyle/>
            <a:p>
              <a:pPr algn="ctr" eaLnBrk="1" hangingPunct="1">
                <a:defRPr/>
              </a:pPr>
              <a:r>
                <a:rPr lang="zh-CN" altLang="en-US" sz="2000" dirty="0">
                  <a:solidFill>
                    <a:schemeClr val="bg1"/>
                  </a:solidFill>
                  <a:effectLst>
                    <a:outerShdw blurRad="38100" dist="38100" dir="2700000" algn="tl">
                      <a:srgbClr val="000000"/>
                    </a:outerShdw>
                  </a:effectLst>
                </a:rPr>
                <a:t>数据报网络</a:t>
              </a:r>
            </a:p>
          </p:txBody>
        </p:sp>
        <p:sp>
          <p:nvSpPr>
            <p:cNvPr id="58380" name="TextBox 10"/>
            <p:cNvSpPr txBox="1">
              <a:spLocks noChangeArrowheads="1"/>
            </p:cNvSpPr>
            <p:nvPr/>
          </p:nvSpPr>
          <p:spPr bwMode="auto">
            <a:xfrm>
              <a:off x="2925" y="3475"/>
              <a:ext cx="1170"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i="1" dirty="0">
                  <a:latin typeface="Arial" panose="020B0604020202020204" pitchFamily="34" charset="0"/>
                  <a:ea typeface="宋体" panose="02010600030101010101" pitchFamily="2" charset="-122"/>
                </a:rPr>
                <a:t>虚电路网络</a:t>
              </a:r>
            </a:p>
          </p:txBody>
        </p:sp>
        <p:cxnSp>
          <p:nvCxnSpPr>
            <p:cNvPr id="13" name="直接箭头连接符 12"/>
            <p:cNvCxnSpPr/>
            <p:nvPr/>
          </p:nvCxnSpPr>
          <p:spPr>
            <a:xfrm rot="10800000" flipV="1">
              <a:off x="1980" y="1798"/>
              <a:ext cx="405" cy="27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rot="10800000" flipV="1">
              <a:off x="1305" y="2473"/>
              <a:ext cx="405" cy="27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rot="10800000" flipV="1">
              <a:off x="2115" y="3148"/>
              <a:ext cx="405" cy="27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3150" y="1798"/>
              <a:ext cx="495" cy="27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2025" y="2473"/>
              <a:ext cx="360" cy="27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2970" y="3148"/>
              <a:ext cx="360" cy="27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6187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2"/>
          <p:cNvSpPr>
            <a:spLocks noGrp="1"/>
          </p:cNvSpPr>
          <p:nvPr>
            <p:ph type="sldNum" sz="quarter" idx="11"/>
          </p:nvPr>
        </p:nvSpPr>
        <p:spPr>
          <a:xfrm>
            <a:off x="9601694" y="6544469"/>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dirty="0">
                <a:solidFill>
                  <a:schemeClr val="bg2"/>
                </a:solidFill>
                <a:latin typeface="Arial" panose="020B0604020202020204" pitchFamily="34" charset="0"/>
                <a:ea typeface="华文隶书" panose="02010800040101010101" pitchFamily="2" charset="-122"/>
              </a:rPr>
              <a:t>-</a:t>
            </a:r>
            <a:fld id="{0EEF0C9C-0074-4D96-88A1-5DF9EFBC6B3C}"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36</a:t>
            </a:fld>
            <a:r>
              <a:rPr kumimoji="0" lang="en-US" altLang="zh-CN" sz="1600" dirty="0">
                <a:solidFill>
                  <a:schemeClr val="bg2"/>
                </a:solidFill>
                <a:latin typeface="Arial" panose="020B0604020202020204" pitchFamily="34" charset="0"/>
                <a:ea typeface="华文隶书" panose="02010800040101010101" pitchFamily="2" charset="-122"/>
              </a:rPr>
              <a:t>-</a:t>
            </a:r>
          </a:p>
        </p:txBody>
      </p:sp>
      <p:sp>
        <p:nvSpPr>
          <p:cNvPr id="59396" name="Rectangle 2"/>
          <p:cNvSpPr>
            <a:spLocks noGrp="1" noChangeArrowheads="1"/>
          </p:cNvSpPr>
          <p:nvPr>
            <p:ph type="title" idx="4294967295"/>
          </p:nvPr>
        </p:nvSpPr>
        <p:spPr/>
        <p:txBody>
          <a:bodyPr/>
          <a:lstStyle/>
          <a:p>
            <a:pPr eaLnBrk="1" hangingPunct="1"/>
            <a:r>
              <a:rPr lang="zh-CN" altLang="en-US"/>
              <a:t>交换网络的技术实现</a:t>
            </a:r>
            <a:endParaRPr lang="zh-CN" altLang="en-US">
              <a:ea typeface="宋体" panose="02010600030101010101" pitchFamily="2" charset="-122"/>
            </a:endParaRPr>
          </a:p>
        </p:txBody>
      </p:sp>
      <p:sp>
        <p:nvSpPr>
          <p:cNvPr id="59397" name="Rectangle 3"/>
          <p:cNvSpPr>
            <a:spLocks noGrp="1" noChangeArrowheads="1"/>
          </p:cNvSpPr>
          <p:nvPr>
            <p:ph type="body" sz="half" idx="4294967295"/>
          </p:nvPr>
        </p:nvSpPr>
        <p:spPr>
          <a:xfrm>
            <a:off x="831055" y="1360488"/>
            <a:ext cx="7014046" cy="5327650"/>
          </a:xfrm>
        </p:spPr>
        <p:txBody>
          <a:bodyPr/>
          <a:lstStyle/>
          <a:p>
            <a:pPr eaLnBrk="1" hangingPunct="1"/>
            <a:r>
              <a:rPr lang="zh-CN" altLang="en-US" sz="2600" dirty="0">
                <a:solidFill>
                  <a:srgbClr val="FF0000"/>
                </a:solidFill>
                <a:ea typeface="宋体" panose="02010600030101010101" pitchFamily="2" charset="-122"/>
              </a:rPr>
              <a:t>一个基本问题：</a:t>
            </a:r>
            <a:r>
              <a:rPr lang="zh-CN" altLang="en-US" sz="2600" dirty="0">
                <a:ea typeface="宋体" panose="02010600030101010101" pitchFamily="2" charset="-122"/>
              </a:rPr>
              <a:t> 数据是如何通过网络进行传输的？</a:t>
            </a:r>
          </a:p>
          <a:p>
            <a:pPr lvl="1" eaLnBrk="1" hangingPunct="1"/>
            <a:r>
              <a:rPr lang="zh-CN" altLang="en-US" dirty="0">
                <a:solidFill>
                  <a:srgbClr val="FF0000"/>
                </a:solidFill>
                <a:ea typeface="宋体" panose="02010600030101010101" pitchFamily="2" charset="-122"/>
              </a:rPr>
              <a:t>电路交换：</a:t>
            </a:r>
            <a:r>
              <a:rPr lang="zh-CN" altLang="en-US" dirty="0">
                <a:ea typeface="宋体" panose="02010600030101010101" pitchFamily="2" charset="-122"/>
              </a:rPr>
              <a:t> 每次通话需占用专用电路：电话网</a:t>
            </a:r>
          </a:p>
          <a:p>
            <a:pPr lvl="1" eaLnBrk="1" hangingPunct="1"/>
            <a:r>
              <a:rPr lang="zh-CN" altLang="en-US" dirty="0">
                <a:solidFill>
                  <a:srgbClr val="FF0000"/>
                </a:solidFill>
                <a:ea typeface="宋体" panose="02010600030101010101" pitchFamily="2" charset="-122"/>
              </a:rPr>
              <a:t>分组交换：</a:t>
            </a:r>
            <a:r>
              <a:rPr lang="zh-CN" altLang="en-US" dirty="0">
                <a:ea typeface="宋体" panose="02010600030101010101" pitchFamily="2" charset="-122"/>
              </a:rPr>
              <a:t> 数据通过离散的数据分组进行传输</a:t>
            </a:r>
            <a:endParaRPr lang="zh-CN" altLang="en-US" sz="2200" dirty="0">
              <a:ea typeface="宋体" panose="02010600030101010101" pitchFamily="2" charset="-122"/>
            </a:endParaRPr>
          </a:p>
        </p:txBody>
      </p:sp>
      <p:sp>
        <p:nvSpPr>
          <p:cNvPr id="59398" name="Freeform 61"/>
          <p:cNvSpPr>
            <a:spLocks/>
          </p:cNvSpPr>
          <p:nvPr/>
        </p:nvSpPr>
        <p:spPr bwMode="auto">
          <a:xfrm>
            <a:off x="9819182" y="3457575"/>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399" name="Freeform 62"/>
          <p:cNvSpPr>
            <a:spLocks/>
          </p:cNvSpPr>
          <p:nvPr/>
        </p:nvSpPr>
        <p:spPr bwMode="auto">
          <a:xfrm>
            <a:off x="9838233" y="1931989"/>
            <a:ext cx="1730375" cy="1044575"/>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00" name="Freeform 63"/>
          <p:cNvSpPr>
            <a:spLocks/>
          </p:cNvSpPr>
          <p:nvPr/>
        </p:nvSpPr>
        <p:spPr bwMode="auto">
          <a:xfrm>
            <a:off x="8098332" y="1639888"/>
            <a:ext cx="1644650" cy="1071562"/>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9401" name="Group 64"/>
          <p:cNvGrpSpPr>
            <a:grpSpLocks/>
          </p:cNvGrpSpPr>
          <p:nvPr/>
        </p:nvGrpSpPr>
        <p:grpSpPr bwMode="auto">
          <a:xfrm>
            <a:off x="8185645" y="2974975"/>
            <a:ext cx="1458913" cy="933450"/>
            <a:chOff x="2889" y="1631"/>
            <a:chExt cx="980" cy="743"/>
          </a:xfrm>
        </p:grpSpPr>
        <p:sp>
          <p:nvSpPr>
            <p:cNvPr id="60022" name="Rectangle 65"/>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0023" name="AutoShape 66"/>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solidFill>
                  <a:srgbClr val="00CCFF"/>
                </a:solidFill>
                <a:latin typeface="Times New Roman" panose="02020603050405020304" pitchFamily="18" charset="0"/>
                <a:ea typeface="宋体" panose="02010600030101010101" pitchFamily="2" charset="-122"/>
              </a:endParaRPr>
            </a:p>
          </p:txBody>
        </p:sp>
      </p:grpSp>
      <p:grpSp>
        <p:nvGrpSpPr>
          <p:cNvPr id="59402" name="Group 67"/>
          <p:cNvGrpSpPr>
            <a:grpSpLocks/>
          </p:cNvGrpSpPr>
          <p:nvPr/>
        </p:nvGrpSpPr>
        <p:grpSpPr bwMode="auto">
          <a:xfrm>
            <a:off x="8887319" y="1831976"/>
            <a:ext cx="336550" cy="531813"/>
            <a:chOff x="3796" y="1043"/>
            <a:chExt cx="865" cy="1237"/>
          </a:xfrm>
        </p:grpSpPr>
        <p:sp>
          <p:nvSpPr>
            <p:cNvPr id="59992" name="Line 68"/>
            <p:cNvSpPr>
              <a:spLocks noChangeShapeType="1"/>
            </p:cNvSpPr>
            <p:nvPr/>
          </p:nvSpPr>
          <p:spPr bwMode="auto">
            <a:xfrm flipH="1">
              <a:off x="3992" y="1481"/>
              <a:ext cx="235" cy="72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993" name="Line 69"/>
            <p:cNvSpPr>
              <a:spLocks noChangeShapeType="1"/>
            </p:cNvSpPr>
            <p:nvPr/>
          </p:nvSpPr>
          <p:spPr bwMode="auto">
            <a:xfrm>
              <a:off x="4227" y="1481"/>
              <a:ext cx="236" cy="72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994" name="Line 70"/>
            <p:cNvSpPr>
              <a:spLocks noChangeShapeType="1"/>
            </p:cNvSpPr>
            <p:nvPr/>
          </p:nvSpPr>
          <p:spPr bwMode="auto">
            <a:xfrm>
              <a:off x="3992" y="2201"/>
              <a:ext cx="235" cy="7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995" name="Line 71"/>
            <p:cNvSpPr>
              <a:spLocks noChangeShapeType="1"/>
            </p:cNvSpPr>
            <p:nvPr/>
          </p:nvSpPr>
          <p:spPr bwMode="auto">
            <a:xfrm flipH="1">
              <a:off x="4227" y="2201"/>
              <a:ext cx="236" cy="7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996" name="Line 72"/>
            <p:cNvSpPr>
              <a:spLocks noChangeShapeType="1"/>
            </p:cNvSpPr>
            <p:nvPr/>
          </p:nvSpPr>
          <p:spPr bwMode="auto">
            <a:xfrm>
              <a:off x="4227" y="1497"/>
              <a:ext cx="0" cy="78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997" name="Line 73"/>
            <p:cNvSpPr>
              <a:spLocks noChangeShapeType="1"/>
            </p:cNvSpPr>
            <p:nvPr/>
          </p:nvSpPr>
          <p:spPr bwMode="auto">
            <a:xfrm flipV="1">
              <a:off x="3992" y="2127"/>
              <a:ext cx="235" cy="7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998" name="Line 74"/>
            <p:cNvSpPr>
              <a:spLocks noChangeShapeType="1"/>
            </p:cNvSpPr>
            <p:nvPr/>
          </p:nvSpPr>
          <p:spPr bwMode="auto">
            <a:xfrm flipH="1" flipV="1">
              <a:off x="4227" y="2127"/>
              <a:ext cx="236" cy="7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999" name="Line 75"/>
            <p:cNvSpPr>
              <a:spLocks noChangeShapeType="1"/>
            </p:cNvSpPr>
            <p:nvPr/>
          </p:nvSpPr>
          <p:spPr bwMode="auto">
            <a:xfrm>
              <a:off x="4092" y="1890"/>
              <a:ext cx="135"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00" name="Line 76"/>
            <p:cNvSpPr>
              <a:spLocks noChangeShapeType="1"/>
            </p:cNvSpPr>
            <p:nvPr/>
          </p:nvSpPr>
          <p:spPr bwMode="auto">
            <a:xfrm flipV="1">
              <a:off x="4227" y="1890"/>
              <a:ext cx="143"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01" name="Line 77"/>
            <p:cNvSpPr>
              <a:spLocks noChangeShapeType="1"/>
            </p:cNvSpPr>
            <p:nvPr/>
          </p:nvSpPr>
          <p:spPr bwMode="auto">
            <a:xfrm>
              <a:off x="4047" y="1996"/>
              <a:ext cx="175" cy="8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02" name="Line 78"/>
            <p:cNvSpPr>
              <a:spLocks noChangeShapeType="1"/>
            </p:cNvSpPr>
            <p:nvPr/>
          </p:nvSpPr>
          <p:spPr bwMode="auto">
            <a:xfrm flipV="1">
              <a:off x="4227" y="2012"/>
              <a:ext cx="176" cy="7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03" name="Line 79"/>
            <p:cNvSpPr>
              <a:spLocks noChangeShapeType="1"/>
            </p:cNvSpPr>
            <p:nvPr/>
          </p:nvSpPr>
          <p:spPr bwMode="auto">
            <a:xfrm flipV="1">
              <a:off x="4227" y="1782"/>
              <a:ext cx="90" cy="2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04" name="Line 80"/>
            <p:cNvSpPr>
              <a:spLocks noChangeShapeType="1"/>
            </p:cNvSpPr>
            <p:nvPr/>
          </p:nvSpPr>
          <p:spPr bwMode="auto">
            <a:xfrm flipV="1">
              <a:off x="4227" y="1632"/>
              <a:ext cx="57" cy="2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05" name="Line 81"/>
            <p:cNvSpPr>
              <a:spLocks noChangeShapeType="1"/>
            </p:cNvSpPr>
            <p:nvPr/>
          </p:nvSpPr>
          <p:spPr bwMode="auto">
            <a:xfrm>
              <a:off x="4126" y="1772"/>
              <a:ext cx="109" cy="3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06" name="Line 82"/>
            <p:cNvSpPr>
              <a:spLocks noChangeShapeType="1"/>
            </p:cNvSpPr>
            <p:nvPr/>
          </p:nvSpPr>
          <p:spPr bwMode="auto">
            <a:xfrm>
              <a:off x="4175" y="1625"/>
              <a:ext cx="63" cy="3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0007" name="Group 83"/>
            <p:cNvGrpSpPr>
              <a:grpSpLocks/>
            </p:cNvGrpSpPr>
            <p:nvPr/>
          </p:nvGrpSpPr>
          <p:grpSpPr bwMode="auto">
            <a:xfrm>
              <a:off x="4269" y="1415"/>
              <a:ext cx="392" cy="137"/>
              <a:chOff x="4227" y="1360"/>
              <a:chExt cx="863" cy="270"/>
            </a:xfrm>
          </p:grpSpPr>
          <p:sp>
            <p:nvSpPr>
              <p:cNvPr id="60018" name="Line 84"/>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19" name="Line 85"/>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20" name="Line 86"/>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21" name="Line 87"/>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008" name="Group 88"/>
            <p:cNvGrpSpPr>
              <a:grpSpLocks/>
            </p:cNvGrpSpPr>
            <p:nvPr/>
          </p:nvGrpSpPr>
          <p:grpSpPr bwMode="auto">
            <a:xfrm rot="5700496">
              <a:off x="4053" y="1170"/>
              <a:ext cx="392" cy="137"/>
              <a:chOff x="4227" y="1360"/>
              <a:chExt cx="863" cy="270"/>
            </a:xfrm>
          </p:grpSpPr>
          <p:sp>
            <p:nvSpPr>
              <p:cNvPr id="60014" name="Line 89"/>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15" name="Line 90"/>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16" name="Line 91"/>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17" name="Line 92"/>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009" name="Group 93"/>
            <p:cNvGrpSpPr>
              <a:grpSpLocks/>
            </p:cNvGrpSpPr>
            <p:nvPr/>
          </p:nvGrpSpPr>
          <p:grpSpPr bwMode="auto">
            <a:xfrm rot="10800000">
              <a:off x="3796" y="1402"/>
              <a:ext cx="392" cy="137"/>
              <a:chOff x="4227" y="1360"/>
              <a:chExt cx="863" cy="270"/>
            </a:xfrm>
          </p:grpSpPr>
          <p:sp>
            <p:nvSpPr>
              <p:cNvPr id="60010" name="Line 94"/>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11" name="Line 95"/>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12" name="Line 96"/>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13" name="Line 97"/>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59403" name="Line 100"/>
          <p:cNvSpPr>
            <a:spLocks noChangeShapeType="1"/>
          </p:cNvSpPr>
          <p:nvPr/>
        </p:nvSpPr>
        <p:spPr bwMode="auto">
          <a:xfrm flipH="1">
            <a:off x="8204695" y="2220913"/>
            <a:ext cx="93663"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4" name="Line 101"/>
          <p:cNvSpPr>
            <a:spLocks noChangeShapeType="1"/>
          </p:cNvSpPr>
          <p:nvPr/>
        </p:nvSpPr>
        <p:spPr bwMode="auto">
          <a:xfrm flipH="1">
            <a:off x="8171357" y="2190750"/>
            <a:ext cx="152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9405" name="Picture 102" descr="imgyjav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0757" y="1878013"/>
            <a:ext cx="3683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6" name="Oval 107"/>
          <p:cNvSpPr>
            <a:spLocks noChangeArrowheads="1"/>
          </p:cNvSpPr>
          <p:nvPr/>
        </p:nvSpPr>
        <p:spPr bwMode="auto">
          <a:xfrm>
            <a:off x="9944595" y="3652838"/>
            <a:ext cx="358775" cy="95250"/>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07" name="Line 108"/>
          <p:cNvSpPr>
            <a:spLocks noChangeShapeType="1"/>
          </p:cNvSpPr>
          <p:nvPr/>
        </p:nvSpPr>
        <p:spPr bwMode="auto">
          <a:xfrm>
            <a:off x="9944594" y="3644900"/>
            <a:ext cx="0" cy="5873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08" name="Line 109"/>
          <p:cNvSpPr>
            <a:spLocks noChangeShapeType="1"/>
          </p:cNvSpPr>
          <p:nvPr/>
        </p:nvSpPr>
        <p:spPr bwMode="auto">
          <a:xfrm>
            <a:off x="10303369" y="3644900"/>
            <a:ext cx="0" cy="5873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09" name="Rectangle 110"/>
          <p:cNvSpPr>
            <a:spLocks noChangeArrowheads="1"/>
          </p:cNvSpPr>
          <p:nvPr/>
        </p:nvSpPr>
        <p:spPr bwMode="auto">
          <a:xfrm>
            <a:off x="9944594" y="3644900"/>
            <a:ext cx="355600" cy="58738"/>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10" name="Oval 111"/>
          <p:cNvSpPr>
            <a:spLocks noChangeArrowheads="1"/>
          </p:cNvSpPr>
          <p:nvPr/>
        </p:nvSpPr>
        <p:spPr bwMode="auto">
          <a:xfrm>
            <a:off x="9941420" y="3576639"/>
            <a:ext cx="358775" cy="111125"/>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411" name="Group 112"/>
          <p:cNvGrpSpPr>
            <a:grpSpLocks/>
          </p:cNvGrpSpPr>
          <p:nvPr/>
        </p:nvGrpSpPr>
        <p:grpSpPr bwMode="auto">
          <a:xfrm>
            <a:off x="10027144" y="3600450"/>
            <a:ext cx="179388" cy="65088"/>
            <a:chOff x="2848" y="848"/>
            <a:chExt cx="140" cy="98"/>
          </a:xfrm>
        </p:grpSpPr>
        <p:sp>
          <p:nvSpPr>
            <p:cNvPr id="59989" name="Line 113"/>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90" name="Line 114"/>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91" name="Line 115"/>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412" name="Group 116"/>
          <p:cNvGrpSpPr>
            <a:grpSpLocks/>
          </p:cNvGrpSpPr>
          <p:nvPr/>
        </p:nvGrpSpPr>
        <p:grpSpPr bwMode="auto">
          <a:xfrm flipV="1">
            <a:off x="10027144" y="3600450"/>
            <a:ext cx="179388" cy="65088"/>
            <a:chOff x="2848" y="848"/>
            <a:chExt cx="140" cy="98"/>
          </a:xfrm>
        </p:grpSpPr>
        <p:sp>
          <p:nvSpPr>
            <p:cNvPr id="59986" name="Line 117"/>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87" name="Line 118"/>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88" name="Line 119"/>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413" name="Oval 205"/>
          <p:cNvSpPr>
            <a:spLocks noChangeArrowheads="1"/>
          </p:cNvSpPr>
          <p:nvPr/>
        </p:nvSpPr>
        <p:spPr bwMode="auto">
          <a:xfrm>
            <a:off x="9195295" y="2498726"/>
            <a:ext cx="346075" cy="87313"/>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14" name="Line 206"/>
          <p:cNvSpPr>
            <a:spLocks noChangeShapeType="1"/>
          </p:cNvSpPr>
          <p:nvPr/>
        </p:nvSpPr>
        <p:spPr bwMode="auto">
          <a:xfrm>
            <a:off x="9195294" y="2490789"/>
            <a:ext cx="0" cy="5397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5" name="Line 207"/>
          <p:cNvSpPr>
            <a:spLocks noChangeShapeType="1"/>
          </p:cNvSpPr>
          <p:nvPr/>
        </p:nvSpPr>
        <p:spPr bwMode="auto">
          <a:xfrm>
            <a:off x="9541369" y="2490789"/>
            <a:ext cx="0" cy="53975"/>
          </a:xfrm>
          <a:prstGeom prst="line">
            <a:avLst/>
          </a:prstGeom>
          <a:noFill/>
          <a:ln w="127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6" name="Rectangle 208"/>
          <p:cNvSpPr>
            <a:spLocks noChangeArrowheads="1"/>
          </p:cNvSpPr>
          <p:nvPr/>
        </p:nvSpPr>
        <p:spPr bwMode="auto">
          <a:xfrm>
            <a:off x="9195294" y="2490789"/>
            <a:ext cx="342900" cy="53975"/>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17" name="Oval 209"/>
          <p:cNvSpPr>
            <a:spLocks noChangeArrowheads="1"/>
          </p:cNvSpPr>
          <p:nvPr/>
        </p:nvSpPr>
        <p:spPr bwMode="auto">
          <a:xfrm>
            <a:off x="9192120" y="2427289"/>
            <a:ext cx="346075" cy="103187"/>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418" name="Group 210"/>
          <p:cNvGrpSpPr>
            <a:grpSpLocks/>
          </p:cNvGrpSpPr>
          <p:nvPr/>
        </p:nvGrpSpPr>
        <p:grpSpPr bwMode="auto">
          <a:xfrm>
            <a:off x="9276257" y="2449514"/>
            <a:ext cx="171450" cy="60325"/>
            <a:chOff x="2848" y="848"/>
            <a:chExt cx="140" cy="98"/>
          </a:xfrm>
        </p:grpSpPr>
        <p:sp>
          <p:nvSpPr>
            <p:cNvPr id="59983" name="Line 211"/>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84" name="Line 212"/>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85" name="Line 213"/>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419" name="Group 214"/>
          <p:cNvGrpSpPr>
            <a:grpSpLocks/>
          </p:cNvGrpSpPr>
          <p:nvPr/>
        </p:nvGrpSpPr>
        <p:grpSpPr bwMode="auto">
          <a:xfrm flipV="1">
            <a:off x="9276257" y="2449514"/>
            <a:ext cx="171450" cy="58737"/>
            <a:chOff x="2848" y="848"/>
            <a:chExt cx="140" cy="98"/>
          </a:xfrm>
        </p:grpSpPr>
        <p:sp>
          <p:nvSpPr>
            <p:cNvPr id="59980" name="Line 215"/>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81" name="Line 216"/>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82" name="Line 217"/>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420" name="Oval 219"/>
          <p:cNvSpPr>
            <a:spLocks noChangeArrowheads="1"/>
          </p:cNvSpPr>
          <p:nvPr/>
        </p:nvSpPr>
        <p:spPr bwMode="auto">
          <a:xfrm>
            <a:off x="8888908" y="3648076"/>
            <a:ext cx="346075" cy="87313"/>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21" name="Line 220"/>
          <p:cNvSpPr>
            <a:spLocks noChangeShapeType="1"/>
          </p:cNvSpPr>
          <p:nvPr/>
        </p:nvSpPr>
        <p:spPr bwMode="auto">
          <a:xfrm>
            <a:off x="8888907" y="3640139"/>
            <a:ext cx="0" cy="5397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2" name="Line 221"/>
          <p:cNvSpPr>
            <a:spLocks noChangeShapeType="1"/>
          </p:cNvSpPr>
          <p:nvPr/>
        </p:nvSpPr>
        <p:spPr bwMode="auto">
          <a:xfrm>
            <a:off x="9234982" y="3640139"/>
            <a:ext cx="0" cy="5397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3" name="Rectangle 222"/>
          <p:cNvSpPr>
            <a:spLocks noChangeArrowheads="1"/>
          </p:cNvSpPr>
          <p:nvPr/>
        </p:nvSpPr>
        <p:spPr bwMode="auto">
          <a:xfrm>
            <a:off x="8888907" y="3640139"/>
            <a:ext cx="342900" cy="53975"/>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24" name="Oval 223"/>
          <p:cNvSpPr>
            <a:spLocks noChangeArrowheads="1"/>
          </p:cNvSpPr>
          <p:nvPr/>
        </p:nvSpPr>
        <p:spPr bwMode="auto">
          <a:xfrm>
            <a:off x="8885733" y="3576639"/>
            <a:ext cx="346075" cy="103187"/>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425" name="Group 224"/>
          <p:cNvGrpSpPr>
            <a:grpSpLocks/>
          </p:cNvGrpSpPr>
          <p:nvPr/>
        </p:nvGrpSpPr>
        <p:grpSpPr bwMode="auto">
          <a:xfrm>
            <a:off x="8969869" y="3598864"/>
            <a:ext cx="171450" cy="60325"/>
            <a:chOff x="2848" y="848"/>
            <a:chExt cx="140" cy="98"/>
          </a:xfrm>
        </p:grpSpPr>
        <p:sp>
          <p:nvSpPr>
            <p:cNvPr id="59977" name="Line 225"/>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78" name="Line 226"/>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79" name="Line 227"/>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426" name="Group 228"/>
          <p:cNvGrpSpPr>
            <a:grpSpLocks/>
          </p:cNvGrpSpPr>
          <p:nvPr/>
        </p:nvGrpSpPr>
        <p:grpSpPr bwMode="auto">
          <a:xfrm flipV="1">
            <a:off x="8969869" y="3598864"/>
            <a:ext cx="171450" cy="58737"/>
            <a:chOff x="2848" y="848"/>
            <a:chExt cx="140" cy="98"/>
          </a:xfrm>
        </p:grpSpPr>
        <p:sp>
          <p:nvSpPr>
            <p:cNvPr id="59974" name="Line 229"/>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75" name="Line 230"/>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76" name="Line 231"/>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427" name="Line 233"/>
          <p:cNvSpPr>
            <a:spLocks noChangeShapeType="1"/>
          </p:cNvSpPr>
          <p:nvPr/>
        </p:nvSpPr>
        <p:spPr bwMode="auto">
          <a:xfrm>
            <a:off x="10211295" y="3743325"/>
            <a:ext cx="163513" cy="12065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8" name="Line 234"/>
          <p:cNvSpPr>
            <a:spLocks noChangeShapeType="1"/>
          </p:cNvSpPr>
          <p:nvPr/>
        </p:nvSpPr>
        <p:spPr bwMode="auto">
          <a:xfrm>
            <a:off x="10308132" y="3663950"/>
            <a:ext cx="2794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9" name="Line 235"/>
          <p:cNvSpPr>
            <a:spLocks noChangeShapeType="1"/>
          </p:cNvSpPr>
          <p:nvPr/>
        </p:nvSpPr>
        <p:spPr bwMode="auto">
          <a:xfrm flipV="1">
            <a:off x="10544669" y="3749676"/>
            <a:ext cx="134938" cy="104775"/>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0" name="Line 236"/>
          <p:cNvSpPr>
            <a:spLocks noChangeShapeType="1"/>
          </p:cNvSpPr>
          <p:nvPr/>
        </p:nvSpPr>
        <p:spPr bwMode="auto">
          <a:xfrm>
            <a:off x="9242920" y="3670300"/>
            <a:ext cx="701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9431" name="Group 240"/>
          <p:cNvGrpSpPr>
            <a:grpSpLocks/>
          </p:cNvGrpSpPr>
          <p:nvPr/>
        </p:nvGrpSpPr>
        <p:grpSpPr bwMode="auto">
          <a:xfrm>
            <a:off x="8534895" y="3509964"/>
            <a:ext cx="220663" cy="307975"/>
            <a:chOff x="2556" y="2689"/>
            <a:chExt cx="183" cy="255"/>
          </a:xfrm>
        </p:grpSpPr>
        <p:pic>
          <p:nvPicPr>
            <p:cNvPr id="59957" name="Picture 241"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958" name="Freeform 242"/>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59" name="Freeform 243"/>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60" name="Freeform 244"/>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61" name="Freeform 245"/>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62" name="Freeform 246"/>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63" name="Freeform 247"/>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64" name="Freeform 248"/>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65" name="Freeform 249"/>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66" name="Freeform 250"/>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67" name="Freeform 251"/>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68" name="Freeform 252"/>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69" name="Freeform 253"/>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70" name="Freeform 254"/>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71" name="Freeform 255"/>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72" name="Freeform 256"/>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73" name="Freeform 257"/>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9432" name="Line 259"/>
          <p:cNvSpPr>
            <a:spLocks noChangeShapeType="1"/>
          </p:cNvSpPr>
          <p:nvPr/>
        </p:nvSpPr>
        <p:spPr bwMode="auto">
          <a:xfrm>
            <a:off x="9538194" y="2517776"/>
            <a:ext cx="509588" cy="3175"/>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3" name="Line 260"/>
          <p:cNvSpPr>
            <a:spLocks noChangeShapeType="1"/>
          </p:cNvSpPr>
          <p:nvPr/>
        </p:nvSpPr>
        <p:spPr bwMode="auto">
          <a:xfrm>
            <a:off x="9104807" y="2346325"/>
            <a:ext cx="152400" cy="8255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4" name="Freeform 261"/>
          <p:cNvSpPr>
            <a:spLocks/>
          </p:cNvSpPr>
          <p:nvPr/>
        </p:nvSpPr>
        <p:spPr bwMode="auto">
          <a:xfrm>
            <a:off x="8423769" y="4352925"/>
            <a:ext cx="2979738" cy="1455738"/>
          </a:xfrm>
          <a:custGeom>
            <a:avLst/>
            <a:gdLst>
              <a:gd name="T0" fmla="*/ 2147483646 w 1877"/>
              <a:gd name="T1" fmla="*/ 2147483646 h 917"/>
              <a:gd name="T2" fmla="*/ 2147483646 w 1877"/>
              <a:gd name="T3" fmla="*/ 2147483646 h 917"/>
              <a:gd name="T4" fmla="*/ 2147483646 w 1877"/>
              <a:gd name="T5" fmla="*/ 2147483646 h 917"/>
              <a:gd name="T6" fmla="*/ 2147483646 w 1877"/>
              <a:gd name="T7" fmla="*/ 2147483646 h 917"/>
              <a:gd name="T8" fmla="*/ 2147483646 w 1877"/>
              <a:gd name="T9" fmla="*/ 2147483646 h 917"/>
              <a:gd name="T10" fmla="*/ 2147483646 w 1877"/>
              <a:gd name="T11" fmla="*/ 2147483646 h 917"/>
              <a:gd name="T12" fmla="*/ 2147483646 w 1877"/>
              <a:gd name="T13" fmla="*/ 2147483646 h 917"/>
              <a:gd name="T14" fmla="*/ 2147483646 w 1877"/>
              <a:gd name="T15" fmla="*/ 2147483646 h 917"/>
              <a:gd name="T16" fmla="*/ 2147483646 w 1877"/>
              <a:gd name="T17" fmla="*/ 2147483646 h 917"/>
              <a:gd name="T18" fmla="*/ 2147483646 w 1877"/>
              <a:gd name="T19" fmla="*/ 2147483646 h 917"/>
              <a:gd name="T20" fmla="*/ 2147483646 w 1877"/>
              <a:gd name="T21" fmla="*/ 2147483646 h 917"/>
              <a:gd name="T22" fmla="*/ 2147483646 w 1877"/>
              <a:gd name="T23" fmla="*/ 2147483646 h 917"/>
              <a:gd name="T24" fmla="*/ 2147483646 w 1877"/>
              <a:gd name="T25" fmla="*/ 2147483646 h 917"/>
              <a:gd name="T26" fmla="*/ 2147483646 w 1877"/>
              <a:gd name="T27" fmla="*/ 2147483646 h 917"/>
              <a:gd name="T28" fmla="*/ 2147483646 w 1877"/>
              <a:gd name="T29" fmla="*/ 2147483646 h 917"/>
              <a:gd name="T30" fmla="*/ 2147483646 w 1877"/>
              <a:gd name="T31" fmla="*/ 2147483646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35" name="Line 262"/>
          <p:cNvSpPr>
            <a:spLocks noChangeShapeType="1"/>
          </p:cNvSpPr>
          <p:nvPr/>
        </p:nvSpPr>
        <p:spPr bwMode="auto">
          <a:xfrm rot="-5400000">
            <a:off x="10660557" y="5089526"/>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9436" name="Group 590"/>
          <p:cNvGrpSpPr>
            <a:grpSpLocks/>
          </p:cNvGrpSpPr>
          <p:nvPr/>
        </p:nvGrpSpPr>
        <p:grpSpPr bwMode="auto">
          <a:xfrm>
            <a:off x="10573244" y="5226051"/>
            <a:ext cx="198438" cy="365125"/>
            <a:chOff x="4702" y="3292"/>
            <a:chExt cx="125" cy="230"/>
          </a:xfrm>
        </p:grpSpPr>
        <p:sp>
          <p:nvSpPr>
            <p:cNvPr id="59949" name="AutoShape 264"/>
            <p:cNvSpPr>
              <a:spLocks noChangeArrowheads="1"/>
            </p:cNvSpPr>
            <p:nvPr/>
          </p:nvSpPr>
          <p:spPr bwMode="auto">
            <a:xfrm>
              <a:off x="4702" y="3469"/>
              <a:ext cx="125" cy="53"/>
            </a:xfrm>
            <a:prstGeom prst="parallelogram">
              <a:avLst>
                <a:gd name="adj" fmla="val 90856"/>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950" name="Rectangle 265"/>
            <p:cNvSpPr>
              <a:spLocks noChangeArrowheads="1"/>
            </p:cNvSpPr>
            <p:nvPr/>
          </p:nvSpPr>
          <p:spPr bwMode="auto">
            <a:xfrm>
              <a:off x="4765" y="3293"/>
              <a:ext cx="58" cy="17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951" name="Rectangle 266"/>
            <p:cNvSpPr>
              <a:spLocks noChangeArrowheads="1"/>
            </p:cNvSpPr>
            <p:nvPr/>
          </p:nvSpPr>
          <p:spPr bwMode="auto">
            <a:xfrm>
              <a:off x="4703" y="3344"/>
              <a:ext cx="79" cy="177"/>
            </a:xfrm>
            <a:prstGeom prst="rect">
              <a:avLst/>
            </a:prstGeom>
            <a:solidFill>
              <a:schemeClr val="folHlink"/>
            </a:solidFill>
            <a:ln w="9525">
              <a:solidFill>
                <a:schemeClr val="bg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952" name="AutoShape 267"/>
            <p:cNvSpPr>
              <a:spLocks noChangeArrowheads="1"/>
            </p:cNvSpPr>
            <p:nvPr/>
          </p:nvSpPr>
          <p:spPr bwMode="auto">
            <a:xfrm>
              <a:off x="4702" y="3292"/>
              <a:ext cx="125" cy="53"/>
            </a:xfrm>
            <a:prstGeom prst="parallelogram">
              <a:avLst>
                <a:gd name="adj" fmla="val 90856"/>
              </a:avLst>
            </a:prstGeom>
            <a:solidFill>
              <a:schemeClr val="folHlink"/>
            </a:solidFill>
            <a:ln w="9525">
              <a:solidFill>
                <a:schemeClr val="bg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953" name="Line 268"/>
            <p:cNvSpPr>
              <a:spLocks noChangeShapeType="1"/>
            </p:cNvSpPr>
            <p:nvPr/>
          </p:nvSpPr>
          <p:spPr bwMode="auto">
            <a:xfrm>
              <a:off x="4827" y="3296"/>
              <a:ext cx="0" cy="17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54" name="Line 269"/>
            <p:cNvSpPr>
              <a:spLocks noChangeShapeType="1"/>
            </p:cNvSpPr>
            <p:nvPr/>
          </p:nvSpPr>
          <p:spPr bwMode="auto">
            <a:xfrm flipH="1">
              <a:off x="4782" y="3469"/>
              <a:ext cx="45" cy="5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55" name="Rectangle 270"/>
            <p:cNvSpPr>
              <a:spLocks noChangeArrowheads="1"/>
            </p:cNvSpPr>
            <p:nvPr/>
          </p:nvSpPr>
          <p:spPr bwMode="auto">
            <a:xfrm>
              <a:off x="4713" y="3367"/>
              <a:ext cx="52" cy="102"/>
            </a:xfrm>
            <a:prstGeom prst="rect">
              <a:avLst/>
            </a:prstGeom>
            <a:solidFill>
              <a:schemeClr val="folHlink"/>
            </a:solidFill>
            <a:ln w="9525">
              <a:solidFill>
                <a:schemeClr val="bg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956" name="Rectangle 271"/>
            <p:cNvSpPr>
              <a:spLocks noChangeArrowheads="1"/>
            </p:cNvSpPr>
            <p:nvPr/>
          </p:nvSpPr>
          <p:spPr bwMode="auto">
            <a:xfrm>
              <a:off x="4720" y="3398"/>
              <a:ext cx="40" cy="36"/>
            </a:xfrm>
            <a:prstGeom prst="rect">
              <a:avLst/>
            </a:prstGeom>
            <a:solidFill>
              <a:schemeClr val="folHlink"/>
            </a:solidFill>
            <a:ln w="9525">
              <a:solidFill>
                <a:schemeClr val="bg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sp>
        <p:nvSpPr>
          <p:cNvPr id="59437" name="Line 272"/>
          <p:cNvSpPr>
            <a:spLocks noChangeShapeType="1"/>
          </p:cNvSpPr>
          <p:nvPr/>
        </p:nvSpPr>
        <p:spPr bwMode="auto">
          <a:xfrm rot="5400000" flipV="1">
            <a:off x="10806608" y="5370514"/>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38" name="Line 273"/>
          <p:cNvSpPr>
            <a:spLocks noChangeShapeType="1"/>
          </p:cNvSpPr>
          <p:nvPr/>
        </p:nvSpPr>
        <p:spPr bwMode="auto">
          <a:xfrm rot="-5400000">
            <a:off x="10992344" y="5046663"/>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39" name="Oval 275"/>
          <p:cNvSpPr>
            <a:spLocks noChangeArrowheads="1"/>
          </p:cNvSpPr>
          <p:nvPr/>
        </p:nvSpPr>
        <p:spPr bwMode="auto">
          <a:xfrm>
            <a:off x="10576419" y="4860926"/>
            <a:ext cx="496888" cy="130175"/>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40" name="Line 276"/>
          <p:cNvSpPr>
            <a:spLocks noChangeShapeType="1"/>
          </p:cNvSpPr>
          <p:nvPr/>
        </p:nvSpPr>
        <p:spPr bwMode="auto">
          <a:xfrm>
            <a:off x="10576419" y="4849813"/>
            <a:ext cx="0" cy="80962"/>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41" name="Line 277"/>
          <p:cNvSpPr>
            <a:spLocks noChangeShapeType="1"/>
          </p:cNvSpPr>
          <p:nvPr/>
        </p:nvSpPr>
        <p:spPr bwMode="auto">
          <a:xfrm>
            <a:off x="11073307" y="4849813"/>
            <a:ext cx="0" cy="80962"/>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42" name="Rectangle 278"/>
          <p:cNvSpPr>
            <a:spLocks noChangeArrowheads="1"/>
          </p:cNvSpPr>
          <p:nvPr/>
        </p:nvSpPr>
        <p:spPr bwMode="auto">
          <a:xfrm>
            <a:off x="10576420" y="4849814"/>
            <a:ext cx="492125" cy="79375"/>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43" name="Oval 279"/>
          <p:cNvSpPr>
            <a:spLocks noChangeArrowheads="1"/>
          </p:cNvSpPr>
          <p:nvPr/>
        </p:nvSpPr>
        <p:spPr bwMode="auto">
          <a:xfrm>
            <a:off x="10571658" y="4756150"/>
            <a:ext cx="496887" cy="152400"/>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444" name="Group 280"/>
          <p:cNvGrpSpPr>
            <a:grpSpLocks/>
          </p:cNvGrpSpPr>
          <p:nvPr/>
        </p:nvGrpSpPr>
        <p:grpSpPr bwMode="auto">
          <a:xfrm>
            <a:off x="10690719" y="4789488"/>
            <a:ext cx="247650" cy="88900"/>
            <a:chOff x="2848" y="848"/>
            <a:chExt cx="140" cy="98"/>
          </a:xfrm>
        </p:grpSpPr>
        <p:sp>
          <p:nvSpPr>
            <p:cNvPr id="59946" name="Line 281"/>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47" name="Line 282"/>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48" name="Line 283"/>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445" name="Group 284"/>
          <p:cNvGrpSpPr>
            <a:grpSpLocks/>
          </p:cNvGrpSpPr>
          <p:nvPr/>
        </p:nvGrpSpPr>
        <p:grpSpPr bwMode="auto">
          <a:xfrm flipV="1">
            <a:off x="10690719" y="4787900"/>
            <a:ext cx="247650" cy="88900"/>
            <a:chOff x="2848" y="848"/>
            <a:chExt cx="140" cy="98"/>
          </a:xfrm>
        </p:grpSpPr>
        <p:sp>
          <p:nvSpPr>
            <p:cNvPr id="59943" name="Line 285"/>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44" name="Line 286"/>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45" name="Line 287"/>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446" name="Oval 289"/>
          <p:cNvSpPr>
            <a:spLocks noChangeArrowheads="1"/>
          </p:cNvSpPr>
          <p:nvPr/>
        </p:nvSpPr>
        <p:spPr bwMode="auto">
          <a:xfrm>
            <a:off x="9766794" y="4584701"/>
            <a:ext cx="490538" cy="130175"/>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47" name="Line 291"/>
          <p:cNvSpPr>
            <a:spLocks noChangeShapeType="1"/>
          </p:cNvSpPr>
          <p:nvPr/>
        </p:nvSpPr>
        <p:spPr bwMode="auto">
          <a:xfrm>
            <a:off x="10257332" y="4573588"/>
            <a:ext cx="0" cy="80962"/>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48" name="Rectangle 292"/>
          <p:cNvSpPr>
            <a:spLocks noChangeArrowheads="1"/>
          </p:cNvSpPr>
          <p:nvPr/>
        </p:nvSpPr>
        <p:spPr bwMode="auto">
          <a:xfrm>
            <a:off x="9760445" y="4573589"/>
            <a:ext cx="492125" cy="79375"/>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49" name="Oval 293"/>
          <p:cNvSpPr>
            <a:spLocks noChangeArrowheads="1"/>
          </p:cNvSpPr>
          <p:nvPr/>
        </p:nvSpPr>
        <p:spPr bwMode="auto">
          <a:xfrm>
            <a:off x="9755683" y="4479925"/>
            <a:ext cx="496887" cy="152400"/>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450" name="Group 294"/>
          <p:cNvGrpSpPr>
            <a:grpSpLocks/>
          </p:cNvGrpSpPr>
          <p:nvPr/>
        </p:nvGrpSpPr>
        <p:grpSpPr bwMode="auto">
          <a:xfrm>
            <a:off x="9874744" y="4513263"/>
            <a:ext cx="247650" cy="88900"/>
            <a:chOff x="2848" y="848"/>
            <a:chExt cx="140" cy="98"/>
          </a:xfrm>
        </p:grpSpPr>
        <p:sp>
          <p:nvSpPr>
            <p:cNvPr id="59940" name="Line 295"/>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41" name="Line 296"/>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42" name="Line 297"/>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451" name="Group 298"/>
          <p:cNvGrpSpPr>
            <a:grpSpLocks/>
          </p:cNvGrpSpPr>
          <p:nvPr/>
        </p:nvGrpSpPr>
        <p:grpSpPr bwMode="auto">
          <a:xfrm flipV="1">
            <a:off x="9874744" y="4511675"/>
            <a:ext cx="247650" cy="88900"/>
            <a:chOff x="2848" y="848"/>
            <a:chExt cx="140" cy="98"/>
          </a:xfrm>
        </p:grpSpPr>
        <p:sp>
          <p:nvSpPr>
            <p:cNvPr id="59937" name="Line 299"/>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38" name="Line 300"/>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39" name="Line 301"/>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452" name="Oval 303"/>
          <p:cNvSpPr>
            <a:spLocks noChangeArrowheads="1"/>
          </p:cNvSpPr>
          <p:nvPr/>
        </p:nvSpPr>
        <p:spPr bwMode="auto">
          <a:xfrm>
            <a:off x="9095283" y="4889501"/>
            <a:ext cx="496887" cy="130175"/>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53" name="Line 304"/>
          <p:cNvSpPr>
            <a:spLocks noChangeShapeType="1"/>
          </p:cNvSpPr>
          <p:nvPr/>
        </p:nvSpPr>
        <p:spPr bwMode="auto">
          <a:xfrm>
            <a:off x="9095282" y="4878388"/>
            <a:ext cx="0" cy="80962"/>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54" name="Line 305"/>
          <p:cNvSpPr>
            <a:spLocks noChangeShapeType="1"/>
          </p:cNvSpPr>
          <p:nvPr/>
        </p:nvSpPr>
        <p:spPr bwMode="auto">
          <a:xfrm>
            <a:off x="9592169" y="4878388"/>
            <a:ext cx="0" cy="80962"/>
          </a:xfrm>
          <a:prstGeom prst="line">
            <a:avLst/>
          </a:prstGeom>
          <a:noFill/>
          <a:ln w="127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55" name="Rectangle 306"/>
          <p:cNvSpPr>
            <a:spLocks noChangeArrowheads="1"/>
          </p:cNvSpPr>
          <p:nvPr/>
        </p:nvSpPr>
        <p:spPr bwMode="auto">
          <a:xfrm>
            <a:off x="9095283" y="4878389"/>
            <a:ext cx="492125" cy="79375"/>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56" name="Oval 307"/>
          <p:cNvSpPr>
            <a:spLocks noChangeArrowheads="1"/>
          </p:cNvSpPr>
          <p:nvPr/>
        </p:nvSpPr>
        <p:spPr bwMode="auto">
          <a:xfrm>
            <a:off x="9090519" y="4784725"/>
            <a:ext cx="496888" cy="152400"/>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457" name="Group 308"/>
          <p:cNvGrpSpPr>
            <a:grpSpLocks/>
          </p:cNvGrpSpPr>
          <p:nvPr/>
        </p:nvGrpSpPr>
        <p:grpSpPr bwMode="auto">
          <a:xfrm>
            <a:off x="9209582" y="4818063"/>
            <a:ext cx="247650" cy="88900"/>
            <a:chOff x="2848" y="848"/>
            <a:chExt cx="140" cy="98"/>
          </a:xfrm>
        </p:grpSpPr>
        <p:sp>
          <p:nvSpPr>
            <p:cNvPr id="59934" name="Line 309"/>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35" name="Line 310"/>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36" name="Line 311"/>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458" name="Group 312"/>
          <p:cNvGrpSpPr>
            <a:grpSpLocks/>
          </p:cNvGrpSpPr>
          <p:nvPr/>
        </p:nvGrpSpPr>
        <p:grpSpPr bwMode="auto">
          <a:xfrm flipV="1">
            <a:off x="9209582" y="4816475"/>
            <a:ext cx="247650" cy="88900"/>
            <a:chOff x="2848" y="848"/>
            <a:chExt cx="140" cy="98"/>
          </a:xfrm>
        </p:grpSpPr>
        <p:sp>
          <p:nvSpPr>
            <p:cNvPr id="59931" name="Line 313"/>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32" name="Line 314"/>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33" name="Line 315"/>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459" name="Line 316"/>
          <p:cNvSpPr>
            <a:spLocks noChangeShapeType="1"/>
          </p:cNvSpPr>
          <p:nvPr/>
        </p:nvSpPr>
        <p:spPr bwMode="auto">
          <a:xfrm>
            <a:off x="10204944" y="4691063"/>
            <a:ext cx="376238" cy="12065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0" name="Line 317"/>
          <p:cNvSpPr>
            <a:spLocks noChangeShapeType="1"/>
          </p:cNvSpPr>
          <p:nvPr/>
        </p:nvSpPr>
        <p:spPr bwMode="auto">
          <a:xfrm flipV="1">
            <a:off x="9552482" y="4703764"/>
            <a:ext cx="277812" cy="109537"/>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1" name="Line 318"/>
          <p:cNvSpPr>
            <a:spLocks noChangeShapeType="1"/>
          </p:cNvSpPr>
          <p:nvPr/>
        </p:nvSpPr>
        <p:spPr bwMode="auto">
          <a:xfrm flipV="1">
            <a:off x="9595344" y="4906963"/>
            <a:ext cx="97155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2" name="Line 319"/>
          <p:cNvSpPr>
            <a:spLocks noChangeShapeType="1"/>
          </p:cNvSpPr>
          <p:nvPr/>
        </p:nvSpPr>
        <p:spPr bwMode="auto">
          <a:xfrm flipH="1">
            <a:off x="8890494" y="4652963"/>
            <a:ext cx="254000" cy="4699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3" name="Line 320"/>
          <p:cNvSpPr>
            <a:spLocks noChangeShapeType="1"/>
          </p:cNvSpPr>
          <p:nvPr/>
        </p:nvSpPr>
        <p:spPr bwMode="auto">
          <a:xfrm>
            <a:off x="8915894" y="4703763"/>
            <a:ext cx="1968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4" name="Line 321"/>
          <p:cNvSpPr>
            <a:spLocks noChangeShapeType="1"/>
          </p:cNvSpPr>
          <p:nvPr/>
        </p:nvSpPr>
        <p:spPr bwMode="auto">
          <a:xfrm>
            <a:off x="8776194" y="5040313"/>
            <a:ext cx="15398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5" name="Line 322"/>
          <p:cNvSpPr>
            <a:spLocks noChangeShapeType="1"/>
          </p:cNvSpPr>
          <p:nvPr/>
        </p:nvSpPr>
        <p:spPr bwMode="auto">
          <a:xfrm>
            <a:off x="9028608" y="5119688"/>
            <a:ext cx="490537"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6" name="Line 323"/>
          <p:cNvSpPr>
            <a:spLocks noChangeShapeType="1"/>
          </p:cNvSpPr>
          <p:nvPr/>
        </p:nvSpPr>
        <p:spPr bwMode="auto">
          <a:xfrm flipH="1">
            <a:off x="9268320" y="5027614"/>
            <a:ext cx="53975" cy="857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7" name="Line 324"/>
          <p:cNvSpPr>
            <a:spLocks noChangeShapeType="1"/>
          </p:cNvSpPr>
          <p:nvPr/>
        </p:nvSpPr>
        <p:spPr bwMode="auto">
          <a:xfrm>
            <a:off x="9080994" y="5116513"/>
            <a:ext cx="1588"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8" name="Line 325"/>
          <p:cNvSpPr>
            <a:spLocks noChangeShapeType="1"/>
          </p:cNvSpPr>
          <p:nvPr/>
        </p:nvSpPr>
        <p:spPr bwMode="auto">
          <a:xfrm flipH="1" flipV="1">
            <a:off x="9477869" y="5124450"/>
            <a:ext cx="0" cy="762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9" name="Line 354"/>
          <p:cNvSpPr>
            <a:spLocks noChangeShapeType="1"/>
          </p:cNvSpPr>
          <p:nvPr/>
        </p:nvSpPr>
        <p:spPr bwMode="auto">
          <a:xfrm>
            <a:off x="9558833" y="4983164"/>
            <a:ext cx="503237"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0" name="Line 355"/>
          <p:cNvSpPr>
            <a:spLocks noChangeShapeType="1"/>
          </p:cNvSpPr>
          <p:nvPr/>
        </p:nvSpPr>
        <p:spPr bwMode="auto">
          <a:xfrm>
            <a:off x="9007970" y="4918075"/>
            <a:ext cx="79375"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1" name="Line 365"/>
          <p:cNvSpPr>
            <a:spLocks noChangeShapeType="1"/>
          </p:cNvSpPr>
          <p:nvPr/>
        </p:nvSpPr>
        <p:spPr bwMode="auto">
          <a:xfrm flipH="1">
            <a:off x="9096870" y="3440114"/>
            <a:ext cx="3175" cy="1349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2" name="Line 366"/>
          <p:cNvSpPr>
            <a:spLocks noChangeShapeType="1"/>
          </p:cNvSpPr>
          <p:nvPr/>
        </p:nvSpPr>
        <p:spPr bwMode="auto">
          <a:xfrm flipV="1">
            <a:off x="10393858" y="2422526"/>
            <a:ext cx="123825" cy="87313"/>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3" name="Line 367"/>
          <p:cNvSpPr>
            <a:spLocks noChangeShapeType="1"/>
          </p:cNvSpPr>
          <p:nvPr/>
        </p:nvSpPr>
        <p:spPr bwMode="auto">
          <a:xfrm>
            <a:off x="10220819" y="2595564"/>
            <a:ext cx="0" cy="9842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4" name="Line 368"/>
          <p:cNvSpPr>
            <a:spLocks noChangeShapeType="1"/>
          </p:cNvSpPr>
          <p:nvPr/>
        </p:nvSpPr>
        <p:spPr bwMode="auto">
          <a:xfrm flipV="1">
            <a:off x="10404970" y="2492376"/>
            <a:ext cx="263525" cy="288925"/>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5" name="Line 369"/>
          <p:cNvSpPr>
            <a:spLocks noChangeShapeType="1"/>
          </p:cNvSpPr>
          <p:nvPr/>
        </p:nvSpPr>
        <p:spPr bwMode="auto">
          <a:xfrm>
            <a:off x="10757394" y="2490788"/>
            <a:ext cx="0" cy="19685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6" name="Line 370"/>
          <p:cNvSpPr>
            <a:spLocks noChangeShapeType="1"/>
          </p:cNvSpPr>
          <p:nvPr/>
        </p:nvSpPr>
        <p:spPr bwMode="auto">
          <a:xfrm>
            <a:off x="10411320" y="2797175"/>
            <a:ext cx="188913"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7" name="Line 371"/>
          <p:cNvSpPr>
            <a:spLocks noChangeShapeType="1"/>
          </p:cNvSpPr>
          <p:nvPr/>
        </p:nvSpPr>
        <p:spPr bwMode="auto">
          <a:xfrm flipV="1">
            <a:off x="8706345" y="3663951"/>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8" name="Line 372"/>
          <p:cNvSpPr>
            <a:spLocks noChangeShapeType="1"/>
          </p:cNvSpPr>
          <p:nvPr/>
        </p:nvSpPr>
        <p:spPr bwMode="auto">
          <a:xfrm flipV="1">
            <a:off x="10825658" y="2190751"/>
            <a:ext cx="238125" cy="168275"/>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9" name="Line 373"/>
          <p:cNvSpPr>
            <a:spLocks noChangeShapeType="1"/>
          </p:cNvSpPr>
          <p:nvPr/>
        </p:nvSpPr>
        <p:spPr bwMode="auto">
          <a:xfrm>
            <a:off x="10957419" y="2787650"/>
            <a:ext cx="18573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0" name="Line 374"/>
          <p:cNvSpPr>
            <a:spLocks noChangeShapeType="1"/>
          </p:cNvSpPr>
          <p:nvPr/>
        </p:nvSpPr>
        <p:spPr bwMode="auto">
          <a:xfrm flipH="1">
            <a:off x="10111283" y="2863850"/>
            <a:ext cx="98425" cy="70485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1" name="Line 375"/>
          <p:cNvSpPr>
            <a:spLocks noChangeShapeType="1"/>
          </p:cNvSpPr>
          <p:nvPr/>
        </p:nvSpPr>
        <p:spPr bwMode="auto">
          <a:xfrm flipH="1">
            <a:off x="10701833" y="2863851"/>
            <a:ext cx="111125" cy="727075"/>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2" name="Oval 378"/>
          <p:cNvSpPr>
            <a:spLocks noChangeArrowheads="1"/>
          </p:cNvSpPr>
          <p:nvPr/>
        </p:nvSpPr>
        <p:spPr bwMode="auto">
          <a:xfrm>
            <a:off x="10046195" y="2498726"/>
            <a:ext cx="346075" cy="87313"/>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83" name="Line 379"/>
          <p:cNvSpPr>
            <a:spLocks noChangeShapeType="1"/>
          </p:cNvSpPr>
          <p:nvPr/>
        </p:nvSpPr>
        <p:spPr bwMode="auto">
          <a:xfrm>
            <a:off x="10046194" y="2490789"/>
            <a:ext cx="0" cy="5397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84" name="Line 380"/>
          <p:cNvSpPr>
            <a:spLocks noChangeShapeType="1"/>
          </p:cNvSpPr>
          <p:nvPr/>
        </p:nvSpPr>
        <p:spPr bwMode="auto">
          <a:xfrm>
            <a:off x="10392269" y="2490789"/>
            <a:ext cx="0" cy="5397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85" name="Rectangle 381"/>
          <p:cNvSpPr>
            <a:spLocks noChangeArrowheads="1"/>
          </p:cNvSpPr>
          <p:nvPr/>
        </p:nvSpPr>
        <p:spPr bwMode="auto">
          <a:xfrm>
            <a:off x="10046194" y="2490789"/>
            <a:ext cx="342900" cy="53975"/>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86" name="Oval 382"/>
          <p:cNvSpPr>
            <a:spLocks noChangeArrowheads="1"/>
          </p:cNvSpPr>
          <p:nvPr/>
        </p:nvSpPr>
        <p:spPr bwMode="auto">
          <a:xfrm>
            <a:off x="10043020" y="2427289"/>
            <a:ext cx="346075" cy="103187"/>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487" name="Group 383"/>
          <p:cNvGrpSpPr>
            <a:grpSpLocks/>
          </p:cNvGrpSpPr>
          <p:nvPr/>
        </p:nvGrpSpPr>
        <p:grpSpPr bwMode="auto">
          <a:xfrm>
            <a:off x="10127157" y="2449514"/>
            <a:ext cx="171450" cy="60325"/>
            <a:chOff x="2848" y="848"/>
            <a:chExt cx="140" cy="98"/>
          </a:xfrm>
        </p:grpSpPr>
        <p:sp>
          <p:nvSpPr>
            <p:cNvPr id="59928" name="Line 384"/>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29" name="Line 385"/>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30" name="Line 386"/>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488" name="Group 387"/>
          <p:cNvGrpSpPr>
            <a:grpSpLocks/>
          </p:cNvGrpSpPr>
          <p:nvPr/>
        </p:nvGrpSpPr>
        <p:grpSpPr bwMode="auto">
          <a:xfrm flipV="1">
            <a:off x="10127157" y="2449514"/>
            <a:ext cx="171450" cy="58737"/>
            <a:chOff x="2848" y="848"/>
            <a:chExt cx="140" cy="98"/>
          </a:xfrm>
        </p:grpSpPr>
        <p:sp>
          <p:nvSpPr>
            <p:cNvPr id="59925" name="Line 388"/>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26" name="Line 389"/>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27" name="Line 390"/>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489" name="Oval 392"/>
          <p:cNvSpPr>
            <a:spLocks noChangeArrowheads="1"/>
          </p:cNvSpPr>
          <p:nvPr/>
        </p:nvSpPr>
        <p:spPr bwMode="auto">
          <a:xfrm>
            <a:off x="10519270" y="2400301"/>
            <a:ext cx="346075" cy="87313"/>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90" name="Line 393"/>
          <p:cNvSpPr>
            <a:spLocks noChangeShapeType="1"/>
          </p:cNvSpPr>
          <p:nvPr/>
        </p:nvSpPr>
        <p:spPr bwMode="auto">
          <a:xfrm>
            <a:off x="10519269" y="2392364"/>
            <a:ext cx="0" cy="5397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91" name="Line 394"/>
          <p:cNvSpPr>
            <a:spLocks noChangeShapeType="1"/>
          </p:cNvSpPr>
          <p:nvPr/>
        </p:nvSpPr>
        <p:spPr bwMode="auto">
          <a:xfrm>
            <a:off x="10865344" y="2392364"/>
            <a:ext cx="0" cy="5397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92" name="Rectangle 395"/>
          <p:cNvSpPr>
            <a:spLocks noChangeArrowheads="1"/>
          </p:cNvSpPr>
          <p:nvPr/>
        </p:nvSpPr>
        <p:spPr bwMode="auto">
          <a:xfrm>
            <a:off x="10519269" y="2392364"/>
            <a:ext cx="342900" cy="53975"/>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93" name="Oval 396"/>
          <p:cNvSpPr>
            <a:spLocks noChangeArrowheads="1"/>
          </p:cNvSpPr>
          <p:nvPr/>
        </p:nvSpPr>
        <p:spPr bwMode="auto">
          <a:xfrm>
            <a:off x="10516095" y="2328864"/>
            <a:ext cx="346075" cy="103187"/>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494" name="Group 397"/>
          <p:cNvGrpSpPr>
            <a:grpSpLocks/>
          </p:cNvGrpSpPr>
          <p:nvPr/>
        </p:nvGrpSpPr>
        <p:grpSpPr bwMode="auto">
          <a:xfrm>
            <a:off x="10600232" y="2351089"/>
            <a:ext cx="171450" cy="60325"/>
            <a:chOff x="2848" y="848"/>
            <a:chExt cx="140" cy="98"/>
          </a:xfrm>
        </p:grpSpPr>
        <p:sp>
          <p:nvSpPr>
            <p:cNvPr id="59922" name="Line 398"/>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23" name="Line 399"/>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24" name="Line 400"/>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495" name="Group 401"/>
          <p:cNvGrpSpPr>
            <a:grpSpLocks/>
          </p:cNvGrpSpPr>
          <p:nvPr/>
        </p:nvGrpSpPr>
        <p:grpSpPr bwMode="auto">
          <a:xfrm flipV="1">
            <a:off x="10600232" y="2351089"/>
            <a:ext cx="171450" cy="58737"/>
            <a:chOff x="2848" y="848"/>
            <a:chExt cx="140" cy="98"/>
          </a:xfrm>
        </p:grpSpPr>
        <p:sp>
          <p:nvSpPr>
            <p:cNvPr id="59919" name="Line 402"/>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20" name="Line 403"/>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21" name="Line 404"/>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496" name="Oval 406"/>
          <p:cNvSpPr>
            <a:spLocks noChangeArrowheads="1"/>
          </p:cNvSpPr>
          <p:nvPr/>
        </p:nvSpPr>
        <p:spPr bwMode="auto">
          <a:xfrm>
            <a:off x="10606583" y="2778126"/>
            <a:ext cx="346075" cy="87313"/>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497" name="Line 407"/>
          <p:cNvSpPr>
            <a:spLocks noChangeShapeType="1"/>
          </p:cNvSpPr>
          <p:nvPr/>
        </p:nvSpPr>
        <p:spPr bwMode="auto">
          <a:xfrm>
            <a:off x="10606582" y="2770189"/>
            <a:ext cx="0" cy="5397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98" name="Line 408"/>
          <p:cNvSpPr>
            <a:spLocks noChangeShapeType="1"/>
          </p:cNvSpPr>
          <p:nvPr/>
        </p:nvSpPr>
        <p:spPr bwMode="auto">
          <a:xfrm>
            <a:off x="10952657" y="2770189"/>
            <a:ext cx="0" cy="5397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99" name="Rectangle 409"/>
          <p:cNvSpPr>
            <a:spLocks noChangeArrowheads="1"/>
          </p:cNvSpPr>
          <p:nvPr/>
        </p:nvSpPr>
        <p:spPr bwMode="auto">
          <a:xfrm>
            <a:off x="10606582" y="2770189"/>
            <a:ext cx="342900" cy="53975"/>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500" name="Oval 410"/>
          <p:cNvSpPr>
            <a:spLocks noChangeArrowheads="1"/>
          </p:cNvSpPr>
          <p:nvPr/>
        </p:nvSpPr>
        <p:spPr bwMode="auto">
          <a:xfrm>
            <a:off x="10603408" y="2706689"/>
            <a:ext cx="346075" cy="103187"/>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501" name="Group 411"/>
          <p:cNvGrpSpPr>
            <a:grpSpLocks/>
          </p:cNvGrpSpPr>
          <p:nvPr/>
        </p:nvGrpSpPr>
        <p:grpSpPr bwMode="auto">
          <a:xfrm>
            <a:off x="10687544" y="2728914"/>
            <a:ext cx="171450" cy="60325"/>
            <a:chOff x="2848" y="848"/>
            <a:chExt cx="140" cy="98"/>
          </a:xfrm>
        </p:grpSpPr>
        <p:sp>
          <p:nvSpPr>
            <p:cNvPr id="59916" name="Line 412"/>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17" name="Line 413"/>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18" name="Line 414"/>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502" name="Group 415"/>
          <p:cNvGrpSpPr>
            <a:grpSpLocks/>
          </p:cNvGrpSpPr>
          <p:nvPr/>
        </p:nvGrpSpPr>
        <p:grpSpPr bwMode="auto">
          <a:xfrm flipV="1">
            <a:off x="10687544" y="2728914"/>
            <a:ext cx="171450" cy="58737"/>
            <a:chOff x="2848" y="848"/>
            <a:chExt cx="140" cy="98"/>
          </a:xfrm>
        </p:grpSpPr>
        <p:sp>
          <p:nvSpPr>
            <p:cNvPr id="59913" name="Line 416"/>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14" name="Line 417"/>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15" name="Line 418"/>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503" name="Oval 434"/>
          <p:cNvSpPr>
            <a:spLocks noChangeArrowheads="1"/>
          </p:cNvSpPr>
          <p:nvPr/>
        </p:nvSpPr>
        <p:spPr bwMode="auto">
          <a:xfrm>
            <a:off x="10055720" y="2765426"/>
            <a:ext cx="346075" cy="87313"/>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504" name="Line 435"/>
          <p:cNvSpPr>
            <a:spLocks noChangeShapeType="1"/>
          </p:cNvSpPr>
          <p:nvPr/>
        </p:nvSpPr>
        <p:spPr bwMode="auto">
          <a:xfrm>
            <a:off x="10055719" y="2757489"/>
            <a:ext cx="0" cy="5397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05" name="Line 436"/>
          <p:cNvSpPr>
            <a:spLocks noChangeShapeType="1"/>
          </p:cNvSpPr>
          <p:nvPr/>
        </p:nvSpPr>
        <p:spPr bwMode="auto">
          <a:xfrm>
            <a:off x="10401794" y="2757489"/>
            <a:ext cx="0" cy="53975"/>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06" name="Rectangle 437"/>
          <p:cNvSpPr>
            <a:spLocks noChangeArrowheads="1"/>
          </p:cNvSpPr>
          <p:nvPr/>
        </p:nvSpPr>
        <p:spPr bwMode="auto">
          <a:xfrm>
            <a:off x="10055719" y="2757489"/>
            <a:ext cx="342900" cy="53975"/>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507" name="Oval 438"/>
          <p:cNvSpPr>
            <a:spLocks noChangeArrowheads="1"/>
          </p:cNvSpPr>
          <p:nvPr/>
        </p:nvSpPr>
        <p:spPr bwMode="auto">
          <a:xfrm>
            <a:off x="10052545" y="2693989"/>
            <a:ext cx="346075" cy="103187"/>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508" name="Group 439"/>
          <p:cNvGrpSpPr>
            <a:grpSpLocks/>
          </p:cNvGrpSpPr>
          <p:nvPr/>
        </p:nvGrpSpPr>
        <p:grpSpPr bwMode="auto">
          <a:xfrm>
            <a:off x="10136682" y="2716214"/>
            <a:ext cx="171450" cy="60325"/>
            <a:chOff x="2848" y="848"/>
            <a:chExt cx="140" cy="98"/>
          </a:xfrm>
        </p:grpSpPr>
        <p:sp>
          <p:nvSpPr>
            <p:cNvPr id="59910" name="Line 440"/>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11" name="Line 441"/>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12" name="Line 442"/>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509" name="Group 443"/>
          <p:cNvGrpSpPr>
            <a:grpSpLocks/>
          </p:cNvGrpSpPr>
          <p:nvPr/>
        </p:nvGrpSpPr>
        <p:grpSpPr bwMode="auto">
          <a:xfrm flipV="1">
            <a:off x="10136682" y="2716214"/>
            <a:ext cx="171450" cy="58737"/>
            <a:chOff x="2848" y="848"/>
            <a:chExt cx="140" cy="98"/>
          </a:xfrm>
        </p:grpSpPr>
        <p:sp>
          <p:nvSpPr>
            <p:cNvPr id="59907" name="Line 444"/>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08" name="Line 445"/>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09" name="Line 446"/>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510" name="Oval 448"/>
          <p:cNvSpPr>
            <a:spLocks noChangeArrowheads="1"/>
          </p:cNvSpPr>
          <p:nvPr/>
        </p:nvSpPr>
        <p:spPr bwMode="auto">
          <a:xfrm>
            <a:off x="10578008" y="3654425"/>
            <a:ext cx="358775" cy="95250"/>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511" name="Line 449"/>
          <p:cNvSpPr>
            <a:spLocks noChangeShapeType="1"/>
          </p:cNvSpPr>
          <p:nvPr/>
        </p:nvSpPr>
        <p:spPr bwMode="auto">
          <a:xfrm>
            <a:off x="10578007" y="3646489"/>
            <a:ext cx="0" cy="58737"/>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12" name="Line 450"/>
          <p:cNvSpPr>
            <a:spLocks noChangeShapeType="1"/>
          </p:cNvSpPr>
          <p:nvPr/>
        </p:nvSpPr>
        <p:spPr bwMode="auto">
          <a:xfrm>
            <a:off x="10936782" y="3646489"/>
            <a:ext cx="0" cy="58737"/>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13" name="Rectangle 451"/>
          <p:cNvSpPr>
            <a:spLocks noChangeArrowheads="1"/>
          </p:cNvSpPr>
          <p:nvPr/>
        </p:nvSpPr>
        <p:spPr bwMode="auto">
          <a:xfrm>
            <a:off x="10578007" y="3646489"/>
            <a:ext cx="355600" cy="58737"/>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514" name="Oval 452"/>
          <p:cNvSpPr>
            <a:spLocks noChangeArrowheads="1"/>
          </p:cNvSpPr>
          <p:nvPr/>
        </p:nvSpPr>
        <p:spPr bwMode="auto">
          <a:xfrm>
            <a:off x="10574833" y="3578226"/>
            <a:ext cx="358775" cy="111125"/>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515" name="Group 453"/>
          <p:cNvGrpSpPr>
            <a:grpSpLocks/>
          </p:cNvGrpSpPr>
          <p:nvPr/>
        </p:nvGrpSpPr>
        <p:grpSpPr bwMode="auto">
          <a:xfrm>
            <a:off x="10660558" y="3602039"/>
            <a:ext cx="179387" cy="65087"/>
            <a:chOff x="2848" y="848"/>
            <a:chExt cx="140" cy="98"/>
          </a:xfrm>
        </p:grpSpPr>
        <p:sp>
          <p:nvSpPr>
            <p:cNvPr id="59904" name="Line 454"/>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05" name="Line 455"/>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06" name="Line 456"/>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516" name="Group 457"/>
          <p:cNvGrpSpPr>
            <a:grpSpLocks/>
          </p:cNvGrpSpPr>
          <p:nvPr/>
        </p:nvGrpSpPr>
        <p:grpSpPr bwMode="auto">
          <a:xfrm flipV="1">
            <a:off x="10660558" y="3602039"/>
            <a:ext cx="179387" cy="65087"/>
            <a:chOff x="2848" y="848"/>
            <a:chExt cx="140" cy="98"/>
          </a:xfrm>
        </p:grpSpPr>
        <p:sp>
          <p:nvSpPr>
            <p:cNvPr id="59901" name="Line 458"/>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02" name="Line 459"/>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03" name="Line 460"/>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517" name="Oval 462"/>
          <p:cNvSpPr>
            <a:spLocks noChangeArrowheads="1"/>
          </p:cNvSpPr>
          <p:nvPr/>
        </p:nvSpPr>
        <p:spPr bwMode="auto">
          <a:xfrm>
            <a:off x="10281145" y="3929063"/>
            <a:ext cx="358775" cy="95250"/>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518" name="Line 463"/>
          <p:cNvSpPr>
            <a:spLocks noChangeShapeType="1"/>
          </p:cNvSpPr>
          <p:nvPr/>
        </p:nvSpPr>
        <p:spPr bwMode="auto">
          <a:xfrm>
            <a:off x="10281144" y="3921125"/>
            <a:ext cx="0" cy="58738"/>
          </a:xfrm>
          <a:prstGeom prst="line">
            <a:avLst/>
          </a:prstGeom>
          <a:noFill/>
          <a:ln w="127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19" name="Line 464"/>
          <p:cNvSpPr>
            <a:spLocks noChangeShapeType="1"/>
          </p:cNvSpPr>
          <p:nvPr/>
        </p:nvSpPr>
        <p:spPr bwMode="auto">
          <a:xfrm>
            <a:off x="10639919" y="3921125"/>
            <a:ext cx="0" cy="5873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20" name="Rectangle 465"/>
          <p:cNvSpPr>
            <a:spLocks noChangeArrowheads="1"/>
          </p:cNvSpPr>
          <p:nvPr/>
        </p:nvSpPr>
        <p:spPr bwMode="auto">
          <a:xfrm>
            <a:off x="10287494" y="3921125"/>
            <a:ext cx="349250" cy="58738"/>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521" name="Oval 466"/>
          <p:cNvSpPr>
            <a:spLocks noChangeArrowheads="1"/>
          </p:cNvSpPr>
          <p:nvPr/>
        </p:nvSpPr>
        <p:spPr bwMode="auto">
          <a:xfrm>
            <a:off x="10277970" y="3852864"/>
            <a:ext cx="358775" cy="111125"/>
          </a:xfrm>
          <a:prstGeom prst="ellipse">
            <a:avLst/>
          </a:prstGeom>
          <a:solidFill>
            <a:srgbClr val="FFCCFF"/>
          </a:solidFill>
          <a:ln w="19050">
            <a:solidFill>
              <a:srgbClr val="FF33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59522" name="Group 467"/>
          <p:cNvGrpSpPr>
            <a:grpSpLocks/>
          </p:cNvGrpSpPr>
          <p:nvPr/>
        </p:nvGrpSpPr>
        <p:grpSpPr bwMode="auto">
          <a:xfrm>
            <a:off x="10363694" y="3876675"/>
            <a:ext cx="179388" cy="65088"/>
            <a:chOff x="2848" y="848"/>
            <a:chExt cx="140" cy="98"/>
          </a:xfrm>
        </p:grpSpPr>
        <p:sp>
          <p:nvSpPr>
            <p:cNvPr id="59898" name="Line 468"/>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899" name="Line 469"/>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900" name="Line 470"/>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523" name="Group 471"/>
          <p:cNvGrpSpPr>
            <a:grpSpLocks/>
          </p:cNvGrpSpPr>
          <p:nvPr/>
        </p:nvGrpSpPr>
        <p:grpSpPr bwMode="auto">
          <a:xfrm flipV="1">
            <a:off x="10363694" y="3876675"/>
            <a:ext cx="179388" cy="65088"/>
            <a:chOff x="2848" y="848"/>
            <a:chExt cx="140" cy="98"/>
          </a:xfrm>
        </p:grpSpPr>
        <p:sp>
          <p:nvSpPr>
            <p:cNvPr id="59895" name="Line 472"/>
            <p:cNvSpPr>
              <a:spLocks noChangeShapeType="1"/>
            </p:cNvSpPr>
            <p:nvPr/>
          </p:nvSpPr>
          <p:spPr bwMode="auto">
            <a:xfrm flipV="1">
              <a:off x="2848" y="848"/>
              <a:ext cx="50"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896" name="Line 473"/>
            <p:cNvSpPr>
              <a:spLocks noChangeShapeType="1"/>
            </p:cNvSpPr>
            <p:nvPr/>
          </p:nvSpPr>
          <p:spPr bwMode="auto">
            <a:xfrm>
              <a:off x="2944" y="946"/>
              <a:ext cx="4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897" name="Line 474"/>
            <p:cNvSpPr>
              <a:spLocks noChangeShapeType="1"/>
            </p:cNvSpPr>
            <p:nvPr/>
          </p:nvSpPr>
          <p:spPr bwMode="auto">
            <a:xfrm>
              <a:off x="2894" y="850"/>
              <a:ext cx="52" cy="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524" name="Line 232"/>
          <p:cNvSpPr>
            <a:spLocks noChangeShapeType="1"/>
          </p:cNvSpPr>
          <p:nvPr/>
        </p:nvSpPr>
        <p:spPr bwMode="auto">
          <a:xfrm flipV="1">
            <a:off x="10050958" y="4005263"/>
            <a:ext cx="263525" cy="4826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9525" name="Group 517"/>
          <p:cNvGrpSpPr>
            <a:grpSpLocks/>
          </p:cNvGrpSpPr>
          <p:nvPr/>
        </p:nvGrpSpPr>
        <p:grpSpPr bwMode="auto">
          <a:xfrm>
            <a:off x="8590458" y="3602039"/>
            <a:ext cx="173037" cy="219075"/>
            <a:chOff x="3774" y="2423"/>
            <a:chExt cx="189" cy="286"/>
          </a:xfrm>
        </p:grpSpPr>
        <p:sp>
          <p:nvSpPr>
            <p:cNvPr id="59889" name="Rectangle 511"/>
            <p:cNvSpPr>
              <a:spLocks noChangeArrowheads="1"/>
            </p:cNvSpPr>
            <p:nvPr/>
          </p:nvSpPr>
          <p:spPr bwMode="auto">
            <a:xfrm>
              <a:off x="3790" y="2610"/>
              <a:ext cx="153"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90" name="Rectangle 512"/>
            <p:cNvSpPr>
              <a:spLocks noChangeArrowheads="1"/>
            </p:cNvSpPr>
            <p:nvPr/>
          </p:nvSpPr>
          <p:spPr bwMode="auto">
            <a:xfrm>
              <a:off x="3774" y="2653"/>
              <a:ext cx="189"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91" name="Rectangle 513"/>
            <p:cNvSpPr>
              <a:spLocks noChangeArrowheads="1"/>
            </p:cNvSpPr>
            <p:nvPr/>
          </p:nvSpPr>
          <p:spPr bwMode="auto">
            <a:xfrm>
              <a:off x="3808" y="2564"/>
              <a:ext cx="119"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92" name="Rectangle 514"/>
            <p:cNvSpPr>
              <a:spLocks noChangeArrowheads="1"/>
            </p:cNvSpPr>
            <p:nvPr/>
          </p:nvSpPr>
          <p:spPr bwMode="auto">
            <a:xfrm>
              <a:off x="3818" y="2518"/>
              <a:ext cx="97"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93" name="Rectangle 515"/>
            <p:cNvSpPr>
              <a:spLocks noChangeArrowheads="1"/>
            </p:cNvSpPr>
            <p:nvPr/>
          </p:nvSpPr>
          <p:spPr bwMode="auto">
            <a:xfrm>
              <a:off x="3828" y="2472"/>
              <a:ext cx="74"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94" name="Rectangle 516"/>
            <p:cNvSpPr>
              <a:spLocks noChangeArrowheads="1"/>
            </p:cNvSpPr>
            <p:nvPr/>
          </p:nvSpPr>
          <p:spPr bwMode="auto">
            <a:xfrm>
              <a:off x="3839" y="2423"/>
              <a:ext cx="51"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grpSp>
        <p:nvGrpSpPr>
          <p:cNvPr id="59526" name="Group 805"/>
          <p:cNvGrpSpPr>
            <a:grpSpLocks/>
          </p:cNvGrpSpPr>
          <p:nvPr/>
        </p:nvGrpSpPr>
        <p:grpSpPr bwMode="auto">
          <a:xfrm>
            <a:off x="9919194" y="4968876"/>
            <a:ext cx="293688" cy="411163"/>
            <a:chOff x="4290" y="3130"/>
            <a:chExt cx="185" cy="259"/>
          </a:xfrm>
        </p:grpSpPr>
        <p:pic>
          <p:nvPicPr>
            <p:cNvPr id="59870" name="Picture 337"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871" name="Freeform 343"/>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72" name="Freeform 344"/>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solidFill>
                <a:schemeClr val="bg2"/>
              </a:solidFill>
              <a:round/>
              <a:headEnd/>
              <a:tailEnd/>
            </a:ln>
          </p:spPr>
          <p:txBody>
            <a:bodyPr/>
            <a:lstStyle/>
            <a:p>
              <a:endParaRPr lang="zh-CN" altLang="en-US"/>
            </a:p>
          </p:txBody>
        </p:sp>
        <p:sp>
          <p:nvSpPr>
            <p:cNvPr id="59873" name="Freeform 345"/>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solidFill>
                <a:schemeClr val="bg2"/>
              </a:solidFill>
              <a:round/>
              <a:headEnd/>
              <a:tailEnd/>
            </a:ln>
          </p:spPr>
          <p:txBody>
            <a:bodyPr/>
            <a:lstStyle/>
            <a:p>
              <a:endParaRPr lang="zh-CN" altLang="en-US"/>
            </a:p>
          </p:txBody>
        </p:sp>
        <p:sp>
          <p:nvSpPr>
            <p:cNvPr id="59874" name="Freeform 346"/>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75" name="Freeform 347"/>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solidFill>
                <a:schemeClr val="bg2"/>
              </a:solidFill>
              <a:round/>
              <a:headEnd/>
              <a:tailEnd/>
            </a:ln>
          </p:spPr>
          <p:txBody>
            <a:bodyPr/>
            <a:lstStyle/>
            <a:p>
              <a:endParaRPr lang="zh-CN" altLang="en-US"/>
            </a:p>
          </p:txBody>
        </p:sp>
        <p:sp>
          <p:nvSpPr>
            <p:cNvPr id="59876" name="Freeform 348"/>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9877" name="Freeform 349"/>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9878" name="Freeform 350"/>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9879" name="Freeform 351"/>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9880" name="Freeform 352"/>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9881" name="Freeform 353"/>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nvGrpSpPr>
            <p:cNvPr id="59882" name="Group 518"/>
            <p:cNvGrpSpPr>
              <a:grpSpLocks/>
            </p:cNvGrpSpPr>
            <p:nvPr/>
          </p:nvGrpSpPr>
          <p:grpSpPr bwMode="auto">
            <a:xfrm>
              <a:off x="4332" y="3207"/>
              <a:ext cx="143" cy="182"/>
              <a:chOff x="3774" y="2423"/>
              <a:chExt cx="189" cy="286"/>
            </a:xfrm>
          </p:grpSpPr>
          <p:sp>
            <p:nvSpPr>
              <p:cNvPr id="59883" name="Rectangle 519"/>
              <p:cNvSpPr>
                <a:spLocks noChangeArrowheads="1"/>
              </p:cNvSpPr>
              <p:nvPr/>
            </p:nvSpPr>
            <p:spPr bwMode="auto">
              <a:xfrm>
                <a:off x="3790" y="2610"/>
                <a:ext cx="153"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84" name="Rectangle 520"/>
              <p:cNvSpPr>
                <a:spLocks noChangeArrowheads="1"/>
              </p:cNvSpPr>
              <p:nvPr/>
            </p:nvSpPr>
            <p:spPr bwMode="auto">
              <a:xfrm>
                <a:off x="3774" y="2653"/>
                <a:ext cx="189"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85" name="Rectangle 521"/>
              <p:cNvSpPr>
                <a:spLocks noChangeArrowheads="1"/>
              </p:cNvSpPr>
              <p:nvPr/>
            </p:nvSpPr>
            <p:spPr bwMode="auto">
              <a:xfrm>
                <a:off x="3808" y="2564"/>
                <a:ext cx="119"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86" name="Rectangle 522"/>
              <p:cNvSpPr>
                <a:spLocks noChangeArrowheads="1"/>
              </p:cNvSpPr>
              <p:nvPr/>
            </p:nvSpPr>
            <p:spPr bwMode="auto">
              <a:xfrm>
                <a:off x="3818" y="2518"/>
                <a:ext cx="97"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87" name="Rectangle 523"/>
              <p:cNvSpPr>
                <a:spLocks noChangeArrowheads="1"/>
              </p:cNvSpPr>
              <p:nvPr/>
            </p:nvSpPr>
            <p:spPr bwMode="auto">
              <a:xfrm>
                <a:off x="3828" y="2472"/>
                <a:ext cx="74"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88" name="Rectangle 524"/>
              <p:cNvSpPr>
                <a:spLocks noChangeArrowheads="1"/>
              </p:cNvSpPr>
              <p:nvPr/>
            </p:nvSpPr>
            <p:spPr bwMode="auto">
              <a:xfrm>
                <a:off x="3839" y="2423"/>
                <a:ext cx="51"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grpSp>
      <p:grpSp>
        <p:nvGrpSpPr>
          <p:cNvPr id="59527" name="Group 591"/>
          <p:cNvGrpSpPr>
            <a:grpSpLocks/>
          </p:cNvGrpSpPr>
          <p:nvPr/>
        </p:nvGrpSpPr>
        <p:grpSpPr bwMode="auto">
          <a:xfrm>
            <a:off x="11035208" y="4949826"/>
            <a:ext cx="198437" cy="365125"/>
            <a:chOff x="4702" y="3292"/>
            <a:chExt cx="125" cy="230"/>
          </a:xfrm>
        </p:grpSpPr>
        <p:sp>
          <p:nvSpPr>
            <p:cNvPr id="59862" name="AutoShape 592"/>
            <p:cNvSpPr>
              <a:spLocks noChangeArrowheads="1"/>
            </p:cNvSpPr>
            <p:nvPr/>
          </p:nvSpPr>
          <p:spPr bwMode="auto">
            <a:xfrm>
              <a:off x="4702" y="3469"/>
              <a:ext cx="125" cy="53"/>
            </a:xfrm>
            <a:prstGeom prst="parallelogram">
              <a:avLst>
                <a:gd name="adj" fmla="val 90856"/>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63" name="Rectangle 593"/>
            <p:cNvSpPr>
              <a:spLocks noChangeArrowheads="1"/>
            </p:cNvSpPr>
            <p:nvPr/>
          </p:nvSpPr>
          <p:spPr bwMode="auto">
            <a:xfrm>
              <a:off x="4765" y="3293"/>
              <a:ext cx="58" cy="17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64" name="Rectangle 594"/>
            <p:cNvSpPr>
              <a:spLocks noChangeArrowheads="1"/>
            </p:cNvSpPr>
            <p:nvPr/>
          </p:nvSpPr>
          <p:spPr bwMode="auto">
            <a:xfrm>
              <a:off x="4703" y="3344"/>
              <a:ext cx="79" cy="177"/>
            </a:xfrm>
            <a:prstGeom prst="rect">
              <a:avLst/>
            </a:prstGeom>
            <a:solidFill>
              <a:schemeClr val="folHlink"/>
            </a:solidFill>
            <a:ln w="9525">
              <a:solidFill>
                <a:schemeClr val="bg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65" name="AutoShape 595"/>
            <p:cNvSpPr>
              <a:spLocks noChangeArrowheads="1"/>
            </p:cNvSpPr>
            <p:nvPr/>
          </p:nvSpPr>
          <p:spPr bwMode="auto">
            <a:xfrm>
              <a:off x="4702" y="3292"/>
              <a:ext cx="125" cy="53"/>
            </a:xfrm>
            <a:prstGeom prst="parallelogram">
              <a:avLst>
                <a:gd name="adj" fmla="val 90856"/>
              </a:avLst>
            </a:prstGeom>
            <a:solidFill>
              <a:schemeClr val="folHlink"/>
            </a:solidFill>
            <a:ln w="9525">
              <a:solidFill>
                <a:schemeClr val="bg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66" name="Line 596"/>
            <p:cNvSpPr>
              <a:spLocks noChangeShapeType="1"/>
            </p:cNvSpPr>
            <p:nvPr/>
          </p:nvSpPr>
          <p:spPr bwMode="auto">
            <a:xfrm>
              <a:off x="4827" y="3296"/>
              <a:ext cx="0" cy="17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867" name="Line 597"/>
            <p:cNvSpPr>
              <a:spLocks noChangeShapeType="1"/>
            </p:cNvSpPr>
            <p:nvPr/>
          </p:nvSpPr>
          <p:spPr bwMode="auto">
            <a:xfrm flipH="1">
              <a:off x="4782" y="3469"/>
              <a:ext cx="45" cy="5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868" name="Rectangle 598"/>
            <p:cNvSpPr>
              <a:spLocks noChangeArrowheads="1"/>
            </p:cNvSpPr>
            <p:nvPr/>
          </p:nvSpPr>
          <p:spPr bwMode="auto">
            <a:xfrm>
              <a:off x="4713" y="3367"/>
              <a:ext cx="52" cy="102"/>
            </a:xfrm>
            <a:prstGeom prst="rect">
              <a:avLst/>
            </a:prstGeom>
            <a:solidFill>
              <a:schemeClr val="folHlink"/>
            </a:solidFill>
            <a:ln w="9525">
              <a:solidFill>
                <a:schemeClr val="bg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869" name="Rectangle 599"/>
            <p:cNvSpPr>
              <a:spLocks noChangeArrowheads="1"/>
            </p:cNvSpPr>
            <p:nvPr/>
          </p:nvSpPr>
          <p:spPr bwMode="auto">
            <a:xfrm>
              <a:off x="4720" y="3398"/>
              <a:ext cx="40" cy="36"/>
            </a:xfrm>
            <a:prstGeom prst="rect">
              <a:avLst/>
            </a:prstGeom>
            <a:solidFill>
              <a:schemeClr val="folHlink"/>
            </a:solidFill>
            <a:ln w="9525">
              <a:solidFill>
                <a:schemeClr val="bg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grpSp>
        <p:nvGrpSpPr>
          <p:cNvPr id="59528" name="Group 609"/>
          <p:cNvGrpSpPr>
            <a:grpSpLocks/>
          </p:cNvGrpSpPr>
          <p:nvPr/>
        </p:nvGrpSpPr>
        <p:grpSpPr bwMode="auto">
          <a:xfrm>
            <a:off x="10212882" y="5305426"/>
            <a:ext cx="273050" cy="341313"/>
            <a:chOff x="4475" y="3342"/>
            <a:chExt cx="172" cy="215"/>
          </a:xfrm>
        </p:grpSpPr>
        <p:sp>
          <p:nvSpPr>
            <p:cNvPr id="59831" name="AutoShape 475"/>
            <p:cNvSpPr>
              <a:spLocks noChangeAspect="1" noChangeArrowheads="1" noTextEdit="1"/>
            </p:cNvSpPr>
            <p:nvPr/>
          </p:nvSpPr>
          <p:spPr bwMode="auto">
            <a:xfrm>
              <a:off x="4500" y="3398"/>
              <a:ext cx="147"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832" name="Freeform 477"/>
            <p:cNvSpPr>
              <a:spLocks/>
            </p:cNvSpPr>
            <p:nvPr/>
          </p:nvSpPr>
          <p:spPr bwMode="auto">
            <a:xfrm>
              <a:off x="4501" y="3398"/>
              <a:ext cx="146" cy="159"/>
            </a:xfrm>
            <a:custGeom>
              <a:avLst/>
              <a:gdLst>
                <a:gd name="T0" fmla="*/ 0 w 1894"/>
                <a:gd name="T1" fmla="*/ 0 h 1904"/>
                <a:gd name="T2" fmla="*/ 0 w 1894"/>
                <a:gd name="T3" fmla="*/ 0 h 1904"/>
                <a:gd name="T4" fmla="*/ 0 w 1894"/>
                <a:gd name="T5" fmla="*/ 0 h 1904"/>
                <a:gd name="T6" fmla="*/ 0 w 1894"/>
                <a:gd name="T7" fmla="*/ 0 h 1904"/>
                <a:gd name="T8" fmla="*/ 0 w 1894"/>
                <a:gd name="T9" fmla="*/ 0 h 1904"/>
                <a:gd name="T10" fmla="*/ 0 w 1894"/>
                <a:gd name="T11" fmla="*/ 0 h 1904"/>
                <a:gd name="T12" fmla="*/ 0 w 1894"/>
                <a:gd name="T13" fmla="*/ 0 h 1904"/>
                <a:gd name="T14" fmla="*/ 0 w 1894"/>
                <a:gd name="T15" fmla="*/ 0 h 1904"/>
                <a:gd name="T16" fmla="*/ 0 w 1894"/>
                <a:gd name="T17" fmla="*/ 0 h 1904"/>
                <a:gd name="T18" fmla="*/ 0 w 1894"/>
                <a:gd name="T19" fmla="*/ 0 h 1904"/>
                <a:gd name="T20" fmla="*/ 0 w 1894"/>
                <a:gd name="T21" fmla="*/ 0 h 1904"/>
                <a:gd name="T22" fmla="*/ 0 w 1894"/>
                <a:gd name="T23" fmla="*/ 0 h 1904"/>
                <a:gd name="T24" fmla="*/ 0 w 1894"/>
                <a:gd name="T25" fmla="*/ 0 h 1904"/>
                <a:gd name="T26" fmla="*/ 0 w 1894"/>
                <a:gd name="T27" fmla="*/ 0 h 1904"/>
                <a:gd name="T28" fmla="*/ 0 w 1894"/>
                <a:gd name="T29" fmla="*/ 0 h 1904"/>
                <a:gd name="T30" fmla="*/ 0 w 1894"/>
                <a:gd name="T31" fmla="*/ 0 h 1904"/>
                <a:gd name="T32" fmla="*/ 0 w 1894"/>
                <a:gd name="T33" fmla="*/ 0 h 1904"/>
                <a:gd name="T34" fmla="*/ 0 w 1894"/>
                <a:gd name="T35" fmla="*/ 0 h 1904"/>
                <a:gd name="T36" fmla="*/ 0 w 1894"/>
                <a:gd name="T37" fmla="*/ 0 h 1904"/>
                <a:gd name="T38" fmla="*/ 0 w 1894"/>
                <a:gd name="T39" fmla="*/ 0 h 1904"/>
                <a:gd name="T40" fmla="*/ 0 w 1894"/>
                <a:gd name="T41" fmla="*/ 0 h 1904"/>
                <a:gd name="T42" fmla="*/ 0 w 1894"/>
                <a:gd name="T43" fmla="*/ 0 h 1904"/>
                <a:gd name="T44" fmla="*/ 0 w 1894"/>
                <a:gd name="T45" fmla="*/ 0 h 1904"/>
                <a:gd name="T46" fmla="*/ 0 w 1894"/>
                <a:gd name="T47" fmla="*/ 0 h 1904"/>
                <a:gd name="T48" fmla="*/ 0 w 1894"/>
                <a:gd name="T49" fmla="*/ 0 h 1904"/>
                <a:gd name="T50" fmla="*/ 0 w 1894"/>
                <a:gd name="T51" fmla="*/ 0 h 1904"/>
                <a:gd name="T52" fmla="*/ 0 w 1894"/>
                <a:gd name="T53" fmla="*/ 0 h 1904"/>
                <a:gd name="T54" fmla="*/ 0 w 1894"/>
                <a:gd name="T55" fmla="*/ 0 h 1904"/>
                <a:gd name="T56" fmla="*/ 0 w 1894"/>
                <a:gd name="T57" fmla="*/ 0 h 1904"/>
                <a:gd name="T58" fmla="*/ 0 w 1894"/>
                <a:gd name="T59" fmla="*/ 0 h 1904"/>
                <a:gd name="T60" fmla="*/ 0 w 1894"/>
                <a:gd name="T61" fmla="*/ 0 h 1904"/>
                <a:gd name="T62" fmla="*/ 0 w 1894"/>
                <a:gd name="T63" fmla="*/ 0 h 1904"/>
                <a:gd name="T64" fmla="*/ 0 w 1894"/>
                <a:gd name="T65" fmla="*/ 0 h 1904"/>
                <a:gd name="T66" fmla="*/ 0 w 1894"/>
                <a:gd name="T67" fmla="*/ 0 h 1904"/>
                <a:gd name="T68" fmla="*/ 0 w 1894"/>
                <a:gd name="T69" fmla="*/ 0 h 1904"/>
                <a:gd name="T70" fmla="*/ 0 w 1894"/>
                <a:gd name="T71" fmla="*/ 0 h 1904"/>
                <a:gd name="T72" fmla="*/ 0 w 1894"/>
                <a:gd name="T73" fmla="*/ 0 h 1904"/>
                <a:gd name="T74" fmla="*/ 0 w 1894"/>
                <a:gd name="T75" fmla="*/ 0 h 1904"/>
                <a:gd name="T76" fmla="*/ 0 w 1894"/>
                <a:gd name="T77" fmla="*/ 0 h 1904"/>
                <a:gd name="T78" fmla="*/ 0 w 1894"/>
                <a:gd name="T79" fmla="*/ 0 h 1904"/>
                <a:gd name="T80" fmla="*/ 0 w 1894"/>
                <a:gd name="T81" fmla="*/ 0 h 1904"/>
                <a:gd name="T82" fmla="*/ 0 w 1894"/>
                <a:gd name="T83" fmla="*/ 0 h 1904"/>
                <a:gd name="T84" fmla="*/ 0 w 1894"/>
                <a:gd name="T85" fmla="*/ 0 h 1904"/>
                <a:gd name="T86" fmla="*/ 0 w 1894"/>
                <a:gd name="T87" fmla="*/ 0 h 1904"/>
                <a:gd name="T88" fmla="*/ 0 w 1894"/>
                <a:gd name="T89" fmla="*/ 0 h 1904"/>
                <a:gd name="T90" fmla="*/ 0 w 1894"/>
                <a:gd name="T91" fmla="*/ 0 h 1904"/>
                <a:gd name="T92" fmla="*/ 0 w 1894"/>
                <a:gd name="T93" fmla="*/ 0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59833" name="Freeform 482"/>
            <p:cNvSpPr>
              <a:spLocks/>
            </p:cNvSpPr>
            <p:nvPr/>
          </p:nvSpPr>
          <p:spPr bwMode="auto">
            <a:xfrm>
              <a:off x="4519" y="3499"/>
              <a:ext cx="85" cy="27"/>
            </a:xfrm>
            <a:custGeom>
              <a:avLst/>
              <a:gdLst>
                <a:gd name="T0" fmla="*/ 0 w 1106"/>
                <a:gd name="T1" fmla="*/ 0 h 331"/>
                <a:gd name="T2" fmla="*/ 0 w 1106"/>
                <a:gd name="T3" fmla="*/ 0 h 331"/>
                <a:gd name="T4" fmla="*/ 0 w 1106"/>
                <a:gd name="T5" fmla="*/ 0 h 331"/>
                <a:gd name="T6" fmla="*/ 0 w 1106"/>
                <a:gd name="T7" fmla="*/ 0 h 331"/>
                <a:gd name="T8" fmla="*/ 0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34" name="Freeform 485"/>
            <p:cNvSpPr>
              <a:spLocks/>
            </p:cNvSpPr>
            <p:nvPr/>
          </p:nvSpPr>
          <p:spPr bwMode="auto">
            <a:xfrm>
              <a:off x="4505" y="3511"/>
              <a:ext cx="99" cy="42"/>
            </a:xfrm>
            <a:custGeom>
              <a:avLst/>
              <a:gdLst>
                <a:gd name="T0" fmla="*/ 0 w 1285"/>
                <a:gd name="T1" fmla="*/ 0 h 505"/>
                <a:gd name="T2" fmla="*/ 0 w 1285"/>
                <a:gd name="T3" fmla="*/ 0 h 505"/>
                <a:gd name="T4" fmla="*/ 0 w 1285"/>
                <a:gd name="T5" fmla="*/ 0 h 505"/>
                <a:gd name="T6" fmla="*/ 0 w 1285"/>
                <a:gd name="T7" fmla="*/ 0 h 505"/>
                <a:gd name="T8" fmla="*/ 0 w 1285"/>
                <a:gd name="T9" fmla="*/ 0 h 505"/>
                <a:gd name="T10" fmla="*/ 0 w 1285"/>
                <a:gd name="T11" fmla="*/ 0 h 505"/>
                <a:gd name="T12" fmla="*/ 0 w 1285"/>
                <a:gd name="T13" fmla="*/ 0 h 505"/>
                <a:gd name="T14" fmla="*/ 0 w 1285"/>
                <a:gd name="T15" fmla="*/ 0 h 505"/>
                <a:gd name="T16" fmla="*/ 0 w 1285"/>
                <a:gd name="T17" fmla="*/ 0 h 505"/>
                <a:gd name="T18" fmla="*/ 0 w 1285"/>
                <a:gd name="T19" fmla="*/ 0 h 505"/>
                <a:gd name="T20" fmla="*/ 0 w 1285"/>
                <a:gd name="T21" fmla="*/ 0 h 505"/>
                <a:gd name="T22" fmla="*/ 0 w 1285"/>
                <a:gd name="T23" fmla="*/ 0 h 505"/>
                <a:gd name="T24" fmla="*/ 0 w 1285"/>
                <a:gd name="T25" fmla="*/ 0 h 505"/>
                <a:gd name="T26" fmla="*/ 0 w 1285"/>
                <a:gd name="T27" fmla="*/ 0 h 505"/>
                <a:gd name="T28" fmla="*/ 0 w 1285"/>
                <a:gd name="T29" fmla="*/ 0 h 505"/>
                <a:gd name="T30" fmla="*/ 0 w 1285"/>
                <a:gd name="T31" fmla="*/ 0 h 505"/>
                <a:gd name="T32" fmla="*/ 0 w 1285"/>
                <a:gd name="T33" fmla="*/ 0 h 505"/>
                <a:gd name="T34" fmla="*/ 0 w 1285"/>
                <a:gd name="T35" fmla="*/ 0 h 505"/>
                <a:gd name="T36" fmla="*/ 0 w 1285"/>
                <a:gd name="T37" fmla="*/ 0 h 505"/>
                <a:gd name="T38" fmla="*/ 0 w 1285"/>
                <a:gd name="T39" fmla="*/ 0 h 505"/>
                <a:gd name="T40" fmla="*/ 0 w 1285"/>
                <a:gd name="T41" fmla="*/ 0 h 505"/>
                <a:gd name="T42" fmla="*/ 0 w 1285"/>
                <a:gd name="T43" fmla="*/ 0 h 505"/>
                <a:gd name="T44" fmla="*/ 0 w 1285"/>
                <a:gd name="T45" fmla="*/ 0 h 505"/>
                <a:gd name="T46" fmla="*/ 0 w 1285"/>
                <a:gd name="T47" fmla="*/ 0 h 505"/>
                <a:gd name="T48" fmla="*/ 0 w 1285"/>
                <a:gd name="T49" fmla="*/ 0 h 505"/>
                <a:gd name="T50" fmla="*/ 0 w 1285"/>
                <a:gd name="T51" fmla="*/ 0 h 505"/>
                <a:gd name="T52" fmla="*/ 0 w 1285"/>
                <a:gd name="T53" fmla="*/ 0 h 505"/>
                <a:gd name="T54" fmla="*/ 0 w 1285"/>
                <a:gd name="T55" fmla="*/ 0 h 505"/>
                <a:gd name="T56" fmla="*/ 0 w 1285"/>
                <a:gd name="T57" fmla="*/ 0 h 505"/>
                <a:gd name="T58" fmla="*/ 0 w 1285"/>
                <a:gd name="T59" fmla="*/ 0 h 505"/>
                <a:gd name="T60" fmla="*/ 0 w 1285"/>
                <a:gd name="T61" fmla="*/ 0 h 505"/>
                <a:gd name="T62" fmla="*/ 0 w 1285"/>
                <a:gd name="T63" fmla="*/ 0 h 505"/>
                <a:gd name="T64" fmla="*/ 0 w 1285"/>
                <a:gd name="T65" fmla="*/ 0 h 505"/>
                <a:gd name="T66" fmla="*/ 0 w 1285"/>
                <a:gd name="T67" fmla="*/ 0 h 505"/>
                <a:gd name="T68" fmla="*/ 0 w 1285"/>
                <a:gd name="T69" fmla="*/ 0 h 505"/>
                <a:gd name="T70" fmla="*/ 0 w 1285"/>
                <a:gd name="T71" fmla="*/ 0 h 505"/>
                <a:gd name="T72" fmla="*/ 0 w 1285"/>
                <a:gd name="T73" fmla="*/ 0 h 505"/>
                <a:gd name="T74" fmla="*/ 0 w 1285"/>
                <a:gd name="T75" fmla="*/ 0 h 505"/>
                <a:gd name="T76" fmla="*/ 0 w 1285"/>
                <a:gd name="T77" fmla="*/ 0 h 505"/>
                <a:gd name="T78" fmla="*/ 0 w 1285"/>
                <a:gd name="T79" fmla="*/ 0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35" name="AutoShape 525"/>
            <p:cNvSpPr>
              <a:spLocks noChangeAspect="1" noChangeArrowheads="1" noTextEdit="1"/>
            </p:cNvSpPr>
            <p:nvPr/>
          </p:nvSpPr>
          <p:spPr bwMode="auto">
            <a:xfrm>
              <a:off x="4475" y="3342"/>
              <a:ext cx="16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836" name="Freeform 542"/>
            <p:cNvSpPr>
              <a:spLocks/>
            </p:cNvSpPr>
            <p:nvPr/>
          </p:nvSpPr>
          <p:spPr bwMode="auto">
            <a:xfrm>
              <a:off x="4508" y="3354"/>
              <a:ext cx="23" cy="31"/>
            </a:xfrm>
            <a:custGeom>
              <a:avLst/>
              <a:gdLst>
                <a:gd name="T0" fmla="*/ 0 w 179"/>
                <a:gd name="T1" fmla="*/ 0 h 216"/>
                <a:gd name="T2" fmla="*/ 0 w 179"/>
                <a:gd name="T3" fmla="*/ 0 h 216"/>
                <a:gd name="T4" fmla="*/ 0 w 179"/>
                <a:gd name="T5" fmla="*/ 0 h 216"/>
                <a:gd name="T6" fmla="*/ 0 w 179"/>
                <a:gd name="T7" fmla="*/ 0 h 216"/>
                <a:gd name="T8" fmla="*/ 0 w 179"/>
                <a:gd name="T9" fmla="*/ 0 h 216"/>
                <a:gd name="T10" fmla="*/ 0 w 179"/>
                <a:gd name="T11" fmla="*/ 0 h 216"/>
                <a:gd name="T12" fmla="*/ 0 w 179"/>
                <a:gd name="T13" fmla="*/ 0 h 216"/>
                <a:gd name="T14" fmla="*/ 0 w 179"/>
                <a:gd name="T15" fmla="*/ 0 h 216"/>
                <a:gd name="T16" fmla="*/ 0 w 179"/>
                <a:gd name="T17" fmla="*/ 0 h 216"/>
                <a:gd name="T18" fmla="*/ 0 w 179"/>
                <a:gd name="T19" fmla="*/ 0 h 216"/>
                <a:gd name="T20" fmla="*/ 0 w 179"/>
                <a:gd name="T21" fmla="*/ 0 h 216"/>
                <a:gd name="T22" fmla="*/ 0 w 179"/>
                <a:gd name="T23" fmla="*/ 0 h 216"/>
                <a:gd name="T24" fmla="*/ 0 w 179"/>
                <a:gd name="T25" fmla="*/ 0 h 216"/>
                <a:gd name="T26" fmla="*/ 0 w 179"/>
                <a:gd name="T27" fmla="*/ 0 h 216"/>
                <a:gd name="T28" fmla="*/ 0 w 179"/>
                <a:gd name="T29" fmla="*/ 0 h 216"/>
                <a:gd name="T30" fmla="*/ 0 w 179"/>
                <a:gd name="T31" fmla="*/ 0 h 216"/>
                <a:gd name="T32" fmla="*/ 0 w 179"/>
                <a:gd name="T33" fmla="*/ 0 h 216"/>
                <a:gd name="T34" fmla="*/ 0 w 179"/>
                <a:gd name="T35" fmla="*/ 0 h 216"/>
                <a:gd name="T36" fmla="*/ 0 w 179"/>
                <a:gd name="T37" fmla="*/ 0 h 216"/>
                <a:gd name="T38" fmla="*/ 0 w 179"/>
                <a:gd name="T39" fmla="*/ 0 h 216"/>
                <a:gd name="T40" fmla="*/ 0 w 179"/>
                <a:gd name="T41" fmla="*/ 0 h 216"/>
                <a:gd name="T42" fmla="*/ 0 w 179"/>
                <a:gd name="T43" fmla="*/ 0 h 216"/>
                <a:gd name="T44" fmla="*/ 0 w 179"/>
                <a:gd name="T45" fmla="*/ 0 h 216"/>
                <a:gd name="T46" fmla="*/ 0 w 179"/>
                <a:gd name="T47" fmla="*/ 0 h 216"/>
                <a:gd name="T48" fmla="*/ 0 w 179"/>
                <a:gd name="T49" fmla="*/ 0 h 216"/>
                <a:gd name="T50" fmla="*/ 0 w 179"/>
                <a:gd name="T51" fmla="*/ 0 h 216"/>
                <a:gd name="T52" fmla="*/ 0 w 179"/>
                <a:gd name="T53" fmla="*/ 0 h 216"/>
                <a:gd name="T54" fmla="*/ 0 w 179"/>
                <a:gd name="T55" fmla="*/ 0 h 216"/>
                <a:gd name="T56" fmla="*/ 0 w 179"/>
                <a:gd name="T57" fmla="*/ 0 h 216"/>
                <a:gd name="T58" fmla="*/ 0 w 179"/>
                <a:gd name="T59" fmla="*/ 0 h 216"/>
                <a:gd name="T60" fmla="*/ 0 w 179"/>
                <a:gd name="T61" fmla="*/ 0 h 216"/>
                <a:gd name="T62" fmla="*/ 0 w 179"/>
                <a:gd name="T63" fmla="*/ 0 h 216"/>
                <a:gd name="T64" fmla="*/ 0 w 179"/>
                <a:gd name="T65" fmla="*/ 0 h 216"/>
                <a:gd name="T66" fmla="*/ 0 w 179"/>
                <a:gd name="T67" fmla="*/ 0 h 216"/>
                <a:gd name="T68" fmla="*/ 0 w 179"/>
                <a:gd name="T69" fmla="*/ 0 h 216"/>
                <a:gd name="T70" fmla="*/ 0 w 179"/>
                <a:gd name="T71" fmla="*/ 0 h 216"/>
                <a:gd name="T72" fmla="*/ 0 w 179"/>
                <a:gd name="T73" fmla="*/ 0 h 216"/>
                <a:gd name="T74" fmla="*/ 0 w 179"/>
                <a:gd name="T75" fmla="*/ 0 h 216"/>
                <a:gd name="T76" fmla="*/ 0 w 179"/>
                <a:gd name="T77" fmla="*/ 0 h 216"/>
                <a:gd name="T78" fmla="*/ 0 w 179"/>
                <a:gd name="T79" fmla="*/ 0 h 216"/>
                <a:gd name="T80" fmla="*/ 0 w 179"/>
                <a:gd name="T81" fmla="*/ 0 h 216"/>
                <a:gd name="T82" fmla="*/ 0 w 179"/>
                <a:gd name="T83" fmla="*/ 0 h 216"/>
                <a:gd name="T84" fmla="*/ 0 w 179"/>
                <a:gd name="T85" fmla="*/ 0 h 216"/>
                <a:gd name="T86" fmla="*/ 0 w 179"/>
                <a:gd name="T87" fmla="*/ 0 h 216"/>
                <a:gd name="T88" fmla="*/ 0 w 179"/>
                <a:gd name="T89" fmla="*/ 0 h 216"/>
                <a:gd name="T90" fmla="*/ 0 w 179"/>
                <a:gd name="T91" fmla="*/ 0 h 216"/>
                <a:gd name="T92" fmla="*/ 0 w 179"/>
                <a:gd name="T93" fmla="*/ 0 h 216"/>
                <a:gd name="T94" fmla="*/ 0 w 179"/>
                <a:gd name="T95" fmla="*/ 0 h 216"/>
                <a:gd name="T96" fmla="*/ 0 w 179"/>
                <a:gd name="T97" fmla="*/ 0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chemeClr val="bg2"/>
              </a:solidFill>
              <a:round/>
              <a:headEnd/>
              <a:tailEnd/>
            </a:ln>
          </p:spPr>
          <p:txBody>
            <a:bodyPr/>
            <a:lstStyle/>
            <a:p>
              <a:endParaRPr lang="zh-CN" altLang="en-US"/>
            </a:p>
          </p:txBody>
        </p:sp>
        <p:sp>
          <p:nvSpPr>
            <p:cNvPr id="59837" name="Freeform 543"/>
            <p:cNvSpPr>
              <a:spLocks/>
            </p:cNvSpPr>
            <p:nvPr/>
          </p:nvSpPr>
          <p:spPr bwMode="auto">
            <a:xfrm>
              <a:off x="4547" y="3353"/>
              <a:ext cx="14" cy="24"/>
            </a:xfrm>
            <a:custGeom>
              <a:avLst/>
              <a:gdLst>
                <a:gd name="T0" fmla="*/ 0 w 114"/>
                <a:gd name="T1" fmla="*/ 0 h 168"/>
                <a:gd name="T2" fmla="*/ 0 w 114"/>
                <a:gd name="T3" fmla="*/ 0 h 168"/>
                <a:gd name="T4" fmla="*/ 0 w 114"/>
                <a:gd name="T5" fmla="*/ 0 h 168"/>
                <a:gd name="T6" fmla="*/ 0 w 114"/>
                <a:gd name="T7" fmla="*/ 0 h 168"/>
                <a:gd name="T8" fmla="*/ 0 w 114"/>
                <a:gd name="T9" fmla="*/ 0 h 168"/>
                <a:gd name="T10" fmla="*/ 0 w 114"/>
                <a:gd name="T11" fmla="*/ 0 h 168"/>
                <a:gd name="T12" fmla="*/ 0 w 114"/>
                <a:gd name="T13" fmla="*/ 0 h 168"/>
                <a:gd name="T14" fmla="*/ 0 w 114"/>
                <a:gd name="T15" fmla="*/ 0 h 168"/>
                <a:gd name="T16" fmla="*/ 0 w 114"/>
                <a:gd name="T17" fmla="*/ 0 h 168"/>
                <a:gd name="T18" fmla="*/ 0 w 114"/>
                <a:gd name="T19" fmla="*/ 0 h 168"/>
                <a:gd name="T20" fmla="*/ 0 w 114"/>
                <a:gd name="T21" fmla="*/ 0 h 168"/>
                <a:gd name="T22" fmla="*/ 0 w 114"/>
                <a:gd name="T23" fmla="*/ 0 h 168"/>
                <a:gd name="T24" fmla="*/ 0 w 114"/>
                <a:gd name="T25" fmla="*/ 0 h 168"/>
                <a:gd name="T26" fmla="*/ 0 w 114"/>
                <a:gd name="T27" fmla="*/ 0 h 168"/>
                <a:gd name="T28" fmla="*/ 0 w 114"/>
                <a:gd name="T29" fmla="*/ 0 h 168"/>
                <a:gd name="T30" fmla="*/ 0 w 114"/>
                <a:gd name="T31" fmla="*/ 0 h 168"/>
                <a:gd name="T32" fmla="*/ 0 w 114"/>
                <a:gd name="T33" fmla="*/ 0 h 168"/>
                <a:gd name="T34" fmla="*/ 0 w 114"/>
                <a:gd name="T35" fmla="*/ 0 h 168"/>
                <a:gd name="T36" fmla="*/ 0 w 114"/>
                <a:gd name="T37" fmla="*/ 0 h 168"/>
                <a:gd name="T38" fmla="*/ 0 w 114"/>
                <a:gd name="T39" fmla="*/ 0 h 168"/>
                <a:gd name="T40" fmla="*/ 0 w 114"/>
                <a:gd name="T41" fmla="*/ 0 h 168"/>
                <a:gd name="T42" fmla="*/ 0 w 114"/>
                <a:gd name="T43" fmla="*/ 0 h 168"/>
                <a:gd name="T44" fmla="*/ 0 w 114"/>
                <a:gd name="T45" fmla="*/ 0 h 168"/>
                <a:gd name="T46" fmla="*/ 0 w 114"/>
                <a:gd name="T47" fmla="*/ 0 h 168"/>
                <a:gd name="T48" fmla="*/ 0 w 114"/>
                <a:gd name="T49" fmla="*/ 0 h 168"/>
                <a:gd name="T50" fmla="*/ 0 w 114"/>
                <a:gd name="T51" fmla="*/ 0 h 168"/>
                <a:gd name="T52" fmla="*/ 0 w 114"/>
                <a:gd name="T53" fmla="*/ 0 h 168"/>
                <a:gd name="T54" fmla="*/ 0 w 114"/>
                <a:gd name="T55" fmla="*/ 0 h 168"/>
                <a:gd name="T56" fmla="*/ 0 w 114"/>
                <a:gd name="T57" fmla="*/ 0 h 168"/>
                <a:gd name="T58" fmla="*/ 0 w 114"/>
                <a:gd name="T59" fmla="*/ 0 h 168"/>
                <a:gd name="T60" fmla="*/ 0 w 114"/>
                <a:gd name="T61" fmla="*/ 0 h 168"/>
                <a:gd name="T62" fmla="*/ 0 w 114"/>
                <a:gd name="T63" fmla="*/ 0 h 168"/>
                <a:gd name="T64" fmla="*/ 0 w 114"/>
                <a:gd name="T65" fmla="*/ 0 h 168"/>
                <a:gd name="T66" fmla="*/ 0 w 114"/>
                <a:gd name="T67" fmla="*/ 0 h 168"/>
                <a:gd name="T68" fmla="*/ 0 w 114"/>
                <a:gd name="T69" fmla="*/ 0 h 168"/>
                <a:gd name="T70" fmla="*/ 0 w 114"/>
                <a:gd name="T71" fmla="*/ 0 h 168"/>
                <a:gd name="T72" fmla="*/ 0 w 114"/>
                <a:gd name="T73" fmla="*/ 0 h 168"/>
                <a:gd name="T74" fmla="*/ 0 w 114"/>
                <a:gd name="T75" fmla="*/ 0 h 168"/>
                <a:gd name="T76" fmla="*/ 0 w 114"/>
                <a:gd name="T77" fmla="*/ 0 h 168"/>
                <a:gd name="T78" fmla="*/ 0 w 114"/>
                <a:gd name="T79" fmla="*/ 0 h 168"/>
                <a:gd name="T80" fmla="*/ 0 w 114"/>
                <a:gd name="T81" fmla="*/ 0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38" name="Freeform 544"/>
            <p:cNvSpPr>
              <a:spLocks/>
            </p:cNvSpPr>
            <p:nvPr/>
          </p:nvSpPr>
          <p:spPr bwMode="auto">
            <a:xfrm>
              <a:off x="4494" y="3348"/>
              <a:ext cx="37" cy="50"/>
            </a:xfrm>
            <a:custGeom>
              <a:avLst/>
              <a:gdLst>
                <a:gd name="T0" fmla="*/ 0 w 289"/>
                <a:gd name="T1" fmla="*/ 0 h 351"/>
                <a:gd name="T2" fmla="*/ 0 w 289"/>
                <a:gd name="T3" fmla="*/ 0 h 351"/>
                <a:gd name="T4" fmla="*/ 0 w 289"/>
                <a:gd name="T5" fmla="*/ 0 h 351"/>
                <a:gd name="T6" fmla="*/ 0 w 289"/>
                <a:gd name="T7" fmla="*/ 0 h 351"/>
                <a:gd name="T8" fmla="*/ 0 w 289"/>
                <a:gd name="T9" fmla="*/ 0 h 351"/>
                <a:gd name="T10" fmla="*/ 0 w 289"/>
                <a:gd name="T11" fmla="*/ 0 h 351"/>
                <a:gd name="T12" fmla="*/ 0 w 289"/>
                <a:gd name="T13" fmla="*/ 0 h 351"/>
                <a:gd name="T14" fmla="*/ 0 w 289"/>
                <a:gd name="T15" fmla="*/ 0 h 351"/>
                <a:gd name="T16" fmla="*/ 0 w 289"/>
                <a:gd name="T17" fmla="*/ 0 h 351"/>
                <a:gd name="T18" fmla="*/ 0 w 289"/>
                <a:gd name="T19" fmla="*/ 0 h 351"/>
                <a:gd name="T20" fmla="*/ 0 w 289"/>
                <a:gd name="T21" fmla="*/ 0 h 351"/>
                <a:gd name="T22" fmla="*/ 0 w 289"/>
                <a:gd name="T23" fmla="*/ 0 h 351"/>
                <a:gd name="T24" fmla="*/ 0 w 289"/>
                <a:gd name="T25" fmla="*/ 0 h 351"/>
                <a:gd name="T26" fmla="*/ 0 w 289"/>
                <a:gd name="T27" fmla="*/ 0 h 351"/>
                <a:gd name="T28" fmla="*/ 0 w 289"/>
                <a:gd name="T29" fmla="*/ 0 h 351"/>
                <a:gd name="T30" fmla="*/ 0 w 289"/>
                <a:gd name="T31" fmla="*/ 0 h 351"/>
                <a:gd name="T32" fmla="*/ 0 w 289"/>
                <a:gd name="T33" fmla="*/ 0 h 351"/>
                <a:gd name="T34" fmla="*/ 0 w 289"/>
                <a:gd name="T35" fmla="*/ 0 h 351"/>
                <a:gd name="T36" fmla="*/ 0 w 289"/>
                <a:gd name="T37" fmla="*/ 0 h 351"/>
                <a:gd name="T38" fmla="*/ 0 w 289"/>
                <a:gd name="T39" fmla="*/ 0 h 351"/>
                <a:gd name="T40" fmla="*/ 0 w 289"/>
                <a:gd name="T41" fmla="*/ 0 h 351"/>
                <a:gd name="T42" fmla="*/ 0 w 289"/>
                <a:gd name="T43" fmla="*/ 0 h 351"/>
                <a:gd name="T44" fmla="*/ 0 w 289"/>
                <a:gd name="T45" fmla="*/ 0 h 351"/>
                <a:gd name="T46" fmla="*/ 0 w 289"/>
                <a:gd name="T47" fmla="*/ 0 h 351"/>
                <a:gd name="T48" fmla="*/ 0 w 289"/>
                <a:gd name="T49" fmla="*/ 0 h 351"/>
                <a:gd name="T50" fmla="*/ 0 w 289"/>
                <a:gd name="T51" fmla="*/ 0 h 351"/>
                <a:gd name="T52" fmla="*/ 0 w 289"/>
                <a:gd name="T53" fmla="*/ 0 h 351"/>
                <a:gd name="T54" fmla="*/ 0 w 289"/>
                <a:gd name="T55" fmla="*/ 0 h 351"/>
                <a:gd name="T56" fmla="*/ 0 w 289"/>
                <a:gd name="T57" fmla="*/ 0 h 351"/>
                <a:gd name="T58" fmla="*/ 0 w 289"/>
                <a:gd name="T59" fmla="*/ 0 h 351"/>
                <a:gd name="T60" fmla="*/ 0 w 289"/>
                <a:gd name="T61" fmla="*/ 0 h 351"/>
                <a:gd name="T62" fmla="*/ 0 w 289"/>
                <a:gd name="T63" fmla="*/ 0 h 351"/>
                <a:gd name="T64" fmla="*/ 0 w 289"/>
                <a:gd name="T65" fmla="*/ 0 h 351"/>
                <a:gd name="T66" fmla="*/ 0 w 289"/>
                <a:gd name="T67" fmla="*/ 0 h 351"/>
                <a:gd name="T68" fmla="*/ 0 w 289"/>
                <a:gd name="T69" fmla="*/ 0 h 351"/>
                <a:gd name="T70" fmla="*/ 0 w 289"/>
                <a:gd name="T71" fmla="*/ 0 h 351"/>
                <a:gd name="T72" fmla="*/ 0 w 289"/>
                <a:gd name="T73" fmla="*/ 0 h 351"/>
                <a:gd name="T74" fmla="*/ 0 w 289"/>
                <a:gd name="T75" fmla="*/ 0 h 351"/>
                <a:gd name="T76" fmla="*/ 0 w 289"/>
                <a:gd name="T77" fmla="*/ 0 h 351"/>
                <a:gd name="T78" fmla="*/ 0 w 289"/>
                <a:gd name="T79" fmla="*/ 0 h 351"/>
                <a:gd name="T80" fmla="*/ 0 w 289"/>
                <a:gd name="T81" fmla="*/ 0 h 351"/>
                <a:gd name="T82" fmla="*/ 0 w 289"/>
                <a:gd name="T83" fmla="*/ 0 h 351"/>
                <a:gd name="T84" fmla="*/ 0 w 289"/>
                <a:gd name="T85" fmla="*/ 0 h 351"/>
                <a:gd name="T86" fmla="*/ 0 w 289"/>
                <a:gd name="T87" fmla="*/ 0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39" name="Freeform 545"/>
            <p:cNvSpPr>
              <a:spLocks/>
            </p:cNvSpPr>
            <p:nvPr/>
          </p:nvSpPr>
          <p:spPr bwMode="auto">
            <a:xfrm>
              <a:off x="4545" y="3346"/>
              <a:ext cx="32" cy="34"/>
            </a:xfrm>
            <a:custGeom>
              <a:avLst/>
              <a:gdLst>
                <a:gd name="T0" fmla="*/ 0 w 254"/>
                <a:gd name="T1" fmla="*/ 0 h 234"/>
                <a:gd name="T2" fmla="*/ 0 w 254"/>
                <a:gd name="T3" fmla="*/ 0 h 234"/>
                <a:gd name="T4" fmla="*/ 0 w 254"/>
                <a:gd name="T5" fmla="*/ 0 h 234"/>
                <a:gd name="T6" fmla="*/ 0 w 254"/>
                <a:gd name="T7" fmla="*/ 0 h 234"/>
                <a:gd name="T8" fmla="*/ 0 w 254"/>
                <a:gd name="T9" fmla="*/ 0 h 234"/>
                <a:gd name="T10" fmla="*/ 0 w 254"/>
                <a:gd name="T11" fmla="*/ 0 h 234"/>
                <a:gd name="T12" fmla="*/ 0 w 254"/>
                <a:gd name="T13" fmla="*/ 0 h 234"/>
                <a:gd name="T14" fmla="*/ 0 w 254"/>
                <a:gd name="T15" fmla="*/ 0 h 234"/>
                <a:gd name="T16" fmla="*/ 0 w 254"/>
                <a:gd name="T17" fmla="*/ 0 h 234"/>
                <a:gd name="T18" fmla="*/ 0 w 254"/>
                <a:gd name="T19" fmla="*/ 0 h 234"/>
                <a:gd name="T20" fmla="*/ 0 w 254"/>
                <a:gd name="T21" fmla="*/ 0 h 234"/>
                <a:gd name="T22" fmla="*/ 0 w 254"/>
                <a:gd name="T23" fmla="*/ 0 h 234"/>
                <a:gd name="T24" fmla="*/ 0 w 254"/>
                <a:gd name="T25" fmla="*/ 0 h 234"/>
                <a:gd name="T26" fmla="*/ 0 w 254"/>
                <a:gd name="T27" fmla="*/ 0 h 234"/>
                <a:gd name="T28" fmla="*/ 0 w 254"/>
                <a:gd name="T29" fmla="*/ 0 h 234"/>
                <a:gd name="T30" fmla="*/ 0 w 254"/>
                <a:gd name="T31" fmla="*/ 0 h 234"/>
                <a:gd name="T32" fmla="*/ 0 w 254"/>
                <a:gd name="T33" fmla="*/ 0 h 234"/>
                <a:gd name="T34" fmla="*/ 0 w 254"/>
                <a:gd name="T35" fmla="*/ 0 h 234"/>
                <a:gd name="T36" fmla="*/ 0 w 254"/>
                <a:gd name="T37" fmla="*/ 0 h 234"/>
                <a:gd name="T38" fmla="*/ 0 w 254"/>
                <a:gd name="T39" fmla="*/ 0 h 234"/>
                <a:gd name="T40" fmla="*/ 0 w 254"/>
                <a:gd name="T41" fmla="*/ 0 h 234"/>
                <a:gd name="T42" fmla="*/ 0 w 254"/>
                <a:gd name="T43" fmla="*/ 0 h 234"/>
                <a:gd name="T44" fmla="*/ 0 w 254"/>
                <a:gd name="T45" fmla="*/ 0 h 234"/>
                <a:gd name="T46" fmla="*/ 0 w 254"/>
                <a:gd name="T47" fmla="*/ 0 h 234"/>
                <a:gd name="T48" fmla="*/ 0 w 254"/>
                <a:gd name="T49" fmla="*/ 0 h 234"/>
                <a:gd name="T50" fmla="*/ 0 w 254"/>
                <a:gd name="T51" fmla="*/ 0 h 234"/>
                <a:gd name="T52" fmla="*/ 0 w 254"/>
                <a:gd name="T53" fmla="*/ 0 h 234"/>
                <a:gd name="T54" fmla="*/ 0 w 254"/>
                <a:gd name="T55" fmla="*/ 0 h 234"/>
                <a:gd name="T56" fmla="*/ 0 w 254"/>
                <a:gd name="T57" fmla="*/ 0 h 234"/>
                <a:gd name="T58" fmla="*/ 0 w 254"/>
                <a:gd name="T59" fmla="*/ 0 h 234"/>
                <a:gd name="T60" fmla="*/ 0 w 254"/>
                <a:gd name="T61" fmla="*/ 0 h 234"/>
                <a:gd name="T62" fmla="*/ 0 w 254"/>
                <a:gd name="T63" fmla="*/ 0 h 234"/>
                <a:gd name="T64" fmla="*/ 0 w 254"/>
                <a:gd name="T65" fmla="*/ 0 h 234"/>
                <a:gd name="T66" fmla="*/ 0 w 254"/>
                <a:gd name="T67" fmla="*/ 0 h 234"/>
                <a:gd name="T68" fmla="*/ 0 w 254"/>
                <a:gd name="T69" fmla="*/ 0 h 234"/>
                <a:gd name="T70" fmla="*/ 0 w 254"/>
                <a:gd name="T71" fmla="*/ 0 h 234"/>
                <a:gd name="T72" fmla="*/ 0 w 254"/>
                <a:gd name="T73" fmla="*/ 0 h 234"/>
                <a:gd name="T74" fmla="*/ 0 w 254"/>
                <a:gd name="T75" fmla="*/ 0 h 234"/>
                <a:gd name="T76" fmla="*/ 0 w 254"/>
                <a:gd name="T77" fmla="*/ 0 h 234"/>
                <a:gd name="T78" fmla="*/ 0 w 254"/>
                <a:gd name="T79" fmla="*/ 0 h 234"/>
                <a:gd name="T80" fmla="*/ 0 w 254"/>
                <a:gd name="T81" fmla="*/ 0 h 234"/>
                <a:gd name="T82" fmla="*/ 0 w 254"/>
                <a:gd name="T83" fmla="*/ 0 h 234"/>
                <a:gd name="T84" fmla="*/ 0 w 254"/>
                <a:gd name="T85" fmla="*/ 0 h 234"/>
                <a:gd name="T86" fmla="*/ 0 w 254"/>
                <a:gd name="T87" fmla="*/ 0 h 234"/>
                <a:gd name="T88" fmla="*/ 0 w 254"/>
                <a:gd name="T89" fmla="*/ 0 h 234"/>
                <a:gd name="T90" fmla="*/ 0 w 254"/>
                <a:gd name="T91" fmla="*/ 0 h 234"/>
                <a:gd name="T92" fmla="*/ 0 w 254"/>
                <a:gd name="T93" fmla="*/ 0 h 234"/>
                <a:gd name="T94" fmla="*/ 0 w 254"/>
                <a:gd name="T95" fmla="*/ 0 h 234"/>
                <a:gd name="T96" fmla="*/ 0 w 254"/>
                <a:gd name="T97" fmla="*/ 0 h 234"/>
                <a:gd name="T98" fmla="*/ 0 w 254"/>
                <a:gd name="T99" fmla="*/ 0 h 234"/>
                <a:gd name="T100" fmla="*/ 0 w 254"/>
                <a:gd name="T101" fmla="*/ 0 h 234"/>
                <a:gd name="T102" fmla="*/ 0 w 254"/>
                <a:gd name="T103" fmla="*/ 0 h 234"/>
                <a:gd name="T104" fmla="*/ 0 w 254"/>
                <a:gd name="T105" fmla="*/ 0 h 234"/>
                <a:gd name="T106" fmla="*/ 0 w 254"/>
                <a:gd name="T107" fmla="*/ 0 h 234"/>
                <a:gd name="T108" fmla="*/ 0 w 254"/>
                <a:gd name="T109" fmla="*/ 0 h 234"/>
                <a:gd name="T110" fmla="*/ 0 w 254"/>
                <a:gd name="T111" fmla="*/ 0 h 234"/>
                <a:gd name="T112" fmla="*/ 0 w 254"/>
                <a:gd name="T113" fmla="*/ 0 h 234"/>
                <a:gd name="T114" fmla="*/ 0 w 254"/>
                <a:gd name="T115" fmla="*/ 0 h 234"/>
                <a:gd name="T116" fmla="*/ 0 w 254"/>
                <a:gd name="T117" fmla="*/ 0 h 234"/>
                <a:gd name="T118" fmla="*/ 0 w 254"/>
                <a:gd name="T119" fmla="*/ 0 h 234"/>
                <a:gd name="T120" fmla="*/ 0 w 254"/>
                <a:gd name="T121" fmla="*/ 0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40" name="Freeform 546"/>
            <p:cNvSpPr>
              <a:spLocks/>
            </p:cNvSpPr>
            <p:nvPr/>
          </p:nvSpPr>
          <p:spPr bwMode="auto">
            <a:xfrm>
              <a:off x="4481" y="3362"/>
              <a:ext cx="13" cy="31"/>
            </a:xfrm>
            <a:custGeom>
              <a:avLst/>
              <a:gdLst>
                <a:gd name="T0" fmla="*/ 0 w 103"/>
                <a:gd name="T1" fmla="*/ 0 h 221"/>
                <a:gd name="T2" fmla="*/ 0 w 103"/>
                <a:gd name="T3" fmla="*/ 0 h 221"/>
                <a:gd name="T4" fmla="*/ 0 w 103"/>
                <a:gd name="T5" fmla="*/ 0 h 221"/>
                <a:gd name="T6" fmla="*/ 0 w 103"/>
                <a:gd name="T7" fmla="*/ 0 h 221"/>
                <a:gd name="T8" fmla="*/ 0 w 103"/>
                <a:gd name="T9" fmla="*/ 0 h 221"/>
                <a:gd name="T10" fmla="*/ 0 w 103"/>
                <a:gd name="T11" fmla="*/ 0 h 221"/>
                <a:gd name="T12" fmla="*/ 0 w 103"/>
                <a:gd name="T13" fmla="*/ 0 h 221"/>
                <a:gd name="T14" fmla="*/ 0 w 103"/>
                <a:gd name="T15" fmla="*/ 0 h 221"/>
                <a:gd name="T16" fmla="*/ 0 w 103"/>
                <a:gd name="T17" fmla="*/ 0 h 221"/>
                <a:gd name="T18" fmla="*/ 0 w 103"/>
                <a:gd name="T19" fmla="*/ 0 h 221"/>
                <a:gd name="T20" fmla="*/ 0 w 103"/>
                <a:gd name="T21" fmla="*/ 0 h 221"/>
                <a:gd name="T22" fmla="*/ 0 w 103"/>
                <a:gd name="T23" fmla="*/ 0 h 221"/>
                <a:gd name="T24" fmla="*/ 0 w 103"/>
                <a:gd name="T25" fmla="*/ 0 h 221"/>
                <a:gd name="T26" fmla="*/ 0 w 103"/>
                <a:gd name="T27" fmla="*/ 0 h 221"/>
                <a:gd name="T28" fmla="*/ 0 w 103"/>
                <a:gd name="T29" fmla="*/ 0 h 221"/>
                <a:gd name="T30" fmla="*/ 0 w 103"/>
                <a:gd name="T31" fmla="*/ 0 h 221"/>
                <a:gd name="T32" fmla="*/ 0 w 103"/>
                <a:gd name="T33" fmla="*/ 0 h 221"/>
                <a:gd name="T34" fmla="*/ 0 w 103"/>
                <a:gd name="T35" fmla="*/ 0 h 221"/>
                <a:gd name="T36" fmla="*/ 0 w 103"/>
                <a:gd name="T37" fmla="*/ 0 h 221"/>
                <a:gd name="T38" fmla="*/ 0 w 103"/>
                <a:gd name="T39" fmla="*/ 0 h 221"/>
                <a:gd name="T40" fmla="*/ 0 w 103"/>
                <a:gd name="T41" fmla="*/ 0 h 221"/>
                <a:gd name="T42" fmla="*/ 0 w 103"/>
                <a:gd name="T43" fmla="*/ 0 h 221"/>
                <a:gd name="T44" fmla="*/ 0 w 103"/>
                <a:gd name="T45" fmla="*/ 0 h 221"/>
                <a:gd name="T46" fmla="*/ 0 w 103"/>
                <a:gd name="T47" fmla="*/ 0 h 221"/>
                <a:gd name="T48" fmla="*/ 0 w 103"/>
                <a:gd name="T49" fmla="*/ 0 h 221"/>
                <a:gd name="T50" fmla="*/ 0 w 103"/>
                <a:gd name="T51" fmla="*/ 0 h 221"/>
                <a:gd name="T52" fmla="*/ 0 w 103"/>
                <a:gd name="T53" fmla="*/ 0 h 221"/>
                <a:gd name="T54" fmla="*/ 0 w 103"/>
                <a:gd name="T55" fmla="*/ 0 h 221"/>
                <a:gd name="T56" fmla="*/ 0 w 103"/>
                <a:gd name="T57" fmla="*/ 0 h 221"/>
                <a:gd name="T58" fmla="*/ 0 w 103"/>
                <a:gd name="T59" fmla="*/ 0 h 221"/>
                <a:gd name="T60" fmla="*/ 0 w 103"/>
                <a:gd name="T61" fmla="*/ 0 h 221"/>
                <a:gd name="T62" fmla="*/ 0 w 103"/>
                <a:gd name="T63" fmla="*/ 0 h 221"/>
                <a:gd name="T64" fmla="*/ 0 w 103"/>
                <a:gd name="T65" fmla="*/ 0 h 221"/>
                <a:gd name="T66" fmla="*/ 0 w 103"/>
                <a:gd name="T67" fmla="*/ 0 h 221"/>
                <a:gd name="T68" fmla="*/ 0 w 103"/>
                <a:gd name="T69" fmla="*/ 0 h 221"/>
                <a:gd name="T70" fmla="*/ 0 w 103"/>
                <a:gd name="T71" fmla="*/ 0 h 221"/>
                <a:gd name="T72" fmla="*/ 0 w 103"/>
                <a:gd name="T73" fmla="*/ 0 h 221"/>
                <a:gd name="T74" fmla="*/ 0 w 103"/>
                <a:gd name="T75" fmla="*/ 0 h 221"/>
                <a:gd name="T76" fmla="*/ 0 w 103"/>
                <a:gd name="T77" fmla="*/ 0 h 221"/>
                <a:gd name="T78" fmla="*/ 0 w 103"/>
                <a:gd name="T79" fmla="*/ 0 h 221"/>
                <a:gd name="T80" fmla="*/ 0 w 103"/>
                <a:gd name="T81" fmla="*/ 0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41" name="Freeform 547"/>
            <p:cNvSpPr>
              <a:spLocks/>
            </p:cNvSpPr>
            <p:nvPr/>
          </p:nvSpPr>
          <p:spPr bwMode="auto">
            <a:xfrm>
              <a:off x="4571" y="3344"/>
              <a:ext cx="28" cy="41"/>
            </a:xfrm>
            <a:custGeom>
              <a:avLst/>
              <a:gdLst>
                <a:gd name="T0" fmla="*/ 0 w 221"/>
                <a:gd name="T1" fmla="*/ 0 h 288"/>
                <a:gd name="T2" fmla="*/ 0 w 221"/>
                <a:gd name="T3" fmla="*/ 0 h 288"/>
                <a:gd name="T4" fmla="*/ 0 w 221"/>
                <a:gd name="T5" fmla="*/ 0 h 288"/>
                <a:gd name="T6" fmla="*/ 0 w 221"/>
                <a:gd name="T7" fmla="*/ 0 h 288"/>
                <a:gd name="T8" fmla="*/ 0 w 221"/>
                <a:gd name="T9" fmla="*/ 0 h 288"/>
                <a:gd name="T10" fmla="*/ 0 w 221"/>
                <a:gd name="T11" fmla="*/ 0 h 288"/>
                <a:gd name="T12" fmla="*/ 0 w 221"/>
                <a:gd name="T13" fmla="*/ 0 h 288"/>
                <a:gd name="T14" fmla="*/ 0 w 221"/>
                <a:gd name="T15" fmla="*/ 0 h 288"/>
                <a:gd name="T16" fmla="*/ 0 w 221"/>
                <a:gd name="T17" fmla="*/ 0 h 288"/>
                <a:gd name="T18" fmla="*/ 0 w 221"/>
                <a:gd name="T19" fmla="*/ 0 h 288"/>
                <a:gd name="T20" fmla="*/ 0 w 221"/>
                <a:gd name="T21" fmla="*/ 0 h 288"/>
                <a:gd name="T22" fmla="*/ 0 w 221"/>
                <a:gd name="T23" fmla="*/ 0 h 288"/>
                <a:gd name="T24" fmla="*/ 0 w 221"/>
                <a:gd name="T25" fmla="*/ 0 h 288"/>
                <a:gd name="T26" fmla="*/ 0 w 221"/>
                <a:gd name="T27" fmla="*/ 0 h 288"/>
                <a:gd name="T28" fmla="*/ 0 w 221"/>
                <a:gd name="T29" fmla="*/ 0 h 288"/>
                <a:gd name="T30" fmla="*/ 0 w 221"/>
                <a:gd name="T31" fmla="*/ 0 h 288"/>
                <a:gd name="T32" fmla="*/ 0 w 221"/>
                <a:gd name="T33" fmla="*/ 0 h 288"/>
                <a:gd name="T34" fmla="*/ 0 w 221"/>
                <a:gd name="T35" fmla="*/ 0 h 288"/>
                <a:gd name="T36" fmla="*/ 0 w 221"/>
                <a:gd name="T37" fmla="*/ 0 h 288"/>
                <a:gd name="T38" fmla="*/ 0 w 221"/>
                <a:gd name="T39" fmla="*/ 0 h 288"/>
                <a:gd name="T40" fmla="*/ 0 w 221"/>
                <a:gd name="T41" fmla="*/ 0 h 288"/>
                <a:gd name="T42" fmla="*/ 0 w 221"/>
                <a:gd name="T43" fmla="*/ 0 h 288"/>
                <a:gd name="T44" fmla="*/ 0 w 221"/>
                <a:gd name="T45" fmla="*/ 0 h 288"/>
                <a:gd name="T46" fmla="*/ 0 w 221"/>
                <a:gd name="T47" fmla="*/ 0 h 288"/>
                <a:gd name="T48" fmla="*/ 0 w 221"/>
                <a:gd name="T49" fmla="*/ 0 h 288"/>
                <a:gd name="T50" fmla="*/ 0 w 221"/>
                <a:gd name="T51" fmla="*/ 0 h 288"/>
                <a:gd name="T52" fmla="*/ 0 w 221"/>
                <a:gd name="T53" fmla="*/ 0 h 288"/>
                <a:gd name="T54" fmla="*/ 0 w 221"/>
                <a:gd name="T55" fmla="*/ 0 h 288"/>
                <a:gd name="T56" fmla="*/ 0 w 221"/>
                <a:gd name="T57" fmla="*/ 0 h 288"/>
                <a:gd name="T58" fmla="*/ 0 w 221"/>
                <a:gd name="T59" fmla="*/ 0 h 288"/>
                <a:gd name="T60" fmla="*/ 0 w 221"/>
                <a:gd name="T61" fmla="*/ 0 h 288"/>
                <a:gd name="T62" fmla="*/ 0 w 221"/>
                <a:gd name="T63" fmla="*/ 0 h 288"/>
                <a:gd name="T64" fmla="*/ 0 w 221"/>
                <a:gd name="T65" fmla="*/ 0 h 288"/>
                <a:gd name="T66" fmla="*/ 0 w 221"/>
                <a:gd name="T67" fmla="*/ 0 h 288"/>
                <a:gd name="T68" fmla="*/ 0 w 221"/>
                <a:gd name="T69" fmla="*/ 0 h 288"/>
                <a:gd name="T70" fmla="*/ 0 w 221"/>
                <a:gd name="T71" fmla="*/ 0 h 288"/>
                <a:gd name="T72" fmla="*/ 0 w 221"/>
                <a:gd name="T73" fmla="*/ 0 h 288"/>
                <a:gd name="T74" fmla="*/ 0 w 221"/>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42" name="Freeform 551"/>
            <p:cNvSpPr>
              <a:spLocks/>
            </p:cNvSpPr>
            <p:nvPr/>
          </p:nvSpPr>
          <p:spPr bwMode="auto">
            <a:xfrm>
              <a:off x="4541" y="3392"/>
              <a:ext cx="9" cy="25"/>
            </a:xfrm>
            <a:custGeom>
              <a:avLst/>
              <a:gdLst>
                <a:gd name="T0" fmla="*/ 0 w 74"/>
                <a:gd name="T1" fmla="*/ 0 h 174"/>
                <a:gd name="T2" fmla="*/ 0 w 74"/>
                <a:gd name="T3" fmla="*/ 0 h 174"/>
                <a:gd name="T4" fmla="*/ 0 w 74"/>
                <a:gd name="T5" fmla="*/ 0 h 174"/>
                <a:gd name="T6" fmla="*/ 0 w 74"/>
                <a:gd name="T7" fmla="*/ 0 h 174"/>
                <a:gd name="T8" fmla="*/ 0 w 74"/>
                <a:gd name="T9" fmla="*/ 0 h 174"/>
                <a:gd name="T10" fmla="*/ 0 w 74"/>
                <a:gd name="T11" fmla="*/ 0 h 174"/>
                <a:gd name="T12" fmla="*/ 0 w 74"/>
                <a:gd name="T13" fmla="*/ 0 h 174"/>
                <a:gd name="T14" fmla="*/ 0 w 74"/>
                <a:gd name="T15" fmla="*/ 0 h 174"/>
                <a:gd name="T16" fmla="*/ 0 w 74"/>
                <a:gd name="T17" fmla="*/ 0 h 174"/>
                <a:gd name="T18" fmla="*/ 0 w 74"/>
                <a:gd name="T19" fmla="*/ 0 h 174"/>
                <a:gd name="T20" fmla="*/ 0 w 74"/>
                <a:gd name="T21" fmla="*/ 0 h 174"/>
                <a:gd name="T22" fmla="*/ 0 w 74"/>
                <a:gd name="T23" fmla="*/ 0 h 174"/>
                <a:gd name="T24" fmla="*/ 0 w 74"/>
                <a:gd name="T25" fmla="*/ 0 h 174"/>
                <a:gd name="T26" fmla="*/ 0 w 74"/>
                <a:gd name="T27" fmla="*/ 0 h 174"/>
                <a:gd name="T28" fmla="*/ 0 w 74"/>
                <a:gd name="T29" fmla="*/ 0 h 174"/>
                <a:gd name="T30" fmla="*/ 0 w 74"/>
                <a:gd name="T31" fmla="*/ 0 h 174"/>
                <a:gd name="T32" fmla="*/ 0 w 74"/>
                <a:gd name="T33" fmla="*/ 0 h 174"/>
                <a:gd name="T34" fmla="*/ 0 w 74"/>
                <a:gd name="T35" fmla="*/ 0 h 174"/>
                <a:gd name="T36" fmla="*/ 0 w 74"/>
                <a:gd name="T37" fmla="*/ 0 h 174"/>
                <a:gd name="T38" fmla="*/ 0 w 74"/>
                <a:gd name="T39" fmla="*/ 0 h 174"/>
                <a:gd name="T40" fmla="*/ 0 w 74"/>
                <a:gd name="T41" fmla="*/ 0 h 174"/>
                <a:gd name="T42" fmla="*/ 0 w 74"/>
                <a:gd name="T43" fmla="*/ 0 h 174"/>
                <a:gd name="T44" fmla="*/ 0 w 74"/>
                <a:gd name="T45" fmla="*/ 0 h 174"/>
                <a:gd name="T46" fmla="*/ 0 w 74"/>
                <a:gd name="T47" fmla="*/ 0 h 174"/>
                <a:gd name="T48" fmla="*/ 0 w 74"/>
                <a:gd name="T49" fmla="*/ 0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43" name="Freeform 552"/>
            <p:cNvSpPr>
              <a:spLocks/>
            </p:cNvSpPr>
            <p:nvPr/>
          </p:nvSpPr>
          <p:spPr bwMode="auto">
            <a:xfrm>
              <a:off x="4537" y="3379"/>
              <a:ext cx="5" cy="12"/>
            </a:xfrm>
            <a:custGeom>
              <a:avLst/>
              <a:gdLst>
                <a:gd name="T0" fmla="*/ 0 w 39"/>
                <a:gd name="T1" fmla="*/ 0 h 87"/>
                <a:gd name="T2" fmla="*/ 0 w 39"/>
                <a:gd name="T3" fmla="*/ 0 h 87"/>
                <a:gd name="T4" fmla="*/ 0 w 39"/>
                <a:gd name="T5" fmla="*/ 0 h 87"/>
                <a:gd name="T6" fmla="*/ 0 w 39"/>
                <a:gd name="T7" fmla="*/ 0 h 87"/>
                <a:gd name="T8" fmla="*/ 0 w 39"/>
                <a:gd name="T9" fmla="*/ 0 h 87"/>
                <a:gd name="T10" fmla="*/ 0 w 39"/>
                <a:gd name="T11" fmla="*/ 0 h 87"/>
                <a:gd name="T12" fmla="*/ 0 w 39"/>
                <a:gd name="T13" fmla="*/ 0 h 87"/>
                <a:gd name="T14" fmla="*/ 0 w 39"/>
                <a:gd name="T15" fmla="*/ 0 h 87"/>
                <a:gd name="T16" fmla="*/ 0 w 39"/>
                <a:gd name="T17" fmla="*/ 0 h 87"/>
                <a:gd name="T18" fmla="*/ 0 w 39"/>
                <a:gd name="T19" fmla="*/ 0 h 87"/>
                <a:gd name="T20" fmla="*/ 0 w 39"/>
                <a:gd name="T21" fmla="*/ 0 h 87"/>
                <a:gd name="T22" fmla="*/ 0 w 39"/>
                <a:gd name="T23" fmla="*/ 0 h 87"/>
                <a:gd name="T24" fmla="*/ 0 w 39"/>
                <a:gd name="T25" fmla="*/ 0 h 87"/>
                <a:gd name="T26" fmla="*/ 0 w 39"/>
                <a:gd name="T27" fmla="*/ 0 h 87"/>
                <a:gd name="T28" fmla="*/ 0 w 39"/>
                <a:gd name="T29" fmla="*/ 0 h 87"/>
                <a:gd name="T30" fmla="*/ 0 w 39"/>
                <a:gd name="T31" fmla="*/ 0 h 87"/>
                <a:gd name="T32" fmla="*/ 0 w 39"/>
                <a:gd name="T33" fmla="*/ 0 h 87"/>
                <a:gd name="T34" fmla="*/ 0 w 39"/>
                <a:gd name="T35" fmla="*/ 0 h 87"/>
                <a:gd name="T36" fmla="*/ 0 w 39"/>
                <a:gd name="T37" fmla="*/ 0 h 87"/>
                <a:gd name="T38" fmla="*/ 0 w 39"/>
                <a:gd name="T39" fmla="*/ 0 h 87"/>
                <a:gd name="T40" fmla="*/ 0 w 39"/>
                <a:gd name="T41" fmla="*/ 0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44" name="Freeform 553"/>
            <p:cNvSpPr>
              <a:spLocks/>
            </p:cNvSpPr>
            <p:nvPr/>
          </p:nvSpPr>
          <p:spPr bwMode="auto">
            <a:xfrm>
              <a:off x="4533" y="3370"/>
              <a:ext cx="4" cy="7"/>
            </a:xfrm>
            <a:custGeom>
              <a:avLst/>
              <a:gdLst>
                <a:gd name="T0" fmla="*/ 0 w 34"/>
                <a:gd name="T1" fmla="*/ 0 h 51"/>
                <a:gd name="T2" fmla="*/ 0 w 34"/>
                <a:gd name="T3" fmla="*/ 0 h 51"/>
                <a:gd name="T4" fmla="*/ 0 w 34"/>
                <a:gd name="T5" fmla="*/ 0 h 51"/>
                <a:gd name="T6" fmla="*/ 0 w 34"/>
                <a:gd name="T7" fmla="*/ 0 h 51"/>
                <a:gd name="T8" fmla="*/ 0 w 34"/>
                <a:gd name="T9" fmla="*/ 0 h 51"/>
                <a:gd name="T10" fmla="*/ 0 w 34"/>
                <a:gd name="T11" fmla="*/ 0 h 51"/>
                <a:gd name="T12" fmla="*/ 0 w 34"/>
                <a:gd name="T13" fmla="*/ 0 h 51"/>
                <a:gd name="T14" fmla="*/ 0 w 34"/>
                <a:gd name="T15" fmla="*/ 0 h 51"/>
                <a:gd name="T16" fmla="*/ 0 w 34"/>
                <a:gd name="T17" fmla="*/ 0 h 51"/>
                <a:gd name="T18" fmla="*/ 0 w 34"/>
                <a:gd name="T19" fmla="*/ 0 h 51"/>
                <a:gd name="T20" fmla="*/ 0 w 34"/>
                <a:gd name="T21" fmla="*/ 0 h 51"/>
                <a:gd name="T22" fmla="*/ 0 w 34"/>
                <a:gd name="T23" fmla="*/ 0 h 51"/>
                <a:gd name="T24" fmla="*/ 0 w 34"/>
                <a:gd name="T25" fmla="*/ 0 h 51"/>
                <a:gd name="T26" fmla="*/ 0 w 34"/>
                <a:gd name="T27" fmla="*/ 0 h 51"/>
                <a:gd name="T28" fmla="*/ 0 w 34"/>
                <a:gd name="T29" fmla="*/ 0 h 51"/>
                <a:gd name="T30" fmla="*/ 0 w 34"/>
                <a:gd name="T31" fmla="*/ 0 h 51"/>
                <a:gd name="T32" fmla="*/ 0 w 34"/>
                <a:gd name="T33" fmla="*/ 0 h 51"/>
                <a:gd name="T34" fmla="*/ 0 w 34"/>
                <a:gd name="T35" fmla="*/ 0 h 51"/>
                <a:gd name="T36" fmla="*/ 0 w 34"/>
                <a:gd name="T37" fmla="*/ 0 h 51"/>
                <a:gd name="T38" fmla="*/ 0 w 34"/>
                <a:gd name="T39" fmla="*/ 0 h 51"/>
                <a:gd name="T40" fmla="*/ 0 w 34"/>
                <a:gd name="T41" fmla="*/ 0 h 51"/>
                <a:gd name="T42" fmla="*/ 0 w 34"/>
                <a:gd name="T43" fmla="*/ 0 h 51"/>
                <a:gd name="T44" fmla="*/ 0 w 34"/>
                <a:gd name="T45" fmla="*/ 0 h 51"/>
                <a:gd name="T46" fmla="*/ 0 w 34"/>
                <a:gd name="T47" fmla="*/ 0 h 51"/>
                <a:gd name="T48" fmla="*/ 0 w 34"/>
                <a:gd name="T49" fmla="*/ 0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45" name="Freeform 554"/>
            <p:cNvSpPr>
              <a:spLocks/>
            </p:cNvSpPr>
            <p:nvPr/>
          </p:nvSpPr>
          <p:spPr bwMode="auto">
            <a:xfrm>
              <a:off x="4529" y="3364"/>
              <a:ext cx="6" cy="4"/>
            </a:xfrm>
            <a:custGeom>
              <a:avLst/>
              <a:gdLst>
                <a:gd name="T0" fmla="*/ 0 w 46"/>
                <a:gd name="T1" fmla="*/ 0 h 33"/>
                <a:gd name="T2" fmla="*/ 0 w 46"/>
                <a:gd name="T3" fmla="*/ 0 h 33"/>
                <a:gd name="T4" fmla="*/ 0 w 46"/>
                <a:gd name="T5" fmla="*/ 0 h 33"/>
                <a:gd name="T6" fmla="*/ 0 w 46"/>
                <a:gd name="T7" fmla="*/ 0 h 33"/>
                <a:gd name="T8" fmla="*/ 0 w 46"/>
                <a:gd name="T9" fmla="*/ 0 h 33"/>
                <a:gd name="T10" fmla="*/ 0 w 46"/>
                <a:gd name="T11" fmla="*/ 0 h 33"/>
                <a:gd name="T12" fmla="*/ 0 w 46"/>
                <a:gd name="T13" fmla="*/ 0 h 33"/>
                <a:gd name="T14" fmla="*/ 0 w 46"/>
                <a:gd name="T15" fmla="*/ 0 h 33"/>
                <a:gd name="T16" fmla="*/ 0 w 46"/>
                <a:gd name="T17" fmla="*/ 0 h 33"/>
                <a:gd name="T18" fmla="*/ 0 w 46"/>
                <a:gd name="T19" fmla="*/ 0 h 33"/>
                <a:gd name="T20" fmla="*/ 0 w 46"/>
                <a:gd name="T21" fmla="*/ 0 h 33"/>
                <a:gd name="T22" fmla="*/ 0 w 46"/>
                <a:gd name="T23" fmla="*/ 0 h 33"/>
                <a:gd name="T24" fmla="*/ 0 w 46"/>
                <a:gd name="T25" fmla="*/ 0 h 33"/>
                <a:gd name="T26" fmla="*/ 0 w 46"/>
                <a:gd name="T27" fmla="*/ 0 h 33"/>
                <a:gd name="T28" fmla="*/ 0 w 46"/>
                <a:gd name="T29" fmla="*/ 0 h 33"/>
                <a:gd name="T30" fmla="*/ 0 w 46"/>
                <a:gd name="T31" fmla="*/ 0 h 33"/>
                <a:gd name="T32" fmla="*/ 0 w 46"/>
                <a:gd name="T33" fmla="*/ 0 h 33"/>
                <a:gd name="T34" fmla="*/ 0 w 46"/>
                <a:gd name="T35" fmla="*/ 0 h 33"/>
                <a:gd name="T36" fmla="*/ 0 w 46"/>
                <a:gd name="T37" fmla="*/ 0 h 33"/>
                <a:gd name="T38" fmla="*/ 0 w 46"/>
                <a:gd name="T39" fmla="*/ 0 h 33"/>
                <a:gd name="T40" fmla="*/ 0 w 46"/>
                <a:gd name="T41" fmla="*/ 0 h 33"/>
                <a:gd name="T42" fmla="*/ 0 w 46"/>
                <a:gd name="T43" fmla="*/ 0 h 33"/>
                <a:gd name="T44" fmla="*/ 0 w 46"/>
                <a:gd name="T45" fmla="*/ 0 h 33"/>
                <a:gd name="T46" fmla="*/ 0 w 46"/>
                <a:gd name="T47" fmla="*/ 0 h 33"/>
                <a:gd name="T48" fmla="*/ 0 w 46"/>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46" name="Freeform 583"/>
            <p:cNvSpPr>
              <a:spLocks/>
            </p:cNvSpPr>
            <p:nvPr/>
          </p:nvSpPr>
          <p:spPr bwMode="auto">
            <a:xfrm>
              <a:off x="4502" y="3356"/>
              <a:ext cx="23" cy="31"/>
            </a:xfrm>
            <a:custGeom>
              <a:avLst/>
              <a:gdLst>
                <a:gd name="T0" fmla="*/ 0 w 177"/>
                <a:gd name="T1" fmla="*/ 0 h 219"/>
                <a:gd name="T2" fmla="*/ 0 w 177"/>
                <a:gd name="T3" fmla="*/ 0 h 219"/>
                <a:gd name="T4" fmla="*/ 0 w 177"/>
                <a:gd name="T5" fmla="*/ 0 h 219"/>
                <a:gd name="T6" fmla="*/ 0 w 177"/>
                <a:gd name="T7" fmla="*/ 0 h 219"/>
                <a:gd name="T8" fmla="*/ 0 w 177"/>
                <a:gd name="T9" fmla="*/ 0 h 219"/>
                <a:gd name="T10" fmla="*/ 0 w 177"/>
                <a:gd name="T11" fmla="*/ 0 h 219"/>
                <a:gd name="T12" fmla="*/ 0 w 177"/>
                <a:gd name="T13" fmla="*/ 0 h 219"/>
                <a:gd name="T14" fmla="*/ 0 w 177"/>
                <a:gd name="T15" fmla="*/ 0 h 219"/>
                <a:gd name="T16" fmla="*/ 0 w 177"/>
                <a:gd name="T17" fmla="*/ 0 h 219"/>
                <a:gd name="T18" fmla="*/ 0 w 177"/>
                <a:gd name="T19" fmla="*/ 0 h 219"/>
                <a:gd name="T20" fmla="*/ 0 w 177"/>
                <a:gd name="T21" fmla="*/ 0 h 219"/>
                <a:gd name="T22" fmla="*/ 0 w 177"/>
                <a:gd name="T23" fmla="*/ 0 h 219"/>
                <a:gd name="T24" fmla="*/ 0 w 177"/>
                <a:gd name="T25" fmla="*/ 0 h 219"/>
                <a:gd name="T26" fmla="*/ 0 w 177"/>
                <a:gd name="T27" fmla="*/ 0 h 219"/>
                <a:gd name="T28" fmla="*/ 0 w 177"/>
                <a:gd name="T29" fmla="*/ 0 h 219"/>
                <a:gd name="T30" fmla="*/ 0 w 177"/>
                <a:gd name="T31" fmla="*/ 0 h 219"/>
                <a:gd name="T32" fmla="*/ 0 w 177"/>
                <a:gd name="T33" fmla="*/ 0 h 219"/>
                <a:gd name="T34" fmla="*/ 0 w 177"/>
                <a:gd name="T35" fmla="*/ 0 h 219"/>
                <a:gd name="T36" fmla="*/ 0 w 177"/>
                <a:gd name="T37" fmla="*/ 0 h 219"/>
                <a:gd name="T38" fmla="*/ 0 w 177"/>
                <a:gd name="T39" fmla="*/ 0 h 219"/>
                <a:gd name="T40" fmla="*/ 0 w 177"/>
                <a:gd name="T41" fmla="*/ 0 h 219"/>
                <a:gd name="T42" fmla="*/ 0 w 177"/>
                <a:gd name="T43" fmla="*/ 0 h 219"/>
                <a:gd name="T44" fmla="*/ 0 w 177"/>
                <a:gd name="T45" fmla="*/ 0 h 219"/>
                <a:gd name="T46" fmla="*/ 0 w 177"/>
                <a:gd name="T47" fmla="*/ 0 h 219"/>
                <a:gd name="T48" fmla="*/ 0 w 177"/>
                <a:gd name="T49" fmla="*/ 0 h 219"/>
                <a:gd name="T50" fmla="*/ 0 w 177"/>
                <a:gd name="T51" fmla="*/ 0 h 219"/>
                <a:gd name="T52" fmla="*/ 0 w 177"/>
                <a:gd name="T53" fmla="*/ 0 h 219"/>
                <a:gd name="T54" fmla="*/ 0 w 177"/>
                <a:gd name="T55" fmla="*/ 0 h 219"/>
                <a:gd name="T56" fmla="*/ 0 w 177"/>
                <a:gd name="T57" fmla="*/ 0 h 219"/>
                <a:gd name="T58" fmla="*/ 0 w 177"/>
                <a:gd name="T59" fmla="*/ 0 h 219"/>
                <a:gd name="T60" fmla="*/ 0 w 177"/>
                <a:gd name="T61" fmla="*/ 0 h 219"/>
                <a:gd name="T62" fmla="*/ 0 w 177"/>
                <a:gd name="T63" fmla="*/ 0 h 219"/>
                <a:gd name="T64" fmla="*/ 0 w 177"/>
                <a:gd name="T65" fmla="*/ 0 h 219"/>
                <a:gd name="T66" fmla="*/ 0 w 177"/>
                <a:gd name="T67" fmla="*/ 0 h 219"/>
                <a:gd name="T68" fmla="*/ 0 w 177"/>
                <a:gd name="T69" fmla="*/ 0 h 219"/>
                <a:gd name="T70" fmla="*/ 0 w 177"/>
                <a:gd name="T71" fmla="*/ 0 h 219"/>
                <a:gd name="T72" fmla="*/ 0 w 177"/>
                <a:gd name="T73" fmla="*/ 0 h 219"/>
                <a:gd name="T74" fmla="*/ 0 w 177"/>
                <a:gd name="T75" fmla="*/ 0 h 219"/>
                <a:gd name="T76" fmla="*/ 0 w 177"/>
                <a:gd name="T77" fmla="*/ 0 h 219"/>
                <a:gd name="T78" fmla="*/ 0 w 177"/>
                <a:gd name="T79" fmla="*/ 0 h 219"/>
                <a:gd name="T80" fmla="*/ 0 w 177"/>
                <a:gd name="T81" fmla="*/ 0 h 219"/>
                <a:gd name="T82" fmla="*/ 0 w 177"/>
                <a:gd name="T83" fmla="*/ 0 h 219"/>
                <a:gd name="T84" fmla="*/ 0 w 177"/>
                <a:gd name="T85" fmla="*/ 0 h 219"/>
                <a:gd name="T86" fmla="*/ 0 w 177"/>
                <a:gd name="T87" fmla="*/ 0 h 219"/>
                <a:gd name="T88" fmla="*/ 0 w 177"/>
                <a:gd name="T89" fmla="*/ 0 h 219"/>
                <a:gd name="T90" fmla="*/ 0 w 177"/>
                <a:gd name="T91" fmla="*/ 0 h 219"/>
                <a:gd name="T92" fmla="*/ 0 w 177"/>
                <a:gd name="T93" fmla="*/ 0 h 219"/>
                <a:gd name="T94" fmla="*/ 0 w 177"/>
                <a:gd name="T95" fmla="*/ 0 h 219"/>
                <a:gd name="T96" fmla="*/ 0 w 177"/>
                <a:gd name="T97" fmla="*/ 0 h 219"/>
                <a:gd name="T98" fmla="*/ 0 w 177"/>
                <a:gd name="T99" fmla="*/ 0 h 219"/>
                <a:gd name="T100" fmla="*/ 0 w 177"/>
                <a:gd name="T101" fmla="*/ 0 h 219"/>
                <a:gd name="T102" fmla="*/ 0 w 177"/>
                <a:gd name="T103" fmla="*/ 0 h 219"/>
                <a:gd name="T104" fmla="*/ 0 w 177"/>
                <a:gd name="T105" fmla="*/ 0 h 219"/>
                <a:gd name="T106" fmla="*/ 0 w 177"/>
                <a:gd name="T107" fmla="*/ 0 h 219"/>
                <a:gd name="T108" fmla="*/ 0 w 177"/>
                <a:gd name="T109" fmla="*/ 0 h 219"/>
                <a:gd name="T110" fmla="*/ 0 w 177"/>
                <a:gd name="T111" fmla="*/ 0 h 219"/>
                <a:gd name="T112" fmla="*/ 0 w 177"/>
                <a:gd name="T113" fmla="*/ 0 h 219"/>
                <a:gd name="T114" fmla="*/ 0 w 177"/>
                <a:gd name="T115" fmla="*/ 0 h 219"/>
                <a:gd name="T116" fmla="*/ 0 w 177"/>
                <a:gd name="T117" fmla="*/ 0 h 219"/>
                <a:gd name="T118" fmla="*/ 0 w 177"/>
                <a:gd name="T119" fmla="*/ 0 h 219"/>
                <a:gd name="T120" fmla="*/ 0 w 177"/>
                <a:gd name="T121" fmla="*/ 0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47" name="Freeform 584"/>
            <p:cNvSpPr>
              <a:spLocks/>
            </p:cNvSpPr>
            <p:nvPr/>
          </p:nvSpPr>
          <p:spPr bwMode="auto">
            <a:xfrm>
              <a:off x="4540" y="3355"/>
              <a:ext cx="15" cy="25"/>
            </a:xfrm>
            <a:custGeom>
              <a:avLst/>
              <a:gdLst>
                <a:gd name="T0" fmla="*/ 0 w 115"/>
                <a:gd name="T1" fmla="*/ 0 h 170"/>
                <a:gd name="T2" fmla="*/ 0 w 115"/>
                <a:gd name="T3" fmla="*/ 0 h 170"/>
                <a:gd name="T4" fmla="*/ 0 w 115"/>
                <a:gd name="T5" fmla="*/ 0 h 170"/>
                <a:gd name="T6" fmla="*/ 0 w 115"/>
                <a:gd name="T7" fmla="*/ 0 h 170"/>
                <a:gd name="T8" fmla="*/ 0 w 115"/>
                <a:gd name="T9" fmla="*/ 0 h 170"/>
                <a:gd name="T10" fmla="*/ 0 w 115"/>
                <a:gd name="T11" fmla="*/ 0 h 170"/>
                <a:gd name="T12" fmla="*/ 0 w 115"/>
                <a:gd name="T13" fmla="*/ 0 h 170"/>
                <a:gd name="T14" fmla="*/ 0 w 115"/>
                <a:gd name="T15" fmla="*/ 0 h 170"/>
                <a:gd name="T16" fmla="*/ 0 w 115"/>
                <a:gd name="T17" fmla="*/ 0 h 170"/>
                <a:gd name="T18" fmla="*/ 0 w 115"/>
                <a:gd name="T19" fmla="*/ 0 h 170"/>
                <a:gd name="T20" fmla="*/ 0 w 115"/>
                <a:gd name="T21" fmla="*/ 0 h 170"/>
                <a:gd name="T22" fmla="*/ 0 w 115"/>
                <a:gd name="T23" fmla="*/ 0 h 170"/>
                <a:gd name="T24" fmla="*/ 0 w 115"/>
                <a:gd name="T25" fmla="*/ 0 h 170"/>
                <a:gd name="T26" fmla="*/ 0 w 115"/>
                <a:gd name="T27" fmla="*/ 0 h 170"/>
                <a:gd name="T28" fmla="*/ 0 w 115"/>
                <a:gd name="T29" fmla="*/ 0 h 170"/>
                <a:gd name="T30" fmla="*/ 0 w 115"/>
                <a:gd name="T31" fmla="*/ 0 h 170"/>
                <a:gd name="T32" fmla="*/ 0 w 115"/>
                <a:gd name="T33" fmla="*/ 0 h 170"/>
                <a:gd name="T34" fmla="*/ 0 w 115"/>
                <a:gd name="T35" fmla="*/ 0 h 170"/>
                <a:gd name="T36" fmla="*/ 0 w 115"/>
                <a:gd name="T37" fmla="*/ 0 h 170"/>
                <a:gd name="T38" fmla="*/ 0 w 115"/>
                <a:gd name="T39" fmla="*/ 0 h 170"/>
                <a:gd name="T40" fmla="*/ 0 w 115"/>
                <a:gd name="T41" fmla="*/ 0 h 170"/>
                <a:gd name="T42" fmla="*/ 0 w 115"/>
                <a:gd name="T43" fmla="*/ 0 h 170"/>
                <a:gd name="T44" fmla="*/ 0 w 115"/>
                <a:gd name="T45" fmla="*/ 0 h 170"/>
                <a:gd name="T46" fmla="*/ 0 w 115"/>
                <a:gd name="T47" fmla="*/ 0 h 170"/>
                <a:gd name="T48" fmla="*/ 0 w 115"/>
                <a:gd name="T49" fmla="*/ 0 h 170"/>
                <a:gd name="T50" fmla="*/ 0 w 115"/>
                <a:gd name="T51" fmla="*/ 0 h 170"/>
                <a:gd name="T52" fmla="*/ 0 w 115"/>
                <a:gd name="T53" fmla="*/ 0 h 170"/>
                <a:gd name="T54" fmla="*/ 0 w 115"/>
                <a:gd name="T55" fmla="*/ 0 h 170"/>
                <a:gd name="T56" fmla="*/ 0 w 115"/>
                <a:gd name="T57" fmla="*/ 0 h 170"/>
                <a:gd name="T58" fmla="*/ 0 w 115"/>
                <a:gd name="T59" fmla="*/ 0 h 170"/>
                <a:gd name="T60" fmla="*/ 0 w 115"/>
                <a:gd name="T61" fmla="*/ 0 h 170"/>
                <a:gd name="T62" fmla="*/ 0 w 115"/>
                <a:gd name="T63" fmla="*/ 0 h 170"/>
                <a:gd name="T64" fmla="*/ 0 w 115"/>
                <a:gd name="T65" fmla="*/ 0 h 170"/>
                <a:gd name="T66" fmla="*/ 0 w 115"/>
                <a:gd name="T67" fmla="*/ 0 h 170"/>
                <a:gd name="T68" fmla="*/ 0 w 115"/>
                <a:gd name="T69" fmla="*/ 0 h 170"/>
                <a:gd name="T70" fmla="*/ 0 w 115"/>
                <a:gd name="T71" fmla="*/ 0 h 170"/>
                <a:gd name="T72" fmla="*/ 0 w 115"/>
                <a:gd name="T73" fmla="*/ 0 h 170"/>
                <a:gd name="T74" fmla="*/ 0 w 115"/>
                <a:gd name="T75" fmla="*/ 0 h 170"/>
                <a:gd name="T76" fmla="*/ 0 w 115"/>
                <a:gd name="T77" fmla="*/ 0 h 170"/>
                <a:gd name="T78" fmla="*/ 0 w 115"/>
                <a:gd name="T79" fmla="*/ 0 h 170"/>
                <a:gd name="T80" fmla="*/ 0 w 115"/>
                <a:gd name="T81" fmla="*/ 0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chemeClr val="bg2"/>
              </a:solidFill>
              <a:round/>
              <a:headEnd/>
              <a:tailEnd/>
            </a:ln>
          </p:spPr>
          <p:txBody>
            <a:bodyPr/>
            <a:lstStyle/>
            <a:p>
              <a:endParaRPr lang="zh-CN" altLang="en-US"/>
            </a:p>
          </p:txBody>
        </p:sp>
        <p:sp>
          <p:nvSpPr>
            <p:cNvPr id="59848" name="Freeform 585"/>
            <p:cNvSpPr>
              <a:spLocks/>
            </p:cNvSpPr>
            <p:nvPr/>
          </p:nvSpPr>
          <p:spPr bwMode="auto">
            <a:xfrm>
              <a:off x="4488" y="3350"/>
              <a:ext cx="36" cy="50"/>
            </a:xfrm>
            <a:custGeom>
              <a:avLst/>
              <a:gdLst>
                <a:gd name="T0" fmla="*/ 0 w 289"/>
                <a:gd name="T1" fmla="*/ 0 h 352"/>
                <a:gd name="T2" fmla="*/ 0 w 289"/>
                <a:gd name="T3" fmla="*/ 0 h 352"/>
                <a:gd name="T4" fmla="*/ 0 w 289"/>
                <a:gd name="T5" fmla="*/ 0 h 352"/>
                <a:gd name="T6" fmla="*/ 0 w 289"/>
                <a:gd name="T7" fmla="*/ 0 h 352"/>
                <a:gd name="T8" fmla="*/ 0 w 289"/>
                <a:gd name="T9" fmla="*/ 0 h 352"/>
                <a:gd name="T10" fmla="*/ 0 w 289"/>
                <a:gd name="T11" fmla="*/ 0 h 352"/>
                <a:gd name="T12" fmla="*/ 0 w 289"/>
                <a:gd name="T13" fmla="*/ 0 h 352"/>
                <a:gd name="T14" fmla="*/ 0 w 289"/>
                <a:gd name="T15" fmla="*/ 0 h 352"/>
                <a:gd name="T16" fmla="*/ 0 w 289"/>
                <a:gd name="T17" fmla="*/ 0 h 352"/>
                <a:gd name="T18" fmla="*/ 0 w 289"/>
                <a:gd name="T19" fmla="*/ 0 h 352"/>
                <a:gd name="T20" fmla="*/ 0 w 289"/>
                <a:gd name="T21" fmla="*/ 0 h 352"/>
                <a:gd name="T22" fmla="*/ 0 w 289"/>
                <a:gd name="T23" fmla="*/ 0 h 352"/>
                <a:gd name="T24" fmla="*/ 0 w 289"/>
                <a:gd name="T25" fmla="*/ 0 h 352"/>
                <a:gd name="T26" fmla="*/ 0 w 289"/>
                <a:gd name="T27" fmla="*/ 0 h 352"/>
                <a:gd name="T28" fmla="*/ 0 w 289"/>
                <a:gd name="T29" fmla="*/ 0 h 352"/>
                <a:gd name="T30" fmla="*/ 0 w 289"/>
                <a:gd name="T31" fmla="*/ 0 h 352"/>
                <a:gd name="T32" fmla="*/ 0 w 289"/>
                <a:gd name="T33" fmla="*/ 0 h 352"/>
                <a:gd name="T34" fmla="*/ 0 w 289"/>
                <a:gd name="T35" fmla="*/ 0 h 352"/>
                <a:gd name="T36" fmla="*/ 0 w 289"/>
                <a:gd name="T37" fmla="*/ 0 h 352"/>
                <a:gd name="T38" fmla="*/ 0 w 289"/>
                <a:gd name="T39" fmla="*/ 0 h 352"/>
                <a:gd name="T40" fmla="*/ 0 w 289"/>
                <a:gd name="T41" fmla="*/ 0 h 352"/>
                <a:gd name="T42" fmla="*/ 0 w 289"/>
                <a:gd name="T43" fmla="*/ 0 h 352"/>
                <a:gd name="T44" fmla="*/ 0 w 289"/>
                <a:gd name="T45" fmla="*/ 0 h 352"/>
                <a:gd name="T46" fmla="*/ 0 w 289"/>
                <a:gd name="T47" fmla="*/ 0 h 352"/>
                <a:gd name="T48" fmla="*/ 0 w 289"/>
                <a:gd name="T49" fmla="*/ 0 h 352"/>
                <a:gd name="T50" fmla="*/ 0 w 289"/>
                <a:gd name="T51" fmla="*/ 0 h 352"/>
                <a:gd name="T52" fmla="*/ 0 w 289"/>
                <a:gd name="T53" fmla="*/ 0 h 352"/>
                <a:gd name="T54" fmla="*/ 0 w 289"/>
                <a:gd name="T55" fmla="*/ 0 h 352"/>
                <a:gd name="T56" fmla="*/ 0 w 289"/>
                <a:gd name="T57" fmla="*/ 0 h 352"/>
                <a:gd name="T58" fmla="*/ 0 w 289"/>
                <a:gd name="T59" fmla="*/ 0 h 352"/>
                <a:gd name="T60" fmla="*/ 0 w 289"/>
                <a:gd name="T61" fmla="*/ 0 h 352"/>
                <a:gd name="T62" fmla="*/ 0 w 289"/>
                <a:gd name="T63" fmla="*/ 0 h 352"/>
                <a:gd name="T64" fmla="*/ 0 w 289"/>
                <a:gd name="T65" fmla="*/ 0 h 352"/>
                <a:gd name="T66" fmla="*/ 0 w 289"/>
                <a:gd name="T67" fmla="*/ 0 h 352"/>
                <a:gd name="T68" fmla="*/ 0 w 289"/>
                <a:gd name="T69" fmla="*/ 0 h 352"/>
                <a:gd name="T70" fmla="*/ 0 w 289"/>
                <a:gd name="T71" fmla="*/ 0 h 352"/>
                <a:gd name="T72" fmla="*/ 0 w 289"/>
                <a:gd name="T73" fmla="*/ 0 h 352"/>
                <a:gd name="T74" fmla="*/ 0 w 289"/>
                <a:gd name="T75" fmla="*/ 0 h 352"/>
                <a:gd name="T76" fmla="*/ 0 w 289"/>
                <a:gd name="T77" fmla="*/ 0 h 352"/>
                <a:gd name="T78" fmla="*/ 0 w 289"/>
                <a:gd name="T79" fmla="*/ 0 h 352"/>
                <a:gd name="T80" fmla="*/ 0 w 289"/>
                <a:gd name="T81" fmla="*/ 0 h 352"/>
                <a:gd name="T82" fmla="*/ 0 w 289"/>
                <a:gd name="T83" fmla="*/ 0 h 352"/>
                <a:gd name="T84" fmla="*/ 0 w 289"/>
                <a:gd name="T85" fmla="*/ 0 h 352"/>
                <a:gd name="T86" fmla="*/ 0 w 289"/>
                <a:gd name="T87" fmla="*/ 0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chemeClr val="bg2"/>
              </a:solidFill>
              <a:round/>
              <a:headEnd/>
              <a:tailEnd/>
            </a:ln>
          </p:spPr>
          <p:txBody>
            <a:bodyPr/>
            <a:lstStyle/>
            <a:p>
              <a:endParaRPr lang="zh-CN" altLang="en-US"/>
            </a:p>
          </p:txBody>
        </p:sp>
        <p:sp>
          <p:nvSpPr>
            <p:cNvPr id="59849" name="Freeform 586"/>
            <p:cNvSpPr>
              <a:spLocks/>
            </p:cNvSpPr>
            <p:nvPr/>
          </p:nvSpPr>
          <p:spPr bwMode="auto">
            <a:xfrm>
              <a:off x="4539" y="3348"/>
              <a:ext cx="32" cy="34"/>
            </a:xfrm>
            <a:custGeom>
              <a:avLst/>
              <a:gdLst>
                <a:gd name="T0" fmla="*/ 0 w 252"/>
                <a:gd name="T1" fmla="*/ 0 h 235"/>
                <a:gd name="T2" fmla="*/ 0 w 252"/>
                <a:gd name="T3" fmla="*/ 0 h 235"/>
                <a:gd name="T4" fmla="*/ 0 w 252"/>
                <a:gd name="T5" fmla="*/ 0 h 235"/>
                <a:gd name="T6" fmla="*/ 0 w 252"/>
                <a:gd name="T7" fmla="*/ 0 h 235"/>
                <a:gd name="T8" fmla="*/ 0 w 252"/>
                <a:gd name="T9" fmla="*/ 0 h 235"/>
                <a:gd name="T10" fmla="*/ 0 w 252"/>
                <a:gd name="T11" fmla="*/ 0 h 235"/>
                <a:gd name="T12" fmla="*/ 0 w 252"/>
                <a:gd name="T13" fmla="*/ 0 h 235"/>
                <a:gd name="T14" fmla="*/ 0 w 252"/>
                <a:gd name="T15" fmla="*/ 0 h 235"/>
                <a:gd name="T16" fmla="*/ 0 w 252"/>
                <a:gd name="T17" fmla="*/ 0 h 235"/>
                <a:gd name="T18" fmla="*/ 0 w 252"/>
                <a:gd name="T19" fmla="*/ 0 h 235"/>
                <a:gd name="T20" fmla="*/ 0 w 252"/>
                <a:gd name="T21" fmla="*/ 0 h 235"/>
                <a:gd name="T22" fmla="*/ 0 w 252"/>
                <a:gd name="T23" fmla="*/ 0 h 235"/>
                <a:gd name="T24" fmla="*/ 0 w 252"/>
                <a:gd name="T25" fmla="*/ 0 h 235"/>
                <a:gd name="T26" fmla="*/ 0 w 252"/>
                <a:gd name="T27" fmla="*/ 0 h 235"/>
                <a:gd name="T28" fmla="*/ 0 w 252"/>
                <a:gd name="T29" fmla="*/ 0 h 235"/>
                <a:gd name="T30" fmla="*/ 0 w 252"/>
                <a:gd name="T31" fmla="*/ 0 h 235"/>
                <a:gd name="T32" fmla="*/ 0 w 252"/>
                <a:gd name="T33" fmla="*/ 0 h 235"/>
                <a:gd name="T34" fmla="*/ 0 w 252"/>
                <a:gd name="T35" fmla="*/ 0 h 235"/>
                <a:gd name="T36" fmla="*/ 0 w 252"/>
                <a:gd name="T37" fmla="*/ 0 h 235"/>
                <a:gd name="T38" fmla="*/ 0 w 252"/>
                <a:gd name="T39" fmla="*/ 0 h 235"/>
                <a:gd name="T40" fmla="*/ 0 w 252"/>
                <a:gd name="T41" fmla="*/ 0 h 235"/>
                <a:gd name="T42" fmla="*/ 0 w 252"/>
                <a:gd name="T43" fmla="*/ 0 h 235"/>
                <a:gd name="T44" fmla="*/ 0 w 252"/>
                <a:gd name="T45" fmla="*/ 0 h 235"/>
                <a:gd name="T46" fmla="*/ 0 w 252"/>
                <a:gd name="T47" fmla="*/ 0 h 235"/>
                <a:gd name="T48" fmla="*/ 0 w 252"/>
                <a:gd name="T49" fmla="*/ 0 h 235"/>
                <a:gd name="T50" fmla="*/ 0 w 252"/>
                <a:gd name="T51" fmla="*/ 0 h 235"/>
                <a:gd name="T52" fmla="*/ 0 w 252"/>
                <a:gd name="T53" fmla="*/ 0 h 235"/>
                <a:gd name="T54" fmla="*/ 0 w 252"/>
                <a:gd name="T55" fmla="*/ 0 h 235"/>
                <a:gd name="T56" fmla="*/ 0 w 252"/>
                <a:gd name="T57" fmla="*/ 0 h 235"/>
                <a:gd name="T58" fmla="*/ 0 w 252"/>
                <a:gd name="T59" fmla="*/ 0 h 235"/>
                <a:gd name="T60" fmla="*/ 0 w 252"/>
                <a:gd name="T61" fmla="*/ 0 h 235"/>
                <a:gd name="T62" fmla="*/ 0 w 252"/>
                <a:gd name="T63" fmla="*/ 0 h 235"/>
                <a:gd name="T64" fmla="*/ 0 w 252"/>
                <a:gd name="T65" fmla="*/ 0 h 235"/>
                <a:gd name="T66" fmla="*/ 0 w 252"/>
                <a:gd name="T67" fmla="*/ 0 h 235"/>
                <a:gd name="T68" fmla="*/ 0 w 252"/>
                <a:gd name="T69" fmla="*/ 0 h 235"/>
                <a:gd name="T70" fmla="*/ 0 w 252"/>
                <a:gd name="T71" fmla="*/ 0 h 235"/>
                <a:gd name="T72" fmla="*/ 0 w 252"/>
                <a:gd name="T73" fmla="*/ 0 h 235"/>
                <a:gd name="T74" fmla="*/ 0 w 252"/>
                <a:gd name="T75" fmla="*/ 0 h 235"/>
                <a:gd name="T76" fmla="*/ 0 w 252"/>
                <a:gd name="T77" fmla="*/ 0 h 235"/>
                <a:gd name="T78" fmla="*/ 0 w 252"/>
                <a:gd name="T79" fmla="*/ 0 h 235"/>
                <a:gd name="T80" fmla="*/ 0 w 252"/>
                <a:gd name="T81" fmla="*/ 0 h 235"/>
                <a:gd name="T82" fmla="*/ 0 w 252"/>
                <a:gd name="T83" fmla="*/ 0 h 235"/>
                <a:gd name="T84" fmla="*/ 0 w 252"/>
                <a:gd name="T85" fmla="*/ 0 h 235"/>
                <a:gd name="T86" fmla="*/ 0 w 252"/>
                <a:gd name="T87" fmla="*/ 0 h 235"/>
                <a:gd name="T88" fmla="*/ 0 w 252"/>
                <a:gd name="T89" fmla="*/ 0 h 235"/>
                <a:gd name="T90" fmla="*/ 0 w 252"/>
                <a:gd name="T91" fmla="*/ 0 h 235"/>
                <a:gd name="T92" fmla="*/ 0 w 252"/>
                <a:gd name="T93" fmla="*/ 0 h 235"/>
                <a:gd name="T94" fmla="*/ 0 w 252"/>
                <a:gd name="T95" fmla="*/ 0 h 235"/>
                <a:gd name="T96" fmla="*/ 0 w 252"/>
                <a:gd name="T97" fmla="*/ 0 h 235"/>
                <a:gd name="T98" fmla="*/ 0 w 252"/>
                <a:gd name="T99" fmla="*/ 0 h 235"/>
                <a:gd name="T100" fmla="*/ 0 w 252"/>
                <a:gd name="T101" fmla="*/ 0 h 235"/>
                <a:gd name="T102" fmla="*/ 0 w 252"/>
                <a:gd name="T103" fmla="*/ 0 h 235"/>
                <a:gd name="T104" fmla="*/ 0 w 252"/>
                <a:gd name="T105" fmla="*/ 0 h 235"/>
                <a:gd name="T106" fmla="*/ 0 w 252"/>
                <a:gd name="T107" fmla="*/ 0 h 235"/>
                <a:gd name="T108" fmla="*/ 0 w 252"/>
                <a:gd name="T109" fmla="*/ 0 h 235"/>
                <a:gd name="T110" fmla="*/ 0 w 252"/>
                <a:gd name="T111" fmla="*/ 0 h 235"/>
                <a:gd name="T112" fmla="*/ 0 w 252"/>
                <a:gd name="T113" fmla="*/ 0 h 235"/>
                <a:gd name="T114" fmla="*/ 0 w 252"/>
                <a:gd name="T115" fmla="*/ 0 h 235"/>
                <a:gd name="T116" fmla="*/ 0 w 252"/>
                <a:gd name="T117" fmla="*/ 0 h 235"/>
                <a:gd name="T118" fmla="*/ 0 w 252"/>
                <a:gd name="T119" fmla="*/ 0 h 235"/>
                <a:gd name="T120" fmla="*/ 0 w 252"/>
                <a:gd name="T121" fmla="*/ 0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chemeClr val="bg2"/>
              </a:solidFill>
              <a:round/>
              <a:headEnd/>
              <a:tailEnd/>
            </a:ln>
          </p:spPr>
          <p:txBody>
            <a:bodyPr/>
            <a:lstStyle/>
            <a:p>
              <a:endParaRPr lang="zh-CN" altLang="en-US"/>
            </a:p>
          </p:txBody>
        </p:sp>
        <p:sp>
          <p:nvSpPr>
            <p:cNvPr id="59850" name="Freeform 587"/>
            <p:cNvSpPr>
              <a:spLocks/>
            </p:cNvSpPr>
            <p:nvPr/>
          </p:nvSpPr>
          <p:spPr bwMode="auto">
            <a:xfrm>
              <a:off x="4476" y="3366"/>
              <a:ext cx="13" cy="32"/>
            </a:xfrm>
            <a:custGeom>
              <a:avLst/>
              <a:gdLst>
                <a:gd name="T0" fmla="*/ 0 w 103"/>
                <a:gd name="T1" fmla="*/ 0 h 220"/>
                <a:gd name="T2" fmla="*/ 0 w 103"/>
                <a:gd name="T3" fmla="*/ 0 h 220"/>
                <a:gd name="T4" fmla="*/ 0 w 103"/>
                <a:gd name="T5" fmla="*/ 0 h 220"/>
                <a:gd name="T6" fmla="*/ 0 w 103"/>
                <a:gd name="T7" fmla="*/ 0 h 220"/>
                <a:gd name="T8" fmla="*/ 0 w 103"/>
                <a:gd name="T9" fmla="*/ 0 h 220"/>
                <a:gd name="T10" fmla="*/ 0 w 103"/>
                <a:gd name="T11" fmla="*/ 0 h 220"/>
                <a:gd name="T12" fmla="*/ 0 w 103"/>
                <a:gd name="T13" fmla="*/ 0 h 220"/>
                <a:gd name="T14" fmla="*/ 0 w 103"/>
                <a:gd name="T15" fmla="*/ 0 h 220"/>
                <a:gd name="T16" fmla="*/ 0 w 103"/>
                <a:gd name="T17" fmla="*/ 0 h 220"/>
                <a:gd name="T18" fmla="*/ 0 w 103"/>
                <a:gd name="T19" fmla="*/ 0 h 220"/>
                <a:gd name="T20" fmla="*/ 0 w 103"/>
                <a:gd name="T21" fmla="*/ 0 h 220"/>
                <a:gd name="T22" fmla="*/ 0 w 103"/>
                <a:gd name="T23" fmla="*/ 0 h 220"/>
                <a:gd name="T24" fmla="*/ 0 w 103"/>
                <a:gd name="T25" fmla="*/ 0 h 220"/>
                <a:gd name="T26" fmla="*/ 0 w 103"/>
                <a:gd name="T27" fmla="*/ 0 h 220"/>
                <a:gd name="T28" fmla="*/ 0 w 103"/>
                <a:gd name="T29" fmla="*/ 0 h 220"/>
                <a:gd name="T30" fmla="*/ 0 w 103"/>
                <a:gd name="T31" fmla="*/ 0 h 220"/>
                <a:gd name="T32" fmla="*/ 0 w 103"/>
                <a:gd name="T33" fmla="*/ 0 h 220"/>
                <a:gd name="T34" fmla="*/ 0 w 103"/>
                <a:gd name="T35" fmla="*/ 0 h 220"/>
                <a:gd name="T36" fmla="*/ 0 w 103"/>
                <a:gd name="T37" fmla="*/ 0 h 220"/>
                <a:gd name="T38" fmla="*/ 0 w 103"/>
                <a:gd name="T39" fmla="*/ 0 h 220"/>
                <a:gd name="T40" fmla="*/ 0 w 103"/>
                <a:gd name="T41" fmla="*/ 0 h 220"/>
                <a:gd name="T42" fmla="*/ 0 w 103"/>
                <a:gd name="T43" fmla="*/ 0 h 220"/>
                <a:gd name="T44" fmla="*/ 0 w 103"/>
                <a:gd name="T45" fmla="*/ 0 h 220"/>
                <a:gd name="T46" fmla="*/ 0 w 103"/>
                <a:gd name="T47" fmla="*/ 0 h 220"/>
                <a:gd name="T48" fmla="*/ 0 w 103"/>
                <a:gd name="T49" fmla="*/ 0 h 220"/>
                <a:gd name="T50" fmla="*/ 0 w 103"/>
                <a:gd name="T51" fmla="*/ 0 h 220"/>
                <a:gd name="T52" fmla="*/ 0 w 103"/>
                <a:gd name="T53" fmla="*/ 0 h 220"/>
                <a:gd name="T54" fmla="*/ 0 w 103"/>
                <a:gd name="T55" fmla="*/ 0 h 220"/>
                <a:gd name="T56" fmla="*/ 0 w 103"/>
                <a:gd name="T57" fmla="*/ 0 h 220"/>
                <a:gd name="T58" fmla="*/ 0 w 103"/>
                <a:gd name="T59" fmla="*/ 0 h 220"/>
                <a:gd name="T60" fmla="*/ 0 w 103"/>
                <a:gd name="T61" fmla="*/ 0 h 220"/>
                <a:gd name="T62" fmla="*/ 0 w 103"/>
                <a:gd name="T63" fmla="*/ 0 h 220"/>
                <a:gd name="T64" fmla="*/ 0 w 103"/>
                <a:gd name="T65" fmla="*/ 0 h 220"/>
                <a:gd name="T66" fmla="*/ 0 w 103"/>
                <a:gd name="T67" fmla="*/ 0 h 220"/>
                <a:gd name="T68" fmla="*/ 0 w 103"/>
                <a:gd name="T69" fmla="*/ 0 h 220"/>
                <a:gd name="T70" fmla="*/ 0 w 103"/>
                <a:gd name="T71" fmla="*/ 0 h 220"/>
                <a:gd name="T72" fmla="*/ 0 w 103"/>
                <a:gd name="T73" fmla="*/ 0 h 220"/>
                <a:gd name="T74" fmla="*/ 0 w 103"/>
                <a:gd name="T75" fmla="*/ 0 h 220"/>
                <a:gd name="T76" fmla="*/ 0 w 103"/>
                <a:gd name="T77" fmla="*/ 0 h 220"/>
                <a:gd name="T78" fmla="*/ 0 w 103"/>
                <a:gd name="T79" fmla="*/ 0 h 220"/>
                <a:gd name="T80" fmla="*/ 0 w 103"/>
                <a:gd name="T81" fmla="*/ 0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chemeClr val="bg2"/>
              </a:solidFill>
              <a:round/>
              <a:headEnd/>
              <a:tailEnd/>
            </a:ln>
          </p:spPr>
          <p:txBody>
            <a:bodyPr/>
            <a:lstStyle/>
            <a:p>
              <a:endParaRPr lang="zh-CN" altLang="en-US"/>
            </a:p>
          </p:txBody>
        </p:sp>
        <p:sp>
          <p:nvSpPr>
            <p:cNvPr id="59851" name="Freeform 588"/>
            <p:cNvSpPr>
              <a:spLocks/>
            </p:cNvSpPr>
            <p:nvPr/>
          </p:nvSpPr>
          <p:spPr bwMode="auto">
            <a:xfrm>
              <a:off x="4565" y="3346"/>
              <a:ext cx="28" cy="41"/>
            </a:xfrm>
            <a:custGeom>
              <a:avLst/>
              <a:gdLst>
                <a:gd name="T0" fmla="*/ 0 w 220"/>
                <a:gd name="T1" fmla="*/ 0 h 288"/>
                <a:gd name="T2" fmla="*/ 0 w 220"/>
                <a:gd name="T3" fmla="*/ 0 h 288"/>
                <a:gd name="T4" fmla="*/ 0 w 220"/>
                <a:gd name="T5" fmla="*/ 0 h 288"/>
                <a:gd name="T6" fmla="*/ 0 w 220"/>
                <a:gd name="T7" fmla="*/ 0 h 288"/>
                <a:gd name="T8" fmla="*/ 0 w 220"/>
                <a:gd name="T9" fmla="*/ 0 h 288"/>
                <a:gd name="T10" fmla="*/ 0 w 220"/>
                <a:gd name="T11" fmla="*/ 0 h 288"/>
                <a:gd name="T12" fmla="*/ 0 w 220"/>
                <a:gd name="T13" fmla="*/ 0 h 288"/>
                <a:gd name="T14" fmla="*/ 0 w 220"/>
                <a:gd name="T15" fmla="*/ 0 h 288"/>
                <a:gd name="T16" fmla="*/ 0 w 220"/>
                <a:gd name="T17" fmla="*/ 0 h 288"/>
                <a:gd name="T18" fmla="*/ 0 w 220"/>
                <a:gd name="T19" fmla="*/ 0 h 288"/>
                <a:gd name="T20" fmla="*/ 0 w 220"/>
                <a:gd name="T21" fmla="*/ 0 h 288"/>
                <a:gd name="T22" fmla="*/ 0 w 220"/>
                <a:gd name="T23" fmla="*/ 0 h 288"/>
                <a:gd name="T24" fmla="*/ 0 w 220"/>
                <a:gd name="T25" fmla="*/ 0 h 288"/>
                <a:gd name="T26" fmla="*/ 0 w 220"/>
                <a:gd name="T27" fmla="*/ 0 h 288"/>
                <a:gd name="T28" fmla="*/ 0 w 220"/>
                <a:gd name="T29" fmla="*/ 0 h 288"/>
                <a:gd name="T30" fmla="*/ 0 w 220"/>
                <a:gd name="T31" fmla="*/ 0 h 288"/>
                <a:gd name="T32" fmla="*/ 0 w 220"/>
                <a:gd name="T33" fmla="*/ 0 h 288"/>
                <a:gd name="T34" fmla="*/ 0 w 220"/>
                <a:gd name="T35" fmla="*/ 0 h 288"/>
                <a:gd name="T36" fmla="*/ 0 w 220"/>
                <a:gd name="T37" fmla="*/ 0 h 288"/>
                <a:gd name="T38" fmla="*/ 0 w 220"/>
                <a:gd name="T39" fmla="*/ 0 h 288"/>
                <a:gd name="T40" fmla="*/ 0 w 220"/>
                <a:gd name="T41" fmla="*/ 0 h 288"/>
                <a:gd name="T42" fmla="*/ 0 w 220"/>
                <a:gd name="T43" fmla="*/ 0 h 288"/>
                <a:gd name="T44" fmla="*/ 0 w 220"/>
                <a:gd name="T45" fmla="*/ 0 h 288"/>
                <a:gd name="T46" fmla="*/ 0 w 220"/>
                <a:gd name="T47" fmla="*/ 0 h 288"/>
                <a:gd name="T48" fmla="*/ 0 w 220"/>
                <a:gd name="T49" fmla="*/ 0 h 288"/>
                <a:gd name="T50" fmla="*/ 0 w 220"/>
                <a:gd name="T51" fmla="*/ 0 h 288"/>
                <a:gd name="T52" fmla="*/ 0 w 220"/>
                <a:gd name="T53" fmla="*/ 0 h 288"/>
                <a:gd name="T54" fmla="*/ 0 w 220"/>
                <a:gd name="T55" fmla="*/ 0 h 288"/>
                <a:gd name="T56" fmla="*/ 0 w 220"/>
                <a:gd name="T57" fmla="*/ 0 h 288"/>
                <a:gd name="T58" fmla="*/ 0 w 220"/>
                <a:gd name="T59" fmla="*/ 0 h 288"/>
                <a:gd name="T60" fmla="*/ 0 w 220"/>
                <a:gd name="T61" fmla="*/ 0 h 288"/>
                <a:gd name="T62" fmla="*/ 0 w 220"/>
                <a:gd name="T63" fmla="*/ 0 h 288"/>
                <a:gd name="T64" fmla="*/ 0 w 220"/>
                <a:gd name="T65" fmla="*/ 0 h 288"/>
                <a:gd name="T66" fmla="*/ 0 w 220"/>
                <a:gd name="T67" fmla="*/ 0 h 288"/>
                <a:gd name="T68" fmla="*/ 0 w 220"/>
                <a:gd name="T69" fmla="*/ 0 h 288"/>
                <a:gd name="T70" fmla="*/ 0 w 220"/>
                <a:gd name="T71" fmla="*/ 0 h 288"/>
                <a:gd name="T72" fmla="*/ 0 w 220"/>
                <a:gd name="T73" fmla="*/ 0 h 288"/>
                <a:gd name="T74" fmla="*/ 0 w 220"/>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chemeClr val="bg2"/>
              </a:solidFill>
              <a:round/>
              <a:headEnd/>
              <a:tailEnd/>
            </a:ln>
          </p:spPr>
          <p:txBody>
            <a:bodyPr/>
            <a:lstStyle/>
            <a:p>
              <a:endParaRPr lang="zh-CN" altLang="en-US"/>
            </a:p>
          </p:txBody>
        </p:sp>
        <p:sp>
          <p:nvSpPr>
            <p:cNvPr id="59852" name="Freeform 496"/>
            <p:cNvSpPr>
              <a:spLocks/>
            </p:cNvSpPr>
            <p:nvPr/>
          </p:nvSpPr>
          <p:spPr bwMode="auto">
            <a:xfrm>
              <a:off x="4538" y="3409"/>
              <a:ext cx="107" cy="71"/>
            </a:xfrm>
            <a:custGeom>
              <a:avLst/>
              <a:gdLst>
                <a:gd name="T0" fmla="*/ 0 w 1070"/>
                <a:gd name="T1" fmla="*/ 0 h 844"/>
                <a:gd name="T2" fmla="*/ 0 w 1070"/>
                <a:gd name="T3" fmla="*/ 0 h 844"/>
                <a:gd name="T4" fmla="*/ 0 w 1070"/>
                <a:gd name="T5" fmla="*/ 0 h 844"/>
                <a:gd name="T6" fmla="*/ 0 w 1070"/>
                <a:gd name="T7" fmla="*/ 0 h 844"/>
                <a:gd name="T8" fmla="*/ 0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53" name="Freeform 589"/>
            <p:cNvSpPr>
              <a:spLocks/>
            </p:cNvSpPr>
            <p:nvPr/>
          </p:nvSpPr>
          <p:spPr bwMode="auto">
            <a:xfrm>
              <a:off x="4547" y="3411"/>
              <a:ext cx="82" cy="28"/>
            </a:xfrm>
            <a:custGeom>
              <a:avLst/>
              <a:gdLst>
                <a:gd name="T0" fmla="*/ 0 w 819"/>
                <a:gd name="T1" fmla="*/ 0 h 333"/>
                <a:gd name="T2" fmla="*/ 0 w 819"/>
                <a:gd name="T3" fmla="*/ 0 h 333"/>
                <a:gd name="T4" fmla="*/ 0 w 819"/>
                <a:gd name="T5" fmla="*/ 0 h 333"/>
                <a:gd name="T6" fmla="*/ 0 w 819"/>
                <a:gd name="T7" fmla="*/ 0 h 333"/>
                <a:gd name="T8" fmla="*/ 0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54" name="Freeform 600"/>
            <p:cNvSpPr>
              <a:spLocks/>
            </p:cNvSpPr>
            <p:nvPr/>
          </p:nvSpPr>
          <p:spPr bwMode="auto">
            <a:xfrm>
              <a:off x="4527" y="3494"/>
              <a:ext cx="108" cy="26"/>
            </a:xfrm>
            <a:custGeom>
              <a:avLst/>
              <a:gdLst>
                <a:gd name="T0" fmla="*/ 0 w 1083"/>
                <a:gd name="T1" fmla="*/ 0 h 306"/>
                <a:gd name="T2" fmla="*/ 0 w 1083"/>
                <a:gd name="T3" fmla="*/ 0 h 306"/>
                <a:gd name="T4" fmla="*/ 0 w 1083"/>
                <a:gd name="T5" fmla="*/ 0 h 306"/>
                <a:gd name="T6" fmla="*/ 0 w 1083"/>
                <a:gd name="T7" fmla="*/ 0 h 306"/>
                <a:gd name="T8" fmla="*/ 0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55" name="Freeform 601"/>
            <p:cNvSpPr>
              <a:spLocks/>
            </p:cNvSpPr>
            <p:nvPr/>
          </p:nvSpPr>
          <p:spPr bwMode="auto">
            <a:xfrm>
              <a:off x="4517" y="3502"/>
              <a:ext cx="109" cy="26"/>
            </a:xfrm>
            <a:custGeom>
              <a:avLst/>
              <a:gdLst>
                <a:gd name="T0" fmla="*/ 0 w 1088"/>
                <a:gd name="T1" fmla="*/ 0 h 311"/>
                <a:gd name="T2" fmla="*/ 0 w 1088"/>
                <a:gd name="T3" fmla="*/ 0 h 311"/>
                <a:gd name="T4" fmla="*/ 0 w 1088"/>
                <a:gd name="T5" fmla="*/ 0 h 311"/>
                <a:gd name="T6" fmla="*/ 0 w 1088"/>
                <a:gd name="T7" fmla="*/ 0 h 311"/>
                <a:gd name="T8" fmla="*/ 0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56" name="Freeform 602"/>
            <p:cNvSpPr>
              <a:spLocks/>
            </p:cNvSpPr>
            <p:nvPr/>
          </p:nvSpPr>
          <p:spPr bwMode="auto">
            <a:xfrm>
              <a:off x="4534" y="3526"/>
              <a:ext cx="16" cy="6"/>
            </a:xfrm>
            <a:custGeom>
              <a:avLst/>
              <a:gdLst>
                <a:gd name="T0" fmla="*/ 0 w 164"/>
                <a:gd name="T1" fmla="*/ 0 h 72"/>
                <a:gd name="T2" fmla="*/ 0 w 164"/>
                <a:gd name="T3" fmla="*/ 0 h 72"/>
                <a:gd name="T4" fmla="*/ 0 w 164"/>
                <a:gd name="T5" fmla="*/ 0 h 72"/>
                <a:gd name="T6" fmla="*/ 0 w 164"/>
                <a:gd name="T7" fmla="*/ 0 h 72"/>
                <a:gd name="T8" fmla="*/ 0 w 164"/>
                <a:gd name="T9" fmla="*/ 0 h 72"/>
                <a:gd name="T10" fmla="*/ 0 w 164"/>
                <a:gd name="T11" fmla="*/ 0 h 72"/>
                <a:gd name="T12" fmla="*/ 0 w 164"/>
                <a:gd name="T13" fmla="*/ 0 h 72"/>
                <a:gd name="T14" fmla="*/ 0 w 164"/>
                <a:gd name="T15" fmla="*/ 0 h 72"/>
                <a:gd name="T16" fmla="*/ 0 w 164"/>
                <a:gd name="T17" fmla="*/ 0 h 72"/>
                <a:gd name="T18" fmla="*/ 0 w 164"/>
                <a:gd name="T19" fmla="*/ 0 h 72"/>
                <a:gd name="T20" fmla="*/ 0 w 164"/>
                <a:gd name="T21" fmla="*/ 0 h 72"/>
                <a:gd name="T22" fmla="*/ 0 w 164"/>
                <a:gd name="T23" fmla="*/ 0 h 72"/>
                <a:gd name="T24" fmla="*/ 0 w 164"/>
                <a:gd name="T25" fmla="*/ 0 h 72"/>
                <a:gd name="T26" fmla="*/ 0 w 164"/>
                <a:gd name="T27" fmla="*/ 0 h 72"/>
                <a:gd name="T28" fmla="*/ 0 w 164"/>
                <a:gd name="T29" fmla="*/ 0 h 72"/>
                <a:gd name="T30" fmla="*/ 0 w 164"/>
                <a:gd name="T31" fmla="*/ 0 h 72"/>
                <a:gd name="T32" fmla="*/ 0 w 164"/>
                <a:gd name="T33" fmla="*/ 0 h 72"/>
                <a:gd name="T34" fmla="*/ 0 w 164"/>
                <a:gd name="T35" fmla="*/ 0 h 72"/>
                <a:gd name="T36" fmla="*/ 0 w 164"/>
                <a:gd name="T37" fmla="*/ 0 h 72"/>
                <a:gd name="T38" fmla="*/ 0 w 164"/>
                <a:gd name="T39" fmla="*/ 0 h 72"/>
                <a:gd name="T40" fmla="*/ 0 w 164"/>
                <a:gd name="T41" fmla="*/ 0 h 72"/>
                <a:gd name="T42" fmla="*/ 0 w 164"/>
                <a:gd name="T43" fmla="*/ 0 h 72"/>
                <a:gd name="T44" fmla="*/ 0 w 164"/>
                <a:gd name="T45" fmla="*/ 0 h 72"/>
                <a:gd name="T46" fmla="*/ 0 w 164"/>
                <a:gd name="T47" fmla="*/ 0 h 72"/>
                <a:gd name="T48" fmla="*/ 0 w 164"/>
                <a:gd name="T49" fmla="*/ 0 h 72"/>
                <a:gd name="T50" fmla="*/ 0 w 164"/>
                <a:gd name="T51" fmla="*/ 0 h 72"/>
                <a:gd name="T52" fmla="*/ 0 w 164"/>
                <a:gd name="T53" fmla="*/ 0 h 72"/>
                <a:gd name="T54" fmla="*/ 0 w 164"/>
                <a:gd name="T55" fmla="*/ 0 h 72"/>
                <a:gd name="T56" fmla="*/ 0 w 164"/>
                <a:gd name="T57" fmla="*/ 0 h 72"/>
                <a:gd name="T58" fmla="*/ 0 w 164"/>
                <a:gd name="T59" fmla="*/ 0 h 72"/>
                <a:gd name="T60" fmla="*/ 0 w 164"/>
                <a:gd name="T61" fmla="*/ 0 h 72"/>
                <a:gd name="T62" fmla="*/ 0 w 164"/>
                <a:gd name="T63" fmla="*/ 0 h 72"/>
                <a:gd name="T64" fmla="*/ 0 w 164"/>
                <a:gd name="T65" fmla="*/ 0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57" name="Freeform 604"/>
            <p:cNvSpPr>
              <a:spLocks/>
            </p:cNvSpPr>
            <p:nvPr/>
          </p:nvSpPr>
          <p:spPr bwMode="auto">
            <a:xfrm>
              <a:off x="4537" y="3483"/>
              <a:ext cx="15" cy="9"/>
            </a:xfrm>
            <a:custGeom>
              <a:avLst/>
              <a:gdLst>
                <a:gd name="T0" fmla="*/ 0 w 146"/>
                <a:gd name="T1" fmla="*/ 0 h 109"/>
                <a:gd name="T2" fmla="*/ 0 w 146"/>
                <a:gd name="T3" fmla="*/ 0 h 109"/>
                <a:gd name="T4" fmla="*/ 0 w 146"/>
                <a:gd name="T5" fmla="*/ 0 h 109"/>
                <a:gd name="T6" fmla="*/ 0 w 146"/>
                <a:gd name="T7" fmla="*/ 0 h 109"/>
                <a:gd name="T8" fmla="*/ 0 w 146"/>
                <a:gd name="T9" fmla="*/ 0 h 109"/>
                <a:gd name="T10" fmla="*/ 0 w 146"/>
                <a:gd name="T11" fmla="*/ 0 h 109"/>
                <a:gd name="T12" fmla="*/ 0 w 146"/>
                <a:gd name="T13" fmla="*/ 0 h 109"/>
                <a:gd name="T14" fmla="*/ 0 w 146"/>
                <a:gd name="T15" fmla="*/ 0 h 109"/>
                <a:gd name="T16" fmla="*/ 0 w 146"/>
                <a:gd name="T17" fmla="*/ 0 h 109"/>
                <a:gd name="T18" fmla="*/ 0 w 146"/>
                <a:gd name="T19" fmla="*/ 0 h 109"/>
                <a:gd name="T20" fmla="*/ 0 w 146"/>
                <a:gd name="T21" fmla="*/ 0 h 109"/>
                <a:gd name="T22" fmla="*/ 0 w 146"/>
                <a:gd name="T23" fmla="*/ 0 h 109"/>
                <a:gd name="T24" fmla="*/ 0 w 146"/>
                <a:gd name="T25" fmla="*/ 0 h 109"/>
                <a:gd name="T26" fmla="*/ 0 w 146"/>
                <a:gd name="T27" fmla="*/ 0 h 109"/>
                <a:gd name="T28" fmla="*/ 0 w 146"/>
                <a:gd name="T29" fmla="*/ 0 h 109"/>
                <a:gd name="T30" fmla="*/ 0 w 146"/>
                <a:gd name="T31" fmla="*/ 0 h 109"/>
                <a:gd name="T32" fmla="*/ 0 w 146"/>
                <a:gd name="T33" fmla="*/ 0 h 109"/>
                <a:gd name="T34" fmla="*/ 0 w 146"/>
                <a:gd name="T35" fmla="*/ 0 h 109"/>
                <a:gd name="T36" fmla="*/ 0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58" name="Freeform 605"/>
            <p:cNvSpPr>
              <a:spLocks/>
            </p:cNvSpPr>
            <p:nvPr/>
          </p:nvSpPr>
          <p:spPr bwMode="auto">
            <a:xfrm>
              <a:off x="4620" y="3499"/>
              <a:ext cx="15" cy="9"/>
            </a:xfrm>
            <a:custGeom>
              <a:avLst/>
              <a:gdLst>
                <a:gd name="T0" fmla="*/ 0 w 146"/>
                <a:gd name="T1" fmla="*/ 0 h 107"/>
                <a:gd name="T2" fmla="*/ 0 w 146"/>
                <a:gd name="T3" fmla="*/ 0 h 107"/>
                <a:gd name="T4" fmla="*/ 0 w 146"/>
                <a:gd name="T5" fmla="*/ 0 h 107"/>
                <a:gd name="T6" fmla="*/ 0 w 146"/>
                <a:gd name="T7" fmla="*/ 0 h 107"/>
                <a:gd name="T8" fmla="*/ 0 w 146"/>
                <a:gd name="T9" fmla="*/ 0 h 107"/>
                <a:gd name="T10" fmla="*/ 0 w 146"/>
                <a:gd name="T11" fmla="*/ 0 h 107"/>
                <a:gd name="T12" fmla="*/ 0 w 146"/>
                <a:gd name="T13" fmla="*/ 0 h 107"/>
                <a:gd name="T14" fmla="*/ 0 w 146"/>
                <a:gd name="T15" fmla="*/ 0 h 107"/>
                <a:gd name="T16" fmla="*/ 0 w 146"/>
                <a:gd name="T17" fmla="*/ 0 h 107"/>
                <a:gd name="T18" fmla="*/ 0 w 146"/>
                <a:gd name="T19" fmla="*/ 0 h 107"/>
                <a:gd name="T20" fmla="*/ 0 w 146"/>
                <a:gd name="T21" fmla="*/ 0 h 107"/>
                <a:gd name="T22" fmla="*/ 0 w 146"/>
                <a:gd name="T23" fmla="*/ 0 h 107"/>
                <a:gd name="T24" fmla="*/ 0 w 146"/>
                <a:gd name="T25" fmla="*/ 0 h 107"/>
                <a:gd name="T26" fmla="*/ 0 w 146"/>
                <a:gd name="T27" fmla="*/ 0 h 107"/>
                <a:gd name="T28" fmla="*/ 0 w 146"/>
                <a:gd name="T29" fmla="*/ 0 h 107"/>
                <a:gd name="T30" fmla="*/ 0 w 146"/>
                <a:gd name="T31" fmla="*/ 0 h 107"/>
                <a:gd name="T32" fmla="*/ 0 w 146"/>
                <a:gd name="T33" fmla="*/ 0 h 107"/>
                <a:gd name="T34" fmla="*/ 0 w 146"/>
                <a:gd name="T35" fmla="*/ 0 h 107"/>
                <a:gd name="T36" fmla="*/ 0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59" name="Freeform 606"/>
            <p:cNvSpPr>
              <a:spLocks/>
            </p:cNvSpPr>
            <p:nvPr/>
          </p:nvSpPr>
          <p:spPr bwMode="auto">
            <a:xfrm>
              <a:off x="4553" y="3485"/>
              <a:ext cx="63" cy="16"/>
            </a:xfrm>
            <a:custGeom>
              <a:avLst/>
              <a:gdLst>
                <a:gd name="T0" fmla="*/ 0 w 629"/>
                <a:gd name="T1" fmla="*/ 0 h 182"/>
                <a:gd name="T2" fmla="*/ 0 w 629"/>
                <a:gd name="T3" fmla="*/ 0 h 182"/>
                <a:gd name="T4" fmla="*/ 0 w 629"/>
                <a:gd name="T5" fmla="*/ 0 h 182"/>
                <a:gd name="T6" fmla="*/ 0 w 629"/>
                <a:gd name="T7" fmla="*/ 0 h 182"/>
                <a:gd name="T8" fmla="*/ 0 w 629"/>
                <a:gd name="T9" fmla="*/ 0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60" name="Freeform 607"/>
            <p:cNvSpPr>
              <a:spLocks/>
            </p:cNvSpPr>
            <p:nvPr/>
          </p:nvSpPr>
          <p:spPr bwMode="auto">
            <a:xfrm>
              <a:off x="4553" y="349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61" name="Freeform 608"/>
            <p:cNvSpPr>
              <a:spLocks/>
            </p:cNvSpPr>
            <p:nvPr/>
          </p:nvSpPr>
          <p:spPr bwMode="auto">
            <a:xfrm>
              <a:off x="4553" y="348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529" name="Group 610"/>
          <p:cNvGrpSpPr>
            <a:grpSpLocks/>
          </p:cNvGrpSpPr>
          <p:nvPr/>
        </p:nvGrpSpPr>
        <p:grpSpPr bwMode="auto">
          <a:xfrm>
            <a:off x="9755682" y="5322888"/>
            <a:ext cx="273050" cy="341312"/>
            <a:chOff x="4475" y="3342"/>
            <a:chExt cx="172" cy="215"/>
          </a:xfrm>
        </p:grpSpPr>
        <p:sp>
          <p:nvSpPr>
            <p:cNvPr id="59800" name="AutoShape 611"/>
            <p:cNvSpPr>
              <a:spLocks noChangeAspect="1" noChangeArrowheads="1" noTextEdit="1"/>
            </p:cNvSpPr>
            <p:nvPr/>
          </p:nvSpPr>
          <p:spPr bwMode="auto">
            <a:xfrm>
              <a:off x="4500" y="3398"/>
              <a:ext cx="147"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801" name="Freeform 612"/>
            <p:cNvSpPr>
              <a:spLocks/>
            </p:cNvSpPr>
            <p:nvPr/>
          </p:nvSpPr>
          <p:spPr bwMode="auto">
            <a:xfrm>
              <a:off x="4501" y="3398"/>
              <a:ext cx="146" cy="159"/>
            </a:xfrm>
            <a:custGeom>
              <a:avLst/>
              <a:gdLst>
                <a:gd name="T0" fmla="*/ 0 w 1894"/>
                <a:gd name="T1" fmla="*/ 0 h 1904"/>
                <a:gd name="T2" fmla="*/ 0 w 1894"/>
                <a:gd name="T3" fmla="*/ 0 h 1904"/>
                <a:gd name="T4" fmla="*/ 0 w 1894"/>
                <a:gd name="T5" fmla="*/ 0 h 1904"/>
                <a:gd name="T6" fmla="*/ 0 w 1894"/>
                <a:gd name="T7" fmla="*/ 0 h 1904"/>
                <a:gd name="T8" fmla="*/ 0 w 1894"/>
                <a:gd name="T9" fmla="*/ 0 h 1904"/>
                <a:gd name="T10" fmla="*/ 0 w 1894"/>
                <a:gd name="T11" fmla="*/ 0 h 1904"/>
                <a:gd name="T12" fmla="*/ 0 w 1894"/>
                <a:gd name="T13" fmla="*/ 0 h 1904"/>
                <a:gd name="T14" fmla="*/ 0 w 1894"/>
                <a:gd name="T15" fmla="*/ 0 h 1904"/>
                <a:gd name="T16" fmla="*/ 0 w 1894"/>
                <a:gd name="T17" fmla="*/ 0 h 1904"/>
                <a:gd name="T18" fmla="*/ 0 w 1894"/>
                <a:gd name="T19" fmla="*/ 0 h 1904"/>
                <a:gd name="T20" fmla="*/ 0 w 1894"/>
                <a:gd name="T21" fmla="*/ 0 h 1904"/>
                <a:gd name="T22" fmla="*/ 0 w 1894"/>
                <a:gd name="T23" fmla="*/ 0 h 1904"/>
                <a:gd name="T24" fmla="*/ 0 w 1894"/>
                <a:gd name="T25" fmla="*/ 0 h 1904"/>
                <a:gd name="T26" fmla="*/ 0 w 1894"/>
                <a:gd name="T27" fmla="*/ 0 h 1904"/>
                <a:gd name="T28" fmla="*/ 0 w 1894"/>
                <a:gd name="T29" fmla="*/ 0 h 1904"/>
                <a:gd name="T30" fmla="*/ 0 w 1894"/>
                <a:gd name="T31" fmla="*/ 0 h 1904"/>
                <a:gd name="T32" fmla="*/ 0 w 1894"/>
                <a:gd name="T33" fmla="*/ 0 h 1904"/>
                <a:gd name="T34" fmla="*/ 0 w 1894"/>
                <a:gd name="T35" fmla="*/ 0 h 1904"/>
                <a:gd name="T36" fmla="*/ 0 w 1894"/>
                <a:gd name="T37" fmla="*/ 0 h 1904"/>
                <a:gd name="T38" fmla="*/ 0 w 1894"/>
                <a:gd name="T39" fmla="*/ 0 h 1904"/>
                <a:gd name="T40" fmla="*/ 0 w 1894"/>
                <a:gd name="T41" fmla="*/ 0 h 1904"/>
                <a:gd name="T42" fmla="*/ 0 w 1894"/>
                <a:gd name="T43" fmla="*/ 0 h 1904"/>
                <a:gd name="T44" fmla="*/ 0 w 1894"/>
                <a:gd name="T45" fmla="*/ 0 h 1904"/>
                <a:gd name="T46" fmla="*/ 0 w 1894"/>
                <a:gd name="T47" fmla="*/ 0 h 1904"/>
                <a:gd name="T48" fmla="*/ 0 w 1894"/>
                <a:gd name="T49" fmla="*/ 0 h 1904"/>
                <a:gd name="T50" fmla="*/ 0 w 1894"/>
                <a:gd name="T51" fmla="*/ 0 h 1904"/>
                <a:gd name="T52" fmla="*/ 0 w 1894"/>
                <a:gd name="T53" fmla="*/ 0 h 1904"/>
                <a:gd name="T54" fmla="*/ 0 w 1894"/>
                <a:gd name="T55" fmla="*/ 0 h 1904"/>
                <a:gd name="T56" fmla="*/ 0 w 1894"/>
                <a:gd name="T57" fmla="*/ 0 h 1904"/>
                <a:gd name="T58" fmla="*/ 0 w 1894"/>
                <a:gd name="T59" fmla="*/ 0 h 1904"/>
                <a:gd name="T60" fmla="*/ 0 w 1894"/>
                <a:gd name="T61" fmla="*/ 0 h 1904"/>
                <a:gd name="T62" fmla="*/ 0 w 1894"/>
                <a:gd name="T63" fmla="*/ 0 h 1904"/>
                <a:gd name="T64" fmla="*/ 0 w 1894"/>
                <a:gd name="T65" fmla="*/ 0 h 1904"/>
                <a:gd name="T66" fmla="*/ 0 w 1894"/>
                <a:gd name="T67" fmla="*/ 0 h 1904"/>
                <a:gd name="T68" fmla="*/ 0 w 1894"/>
                <a:gd name="T69" fmla="*/ 0 h 1904"/>
                <a:gd name="T70" fmla="*/ 0 w 1894"/>
                <a:gd name="T71" fmla="*/ 0 h 1904"/>
                <a:gd name="T72" fmla="*/ 0 w 1894"/>
                <a:gd name="T73" fmla="*/ 0 h 1904"/>
                <a:gd name="T74" fmla="*/ 0 w 1894"/>
                <a:gd name="T75" fmla="*/ 0 h 1904"/>
                <a:gd name="T76" fmla="*/ 0 w 1894"/>
                <a:gd name="T77" fmla="*/ 0 h 1904"/>
                <a:gd name="T78" fmla="*/ 0 w 1894"/>
                <a:gd name="T79" fmla="*/ 0 h 1904"/>
                <a:gd name="T80" fmla="*/ 0 w 1894"/>
                <a:gd name="T81" fmla="*/ 0 h 1904"/>
                <a:gd name="T82" fmla="*/ 0 w 1894"/>
                <a:gd name="T83" fmla="*/ 0 h 1904"/>
                <a:gd name="T84" fmla="*/ 0 w 1894"/>
                <a:gd name="T85" fmla="*/ 0 h 1904"/>
                <a:gd name="T86" fmla="*/ 0 w 1894"/>
                <a:gd name="T87" fmla="*/ 0 h 1904"/>
                <a:gd name="T88" fmla="*/ 0 w 1894"/>
                <a:gd name="T89" fmla="*/ 0 h 1904"/>
                <a:gd name="T90" fmla="*/ 0 w 1894"/>
                <a:gd name="T91" fmla="*/ 0 h 1904"/>
                <a:gd name="T92" fmla="*/ 0 w 1894"/>
                <a:gd name="T93" fmla="*/ 0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59802" name="Freeform 613"/>
            <p:cNvSpPr>
              <a:spLocks/>
            </p:cNvSpPr>
            <p:nvPr/>
          </p:nvSpPr>
          <p:spPr bwMode="auto">
            <a:xfrm>
              <a:off x="4519" y="3499"/>
              <a:ext cx="85" cy="27"/>
            </a:xfrm>
            <a:custGeom>
              <a:avLst/>
              <a:gdLst>
                <a:gd name="T0" fmla="*/ 0 w 1106"/>
                <a:gd name="T1" fmla="*/ 0 h 331"/>
                <a:gd name="T2" fmla="*/ 0 w 1106"/>
                <a:gd name="T3" fmla="*/ 0 h 331"/>
                <a:gd name="T4" fmla="*/ 0 w 1106"/>
                <a:gd name="T5" fmla="*/ 0 h 331"/>
                <a:gd name="T6" fmla="*/ 0 w 1106"/>
                <a:gd name="T7" fmla="*/ 0 h 331"/>
                <a:gd name="T8" fmla="*/ 0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03" name="Freeform 614"/>
            <p:cNvSpPr>
              <a:spLocks/>
            </p:cNvSpPr>
            <p:nvPr/>
          </p:nvSpPr>
          <p:spPr bwMode="auto">
            <a:xfrm>
              <a:off x="4505" y="3511"/>
              <a:ext cx="99" cy="42"/>
            </a:xfrm>
            <a:custGeom>
              <a:avLst/>
              <a:gdLst>
                <a:gd name="T0" fmla="*/ 0 w 1285"/>
                <a:gd name="T1" fmla="*/ 0 h 505"/>
                <a:gd name="T2" fmla="*/ 0 w 1285"/>
                <a:gd name="T3" fmla="*/ 0 h 505"/>
                <a:gd name="T4" fmla="*/ 0 w 1285"/>
                <a:gd name="T5" fmla="*/ 0 h 505"/>
                <a:gd name="T6" fmla="*/ 0 w 1285"/>
                <a:gd name="T7" fmla="*/ 0 h 505"/>
                <a:gd name="T8" fmla="*/ 0 w 1285"/>
                <a:gd name="T9" fmla="*/ 0 h 505"/>
                <a:gd name="T10" fmla="*/ 0 w 1285"/>
                <a:gd name="T11" fmla="*/ 0 h 505"/>
                <a:gd name="T12" fmla="*/ 0 w 1285"/>
                <a:gd name="T13" fmla="*/ 0 h 505"/>
                <a:gd name="T14" fmla="*/ 0 w 1285"/>
                <a:gd name="T15" fmla="*/ 0 h 505"/>
                <a:gd name="T16" fmla="*/ 0 w 1285"/>
                <a:gd name="T17" fmla="*/ 0 h 505"/>
                <a:gd name="T18" fmla="*/ 0 w 1285"/>
                <a:gd name="T19" fmla="*/ 0 h 505"/>
                <a:gd name="T20" fmla="*/ 0 w 1285"/>
                <a:gd name="T21" fmla="*/ 0 h 505"/>
                <a:gd name="T22" fmla="*/ 0 w 1285"/>
                <a:gd name="T23" fmla="*/ 0 h 505"/>
                <a:gd name="T24" fmla="*/ 0 w 1285"/>
                <a:gd name="T25" fmla="*/ 0 h 505"/>
                <a:gd name="T26" fmla="*/ 0 w 1285"/>
                <a:gd name="T27" fmla="*/ 0 h 505"/>
                <a:gd name="T28" fmla="*/ 0 w 1285"/>
                <a:gd name="T29" fmla="*/ 0 h 505"/>
                <a:gd name="T30" fmla="*/ 0 w 1285"/>
                <a:gd name="T31" fmla="*/ 0 h 505"/>
                <a:gd name="T32" fmla="*/ 0 w 1285"/>
                <a:gd name="T33" fmla="*/ 0 h 505"/>
                <a:gd name="T34" fmla="*/ 0 w 1285"/>
                <a:gd name="T35" fmla="*/ 0 h 505"/>
                <a:gd name="T36" fmla="*/ 0 w 1285"/>
                <a:gd name="T37" fmla="*/ 0 h 505"/>
                <a:gd name="T38" fmla="*/ 0 w 1285"/>
                <a:gd name="T39" fmla="*/ 0 h 505"/>
                <a:gd name="T40" fmla="*/ 0 w 1285"/>
                <a:gd name="T41" fmla="*/ 0 h 505"/>
                <a:gd name="T42" fmla="*/ 0 w 1285"/>
                <a:gd name="T43" fmla="*/ 0 h 505"/>
                <a:gd name="T44" fmla="*/ 0 w 1285"/>
                <a:gd name="T45" fmla="*/ 0 h 505"/>
                <a:gd name="T46" fmla="*/ 0 w 1285"/>
                <a:gd name="T47" fmla="*/ 0 h 505"/>
                <a:gd name="T48" fmla="*/ 0 w 1285"/>
                <a:gd name="T49" fmla="*/ 0 h 505"/>
                <a:gd name="T50" fmla="*/ 0 w 1285"/>
                <a:gd name="T51" fmla="*/ 0 h 505"/>
                <a:gd name="T52" fmla="*/ 0 w 1285"/>
                <a:gd name="T53" fmla="*/ 0 h 505"/>
                <a:gd name="T54" fmla="*/ 0 w 1285"/>
                <a:gd name="T55" fmla="*/ 0 h 505"/>
                <a:gd name="T56" fmla="*/ 0 w 1285"/>
                <a:gd name="T57" fmla="*/ 0 h 505"/>
                <a:gd name="T58" fmla="*/ 0 w 1285"/>
                <a:gd name="T59" fmla="*/ 0 h 505"/>
                <a:gd name="T60" fmla="*/ 0 w 1285"/>
                <a:gd name="T61" fmla="*/ 0 h 505"/>
                <a:gd name="T62" fmla="*/ 0 w 1285"/>
                <a:gd name="T63" fmla="*/ 0 h 505"/>
                <a:gd name="T64" fmla="*/ 0 w 1285"/>
                <a:gd name="T65" fmla="*/ 0 h 505"/>
                <a:gd name="T66" fmla="*/ 0 w 1285"/>
                <a:gd name="T67" fmla="*/ 0 h 505"/>
                <a:gd name="T68" fmla="*/ 0 w 1285"/>
                <a:gd name="T69" fmla="*/ 0 h 505"/>
                <a:gd name="T70" fmla="*/ 0 w 1285"/>
                <a:gd name="T71" fmla="*/ 0 h 505"/>
                <a:gd name="T72" fmla="*/ 0 w 1285"/>
                <a:gd name="T73" fmla="*/ 0 h 505"/>
                <a:gd name="T74" fmla="*/ 0 w 1285"/>
                <a:gd name="T75" fmla="*/ 0 h 505"/>
                <a:gd name="T76" fmla="*/ 0 w 1285"/>
                <a:gd name="T77" fmla="*/ 0 h 505"/>
                <a:gd name="T78" fmla="*/ 0 w 1285"/>
                <a:gd name="T79" fmla="*/ 0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04" name="AutoShape 615"/>
            <p:cNvSpPr>
              <a:spLocks noChangeAspect="1" noChangeArrowheads="1" noTextEdit="1"/>
            </p:cNvSpPr>
            <p:nvPr/>
          </p:nvSpPr>
          <p:spPr bwMode="auto">
            <a:xfrm>
              <a:off x="4475" y="3342"/>
              <a:ext cx="16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805" name="Freeform 616"/>
            <p:cNvSpPr>
              <a:spLocks/>
            </p:cNvSpPr>
            <p:nvPr/>
          </p:nvSpPr>
          <p:spPr bwMode="auto">
            <a:xfrm>
              <a:off x="4508" y="3354"/>
              <a:ext cx="23" cy="31"/>
            </a:xfrm>
            <a:custGeom>
              <a:avLst/>
              <a:gdLst>
                <a:gd name="T0" fmla="*/ 0 w 179"/>
                <a:gd name="T1" fmla="*/ 0 h 216"/>
                <a:gd name="T2" fmla="*/ 0 w 179"/>
                <a:gd name="T3" fmla="*/ 0 h 216"/>
                <a:gd name="T4" fmla="*/ 0 w 179"/>
                <a:gd name="T5" fmla="*/ 0 h 216"/>
                <a:gd name="T6" fmla="*/ 0 w 179"/>
                <a:gd name="T7" fmla="*/ 0 h 216"/>
                <a:gd name="T8" fmla="*/ 0 w 179"/>
                <a:gd name="T9" fmla="*/ 0 h 216"/>
                <a:gd name="T10" fmla="*/ 0 w 179"/>
                <a:gd name="T11" fmla="*/ 0 h 216"/>
                <a:gd name="T12" fmla="*/ 0 w 179"/>
                <a:gd name="T13" fmla="*/ 0 h 216"/>
                <a:gd name="T14" fmla="*/ 0 w 179"/>
                <a:gd name="T15" fmla="*/ 0 h 216"/>
                <a:gd name="T16" fmla="*/ 0 w 179"/>
                <a:gd name="T17" fmla="*/ 0 h 216"/>
                <a:gd name="T18" fmla="*/ 0 w 179"/>
                <a:gd name="T19" fmla="*/ 0 h 216"/>
                <a:gd name="T20" fmla="*/ 0 w 179"/>
                <a:gd name="T21" fmla="*/ 0 h 216"/>
                <a:gd name="T22" fmla="*/ 0 w 179"/>
                <a:gd name="T23" fmla="*/ 0 h 216"/>
                <a:gd name="T24" fmla="*/ 0 w 179"/>
                <a:gd name="T25" fmla="*/ 0 h 216"/>
                <a:gd name="T26" fmla="*/ 0 w 179"/>
                <a:gd name="T27" fmla="*/ 0 h 216"/>
                <a:gd name="T28" fmla="*/ 0 w 179"/>
                <a:gd name="T29" fmla="*/ 0 h 216"/>
                <a:gd name="T30" fmla="*/ 0 w 179"/>
                <a:gd name="T31" fmla="*/ 0 h 216"/>
                <a:gd name="T32" fmla="*/ 0 w 179"/>
                <a:gd name="T33" fmla="*/ 0 h 216"/>
                <a:gd name="T34" fmla="*/ 0 w 179"/>
                <a:gd name="T35" fmla="*/ 0 h 216"/>
                <a:gd name="T36" fmla="*/ 0 w 179"/>
                <a:gd name="T37" fmla="*/ 0 h 216"/>
                <a:gd name="T38" fmla="*/ 0 w 179"/>
                <a:gd name="T39" fmla="*/ 0 h 216"/>
                <a:gd name="T40" fmla="*/ 0 w 179"/>
                <a:gd name="T41" fmla="*/ 0 h 216"/>
                <a:gd name="T42" fmla="*/ 0 w 179"/>
                <a:gd name="T43" fmla="*/ 0 h 216"/>
                <a:gd name="T44" fmla="*/ 0 w 179"/>
                <a:gd name="T45" fmla="*/ 0 h 216"/>
                <a:gd name="T46" fmla="*/ 0 w 179"/>
                <a:gd name="T47" fmla="*/ 0 h 216"/>
                <a:gd name="T48" fmla="*/ 0 w 179"/>
                <a:gd name="T49" fmla="*/ 0 h 216"/>
                <a:gd name="T50" fmla="*/ 0 w 179"/>
                <a:gd name="T51" fmla="*/ 0 h 216"/>
                <a:gd name="T52" fmla="*/ 0 w 179"/>
                <a:gd name="T53" fmla="*/ 0 h 216"/>
                <a:gd name="T54" fmla="*/ 0 w 179"/>
                <a:gd name="T55" fmla="*/ 0 h 216"/>
                <a:gd name="T56" fmla="*/ 0 w 179"/>
                <a:gd name="T57" fmla="*/ 0 h 216"/>
                <a:gd name="T58" fmla="*/ 0 w 179"/>
                <a:gd name="T59" fmla="*/ 0 h 216"/>
                <a:gd name="T60" fmla="*/ 0 w 179"/>
                <a:gd name="T61" fmla="*/ 0 h 216"/>
                <a:gd name="T62" fmla="*/ 0 w 179"/>
                <a:gd name="T63" fmla="*/ 0 h 216"/>
                <a:gd name="T64" fmla="*/ 0 w 179"/>
                <a:gd name="T65" fmla="*/ 0 h 216"/>
                <a:gd name="T66" fmla="*/ 0 w 179"/>
                <a:gd name="T67" fmla="*/ 0 h 216"/>
                <a:gd name="T68" fmla="*/ 0 w 179"/>
                <a:gd name="T69" fmla="*/ 0 h 216"/>
                <a:gd name="T70" fmla="*/ 0 w 179"/>
                <a:gd name="T71" fmla="*/ 0 h 216"/>
                <a:gd name="T72" fmla="*/ 0 w 179"/>
                <a:gd name="T73" fmla="*/ 0 h 216"/>
                <a:gd name="T74" fmla="*/ 0 w 179"/>
                <a:gd name="T75" fmla="*/ 0 h 216"/>
                <a:gd name="T76" fmla="*/ 0 w 179"/>
                <a:gd name="T77" fmla="*/ 0 h 216"/>
                <a:gd name="T78" fmla="*/ 0 w 179"/>
                <a:gd name="T79" fmla="*/ 0 h 216"/>
                <a:gd name="T80" fmla="*/ 0 w 179"/>
                <a:gd name="T81" fmla="*/ 0 h 216"/>
                <a:gd name="T82" fmla="*/ 0 w 179"/>
                <a:gd name="T83" fmla="*/ 0 h 216"/>
                <a:gd name="T84" fmla="*/ 0 w 179"/>
                <a:gd name="T85" fmla="*/ 0 h 216"/>
                <a:gd name="T86" fmla="*/ 0 w 179"/>
                <a:gd name="T87" fmla="*/ 0 h 216"/>
                <a:gd name="T88" fmla="*/ 0 w 179"/>
                <a:gd name="T89" fmla="*/ 0 h 216"/>
                <a:gd name="T90" fmla="*/ 0 w 179"/>
                <a:gd name="T91" fmla="*/ 0 h 216"/>
                <a:gd name="T92" fmla="*/ 0 w 179"/>
                <a:gd name="T93" fmla="*/ 0 h 216"/>
                <a:gd name="T94" fmla="*/ 0 w 179"/>
                <a:gd name="T95" fmla="*/ 0 h 216"/>
                <a:gd name="T96" fmla="*/ 0 w 179"/>
                <a:gd name="T97" fmla="*/ 0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chemeClr val="bg2"/>
              </a:solidFill>
              <a:round/>
              <a:headEnd/>
              <a:tailEnd/>
            </a:ln>
          </p:spPr>
          <p:txBody>
            <a:bodyPr/>
            <a:lstStyle/>
            <a:p>
              <a:endParaRPr lang="zh-CN" altLang="en-US"/>
            </a:p>
          </p:txBody>
        </p:sp>
        <p:sp>
          <p:nvSpPr>
            <p:cNvPr id="59806" name="Freeform 617"/>
            <p:cNvSpPr>
              <a:spLocks/>
            </p:cNvSpPr>
            <p:nvPr/>
          </p:nvSpPr>
          <p:spPr bwMode="auto">
            <a:xfrm>
              <a:off x="4547" y="3353"/>
              <a:ext cx="14" cy="24"/>
            </a:xfrm>
            <a:custGeom>
              <a:avLst/>
              <a:gdLst>
                <a:gd name="T0" fmla="*/ 0 w 114"/>
                <a:gd name="T1" fmla="*/ 0 h 168"/>
                <a:gd name="T2" fmla="*/ 0 w 114"/>
                <a:gd name="T3" fmla="*/ 0 h 168"/>
                <a:gd name="T4" fmla="*/ 0 w 114"/>
                <a:gd name="T5" fmla="*/ 0 h 168"/>
                <a:gd name="T6" fmla="*/ 0 w 114"/>
                <a:gd name="T7" fmla="*/ 0 h 168"/>
                <a:gd name="T8" fmla="*/ 0 w 114"/>
                <a:gd name="T9" fmla="*/ 0 h 168"/>
                <a:gd name="T10" fmla="*/ 0 w 114"/>
                <a:gd name="T11" fmla="*/ 0 h 168"/>
                <a:gd name="T12" fmla="*/ 0 w 114"/>
                <a:gd name="T13" fmla="*/ 0 h 168"/>
                <a:gd name="T14" fmla="*/ 0 w 114"/>
                <a:gd name="T15" fmla="*/ 0 h 168"/>
                <a:gd name="T16" fmla="*/ 0 w 114"/>
                <a:gd name="T17" fmla="*/ 0 h 168"/>
                <a:gd name="T18" fmla="*/ 0 w 114"/>
                <a:gd name="T19" fmla="*/ 0 h 168"/>
                <a:gd name="T20" fmla="*/ 0 w 114"/>
                <a:gd name="T21" fmla="*/ 0 h 168"/>
                <a:gd name="T22" fmla="*/ 0 w 114"/>
                <a:gd name="T23" fmla="*/ 0 h 168"/>
                <a:gd name="T24" fmla="*/ 0 w 114"/>
                <a:gd name="T25" fmla="*/ 0 h 168"/>
                <a:gd name="T26" fmla="*/ 0 w 114"/>
                <a:gd name="T27" fmla="*/ 0 h 168"/>
                <a:gd name="T28" fmla="*/ 0 w 114"/>
                <a:gd name="T29" fmla="*/ 0 h 168"/>
                <a:gd name="T30" fmla="*/ 0 w 114"/>
                <a:gd name="T31" fmla="*/ 0 h 168"/>
                <a:gd name="T32" fmla="*/ 0 w 114"/>
                <a:gd name="T33" fmla="*/ 0 h 168"/>
                <a:gd name="T34" fmla="*/ 0 w 114"/>
                <a:gd name="T35" fmla="*/ 0 h 168"/>
                <a:gd name="T36" fmla="*/ 0 w 114"/>
                <a:gd name="T37" fmla="*/ 0 h 168"/>
                <a:gd name="T38" fmla="*/ 0 w 114"/>
                <a:gd name="T39" fmla="*/ 0 h 168"/>
                <a:gd name="T40" fmla="*/ 0 w 114"/>
                <a:gd name="T41" fmla="*/ 0 h 168"/>
                <a:gd name="T42" fmla="*/ 0 w 114"/>
                <a:gd name="T43" fmla="*/ 0 h 168"/>
                <a:gd name="T44" fmla="*/ 0 w 114"/>
                <a:gd name="T45" fmla="*/ 0 h 168"/>
                <a:gd name="T46" fmla="*/ 0 w 114"/>
                <a:gd name="T47" fmla="*/ 0 h 168"/>
                <a:gd name="T48" fmla="*/ 0 w 114"/>
                <a:gd name="T49" fmla="*/ 0 h 168"/>
                <a:gd name="T50" fmla="*/ 0 w 114"/>
                <a:gd name="T51" fmla="*/ 0 h 168"/>
                <a:gd name="T52" fmla="*/ 0 w 114"/>
                <a:gd name="T53" fmla="*/ 0 h 168"/>
                <a:gd name="T54" fmla="*/ 0 w 114"/>
                <a:gd name="T55" fmla="*/ 0 h 168"/>
                <a:gd name="T56" fmla="*/ 0 w 114"/>
                <a:gd name="T57" fmla="*/ 0 h 168"/>
                <a:gd name="T58" fmla="*/ 0 w 114"/>
                <a:gd name="T59" fmla="*/ 0 h 168"/>
                <a:gd name="T60" fmla="*/ 0 w 114"/>
                <a:gd name="T61" fmla="*/ 0 h 168"/>
                <a:gd name="T62" fmla="*/ 0 w 114"/>
                <a:gd name="T63" fmla="*/ 0 h 168"/>
                <a:gd name="T64" fmla="*/ 0 w 114"/>
                <a:gd name="T65" fmla="*/ 0 h 168"/>
                <a:gd name="T66" fmla="*/ 0 w 114"/>
                <a:gd name="T67" fmla="*/ 0 h 168"/>
                <a:gd name="T68" fmla="*/ 0 w 114"/>
                <a:gd name="T69" fmla="*/ 0 h 168"/>
                <a:gd name="T70" fmla="*/ 0 w 114"/>
                <a:gd name="T71" fmla="*/ 0 h 168"/>
                <a:gd name="T72" fmla="*/ 0 w 114"/>
                <a:gd name="T73" fmla="*/ 0 h 168"/>
                <a:gd name="T74" fmla="*/ 0 w 114"/>
                <a:gd name="T75" fmla="*/ 0 h 168"/>
                <a:gd name="T76" fmla="*/ 0 w 114"/>
                <a:gd name="T77" fmla="*/ 0 h 168"/>
                <a:gd name="T78" fmla="*/ 0 w 114"/>
                <a:gd name="T79" fmla="*/ 0 h 168"/>
                <a:gd name="T80" fmla="*/ 0 w 114"/>
                <a:gd name="T81" fmla="*/ 0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07" name="Freeform 618"/>
            <p:cNvSpPr>
              <a:spLocks/>
            </p:cNvSpPr>
            <p:nvPr/>
          </p:nvSpPr>
          <p:spPr bwMode="auto">
            <a:xfrm>
              <a:off x="4494" y="3348"/>
              <a:ext cx="37" cy="50"/>
            </a:xfrm>
            <a:custGeom>
              <a:avLst/>
              <a:gdLst>
                <a:gd name="T0" fmla="*/ 0 w 289"/>
                <a:gd name="T1" fmla="*/ 0 h 351"/>
                <a:gd name="T2" fmla="*/ 0 w 289"/>
                <a:gd name="T3" fmla="*/ 0 h 351"/>
                <a:gd name="T4" fmla="*/ 0 w 289"/>
                <a:gd name="T5" fmla="*/ 0 h 351"/>
                <a:gd name="T6" fmla="*/ 0 w 289"/>
                <a:gd name="T7" fmla="*/ 0 h 351"/>
                <a:gd name="T8" fmla="*/ 0 w 289"/>
                <a:gd name="T9" fmla="*/ 0 h 351"/>
                <a:gd name="T10" fmla="*/ 0 w 289"/>
                <a:gd name="T11" fmla="*/ 0 h 351"/>
                <a:gd name="T12" fmla="*/ 0 w 289"/>
                <a:gd name="T13" fmla="*/ 0 h 351"/>
                <a:gd name="T14" fmla="*/ 0 w 289"/>
                <a:gd name="T15" fmla="*/ 0 h 351"/>
                <a:gd name="T16" fmla="*/ 0 w 289"/>
                <a:gd name="T17" fmla="*/ 0 h 351"/>
                <a:gd name="T18" fmla="*/ 0 w 289"/>
                <a:gd name="T19" fmla="*/ 0 h 351"/>
                <a:gd name="T20" fmla="*/ 0 w 289"/>
                <a:gd name="T21" fmla="*/ 0 h 351"/>
                <a:gd name="T22" fmla="*/ 0 w 289"/>
                <a:gd name="T23" fmla="*/ 0 h 351"/>
                <a:gd name="T24" fmla="*/ 0 w 289"/>
                <a:gd name="T25" fmla="*/ 0 h 351"/>
                <a:gd name="T26" fmla="*/ 0 w 289"/>
                <a:gd name="T27" fmla="*/ 0 h 351"/>
                <a:gd name="T28" fmla="*/ 0 w 289"/>
                <a:gd name="T29" fmla="*/ 0 h 351"/>
                <a:gd name="T30" fmla="*/ 0 w 289"/>
                <a:gd name="T31" fmla="*/ 0 h 351"/>
                <a:gd name="T32" fmla="*/ 0 w 289"/>
                <a:gd name="T33" fmla="*/ 0 h 351"/>
                <a:gd name="T34" fmla="*/ 0 w 289"/>
                <a:gd name="T35" fmla="*/ 0 h 351"/>
                <a:gd name="T36" fmla="*/ 0 w 289"/>
                <a:gd name="T37" fmla="*/ 0 h 351"/>
                <a:gd name="T38" fmla="*/ 0 w 289"/>
                <a:gd name="T39" fmla="*/ 0 h 351"/>
                <a:gd name="T40" fmla="*/ 0 w 289"/>
                <a:gd name="T41" fmla="*/ 0 h 351"/>
                <a:gd name="T42" fmla="*/ 0 w 289"/>
                <a:gd name="T43" fmla="*/ 0 h 351"/>
                <a:gd name="T44" fmla="*/ 0 w 289"/>
                <a:gd name="T45" fmla="*/ 0 h 351"/>
                <a:gd name="T46" fmla="*/ 0 w 289"/>
                <a:gd name="T47" fmla="*/ 0 h 351"/>
                <a:gd name="T48" fmla="*/ 0 w 289"/>
                <a:gd name="T49" fmla="*/ 0 h 351"/>
                <a:gd name="T50" fmla="*/ 0 w 289"/>
                <a:gd name="T51" fmla="*/ 0 h 351"/>
                <a:gd name="T52" fmla="*/ 0 w 289"/>
                <a:gd name="T53" fmla="*/ 0 h 351"/>
                <a:gd name="T54" fmla="*/ 0 w 289"/>
                <a:gd name="T55" fmla="*/ 0 h 351"/>
                <a:gd name="T56" fmla="*/ 0 w 289"/>
                <a:gd name="T57" fmla="*/ 0 h 351"/>
                <a:gd name="T58" fmla="*/ 0 w 289"/>
                <a:gd name="T59" fmla="*/ 0 h 351"/>
                <a:gd name="T60" fmla="*/ 0 w 289"/>
                <a:gd name="T61" fmla="*/ 0 h 351"/>
                <a:gd name="T62" fmla="*/ 0 w 289"/>
                <a:gd name="T63" fmla="*/ 0 h 351"/>
                <a:gd name="T64" fmla="*/ 0 w 289"/>
                <a:gd name="T65" fmla="*/ 0 h 351"/>
                <a:gd name="T66" fmla="*/ 0 w 289"/>
                <a:gd name="T67" fmla="*/ 0 h 351"/>
                <a:gd name="T68" fmla="*/ 0 w 289"/>
                <a:gd name="T69" fmla="*/ 0 h 351"/>
                <a:gd name="T70" fmla="*/ 0 w 289"/>
                <a:gd name="T71" fmla="*/ 0 h 351"/>
                <a:gd name="T72" fmla="*/ 0 w 289"/>
                <a:gd name="T73" fmla="*/ 0 h 351"/>
                <a:gd name="T74" fmla="*/ 0 w 289"/>
                <a:gd name="T75" fmla="*/ 0 h 351"/>
                <a:gd name="T76" fmla="*/ 0 w 289"/>
                <a:gd name="T77" fmla="*/ 0 h 351"/>
                <a:gd name="T78" fmla="*/ 0 w 289"/>
                <a:gd name="T79" fmla="*/ 0 h 351"/>
                <a:gd name="T80" fmla="*/ 0 w 289"/>
                <a:gd name="T81" fmla="*/ 0 h 351"/>
                <a:gd name="T82" fmla="*/ 0 w 289"/>
                <a:gd name="T83" fmla="*/ 0 h 351"/>
                <a:gd name="T84" fmla="*/ 0 w 289"/>
                <a:gd name="T85" fmla="*/ 0 h 351"/>
                <a:gd name="T86" fmla="*/ 0 w 289"/>
                <a:gd name="T87" fmla="*/ 0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08" name="Freeform 619"/>
            <p:cNvSpPr>
              <a:spLocks/>
            </p:cNvSpPr>
            <p:nvPr/>
          </p:nvSpPr>
          <p:spPr bwMode="auto">
            <a:xfrm>
              <a:off x="4545" y="3346"/>
              <a:ext cx="32" cy="34"/>
            </a:xfrm>
            <a:custGeom>
              <a:avLst/>
              <a:gdLst>
                <a:gd name="T0" fmla="*/ 0 w 254"/>
                <a:gd name="T1" fmla="*/ 0 h 234"/>
                <a:gd name="T2" fmla="*/ 0 w 254"/>
                <a:gd name="T3" fmla="*/ 0 h 234"/>
                <a:gd name="T4" fmla="*/ 0 w 254"/>
                <a:gd name="T5" fmla="*/ 0 h 234"/>
                <a:gd name="T6" fmla="*/ 0 w 254"/>
                <a:gd name="T7" fmla="*/ 0 h 234"/>
                <a:gd name="T8" fmla="*/ 0 w 254"/>
                <a:gd name="T9" fmla="*/ 0 h 234"/>
                <a:gd name="T10" fmla="*/ 0 w 254"/>
                <a:gd name="T11" fmla="*/ 0 h 234"/>
                <a:gd name="T12" fmla="*/ 0 w 254"/>
                <a:gd name="T13" fmla="*/ 0 h 234"/>
                <a:gd name="T14" fmla="*/ 0 w 254"/>
                <a:gd name="T15" fmla="*/ 0 h 234"/>
                <a:gd name="T16" fmla="*/ 0 w 254"/>
                <a:gd name="T17" fmla="*/ 0 h 234"/>
                <a:gd name="T18" fmla="*/ 0 w 254"/>
                <a:gd name="T19" fmla="*/ 0 h 234"/>
                <a:gd name="T20" fmla="*/ 0 w 254"/>
                <a:gd name="T21" fmla="*/ 0 h 234"/>
                <a:gd name="T22" fmla="*/ 0 w 254"/>
                <a:gd name="T23" fmla="*/ 0 h 234"/>
                <a:gd name="T24" fmla="*/ 0 w 254"/>
                <a:gd name="T25" fmla="*/ 0 h 234"/>
                <a:gd name="T26" fmla="*/ 0 w 254"/>
                <a:gd name="T27" fmla="*/ 0 h 234"/>
                <a:gd name="T28" fmla="*/ 0 w 254"/>
                <a:gd name="T29" fmla="*/ 0 h 234"/>
                <a:gd name="T30" fmla="*/ 0 w 254"/>
                <a:gd name="T31" fmla="*/ 0 h 234"/>
                <a:gd name="T32" fmla="*/ 0 w 254"/>
                <a:gd name="T33" fmla="*/ 0 h 234"/>
                <a:gd name="T34" fmla="*/ 0 w 254"/>
                <a:gd name="T35" fmla="*/ 0 h 234"/>
                <a:gd name="T36" fmla="*/ 0 w 254"/>
                <a:gd name="T37" fmla="*/ 0 h 234"/>
                <a:gd name="T38" fmla="*/ 0 w 254"/>
                <a:gd name="T39" fmla="*/ 0 h 234"/>
                <a:gd name="T40" fmla="*/ 0 w 254"/>
                <a:gd name="T41" fmla="*/ 0 h 234"/>
                <a:gd name="T42" fmla="*/ 0 w 254"/>
                <a:gd name="T43" fmla="*/ 0 h 234"/>
                <a:gd name="T44" fmla="*/ 0 w 254"/>
                <a:gd name="T45" fmla="*/ 0 h 234"/>
                <a:gd name="T46" fmla="*/ 0 w 254"/>
                <a:gd name="T47" fmla="*/ 0 h 234"/>
                <a:gd name="T48" fmla="*/ 0 w 254"/>
                <a:gd name="T49" fmla="*/ 0 h 234"/>
                <a:gd name="T50" fmla="*/ 0 w 254"/>
                <a:gd name="T51" fmla="*/ 0 h 234"/>
                <a:gd name="T52" fmla="*/ 0 w 254"/>
                <a:gd name="T53" fmla="*/ 0 h 234"/>
                <a:gd name="T54" fmla="*/ 0 w 254"/>
                <a:gd name="T55" fmla="*/ 0 h 234"/>
                <a:gd name="T56" fmla="*/ 0 w 254"/>
                <a:gd name="T57" fmla="*/ 0 h 234"/>
                <a:gd name="T58" fmla="*/ 0 w 254"/>
                <a:gd name="T59" fmla="*/ 0 h 234"/>
                <a:gd name="T60" fmla="*/ 0 w 254"/>
                <a:gd name="T61" fmla="*/ 0 h 234"/>
                <a:gd name="T62" fmla="*/ 0 w 254"/>
                <a:gd name="T63" fmla="*/ 0 h 234"/>
                <a:gd name="T64" fmla="*/ 0 w 254"/>
                <a:gd name="T65" fmla="*/ 0 h 234"/>
                <a:gd name="T66" fmla="*/ 0 w 254"/>
                <a:gd name="T67" fmla="*/ 0 h 234"/>
                <a:gd name="T68" fmla="*/ 0 w 254"/>
                <a:gd name="T69" fmla="*/ 0 h 234"/>
                <a:gd name="T70" fmla="*/ 0 w 254"/>
                <a:gd name="T71" fmla="*/ 0 h 234"/>
                <a:gd name="T72" fmla="*/ 0 w 254"/>
                <a:gd name="T73" fmla="*/ 0 h 234"/>
                <a:gd name="T74" fmla="*/ 0 w 254"/>
                <a:gd name="T75" fmla="*/ 0 h 234"/>
                <a:gd name="T76" fmla="*/ 0 w 254"/>
                <a:gd name="T77" fmla="*/ 0 h 234"/>
                <a:gd name="T78" fmla="*/ 0 w 254"/>
                <a:gd name="T79" fmla="*/ 0 h 234"/>
                <a:gd name="T80" fmla="*/ 0 w 254"/>
                <a:gd name="T81" fmla="*/ 0 h 234"/>
                <a:gd name="T82" fmla="*/ 0 w 254"/>
                <a:gd name="T83" fmla="*/ 0 h 234"/>
                <a:gd name="T84" fmla="*/ 0 w 254"/>
                <a:gd name="T85" fmla="*/ 0 h 234"/>
                <a:gd name="T86" fmla="*/ 0 w 254"/>
                <a:gd name="T87" fmla="*/ 0 h 234"/>
                <a:gd name="T88" fmla="*/ 0 w 254"/>
                <a:gd name="T89" fmla="*/ 0 h 234"/>
                <a:gd name="T90" fmla="*/ 0 w 254"/>
                <a:gd name="T91" fmla="*/ 0 h 234"/>
                <a:gd name="T92" fmla="*/ 0 w 254"/>
                <a:gd name="T93" fmla="*/ 0 h 234"/>
                <a:gd name="T94" fmla="*/ 0 w 254"/>
                <a:gd name="T95" fmla="*/ 0 h 234"/>
                <a:gd name="T96" fmla="*/ 0 w 254"/>
                <a:gd name="T97" fmla="*/ 0 h 234"/>
                <a:gd name="T98" fmla="*/ 0 w 254"/>
                <a:gd name="T99" fmla="*/ 0 h 234"/>
                <a:gd name="T100" fmla="*/ 0 w 254"/>
                <a:gd name="T101" fmla="*/ 0 h 234"/>
                <a:gd name="T102" fmla="*/ 0 w 254"/>
                <a:gd name="T103" fmla="*/ 0 h 234"/>
                <a:gd name="T104" fmla="*/ 0 w 254"/>
                <a:gd name="T105" fmla="*/ 0 h 234"/>
                <a:gd name="T106" fmla="*/ 0 w 254"/>
                <a:gd name="T107" fmla="*/ 0 h 234"/>
                <a:gd name="T108" fmla="*/ 0 w 254"/>
                <a:gd name="T109" fmla="*/ 0 h 234"/>
                <a:gd name="T110" fmla="*/ 0 w 254"/>
                <a:gd name="T111" fmla="*/ 0 h 234"/>
                <a:gd name="T112" fmla="*/ 0 w 254"/>
                <a:gd name="T113" fmla="*/ 0 h 234"/>
                <a:gd name="T114" fmla="*/ 0 w 254"/>
                <a:gd name="T115" fmla="*/ 0 h 234"/>
                <a:gd name="T116" fmla="*/ 0 w 254"/>
                <a:gd name="T117" fmla="*/ 0 h 234"/>
                <a:gd name="T118" fmla="*/ 0 w 254"/>
                <a:gd name="T119" fmla="*/ 0 h 234"/>
                <a:gd name="T120" fmla="*/ 0 w 254"/>
                <a:gd name="T121" fmla="*/ 0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09" name="Freeform 620"/>
            <p:cNvSpPr>
              <a:spLocks/>
            </p:cNvSpPr>
            <p:nvPr/>
          </p:nvSpPr>
          <p:spPr bwMode="auto">
            <a:xfrm>
              <a:off x="4481" y="3362"/>
              <a:ext cx="13" cy="31"/>
            </a:xfrm>
            <a:custGeom>
              <a:avLst/>
              <a:gdLst>
                <a:gd name="T0" fmla="*/ 0 w 103"/>
                <a:gd name="T1" fmla="*/ 0 h 221"/>
                <a:gd name="T2" fmla="*/ 0 w 103"/>
                <a:gd name="T3" fmla="*/ 0 h 221"/>
                <a:gd name="T4" fmla="*/ 0 w 103"/>
                <a:gd name="T5" fmla="*/ 0 h 221"/>
                <a:gd name="T6" fmla="*/ 0 w 103"/>
                <a:gd name="T7" fmla="*/ 0 h 221"/>
                <a:gd name="T8" fmla="*/ 0 w 103"/>
                <a:gd name="T9" fmla="*/ 0 h 221"/>
                <a:gd name="T10" fmla="*/ 0 w 103"/>
                <a:gd name="T11" fmla="*/ 0 h 221"/>
                <a:gd name="T12" fmla="*/ 0 w 103"/>
                <a:gd name="T13" fmla="*/ 0 h 221"/>
                <a:gd name="T14" fmla="*/ 0 w 103"/>
                <a:gd name="T15" fmla="*/ 0 h 221"/>
                <a:gd name="T16" fmla="*/ 0 w 103"/>
                <a:gd name="T17" fmla="*/ 0 h 221"/>
                <a:gd name="T18" fmla="*/ 0 w 103"/>
                <a:gd name="T19" fmla="*/ 0 h 221"/>
                <a:gd name="T20" fmla="*/ 0 w 103"/>
                <a:gd name="T21" fmla="*/ 0 h 221"/>
                <a:gd name="T22" fmla="*/ 0 w 103"/>
                <a:gd name="T23" fmla="*/ 0 h 221"/>
                <a:gd name="T24" fmla="*/ 0 w 103"/>
                <a:gd name="T25" fmla="*/ 0 h 221"/>
                <a:gd name="T26" fmla="*/ 0 w 103"/>
                <a:gd name="T27" fmla="*/ 0 h 221"/>
                <a:gd name="T28" fmla="*/ 0 w 103"/>
                <a:gd name="T29" fmla="*/ 0 h 221"/>
                <a:gd name="T30" fmla="*/ 0 w 103"/>
                <a:gd name="T31" fmla="*/ 0 h 221"/>
                <a:gd name="T32" fmla="*/ 0 w 103"/>
                <a:gd name="T33" fmla="*/ 0 h 221"/>
                <a:gd name="T34" fmla="*/ 0 w 103"/>
                <a:gd name="T35" fmla="*/ 0 h 221"/>
                <a:gd name="T36" fmla="*/ 0 w 103"/>
                <a:gd name="T37" fmla="*/ 0 h 221"/>
                <a:gd name="T38" fmla="*/ 0 w 103"/>
                <a:gd name="T39" fmla="*/ 0 h 221"/>
                <a:gd name="T40" fmla="*/ 0 w 103"/>
                <a:gd name="T41" fmla="*/ 0 h 221"/>
                <a:gd name="T42" fmla="*/ 0 w 103"/>
                <a:gd name="T43" fmla="*/ 0 h 221"/>
                <a:gd name="T44" fmla="*/ 0 w 103"/>
                <a:gd name="T45" fmla="*/ 0 h 221"/>
                <a:gd name="T46" fmla="*/ 0 w 103"/>
                <a:gd name="T47" fmla="*/ 0 h 221"/>
                <a:gd name="T48" fmla="*/ 0 w 103"/>
                <a:gd name="T49" fmla="*/ 0 h 221"/>
                <a:gd name="T50" fmla="*/ 0 w 103"/>
                <a:gd name="T51" fmla="*/ 0 h 221"/>
                <a:gd name="T52" fmla="*/ 0 w 103"/>
                <a:gd name="T53" fmla="*/ 0 h 221"/>
                <a:gd name="T54" fmla="*/ 0 w 103"/>
                <a:gd name="T55" fmla="*/ 0 h 221"/>
                <a:gd name="T56" fmla="*/ 0 w 103"/>
                <a:gd name="T57" fmla="*/ 0 h 221"/>
                <a:gd name="T58" fmla="*/ 0 w 103"/>
                <a:gd name="T59" fmla="*/ 0 h 221"/>
                <a:gd name="T60" fmla="*/ 0 w 103"/>
                <a:gd name="T61" fmla="*/ 0 h 221"/>
                <a:gd name="T62" fmla="*/ 0 w 103"/>
                <a:gd name="T63" fmla="*/ 0 h 221"/>
                <a:gd name="T64" fmla="*/ 0 w 103"/>
                <a:gd name="T65" fmla="*/ 0 h 221"/>
                <a:gd name="T66" fmla="*/ 0 w 103"/>
                <a:gd name="T67" fmla="*/ 0 h 221"/>
                <a:gd name="T68" fmla="*/ 0 w 103"/>
                <a:gd name="T69" fmla="*/ 0 h 221"/>
                <a:gd name="T70" fmla="*/ 0 w 103"/>
                <a:gd name="T71" fmla="*/ 0 h 221"/>
                <a:gd name="T72" fmla="*/ 0 w 103"/>
                <a:gd name="T73" fmla="*/ 0 h 221"/>
                <a:gd name="T74" fmla="*/ 0 w 103"/>
                <a:gd name="T75" fmla="*/ 0 h 221"/>
                <a:gd name="T76" fmla="*/ 0 w 103"/>
                <a:gd name="T77" fmla="*/ 0 h 221"/>
                <a:gd name="T78" fmla="*/ 0 w 103"/>
                <a:gd name="T79" fmla="*/ 0 h 221"/>
                <a:gd name="T80" fmla="*/ 0 w 103"/>
                <a:gd name="T81" fmla="*/ 0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10" name="Freeform 621"/>
            <p:cNvSpPr>
              <a:spLocks/>
            </p:cNvSpPr>
            <p:nvPr/>
          </p:nvSpPr>
          <p:spPr bwMode="auto">
            <a:xfrm>
              <a:off x="4571" y="3344"/>
              <a:ext cx="28" cy="41"/>
            </a:xfrm>
            <a:custGeom>
              <a:avLst/>
              <a:gdLst>
                <a:gd name="T0" fmla="*/ 0 w 221"/>
                <a:gd name="T1" fmla="*/ 0 h 288"/>
                <a:gd name="T2" fmla="*/ 0 w 221"/>
                <a:gd name="T3" fmla="*/ 0 h 288"/>
                <a:gd name="T4" fmla="*/ 0 w 221"/>
                <a:gd name="T5" fmla="*/ 0 h 288"/>
                <a:gd name="T6" fmla="*/ 0 w 221"/>
                <a:gd name="T7" fmla="*/ 0 h 288"/>
                <a:gd name="T8" fmla="*/ 0 w 221"/>
                <a:gd name="T9" fmla="*/ 0 h 288"/>
                <a:gd name="T10" fmla="*/ 0 w 221"/>
                <a:gd name="T11" fmla="*/ 0 h 288"/>
                <a:gd name="T12" fmla="*/ 0 w 221"/>
                <a:gd name="T13" fmla="*/ 0 h 288"/>
                <a:gd name="T14" fmla="*/ 0 w 221"/>
                <a:gd name="T15" fmla="*/ 0 h 288"/>
                <a:gd name="T16" fmla="*/ 0 w 221"/>
                <a:gd name="T17" fmla="*/ 0 h 288"/>
                <a:gd name="T18" fmla="*/ 0 w 221"/>
                <a:gd name="T19" fmla="*/ 0 h 288"/>
                <a:gd name="T20" fmla="*/ 0 w 221"/>
                <a:gd name="T21" fmla="*/ 0 h 288"/>
                <a:gd name="T22" fmla="*/ 0 w 221"/>
                <a:gd name="T23" fmla="*/ 0 h 288"/>
                <a:gd name="T24" fmla="*/ 0 w 221"/>
                <a:gd name="T25" fmla="*/ 0 h 288"/>
                <a:gd name="T26" fmla="*/ 0 w 221"/>
                <a:gd name="T27" fmla="*/ 0 h 288"/>
                <a:gd name="T28" fmla="*/ 0 w 221"/>
                <a:gd name="T29" fmla="*/ 0 h 288"/>
                <a:gd name="T30" fmla="*/ 0 w 221"/>
                <a:gd name="T31" fmla="*/ 0 h 288"/>
                <a:gd name="T32" fmla="*/ 0 w 221"/>
                <a:gd name="T33" fmla="*/ 0 h 288"/>
                <a:gd name="T34" fmla="*/ 0 w 221"/>
                <a:gd name="T35" fmla="*/ 0 h 288"/>
                <a:gd name="T36" fmla="*/ 0 w 221"/>
                <a:gd name="T37" fmla="*/ 0 h 288"/>
                <a:gd name="T38" fmla="*/ 0 w 221"/>
                <a:gd name="T39" fmla="*/ 0 h 288"/>
                <a:gd name="T40" fmla="*/ 0 w 221"/>
                <a:gd name="T41" fmla="*/ 0 h 288"/>
                <a:gd name="T42" fmla="*/ 0 w 221"/>
                <a:gd name="T43" fmla="*/ 0 h 288"/>
                <a:gd name="T44" fmla="*/ 0 w 221"/>
                <a:gd name="T45" fmla="*/ 0 h 288"/>
                <a:gd name="T46" fmla="*/ 0 w 221"/>
                <a:gd name="T47" fmla="*/ 0 h 288"/>
                <a:gd name="T48" fmla="*/ 0 w 221"/>
                <a:gd name="T49" fmla="*/ 0 h 288"/>
                <a:gd name="T50" fmla="*/ 0 w 221"/>
                <a:gd name="T51" fmla="*/ 0 h 288"/>
                <a:gd name="T52" fmla="*/ 0 w 221"/>
                <a:gd name="T53" fmla="*/ 0 h 288"/>
                <a:gd name="T54" fmla="*/ 0 w 221"/>
                <a:gd name="T55" fmla="*/ 0 h 288"/>
                <a:gd name="T56" fmla="*/ 0 w 221"/>
                <a:gd name="T57" fmla="*/ 0 h 288"/>
                <a:gd name="T58" fmla="*/ 0 w 221"/>
                <a:gd name="T59" fmla="*/ 0 h 288"/>
                <a:gd name="T60" fmla="*/ 0 w 221"/>
                <a:gd name="T61" fmla="*/ 0 h 288"/>
                <a:gd name="T62" fmla="*/ 0 w 221"/>
                <a:gd name="T63" fmla="*/ 0 h 288"/>
                <a:gd name="T64" fmla="*/ 0 w 221"/>
                <a:gd name="T65" fmla="*/ 0 h 288"/>
                <a:gd name="T66" fmla="*/ 0 w 221"/>
                <a:gd name="T67" fmla="*/ 0 h 288"/>
                <a:gd name="T68" fmla="*/ 0 w 221"/>
                <a:gd name="T69" fmla="*/ 0 h 288"/>
                <a:gd name="T70" fmla="*/ 0 w 221"/>
                <a:gd name="T71" fmla="*/ 0 h 288"/>
                <a:gd name="T72" fmla="*/ 0 w 221"/>
                <a:gd name="T73" fmla="*/ 0 h 288"/>
                <a:gd name="T74" fmla="*/ 0 w 221"/>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11" name="Freeform 622"/>
            <p:cNvSpPr>
              <a:spLocks/>
            </p:cNvSpPr>
            <p:nvPr/>
          </p:nvSpPr>
          <p:spPr bwMode="auto">
            <a:xfrm>
              <a:off x="4541" y="3392"/>
              <a:ext cx="9" cy="25"/>
            </a:xfrm>
            <a:custGeom>
              <a:avLst/>
              <a:gdLst>
                <a:gd name="T0" fmla="*/ 0 w 74"/>
                <a:gd name="T1" fmla="*/ 0 h 174"/>
                <a:gd name="T2" fmla="*/ 0 w 74"/>
                <a:gd name="T3" fmla="*/ 0 h 174"/>
                <a:gd name="T4" fmla="*/ 0 w 74"/>
                <a:gd name="T5" fmla="*/ 0 h 174"/>
                <a:gd name="T6" fmla="*/ 0 w 74"/>
                <a:gd name="T7" fmla="*/ 0 h 174"/>
                <a:gd name="T8" fmla="*/ 0 w 74"/>
                <a:gd name="T9" fmla="*/ 0 h 174"/>
                <a:gd name="T10" fmla="*/ 0 w 74"/>
                <a:gd name="T11" fmla="*/ 0 h 174"/>
                <a:gd name="T12" fmla="*/ 0 w 74"/>
                <a:gd name="T13" fmla="*/ 0 h 174"/>
                <a:gd name="T14" fmla="*/ 0 w 74"/>
                <a:gd name="T15" fmla="*/ 0 h 174"/>
                <a:gd name="T16" fmla="*/ 0 w 74"/>
                <a:gd name="T17" fmla="*/ 0 h 174"/>
                <a:gd name="T18" fmla="*/ 0 w 74"/>
                <a:gd name="T19" fmla="*/ 0 h 174"/>
                <a:gd name="T20" fmla="*/ 0 w 74"/>
                <a:gd name="T21" fmla="*/ 0 h 174"/>
                <a:gd name="T22" fmla="*/ 0 w 74"/>
                <a:gd name="T23" fmla="*/ 0 h 174"/>
                <a:gd name="T24" fmla="*/ 0 w 74"/>
                <a:gd name="T25" fmla="*/ 0 h 174"/>
                <a:gd name="T26" fmla="*/ 0 w 74"/>
                <a:gd name="T27" fmla="*/ 0 h 174"/>
                <a:gd name="T28" fmla="*/ 0 w 74"/>
                <a:gd name="T29" fmla="*/ 0 h 174"/>
                <a:gd name="T30" fmla="*/ 0 w 74"/>
                <a:gd name="T31" fmla="*/ 0 h 174"/>
                <a:gd name="T32" fmla="*/ 0 w 74"/>
                <a:gd name="T33" fmla="*/ 0 h 174"/>
                <a:gd name="T34" fmla="*/ 0 w 74"/>
                <a:gd name="T35" fmla="*/ 0 h 174"/>
                <a:gd name="T36" fmla="*/ 0 w 74"/>
                <a:gd name="T37" fmla="*/ 0 h 174"/>
                <a:gd name="T38" fmla="*/ 0 w 74"/>
                <a:gd name="T39" fmla="*/ 0 h 174"/>
                <a:gd name="T40" fmla="*/ 0 w 74"/>
                <a:gd name="T41" fmla="*/ 0 h 174"/>
                <a:gd name="T42" fmla="*/ 0 w 74"/>
                <a:gd name="T43" fmla="*/ 0 h 174"/>
                <a:gd name="T44" fmla="*/ 0 w 74"/>
                <a:gd name="T45" fmla="*/ 0 h 174"/>
                <a:gd name="T46" fmla="*/ 0 w 74"/>
                <a:gd name="T47" fmla="*/ 0 h 174"/>
                <a:gd name="T48" fmla="*/ 0 w 74"/>
                <a:gd name="T49" fmla="*/ 0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12" name="Freeform 623"/>
            <p:cNvSpPr>
              <a:spLocks/>
            </p:cNvSpPr>
            <p:nvPr/>
          </p:nvSpPr>
          <p:spPr bwMode="auto">
            <a:xfrm>
              <a:off x="4537" y="3379"/>
              <a:ext cx="5" cy="12"/>
            </a:xfrm>
            <a:custGeom>
              <a:avLst/>
              <a:gdLst>
                <a:gd name="T0" fmla="*/ 0 w 39"/>
                <a:gd name="T1" fmla="*/ 0 h 87"/>
                <a:gd name="T2" fmla="*/ 0 w 39"/>
                <a:gd name="T3" fmla="*/ 0 h 87"/>
                <a:gd name="T4" fmla="*/ 0 w 39"/>
                <a:gd name="T5" fmla="*/ 0 h 87"/>
                <a:gd name="T6" fmla="*/ 0 w 39"/>
                <a:gd name="T7" fmla="*/ 0 h 87"/>
                <a:gd name="T8" fmla="*/ 0 w 39"/>
                <a:gd name="T9" fmla="*/ 0 h 87"/>
                <a:gd name="T10" fmla="*/ 0 w 39"/>
                <a:gd name="T11" fmla="*/ 0 h 87"/>
                <a:gd name="T12" fmla="*/ 0 w 39"/>
                <a:gd name="T13" fmla="*/ 0 h 87"/>
                <a:gd name="T14" fmla="*/ 0 w 39"/>
                <a:gd name="T15" fmla="*/ 0 h 87"/>
                <a:gd name="T16" fmla="*/ 0 w 39"/>
                <a:gd name="T17" fmla="*/ 0 h 87"/>
                <a:gd name="T18" fmla="*/ 0 w 39"/>
                <a:gd name="T19" fmla="*/ 0 h 87"/>
                <a:gd name="T20" fmla="*/ 0 w 39"/>
                <a:gd name="T21" fmla="*/ 0 h 87"/>
                <a:gd name="T22" fmla="*/ 0 w 39"/>
                <a:gd name="T23" fmla="*/ 0 h 87"/>
                <a:gd name="T24" fmla="*/ 0 w 39"/>
                <a:gd name="T25" fmla="*/ 0 h 87"/>
                <a:gd name="T26" fmla="*/ 0 w 39"/>
                <a:gd name="T27" fmla="*/ 0 h 87"/>
                <a:gd name="T28" fmla="*/ 0 w 39"/>
                <a:gd name="T29" fmla="*/ 0 h 87"/>
                <a:gd name="T30" fmla="*/ 0 w 39"/>
                <a:gd name="T31" fmla="*/ 0 h 87"/>
                <a:gd name="T32" fmla="*/ 0 w 39"/>
                <a:gd name="T33" fmla="*/ 0 h 87"/>
                <a:gd name="T34" fmla="*/ 0 w 39"/>
                <a:gd name="T35" fmla="*/ 0 h 87"/>
                <a:gd name="T36" fmla="*/ 0 w 39"/>
                <a:gd name="T37" fmla="*/ 0 h 87"/>
                <a:gd name="T38" fmla="*/ 0 w 39"/>
                <a:gd name="T39" fmla="*/ 0 h 87"/>
                <a:gd name="T40" fmla="*/ 0 w 39"/>
                <a:gd name="T41" fmla="*/ 0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13" name="Freeform 624"/>
            <p:cNvSpPr>
              <a:spLocks/>
            </p:cNvSpPr>
            <p:nvPr/>
          </p:nvSpPr>
          <p:spPr bwMode="auto">
            <a:xfrm>
              <a:off x="4533" y="3370"/>
              <a:ext cx="4" cy="7"/>
            </a:xfrm>
            <a:custGeom>
              <a:avLst/>
              <a:gdLst>
                <a:gd name="T0" fmla="*/ 0 w 34"/>
                <a:gd name="T1" fmla="*/ 0 h 51"/>
                <a:gd name="T2" fmla="*/ 0 w 34"/>
                <a:gd name="T3" fmla="*/ 0 h 51"/>
                <a:gd name="T4" fmla="*/ 0 w 34"/>
                <a:gd name="T5" fmla="*/ 0 h 51"/>
                <a:gd name="T6" fmla="*/ 0 w 34"/>
                <a:gd name="T7" fmla="*/ 0 h 51"/>
                <a:gd name="T8" fmla="*/ 0 w 34"/>
                <a:gd name="T9" fmla="*/ 0 h 51"/>
                <a:gd name="T10" fmla="*/ 0 w 34"/>
                <a:gd name="T11" fmla="*/ 0 h 51"/>
                <a:gd name="T12" fmla="*/ 0 w 34"/>
                <a:gd name="T13" fmla="*/ 0 h 51"/>
                <a:gd name="T14" fmla="*/ 0 w 34"/>
                <a:gd name="T15" fmla="*/ 0 h 51"/>
                <a:gd name="T16" fmla="*/ 0 w 34"/>
                <a:gd name="T17" fmla="*/ 0 h 51"/>
                <a:gd name="T18" fmla="*/ 0 w 34"/>
                <a:gd name="T19" fmla="*/ 0 h 51"/>
                <a:gd name="T20" fmla="*/ 0 w 34"/>
                <a:gd name="T21" fmla="*/ 0 h 51"/>
                <a:gd name="T22" fmla="*/ 0 w 34"/>
                <a:gd name="T23" fmla="*/ 0 h 51"/>
                <a:gd name="T24" fmla="*/ 0 w 34"/>
                <a:gd name="T25" fmla="*/ 0 h 51"/>
                <a:gd name="T26" fmla="*/ 0 w 34"/>
                <a:gd name="T27" fmla="*/ 0 h 51"/>
                <a:gd name="T28" fmla="*/ 0 w 34"/>
                <a:gd name="T29" fmla="*/ 0 h 51"/>
                <a:gd name="T30" fmla="*/ 0 w 34"/>
                <a:gd name="T31" fmla="*/ 0 h 51"/>
                <a:gd name="T32" fmla="*/ 0 w 34"/>
                <a:gd name="T33" fmla="*/ 0 h 51"/>
                <a:gd name="T34" fmla="*/ 0 w 34"/>
                <a:gd name="T35" fmla="*/ 0 h 51"/>
                <a:gd name="T36" fmla="*/ 0 w 34"/>
                <a:gd name="T37" fmla="*/ 0 h 51"/>
                <a:gd name="T38" fmla="*/ 0 w 34"/>
                <a:gd name="T39" fmla="*/ 0 h 51"/>
                <a:gd name="T40" fmla="*/ 0 w 34"/>
                <a:gd name="T41" fmla="*/ 0 h 51"/>
                <a:gd name="T42" fmla="*/ 0 w 34"/>
                <a:gd name="T43" fmla="*/ 0 h 51"/>
                <a:gd name="T44" fmla="*/ 0 w 34"/>
                <a:gd name="T45" fmla="*/ 0 h 51"/>
                <a:gd name="T46" fmla="*/ 0 w 34"/>
                <a:gd name="T47" fmla="*/ 0 h 51"/>
                <a:gd name="T48" fmla="*/ 0 w 34"/>
                <a:gd name="T49" fmla="*/ 0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14" name="Freeform 625"/>
            <p:cNvSpPr>
              <a:spLocks/>
            </p:cNvSpPr>
            <p:nvPr/>
          </p:nvSpPr>
          <p:spPr bwMode="auto">
            <a:xfrm>
              <a:off x="4529" y="3364"/>
              <a:ext cx="6" cy="4"/>
            </a:xfrm>
            <a:custGeom>
              <a:avLst/>
              <a:gdLst>
                <a:gd name="T0" fmla="*/ 0 w 46"/>
                <a:gd name="T1" fmla="*/ 0 h 33"/>
                <a:gd name="T2" fmla="*/ 0 w 46"/>
                <a:gd name="T3" fmla="*/ 0 h 33"/>
                <a:gd name="T4" fmla="*/ 0 w 46"/>
                <a:gd name="T5" fmla="*/ 0 h 33"/>
                <a:gd name="T6" fmla="*/ 0 w 46"/>
                <a:gd name="T7" fmla="*/ 0 h 33"/>
                <a:gd name="T8" fmla="*/ 0 w 46"/>
                <a:gd name="T9" fmla="*/ 0 h 33"/>
                <a:gd name="T10" fmla="*/ 0 w 46"/>
                <a:gd name="T11" fmla="*/ 0 h 33"/>
                <a:gd name="T12" fmla="*/ 0 w 46"/>
                <a:gd name="T13" fmla="*/ 0 h 33"/>
                <a:gd name="T14" fmla="*/ 0 w 46"/>
                <a:gd name="T15" fmla="*/ 0 h 33"/>
                <a:gd name="T16" fmla="*/ 0 w 46"/>
                <a:gd name="T17" fmla="*/ 0 h 33"/>
                <a:gd name="T18" fmla="*/ 0 w 46"/>
                <a:gd name="T19" fmla="*/ 0 h 33"/>
                <a:gd name="T20" fmla="*/ 0 w 46"/>
                <a:gd name="T21" fmla="*/ 0 h 33"/>
                <a:gd name="T22" fmla="*/ 0 w 46"/>
                <a:gd name="T23" fmla="*/ 0 h 33"/>
                <a:gd name="T24" fmla="*/ 0 w 46"/>
                <a:gd name="T25" fmla="*/ 0 h 33"/>
                <a:gd name="T26" fmla="*/ 0 w 46"/>
                <a:gd name="T27" fmla="*/ 0 h 33"/>
                <a:gd name="T28" fmla="*/ 0 w 46"/>
                <a:gd name="T29" fmla="*/ 0 h 33"/>
                <a:gd name="T30" fmla="*/ 0 w 46"/>
                <a:gd name="T31" fmla="*/ 0 h 33"/>
                <a:gd name="T32" fmla="*/ 0 w 46"/>
                <a:gd name="T33" fmla="*/ 0 h 33"/>
                <a:gd name="T34" fmla="*/ 0 w 46"/>
                <a:gd name="T35" fmla="*/ 0 h 33"/>
                <a:gd name="T36" fmla="*/ 0 w 46"/>
                <a:gd name="T37" fmla="*/ 0 h 33"/>
                <a:gd name="T38" fmla="*/ 0 w 46"/>
                <a:gd name="T39" fmla="*/ 0 h 33"/>
                <a:gd name="T40" fmla="*/ 0 w 46"/>
                <a:gd name="T41" fmla="*/ 0 h 33"/>
                <a:gd name="T42" fmla="*/ 0 w 46"/>
                <a:gd name="T43" fmla="*/ 0 h 33"/>
                <a:gd name="T44" fmla="*/ 0 w 46"/>
                <a:gd name="T45" fmla="*/ 0 h 33"/>
                <a:gd name="T46" fmla="*/ 0 w 46"/>
                <a:gd name="T47" fmla="*/ 0 h 33"/>
                <a:gd name="T48" fmla="*/ 0 w 46"/>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15" name="Freeform 626"/>
            <p:cNvSpPr>
              <a:spLocks/>
            </p:cNvSpPr>
            <p:nvPr/>
          </p:nvSpPr>
          <p:spPr bwMode="auto">
            <a:xfrm>
              <a:off x="4502" y="3356"/>
              <a:ext cx="23" cy="31"/>
            </a:xfrm>
            <a:custGeom>
              <a:avLst/>
              <a:gdLst>
                <a:gd name="T0" fmla="*/ 0 w 177"/>
                <a:gd name="T1" fmla="*/ 0 h 219"/>
                <a:gd name="T2" fmla="*/ 0 w 177"/>
                <a:gd name="T3" fmla="*/ 0 h 219"/>
                <a:gd name="T4" fmla="*/ 0 w 177"/>
                <a:gd name="T5" fmla="*/ 0 h 219"/>
                <a:gd name="T6" fmla="*/ 0 w 177"/>
                <a:gd name="T7" fmla="*/ 0 h 219"/>
                <a:gd name="T8" fmla="*/ 0 w 177"/>
                <a:gd name="T9" fmla="*/ 0 h 219"/>
                <a:gd name="T10" fmla="*/ 0 w 177"/>
                <a:gd name="T11" fmla="*/ 0 h 219"/>
                <a:gd name="T12" fmla="*/ 0 w 177"/>
                <a:gd name="T13" fmla="*/ 0 h 219"/>
                <a:gd name="T14" fmla="*/ 0 w 177"/>
                <a:gd name="T15" fmla="*/ 0 h 219"/>
                <a:gd name="T16" fmla="*/ 0 w 177"/>
                <a:gd name="T17" fmla="*/ 0 h 219"/>
                <a:gd name="T18" fmla="*/ 0 w 177"/>
                <a:gd name="T19" fmla="*/ 0 h 219"/>
                <a:gd name="T20" fmla="*/ 0 w 177"/>
                <a:gd name="T21" fmla="*/ 0 h 219"/>
                <a:gd name="T22" fmla="*/ 0 w 177"/>
                <a:gd name="T23" fmla="*/ 0 h 219"/>
                <a:gd name="T24" fmla="*/ 0 w 177"/>
                <a:gd name="T25" fmla="*/ 0 h 219"/>
                <a:gd name="T26" fmla="*/ 0 w 177"/>
                <a:gd name="T27" fmla="*/ 0 h 219"/>
                <a:gd name="T28" fmla="*/ 0 w 177"/>
                <a:gd name="T29" fmla="*/ 0 h 219"/>
                <a:gd name="T30" fmla="*/ 0 w 177"/>
                <a:gd name="T31" fmla="*/ 0 h 219"/>
                <a:gd name="T32" fmla="*/ 0 w 177"/>
                <a:gd name="T33" fmla="*/ 0 h 219"/>
                <a:gd name="T34" fmla="*/ 0 w 177"/>
                <a:gd name="T35" fmla="*/ 0 h 219"/>
                <a:gd name="T36" fmla="*/ 0 w 177"/>
                <a:gd name="T37" fmla="*/ 0 h 219"/>
                <a:gd name="T38" fmla="*/ 0 w 177"/>
                <a:gd name="T39" fmla="*/ 0 h 219"/>
                <a:gd name="T40" fmla="*/ 0 w 177"/>
                <a:gd name="T41" fmla="*/ 0 h 219"/>
                <a:gd name="T42" fmla="*/ 0 w 177"/>
                <a:gd name="T43" fmla="*/ 0 h 219"/>
                <a:gd name="T44" fmla="*/ 0 w 177"/>
                <a:gd name="T45" fmla="*/ 0 h 219"/>
                <a:gd name="T46" fmla="*/ 0 w 177"/>
                <a:gd name="T47" fmla="*/ 0 h 219"/>
                <a:gd name="T48" fmla="*/ 0 w 177"/>
                <a:gd name="T49" fmla="*/ 0 h 219"/>
                <a:gd name="T50" fmla="*/ 0 w 177"/>
                <a:gd name="T51" fmla="*/ 0 h 219"/>
                <a:gd name="T52" fmla="*/ 0 w 177"/>
                <a:gd name="T53" fmla="*/ 0 h 219"/>
                <a:gd name="T54" fmla="*/ 0 w 177"/>
                <a:gd name="T55" fmla="*/ 0 h 219"/>
                <a:gd name="T56" fmla="*/ 0 w 177"/>
                <a:gd name="T57" fmla="*/ 0 h 219"/>
                <a:gd name="T58" fmla="*/ 0 w 177"/>
                <a:gd name="T59" fmla="*/ 0 h 219"/>
                <a:gd name="T60" fmla="*/ 0 w 177"/>
                <a:gd name="T61" fmla="*/ 0 h 219"/>
                <a:gd name="T62" fmla="*/ 0 w 177"/>
                <a:gd name="T63" fmla="*/ 0 h 219"/>
                <a:gd name="T64" fmla="*/ 0 w 177"/>
                <a:gd name="T65" fmla="*/ 0 h 219"/>
                <a:gd name="T66" fmla="*/ 0 w 177"/>
                <a:gd name="T67" fmla="*/ 0 h 219"/>
                <a:gd name="T68" fmla="*/ 0 w 177"/>
                <a:gd name="T69" fmla="*/ 0 h 219"/>
                <a:gd name="T70" fmla="*/ 0 w 177"/>
                <a:gd name="T71" fmla="*/ 0 h 219"/>
                <a:gd name="T72" fmla="*/ 0 w 177"/>
                <a:gd name="T73" fmla="*/ 0 h 219"/>
                <a:gd name="T74" fmla="*/ 0 w 177"/>
                <a:gd name="T75" fmla="*/ 0 h 219"/>
                <a:gd name="T76" fmla="*/ 0 w 177"/>
                <a:gd name="T77" fmla="*/ 0 h 219"/>
                <a:gd name="T78" fmla="*/ 0 w 177"/>
                <a:gd name="T79" fmla="*/ 0 h 219"/>
                <a:gd name="T80" fmla="*/ 0 w 177"/>
                <a:gd name="T81" fmla="*/ 0 h 219"/>
                <a:gd name="T82" fmla="*/ 0 w 177"/>
                <a:gd name="T83" fmla="*/ 0 h 219"/>
                <a:gd name="T84" fmla="*/ 0 w 177"/>
                <a:gd name="T85" fmla="*/ 0 h 219"/>
                <a:gd name="T86" fmla="*/ 0 w 177"/>
                <a:gd name="T87" fmla="*/ 0 h 219"/>
                <a:gd name="T88" fmla="*/ 0 w 177"/>
                <a:gd name="T89" fmla="*/ 0 h 219"/>
                <a:gd name="T90" fmla="*/ 0 w 177"/>
                <a:gd name="T91" fmla="*/ 0 h 219"/>
                <a:gd name="T92" fmla="*/ 0 w 177"/>
                <a:gd name="T93" fmla="*/ 0 h 219"/>
                <a:gd name="T94" fmla="*/ 0 w 177"/>
                <a:gd name="T95" fmla="*/ 0 h 219"/>
                <a:gd name="T96" fmla="*/ 0 w 177"/>
                <a:gd name="T97" fmla="*/ 0 h 219"/>
                <a:gd name="T98" fmla="*/ 0 w 177"/>
                <a:gd name="T99" fmla="*/ 0 h 219"/>
                <a:gd name="T100" fmla="*/ 0 w 177"/>
                <a:gd name="T101" fmla="*/ 0 h 219"/>
                <a:gd name="T102" fmla="*/ 0 w 177"/>
                <a:gd name="T103" fmla="*/ 0 h 219"/>
                <a:gd name="T104" fmla="*/ 0 w 177"/>
                <a:gd name="T105" fmla="*/ 0 h 219"/>
                <a:gd name="T106" fmla="*/ 0 w 177"/>
                <a:gd name="T107" fmla="*/ 0 h 219"/>
                <a:gd name="T108" fmla="*/ 0 w 177"/>
                <a:gd name="T109" fmla="*/ 0 h 219"/>
                <a:gd name="T110" fmla="*/ 0 w 177"/>
                <a:gd name="T111" fmla="*/ 0 h 219"/>
                <a:gd name="T112" fmla="*/ 0 w 177"/>
                <a:gd name="T113" fmla="*/ 0 h 219"/>
                <a:gd name="T114" fmla="*/ 0 w 177"/>
                <a:gd name="T115" fmla="*/ 0 h 219"/>
                <a:gd name="T116" fmla="*/ 0 w 177"/>
                <a:gd name="T117" fmla="*/ 0 h 219"/>
                <a:gd name="T118" fmla="*/ 0 w 177"/>
                <a:gd name="T119" fmla="*/ 0 h 219"/>
                <a:gd name="T120" fmla="*/ 0 w 177"/>
                <a:gd name="T121" fmla="*/ 0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16" name="Freeform 627"/>
            <p:cNvSpPr>
              <a:spLocks/>
            </p:cNvSpPr>
            <p:nvPr/>
          </p:nvSpPr>
          <p:spPr bwMode="auto">
            <a:xfrm>
              <a:off x="4540" y="3355"/>
              <a:ext cx="15" cy="25"/>
            </a:xfrm>
            <a:custGeom>
              <a:avLst/>
              <a:gdLst>
                <a:gd name="T0" fmla="*/ 0 w 115"/>
                <a:gd name="T1" fmla="*/ 0 h 170"/>
                <a:gd name="T2" fmla="*/ 0 w 115"/>
                <a:gd name="T3" fmla="*/ 0 h 170"/>
                <a:gd name="T4" fmla="*/ 0 w 115"/>
                <a:gd name="T5" fmla="*/ 0 h 170"/>
                <a:gd name="T6" fmla="*/ 0 w 115"/>
                <a:gd name="T7" fmla="*/ 0 h 170"/>
                <a:gd name="T8" fmla="*/ 0 w 115"/>
                <a:gd name="T9" fmla="*/ 0 h 170"/>
                <a:gd name="T10" fmla="*/ 0 w 115"/>
                <a:gd name="T11" fmla="*/ 0 h 170"/>
                <a:gd name="T12" fmla="*/ 0 w 115"/>
                <a:gd name="T13" fmla="*/ 0 h 170"/>
                <a:gd name="T14" fmla="*/ 0 w 115"/>
                <a:gd name="T15" fmla="*/ 0 h 170"/>
                <a:gd name="T16" fmla="*/ 0 w 115"/>
                <a:gd name="T17" fmla="*/ 0 h 170"/>
                <a:gd name="T18" fmla="*/ 0 w 115"/>
                <a:gd name="T19" fmla="*/ 0 h 170"/>
                <a:gd name="T20" fmla="*/ 0 w 115"/>
                <a:gd name="T21" fmla="*/ 0 h 170"/>
                <a:gd name="T22" fmla="*/ 0 w 115"/>
                <a:gd name="T23" fmla="*/ 0 h 170"/>
                <a:gd name="T24" fmla="*/ 0 w 115"/>
                <a:gd name="T25" fmla="*/ 0 h 170"/>
                <a:gd name="T26" fmla="*/ 0 w 115"/>
                <a:gd name="T27" fmla="*/ 0 h 170"/>
                <a:gd name="T28" fmla="*/ 0 w 115"/>
                <a:gd name="T29" fmla="*/ 0 h 170"/>
                <a:gd name="T30" fmla="*/ 0 w 115"/>
                <a:gd name="T31" fmla="*/ 0 h 170"/>
                <a:gd name="T32" fmla="*/ 0 w 115"/>
                <a:gd name="T33" fmla="*/ 0 h 170"/>
                <a:gd name="T34" fmla="*/ 0 w 115"/>
                <a:gd name="T35" fmla="*/ 0 h 170"/>
                <a:gd name="T36" fmla="*/ 0 w 115"/>
                <a:gd name="T37" fmla="*/ 0 h 170"/>
                <a:gd name="T38" fmla="*/ 0 w 115"/>
                <a:gd name="T39" fmla="*/ 0 h 170"/>
                <a:gd name="T40" fmla="*/ 0 w 115"/>
                <a:gd name="T41" fmla="*/ 0 h 170"/>
                <a:gd name="T42" fmla="*/ 0 w 115"/>
                <a:gd name="T43" fmla="*/ 0 h 170"/>
                <a:gd name="T44" fmla="*/ 0 w 115"/>
                <a:gd name="T45" fmla="*/ 0 h 170"/>
                <a:gd name="T46" fmla="*/ 0 w 115"/>
                <a:gd name="T47" fmla="*/ 0 h 170"/>
                <a:gd name="T48" fmla="*/ 0 w 115"/>
                <a:gd name="T49" fmla="*/ 0 h 170"/>
                <a:gd name="T50" fmla="*/ 0 w 115"/>
                <a:gd name="T51" fmla="*/ 0 h 170"/>
                <a:gd name="T52" fmla="*/ 0 w 115"/>
                <a:gd name="T53" fmla="*/ 0 h 170"/>
                <a:gd name="T54" fmla="*/ 0 w 115"/>
                <a:gd name="T55" fmla="*/ 0 h 170"/>
                <a:gd name="T56" fmla="*/ 0 w 115"/>
                <a:gd name="T57" fmla="*/ 0 h 170"/>
                <a:gd name="T58" fmla="*/ 0 w 115"/>
                <a:gd name="T59" fmla="*/ 0 h 170"/>
                <a:gd name="T60" fmla="*/ 0 w 115"/>
                <a:gd name="T61" fmla="*/ 0 h 170"/>
                <a:gd name="T62" fmla="*/ 0 w 115"/>
                <a:gd name="T63" fmla="*/ 0 h 170"/>
                <a:gd name="T64" fmla="*/ 0 w 115"/>
                <a:gd name="T65" fmla="*/ 0 h 170"/>
                <a:gd name="T66" fmla="*/ 0 w 115"/>
                <a:gd name="T67" fmla="*/ 0 h 170"/>
                <a:gd name="T68" fmla="*/ 0 w 115"/>
                <a:gd name="T69" fmla="*/ 0 h 170"/>
                <a:gd name="T70" fmla="*/ 0 w 115"/>
                <a:gd name="T71" fmla="*/ 0 h 170"/>
                <a:gd name="T72" fmla="*/ 0 w 115"/>
                <a:gd name="T73" fmla="*/ 0 h 170"/>
                <a:gd name="T74" fmla="*/ 0 w 115"/>
                <a:gd name="T75" fmla="*/ 0 h 170"/>
                <a:gd name="T76" fmla="*/ 0 w 115"/>
                <a:gd name="T77" fmla="*/ 0 h 170"/>
                <a:gd name="T78" fmla="*/ 0 w 115"/>
                <a:gd name="T79" fmla="*/ 0 h 170"/>
                <a:gd name="T80" fmla="*/ 0 w 115"/>
                <a:gd name="T81" fmla="*/ 0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chemeClr val="bg2"/>
              </a:solidFill>
              <a:round/>
              <a:headEnd/>
              <a:tailEnd/>
            </a:ln>
          </p:spPr>
          <p:txBody>
            <a:bodyPr/>
            <a:lstStyle/>
            <a:p>
              <a:endParaRPr lang="zh-CN" altLang="en-US"/>
            </a:p>
          </p:txBody>
        </p:sp>
        <p:sp>
          <p:nvSpPr>
            <p:cNvPr id="59817" name="Freeform 628"/>
            <p:cNvSpPr>
              <a:spLocks/>
            </p:cNvSpPr>
            <p:nvPr/>
          </p:nvSpPr>
          <p:spPr bwMode="auto">
            <a:xfrm>
              <a:off x="4488" y="3350"/>
              <a:ext cx="36" cy="50"/>
            </a:xfrm>
            <a:custGeom>
              <a:avLst/>
              <a:gdLst>
                <a:gd name="T0" fmla="*/ 0 w 289"/>
                <a:gd name="T1" fmla="*/ 0 h 352"/>
                <a:gd name="T2" fmla="*/ 0 w 289"/>
                <a:gd name="T3" fmla="*/ 0 h 352"/>
                <a:gd name="T4" fmla="*/ 0 w 289"/>
                <a:gd name="T5" fmla="*/ 0 h 352"/>
                <a:gd name="T6" fmla="*/ 0 w 289"/>
                <a:gd name="T7" fmla="*/ 0 h 352"/>
                <a:gd name="T8" fmla="*/ 0 w 289"/>
                <a:gd name="T9" fmla="*/ 0 h 352"/>
                <a:gd name="T10" fmla="*/ 0 w 289"/>
                <a:gd name="T11" fmla="*/ 0 h 352"/>
                <a:gd name="T12" fmla="*/ 0 w 289"/>
                <a:gd name="T13" fmla="*/ 0 h 352"/>
                <a:gd name="T14" fmla="*/ 0 w 289"/>
                <a:gd name="T15" fmla="*/ 0 h 352"/>
                <a:gd name="T16" fmla="*/ 0 w 289"/>
                <a:gd name="T17" fmla="*/ 0 h 352"/>
                <a:gd name="T18" fmla="*/ 0 w 289"/>
                <a:gd name="T19" fmla="*/ 0 h 352"/>
                <a:gd name="T20" fmla="*/ 0 w 289"/>
                <a:gd name="T21" fmla="*/ 0 h 352"/>
                <a:gd name="T22" fmla="*/ 0 w 289"/>
                <a:gd name="T23" fmla="*/ 0 h 352"/>
                <a:gd name="T24" fmla="*/ 0 w 289"/>
                <a:gd name="T25" fmla="*/ 0 h 352"/>
                <a:gd name="T26" fmla="*/ 0 w 289"/>
                <a:gd name="T27" fmla="*/ 0 h 352"/>
                <a:gd name="T28" fmla="*/ 0 w 289"/>
                <a:gd name="T29" fmla="*/ 0 h 352"/>
                <a:gd name="T30" fmla="*/ 0 w 289"/>
                <a:gd name="T31" fmla="*/ 0 h 352"/>
                <a:gd name="T32" fmla="*/ 0 w 289"/>
                <a:gd name="T33" fmla="*/ 0 h 352"/>
                <a:gd name="T34" fmla="*/ 0 w 289"/>
                <a:gd name="T35" fmla="*/ 0 h 352"/>
                <a:gd name="T36" fmla="*/ 0 w 289"/>
                <a:gd name="T37" fmla="*/ 0 h 352"/>
                <a:gd name="T38" fmla="*/ 0 w 289"/>
                <a:gd name="T39" fmla="*/ 0 h 352"/>
                <a:gd name="T40" fmla="*/ 0 w 289"/>
                <a:gd name="T41" fmla="*/ 0 h 352"/>
                <a:gd name="T42" fmla="*/ 0 w 289"/>
                <a:gd name="T43" fmla="*/ 0 h 352"/>
                <a:gd name="T44" fmla="*/ 0 w 289"/>
                <a:gd name="T45" fmla="*/ 0 h 352"/>
                <a:gd name="T46" fmla="*/ 0 w 289"/>
                <a:gd name="T47" fmla="*/ 0 h 352"/>
                <a:gd name="T48" fmla="*/ 0 w 289"/>
                <a:gd name="T49" fmla="*/ 0 h 352"/>
                <a:gd name="T50" fmla="*/ 0 w 289"/>
                <a:gd name="T51" fmla="*/ 0 h 352"/>
                <a:gd name="T52" fmla="*/ 0 w 289"/>
                <a:gd name="T53" fmla="*/ 0 h 352"/>
                <a:gd name="T54" fmla="*/ 0 w 289"/>
                <a:gd name="T55" fmla="*/ 0 h 352"/>
                <a:gd name="T56" fmla="*/ 0 w 289"/>
                <a:gd name="T57" fmla="*/ 0 h 352"/>
                <a:gd name="T58" fmla="*/ 0 w 289"/>
                <a:gd name="T59" fmla="*/ 0 h 352"/>
                <a:gd name="T60" fmla="*/ 0 w 289"/>
                <a:gd name="T61" fmla="*/ 0 h 352"/>
                <a:gd name="T62" fmla="*/ 0 w 289"/>
                <a:gd name="T63" fmla="*/ 0 h 352"/>
                <a:gd name="T64" fmla="*/ 0 w 289"/>
                <a:gd name="T65" fmla="*/ 0 h 352"/>
                <a:gd name="T66" fmla="*/ 0 w 289"/>
                <a:gd name="T67" fmla="*/ 0 h 352"/>
                <a:gd name="T68" fmla="*/ 0 w 289"/>
                <a:gd name="T69" fmla="*/ 0 h 352"/>
                <a:gd name="T70" fmla="*/ 0 w 289"/>
                <a:gd name="T71" fmla="*/ 0 h 352"/>
                <a:gd name="T72" fmla="*/ 0 w 289"/>
                <a:gd name="T73" fmla="*/ 0 h 352"/>
                <a:gd name="T74" fmla="*/ 0 w 289"/>
                <a:gd name="T75" fmla="*/ 0 h 352"/>
                <a:gd name="T76" fmla="*/ 0 w 289"/>
                <a:gd name="T77" fmla="*/ 0 h 352"/>
                <a:gd name="T78" fmla="*/ 0 w 289"/>
                <a:gd name="T79" fmla="*/ 0 h 352"/>
                <a:gd name="T80" fmla="*/ 0 w 289"/>
                <a:gd name="T81" fmla="*/ 0 h 352"/>
                <a:gd name="T82" fmla="*/ 0 w 289"/>
                <a:gd name="T83" fmla="*/ 0 h 352"/>
                <a:gd name="T84" fmla="*/ 0 w 289"/>
                <a:gd name="T85" fmla="*/ 0 h 352"/>
                <a:gd name="T86" fmla="*/ 0 w 289"/>
                <a:gd name="T87" fmla="*/ 0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chemeClr val="bg2"/>
              </a:solidFill>
              <a:round/>
              <a:headEnd/>
              <a:tailEnd/>
            </a:ln>
          </p:spPr>
          <p:txBody>
            <a:bodyPr/>
            <a:lstStyle/>
            <a:p>
              <a:endParaRPr lang="zh-CN" altLang="en-US"/>
            </a:p>
          </p:txBody>
        </p:sp>
        <p:sp>
          <p:nvSpPr>
            <p:cNvPr id="59818" name="Freeform 629"/>
            <p:cNvSpPr>
              <a:spLocks/>
            </p:cNvSpPr>
            <p:nvPr/>
          </p:nvSpPr>
          <p:spPr bwMode="auto">
            <a:xfrm>
              <a:off x="4539" y="3348"/>
              <a:ext cx="32" cy="34"/>
            </a:xfrm>
            <a:custGeom>
              <a:avLst/>
              <a:gdLst>
                <a:gd name="T0" fmla="*/ 0 w 252"/>
                <a:gd name="T1" fmla="*/ 0 h 235"/>
                <a:gd name="T2" fmla="*/ 0 w 252"/>
                <a:gd name="T3" fmla="*/ 0 h 235"/>
                <a:gd name="T4" fmla="*/ 0 w 252"/>
                <a:gd name="T5" fmla="*/ 0 h 235"/>
                <a:gd name="T6" fmla="*/ 0 w 252"/>
                <a:gd name="T7" fmla="*/ 0 h 235"/>
                <a:gd name="T8" fmla="*/ 0 w 252"/>
                <a:gd name="T9" fmla="*/ 0 h 235"/>
                <a:gd name="T10" fmla="*/ 0 w 252"/>
                <a:gd name="T11" fmla="*/ 0 h 235"/>
                <a:gd name="T12" fmla="*/ 0 w 252"/>
                <a:gd name="T13" fmla="*/ 0 h 235"/>
                <a:gd name="T14" fmla="*/ 0 w 252"/>
                <a:gd name="T15" fmla="*/ 0 h 235"/>
                <a:gd name="T16" fmla="*/ 0 w 252"/>
                <a:gd name="T17" fmla="*/ 0 h 235"/>
                <a:gd name="T18" fmla="*/ 0 w 252"/>
                <a:gd name="T19" fmla="*/ 0 h 235"/>
                <a:gd name="T20" fmla="*/ 0 w 252"/>
                <a:gd name="T21" fmla="*/ 0 h 235"/>
                <a:gd name="T22" fmla="*/ 0 w 252"/>
                <a:gd name="T23" fmla="*/ 0 h 235"/>
                <a:gd name="T24" fmla="*/ 0 w 252"/>
                <a:gd name="T25" fmla="*/ 0 h 235"/>
                <a:gd name="T26" fmla="*/ 0 w 252"/>
                <a:gd name="T27" fmla="*/ 0 h 235"/>
                <a:gd name="T28" fmla="*/ 0 w 252"/>
                <a:gd name="T29" fmla="*/ 0 h 235"/>
                <a:gd name="T30" fmla="*/ 0 w 252"/>
                <a:gd name="T31" fmla="*/ 0 h 235"/>
                <a:gd name="T32" fmla="*/ 0 w 252"/>
                <a:gd name="T33" fmla="*/ 0 h 235"/>
                <a:gd name="T34" fmla="*/ 0 w 252"/>
                <a:gd name="T35" fmla="*/ 0 h 235"/>
                <a:gd name="T36" fmla="*/ 0 w 252"/>
                <a:gd name="T37" fmla="*/ 0 h 235"/>
                <a:gd name="T38" fmla="*/ 0 w 252"/>
                <a:gd name="T39" fmla="*/ 0 h 235"/>
                <a:gd name="T40" fmla="*/ 0 w 252"/>
                <a:gd name="T41" fmla="*/ 0 h 235"/>
                <a:gd name="T42" fmla="*/ 0 w 252"/>
                <a:gd name="T43" fmla="*/ 0 h 235"/>
                <a:gd name="T44" fmla="*/ 0 w 252"/>
                <a:gd name="T45" fmla="*/ 0 h 235"/>
                <a:gd name="T46" fmla="*/ 0 w 252"/>
                <a:gd name="T47" fmla="*/ 0 h 235"/>
                <a:gd name="T48" fmla="*/ 0 w 252"/>
                <a:gd name="T49" fmla="*/ 0 h 235"/>
                <a:gd name="T50" fmla="*/ 0 w 252"/>
                <a:gd name="T51" fmla="*/ 0 h 235"/>
                <a:gd name="T52" fmla="*/ 0 w 252"/>
                <a:gd name="T53" fmla="*/ 0 h 235"/>
                <a:gd name="T54" fmla="*/ 0 w 252"/>
                <a:gd name="T55" fmla="*/ 0 h 235"/>
                <a:gd name="T56" fmla="*/ 0 w 252"/>
                <a:gd name="T57" fmla="*/ 0 h 235"/>
                <a:gd name="T58" fmla="*/ 0 w 252"/>
                <a:gd name="T59" fmla="*/ 0 h 235"/>
                <a:gd name="T60" fmla="*/ 0 w 252"/>
                <a:gd name="T61" fmla="*/ 0 h 235"/>
                <a:gd name="T62" fmla="*/ 0 w 252"/>
                <a:gd name="T63" fmla="*/ 0 h 235"/>
                <a:gd name="T64" fmla="*/ 0 w 252"/>
                <a:gd name="T65" fmla="*/ 0 h 235"/>
                <a:gd name="T66" fmla="*/ 0 w 252"/>
                <a:gd name="T67" fmla="*/ 0 h 235"/>
                <a:gd name="T68" fmla="*/ 0 w 252"/>
                <a:gd name="T69" fmla="*/ 0 h 235"/>
                <a:gd name="T70" fmla="*/ 0 w 252"/>
                <a:gd name="T71" fmla="*/ 0 h 235"/>
                <a:gd name="T72" fmla="*/ 0 w 252"/>
                <a:gd name="T73" fmla="*/ 0 h 235"/>
                <a:gd name="T74" fmla="*/ 0 w 252"/>
                <a:gd name="T75" fmla="*/ 0 h 235"/>
                <a:gd name="T76" fmla="*/ 0 w 252"/>
                <a:gd name="T77" fmla="*/ 0 h 235"/>
                <a:gd name="T78" fmla="*/ 0 w 252"/>
                <a:gd name="T79" fmla="*/ 0 h 235"/>
                <a:gd name="T80" fmla="*/ 0 w 252"/>
                <a:gd name="T81" fmla="*/ 0 h 235"/>
                <a:gd name="T82" fmla="*/ 0 w 252"/>
                <a:gd name="T83" fmla="*/ 0 h 235"/>
                <a:gd name="T84" fmla="*/ 0 w 252"/>
                <a:gd name="T85" fmla="*/ 0 h 235"/>
                <a:gd name="T86" fmla="*/ 0 w 252"/>
                <a:gd name="T87" fmla="*/ 0 h 235"/>
                <a:gd name="T88" fmla="*/ 0 w 252"/>
                <a:gd name="T89" fmla="*/ 0 h 235"/>
                <a:gd name="T90" fmla="*/ 0 w 252"/>
                <a:gd name="T91" fmla="*/ 0 h 235"/>
                <a:gd name="T92" fmla="*/ 0 w 252"/>
                <a:gd name="T93" fmla="*/ 0 h 235"/>
                <a:gd name="T94" fmla="*/ 0 w 252"/>
                <a:gd name="T95" fmla="*/ 0 h 235"/>
                <a:gd name="T96" fmla="*/ 0 w 252"/>
                <a:gd name="T97" fmla="*/ 0 h 235"/>
                <a:gd name="T98" fmla="*/ 0 w 252"/>
                <a:gd name="T99" fmla="*/ 0 h 235"/>
                <a:gd name="T100" fmla="*/ 0 w 252"/>
                <a:gd name="T101" fmla="*/ 0 h 235"/>
                <a:gd name="T102" fmla="*/ 0 w 252"/>
                <a:gd name="T103" fmla="*/ 0 h 235"/>
                <a:gd name="T104" fmla="*/ 0 w 252"/>
                <a:gd name="T105" fmla="*/ 0 h 235"/>
                <a:gd name="T106" fmla="*/ 0 w 252"/>
                <a:gd name="T107" fmla="*/ 0 h 235"/>
                <a:gd name="T108" fmla="*/ 0 w 252"/>
                <a:gd name="T109" fmla="*/ 0 h 235"/>
                <a:gd name="T110" fmla="*/ 0 w 252"/>
                <a:gd name="T111" fmla="*/ 0 h 235"/>
                <a:gd name="T112" fmla="*/ 0 w 252"/>
                <a:gd name="T113" fmla="*/ 0 h 235"/>
                <a:gd name="T114" fmla="*/ 0 w 252"/>
                <a:gd name="T115" fmla="*/ 0 h 235"/>
                <a:gd name="T116" fmla="*/ 0 w 252"/>
                <a:gd name="T117" fmla="*/ 0 h 235"/>
                <a:gd name="T118" fmla="*/ 0 w 252"/>
                <a:gd name="T119" fmla="*/ 0 h 235"/>
                <a:gd name="T120" fmla="*/ 0 w 252"/>
                <a:gd name="T121" fmla="*/ 0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chemeClr val="bg2"/>
              </a:solidFill>
              <a:round/>
              <a:headEnd/>
              <a:tailEnd/>
            </a:ln>
          </p:spPr>
          <p:txBody>
            <a:bodyPr/>
            <a:lstStyle/>
            <a:p>
              <a:endParaRPr lang="zh-CN" altLang="en-US"/>
            </a:p>
          </p:txBody>
        </p:sp>
        <p:sp>
          <p:nvSpPr>
            <p:cNvPr id="59819" name="Freeform 630"/>
            <p:cNvSpPr>
              <a:spLocks/>
            </p:cNvSpPr>
            <p:nvPr/>
          </p:nvSpPr>
          <p:spPr bwMode="auto">
            <a:xfrm>
              <a:off x="4476" y="3366"/>
              <a:ext cx="13" cy="32"/>
            </a:xfrm>
            <a:custGeom>
              <a:avLst/>
              <a:gdLst>
                <a:gd name="T0" fmla="*/ 0 w 103"/>
                <a:gd name="T1" fmla="*/ 0 h 220"/>
                <a:gd name="T2" fmla="*/ 0 w 103"/>
                <a:gd name="T3" fmla="*/ 0 h 220"/>
                <a:gd name="T4" fmla="*/ 0 w 103"/>
                <a:gd name="T5" fmla="*/ 0 h 220"/>
                <a:gd name="T6" fmla="*/ 0 w 103"/>
                <a:gd name="T7" fmla="*/ 0 h 220"/>
                <a:gd name="T8" fmla="*/ 0 w 103"/>
                <a:gd name="T9" fmla="*/ 0 h 220"/>
                <a:gd name="T10" fmla="*/ 0 w 103"/>
                <a:gd name="T11" fmla="*/ 0 h 220"/>
                <a:gd name="T12" fmla="*/ 0 w 103"/>
                <a:gd name="T13" fmla="*/ 0 h 220"/>
                <a:gd name="T14" fmla="*/ 0 w 103"/>
                <a:gd name="T15" fmla="*/ 0 h 220"/>
                <a:gd name="T16" fmla="*/ 0 w 103"/>
                <a:gd name="T17" fmla="*/ 0 h 220"/>
                <a:gd name="T18" fmla="*/ 0 w 103"/>
                <a:gd name="T19" fmla="*/ 0 h 220"/>
                <a:gd name="T20" fmla="*/ 0 w 103"/>
                <a:gd name="T21" fmla="*/ 0 h 220"/>
                <a:gd name="T22" fmla="*/ 0 w 103"/>
                <a:gd name="T23" fmla="*/ 0 h 220"/>
                <a:gd name="T24" fmla="*/ 0 w 103"/>
                <a:gd name="T25" fmla="*/ 0 h 220"/>
                <a:gd name="T26" fmla="*/ 0 w 103"/>
                <a:gd name="T27" fmla="*/ 0 h 220"/>
                <a:gd name="T28" fmla="*/ 0 w 103"/>
                <a:gd name="T29" fmla="*/ 0 h 220"/>
                <a:gd name="T30" fmla="*/ 0 w 103"/>
                <a:gd name="T31" fmla="*/ 0 h 220"/>
                <a:gd name="T32" fmla="*/ 0 w 103"/>
                <a:gd name="T33" fmla="*/ 0 h 220"/>
                <a:gd name="T34" fmla="*/ 0 w 103"/>
                <a:gd name="T35" fmla="*/ 0 h 220"/>
                <a:gd name="T36" fmla="*/ 0 w 103"/>
                <a:gd name="T37" fmla="*/ 0 h 220"/>
                <a:gd name="T38" fmla="*/ 0 w 103"/>
                <a:gd name="T39" fmla="*/ 0 h 220"/>
                <a:gd name="T40" fmla="*/ 0 w 103"/>
                <a:gd name="T41" fmla="*/ 0 h 220"/>
                <a:gd name="T42" fmla="*/ 0 w 103"/>
                <a:gd name="T43" fmla="*/ 0 h 220"/>
                <a:gd name="T44" fmla="*/ 0 w 103"/>
                <a:gd name="T45" fmla="*/ 0 h 220"/>
                <a:gd name="T46" fmla="*/ 0 w 103"/>
                <a:gd name="T47" fmla="*/ 0 h 220"/>
                <a:gd name="T48" fmla="*/ 0 w 103"/>
                <a:gd name="T49" fmla="*/ 0 h 220"/>
                <a:gd name="T50" fmla="*/ 0 w 103"/>
                <a:gd name="T51" fmla="*/ 0 h 220"/>
                <a:gd name="T52" fmla="*/ 0 w 103"/>
                <a:gd name="T53" fmla="*/ 0 h 220"/>
                <a:gd name="T54" fmla="*/ 0 w 103"/>
                <a:gd name="T55" fmla="*/ 0 h 220"/>
                <a:gd name="T56" fmla="*/ 0 w 103"/>
                <a:gd name="T57" fmla="*/ 0 h 220"/>
                <a:gd name="T58" fmla="*/ 0 w 103"/>
                <a:gd name="T59" fmla="*/ 0 h 220"/>
                <a:gd name="T60" fmla="*/ 0 w 103"/>
                <a:gd name="T61" fmla="*/ 0 h 220"/>
                <a:gd name="T62" fmla="*/ 0 w 103"/>
                <a:gd name="T63" fmla="*/ 0 h 220"/>
                <a:gd name="T64" fmla="*/ 0 w 103"/>
                <a:gd name="T65" fmla="*/ 0 h 220"/>
                <a:gd name="T66" fmla="*/ 0 w 103"/>
                <a:gd name="T67" fmla="*/ 0 h 220"/>
                <a:gd name="T68" fmla="*/ 0 w 103"/>
                <a:gd name="T69" fmla="*/ 0 h 220"/>
                <a:gd name="T70" fmla="*/ 0 w 103"/>
                <a:gd name="T71" fmla="*/ 0 h 220"/>
                <a:gd name="T72" fmla="*/ 0 w 103"/>
                <a:gd name="T73" fmla="*/ 0 h 220"/>
                <a:gd name="T74" fmla="*/ 0 w 103"/>
                <a:gd name="T75" fmla="*/ 0 h 220"/>
                <a:gd name="T76" fmla="*/ 0 w 103"/>
                <a:gd name="T77" fmla="*/ 0 h 220"/>
                <a:gd name="T78" fmla="*/ 0 w 103"/>
                <a:gd name="T79" fmla="*/ 0 h 220"/>
                <a:gd name="T80" fmla="*/ 0 w 103"/>
                <a:gd name="T81" fmla="*/ 0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chemeClr val="bg2"/>
              </a:solidFill>
              <a:round/>
              <a:headEnd/>
              <a:tailEnd/>
            </a:ln>
          </p:spPr>
          <p:txBody>
            <a:bodyPr/>
            <a:lstStyle/>
            <a:p>
              <a:endParaRPr lang="zh-CN" altLang="en-US"/>
            </a:p>
          </p:txBody>
        </p:sp>
        <p:sp>
          <p:nvSpPr>
            <p:cNvPr id="59820" name="Freeform 631"/>
            <p:cNvSpPr>
              <a:spLocks/>
            </p:cNvSpPr>
            <p:nvPr/>
          </p:nvSpPr>
          <p:spPr bwMode="auto">
            <a:xfrm>
              <a:off x="4565" y="3346"/>
              <a:ext cx="28" cy="41"/>
            </a:xfrm>
            <a:custGeom>
              <a:avLst/>
              <a:gdLst>
                <a:gd name="T0" fmla="*/ 0 w 220"/>
                <a:gd name="T1" fmla="*/ 0 h 288"/>
                <a:gd name="T2" fmla="*/ 0 w 220"/>
                <a:gd name="T3" fmla="*/ 0 h 288"/>
                <a:gd name="T4" fmla="*/ 0 w 220"/>
                <a:gd name="T5" fmla="*/ 0 h 288"/>
                <a:gd name="T6" fmla="*/ 0 w 220"/>
                <a:gd name="T7" fmla="*/ 0 h 288"/>
                <a:gd name="T8" fmla="*/ 0 w 220"/>
                <a:gd name="T9" fmla="*/ 0 h 288"/>
                <a:gd name="T10" fmla="*/ 0 w 220"/>
                <a:gd name="T11" fmla="*/ 0 h 288"/>
                <a:gd name="T12" fmla="*/ 0 w 220"/>
                <a:gd name="T13" fmla="*/ 0 h 288"/>
                <a:gd name="T14" fmla="*/ 0 w 220"/>
                <a:gd name="T15" fmla="*/ 0 h 288"/>
                <a:gd name="T16" fmla="*/ 0 w 220"/>
                <a:gd name="T17" fmla="*/ 0 h 288"/>
                <a:gd name="T18" fmla="*/ 0 w 220"/>
                <a:gd name="T19" fmla="*/ 0 h 288"/>
                <a:gd name="T20" fmla="*/ 0 w 220"/>
                <a:gd name="T21" fmla="*/ 0 h 288"/>
                <a:gd name="T22" fmla="*/ 0 w 220"/>
                <a:gd name="T23" fmla="*/ 0 h 288"/>
                <a:gd name="T24" fmla="*/ 0 w 220"/>
                <a:gd name="T25" fmla="*/ 0 h 288"/>
                <a:gd name="T26" fmla="*/ 0 w 220"/>
                <a:gd name="T27" fmla="*/ 0 h 288"/>
                <a:gd name="T28" fmla="*/ 0 w 220"/>
                <a:gd name="T29" fmla="*/ 0 h 288"/>
                <a:gd name="T30" fmla="*/ 0 w 220"/>
                <a:gd name="T31" fmla="*/ 0 h 288"/>
                <a:gd name="T32" fmla="*/ 0 w 220"/>
                <a:gd name="T33" fmla="*/ 0 h 288"/>
                <a:gd name="T34" fmla="*/ 0 w 220"/>
                <a:gd name="T35" fmla="*/ 0 h 288"/>
                <a:gd name="T36" fmla="*/ 0 w 220"/>
                <a:gd name="T37" fmla="*/ 0 h 288"/>
                <a:gd name="T38" fmla="*/ 0 w 220"/>
                <a:gd name="T39" fmla="*/ 0 h 288"/>
                <a:gd name="T40" fmla="*/ 0 w 220"/>
                <a:gd name="T41" fmla="*/ 0 h 288"/>
                <a:gd name="T42" fmla="*/ 0 w 220"/>
                <a:gd name="T43" fmla="*/ 0 h 288"/>
                <a:gd name="T44" fmla="*/ 0 w 220"/>
                <a:gd name="T45" fmla="*/ 0 h 288"/>
                <a:gd name="T46" fmla="*/ 0 w 220"/>
                <a:gd name="T47" fmla="*/ 0 h 288"/>
                <a:gd name="T48" fmla="*/ 0 w 220"/>
                <a:gd name="T49" fmla="*/ 0 h 288"/>
                <a:gd name="T50" fmla="*/ 0 w 220"/>
                <a:gd name="T51" fmla="*/ 0 h 288"/>
                <a:gd name="T52" fmla="*/ 0 w 220"/>
                <a:gd name="T53" fmla="*/ 0 h 288"/>
                <a:gd name="T54" fmla="*/ 0 w 220"/>
                <a:gd name="T55" fmla="*/ 0 h 288"/>
                <a:gd name="T56" fmla="*/ 0 w 220"/>
                <a:gd name="T57" fmla="*/ 0 h 288"/>
                <a:gd name="T58" fmla="*/ 0 w 220"/>
                <a:gd name="T59" fmla="*/ 0 h 288"/>
                <a:gd name="T60" fmla="*/ 0 w 220"/>
                <a:gd name="T61" fmla="*/ 0 h 288"/>
                <a:gd name="T62" fmla="*/ 0 w 220"/>
                <a:gd name="T63" fmla="*/ 0 h 288"/>
                <a:gd name="T64" fmla="*/ 0 w 220"/>
                <a:gd name="T65" fmla="*/ 0 h 288"/>
                <a:gd name="T66" fmla="*/ 0 w 220"/>
                <a:gd name="T67" fmla="*/ 0 h 288"/>
                <a:gd name="T68" fmla="*/ 0 w 220"/>
                <a:gd name="T69" fmla="*/ 0 h 288"/>
                <a:gd name="T70" fmla="*/ 0 w 220"/>
                <a:gd name="T71" fmla="*/ 0 h 288"/>
                <a:gd name="T72" fmla="*/ 0 w 220"/>
                <a:gd name="T73" fmla="*/ 0 h 288"/>
                <a:gd name="T74" fmla="*/ 0 w 220"/>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chemeClr val="bg2"/>
              </a:solidFill>
              <a:round/>
              <a:headEnd/>
              <a:tailEnd/>
            </a:ln>
          </p:spPr>
          <p:txBody>
            <a:bodyPr/>
            <a:lstStyle/>
            <a:p>
              <a:endParaRPr lang="zh-CN" altLang="en-US"/>
            </a:p>
          </p:txBody>
        </p:sp>
        <p:sp>
          <p:nvSpPr>
            <p:cNvPr id="59821" name="Freeform 632"/>
            <p:cNvSpPr>
              <a:spLocks/>
            </p:cNvSpPr>
            <p:nvPr/>
          </p:nvSpPr>
          <p:spPr bwMode="auto">
            <a:xfrm>
              <a:off x="4538" y="3409"/>
              <a:ext cx="107" cy="71"/>
            </a:xfrm>
            <a:custGeom>
              <a:avLst/>
              <a:gdLst>
                <a:gd name="T0" fmla="*/ 0 w 1070"/>
                <a:gd name="T1" fmla="*/ 0 h 844"/>
                <a:gd name="T2" fmla="*/ 0 w 1070"/>
                <a:gd name="T3" fmla="*/ 0 h 844"/>
                <a:gd name="T4" fmla="*/ 0 w 1070"/>
                <a:gd name="T5" fmla="*/ 0 h 844"/>
                <a:gd name="T6" fmla="*/ 0 w 1070"/>
                <a:gd name="T7" fmla="*/ 0 h 844"/>
                <a:gd name="T8" fmla="*/ 0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22" name="Freeform 633"/>
            <p:cNvSpPr>
              <a:spLocks/>
            </p:cNvSpPr>
            <p:nvPr/>
          </p:nvSpPr>
          <p:spPr bwMode="auto">
            <a:xfrm>
              <a:off x="4547" y="3411"/>
              <a:ext cx="82" cy="28"/>
            </a:xfrm>
            <a:custGeom>
              <a:avLst/>
              <a:gdLst>
                <a:gd name="T0" fmla="*/ 0 w 819"/>
                <a:gd name="T1" fmla="*/ 0 h 333"/>
                <a:gd name="T2" fmla="*/ 0 w 819"/>
                <a:gd name="T3" fmla="*/ 0 h 333"/>
                <a:gd name="T4" fmla="*/ 0 w 819"/>
                <a:gd name="T5" fmla="*/ 0 h 333"/>
                <a:gd name="T6" fmla="*/ 0 w 819"/>
                <a:gd name="T7" fmla="*/ 0 h 333"/>
                <a:gd name="T8" fmla="*/ 0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23" name="Freeform 634"/>
            <p:cNvSpPr>
              <a:spLocks/>
            </p:cNvSpPr>
            <p:nvPr/>
          </p:nvSpPr>
          <p:spPr bwMode="auto">
            <a:xfrm>
              <a:off x="4527" y="3494"/>
              <a:ext cx="108" cy="26"/>
            </a:xfrm>
            <a:custGeom>
              <a:avLst/>
              <a:gdLst>
                <a:gd name="T0" fmla="*/ 0 w 1083"/>
                <a:gd name="T1" fmla="*/ 0 h 306"/>
                <a:gd name="T2" fmla="*/ 0 w 1083"/>
                <a:gd name="T3" fmla="*/ 0 h 306"/>
                <a:gd name="T4" fmla="*/ 0 w 1083"/>
                <a:gd name="T5" fmla="*/ 0 h 306"/>
                <a:gd name="T6" fmla="*/ 0 w 1083"/>
                <a:gd name="T7" fmla="*/ 0 h 306"/>
                <a:gd name="T8" fmla="*/ 0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24" name="Freeform 635"/>
            <p:cNvSpPr>
              <a:spLocks/>
            </p:cNvSpPr>
            <p:nvPr/>
          </p:nvSpPr>
          <p:spPr bwMode="auto">
            <a:xfrm>
              <a:off x="4517" y="3502"/>
              <a:ext cx="109" cy="26"/>
            </a:xfrm>
            <a:custGeom>
              <a:avLst/>
              <a:gdLst>
                <a:gd name="T0" fmla="*/ 0 w 1088"/>
                <a:gd name="T1" fmla="*/ 0 h 311"/>
                <a:gd name="T2" fmla="*/ 0 w 1088"/>
                <a:gd name="T3" fmla="*/ 0 h 311"/>
                <a:gd name="T4" fmla="*/ 0 w 1088"/>
                <a:gd name="T5" fmla="*/ 0 h 311"/>
                <a:gd name="T6" fmla="*/ 0 w 1088"/>
                <a:gd name="T7" fmla="*/ 0 h 311"/>
                <a:gd name="T8" fmla="*/ 0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25" name="Freeform 636"/>
            <p:cNvSpPr>
              <a:spLocks/>
            </p:cNvSpPr>
            <p:nvPr/>
          </p:nvSpPr>
          <p:spPr bwMode="auto">
            <a:xfrm>
              <a:off x="4534" y="3526"/>
              <a:ext cx="16" cy="6"/>
            </a:xfrm>
            <a:custGeom>
              <a:avLst/>
              <a:gdLst>
                <a:gd name="T0" fmla="*/ 0 w 164"/>
                <a:gd name="T1" fmla="*/ 0 h 72"/>
                <a:gd name="T2" fmla="*/ 0 w 164"/>
                <a:gd name="T3" fmla="*/ 0 h 72"/>
                <a:gd name="T4" fmla="*/ 0 w 164"/>
                <a:gd name="T5" fmla="*/ 0 h 72"/>
                <a:gd name="T6" fmla="*/ 0 w 164"/>
                <a:gd name="T7" fmla="*/ 0 h 72"/>
                <a:gd name="T8" fmla="*/ 0 w 164"/>
                <a:gd name="T9" fmla="*/ 0 h 72"/>
                <a:gd name="T10" fmla="*/ 0 w 164"/>
                <a:gd name="T11" fmla="*/ 0 h 72"/>
                <a:gd name="T12" fmla="*/ 0 w 164"/>
                <a:gd name="T13" fmla="*/ 0 h 72"/>
                <a:gd name="T14" fmla="*/ 0 w 164"/>
                <a:gd name="T15" fmla="*/ 0 h 72"/>
                <a:gd name="T16" fmla="*/ 0 w 164"/>
                <a:gd name="T17" fmla="*/ 0 h 72"/>
                <a:gd name="T18" fmla="*/ 0 w 164"/>
                <a:gd name="T19" fmla="*/ 0 h 72"/>
                <a:gd name="T20" fmla="*/ 0 w 164"/>
                <a:gd name="T21" fmla="*/ 0 h 72"/>
                <a:gd name="T22" fmla="*/ 0 w 164"/>
                <a:gd name="T23" fmla="*/ 0 h 72"/>
                <a:gd name="T24" fmla="*/ 0 w 164"/>
                <a:gd name="T25" fmla="*/ 0 h 72"/>
                <a:gd name="T26" fmla="*/ 0 w 164"/>
                <a:gd name="T27" fmla="*/ 0 h 72"/>
                <a:gd name="T28" fmla="*/ 0 w 164"/>
                <a:gd name="T29" fmla="*/ 0 h 72"/>
                <a:gd name="T30" fmla="*/ 0 w 164"/>
                <a:gd name="T31" fmla="*/ 0 h 72"/>
                <a:gd name="T32" fmla="*/ 0 w 164"/>
                <a:gd name="T33" fmla="*/ 0 h 72"/>
                <a:gd name="T34" fmla="*/ 0 w 164"/>
                <a:gd name="T35" fmla="*/ 0 h 72"/>
                <a:gd name="T36" fmla="*/ 0 w 164"/>
                <a:gd name="T37" fmla="*/ 0 h 72"/>
                <a:gd name="T38" fmla="*/ 0 w 164"/>
                <a:gd name="T39" fmla="*/ 0 h 72"/>
                <a:gd name="T40" fmla="*/ 0 w 164"/>
                <a:gd name="T41" fmla="*/ 0 h 72"/>
                <a:gd name="T42" fmla="*/ 0 w 164"/>
                <a:gd name="T43" fmla="*/ 0 h 72"/>
                <a:gd name="T44" fmla="*/ 0 w 164"/>
                <a:gd name="T45" fmla="*/ 0 h 72"/>
                <a:gd name="T46" fmla="*/ 0 w 164"/>
                <a:gd name="T47" fmla="*/ 0 h 72"/>
                <a:gd name="T48" fmla="*/ 0 w 164"/>
                <a:gd name="T49" fmla="*/ 0 h 72"/>
                <a:gd name="T50" fmla="*/ 0 w 164"/>
                <a:gd name="T51" fmla="*/ 0 h 72"/>
                <a:gd name="T52" fmla="*/ 0 w 164"/>
                <a:gd name="T53" fmla="*/ 0 h 72"/>
                <a:gd name="T54" fmla="*/ 0 w 164"/>
                <a:gd name="T55" fmla="*/ 0 h 72"/>
                <a:gd name="T56" fmla="*/ 0 w 164"/>
                <a:gd name="T57" fmla="*/ 0 h 72"/>
                <a:gd name="T58" fmla="*/ 0 w 164"/>
                <a:gd name="T59" fmla="*/ 0 h 72"/>
                <a:gd name="T60" fmla="*/ 0 w 164"/>
                <a:gd name="T61" fmla="*/ 0 h 72"/>
                <a:gd name="T62" fmla="*/ 0 w 164"/>
                <a:gd name="T63" fmla="*/ 0 h 72"/>
                <a:gd name="T64" fmla="*/ 0 w 164"/>
                <a:gd name="T65" fmla="*/ 0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26" name="Freeform 637"/>
            <p:cNvSpPr>
              <a:spLocks/>
            </p:cNvSpPr>
            <p:nvPr/>
          </p:nvSpPr>
          <p:spPr bwMode="auto">
            <a:xfrm>
              <a:off x="4537" y="3483"/>
              <a:ext cx="15" cy="9"/>
            </a:xfrm>
            <a:custGeom>
              <a:avLst/>
              <a:gdLst>
                <a:gd name="T0" fmla="*/ 0 w 146"/>
                <a:gd name="T1" fmla="*/ 0 h 109"/>
                <a:gd name="T2" fmla="*/ 0 w 146"/>
                <a:gd name="T3" fmla="*/ 0 h 109"/>
                <a:gd name="T4" fmla="*/ 0 w 146"/>
                <a:gd name="T5" fmla="*/ 0 h 109"/>
                <a:gd name="T6" fmla="*/ 0 w 146"/>
                <a:gd name="T7" fmla="*/ 0 h 109"/>
                <a:gd name="T8" fmla="*/ 0 w 146"/>
                <a:gd name="T9" fmla="*/ 0 h 109"/>
                <a:gd name="T10" fmla="*/ 0 w 146"/>
                <a:gd name="T11" fmla="*/ 0 h 109"/>
                <a:gd name="T12" fmla="*/ 0 w 146"/>
                <a:gd name="T13" fmla="*/ 0 h 109"/>
                <a:gd name="T14" fmla="*/ 0 w 146"/>
                <a:gd name="T15" fmla="*/ 0 h 109"/>
                <a:gd name="T16" fmla="*/ 0 w 146"/>
                <a:gd name="T17" fmla="*/ 0 h 109"/>
                <a:gd name="T18" fmla="*/ 0 w 146"/>
                <a:gd name="T19" fmla="*/ 0 h 109"/>
                <a:gd name="T20" fmla="*/ 0 w 146"/>
                <a:gd name="T21" fmla="*/ 0 h 109"/>
                <a:gd name="T22" fmla="*/ 0 w 146"/>
                <a:gd name="T23" fmla="*/ 0 h 109"/>
                <a:gd name="T24" fmla="*/ 0 w 146"/>
                <a:gd name="T25" fmla="*/ 0 h 109"/>
                <a:gd name="T26" fmla="*/ 0 w 146"/>
                <a:gd name="T27" fmla="*/ 0 h 109"/>
                <a:gd name="T28" fmla="*/ 0 w 146"/>
                <a:gd name="T29" fmla="*/ 0 h 109"/>
                <a:gd name="T30" fmla="*/ 0 w 146"/>
                <a:gd name="T31" fmla="*/ 0 h 109"/>
                <a:gd name="T32" fmla="*/ 0 w 146"/>
                <a:gd name="T33" fmla="*/ 0 h 109"/>
                <a:gd name="T34" fmla="*/ 0 w 146"/>
                <a:gd name="T35" fmla="*/ 0 h 109"/>
                <a:gd name="T36" fmla="*/ 0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27" name="Freeform 638"/>
            <p:cNvSpPr>
              <a:spLocks/>
            </p:cNvSpPr>
            <p:nvPr/>
          </p:nvSpPr>
          <p:spPr bwMode="auto">
            <a:xfrm>
              <a:off x="4620" y="3499"/>
              <a:ext cx="15" cy="9"/>
            </a:xfrm>
            <a:custGeom>
              <a:avLst/>
              <a:gdLst>
                <a:gd name="T0" fmla="*/ 0 w 146"/>
                <a:gd name="T1" fmla="*/ 0 h 107"/>
                <a:gd name="T2" fmla="*/ 0 w 146"/>
                <a:gd name="T3" fmla="*/ 0 h 107"/>
                <a:gd name="T4" fmla="*/ 0 w 146"/>
                <a:gd name="T5" fmla="*/ 0 h 107"/>
                <a:gd name="T6" fmla="*/ 0 w 146"/>
                <a:gd name="T7" fmla="*/ 0 h 107"/>
                <a:gd name="T8" fmla="*/ 0 w 146"/>
                <a:gd name="T9" fmla="*/ 0 h 107"/>
                <a:gd name="T10" fmla="*/ 0 w 146"/>
                <a:gd name="T11" fmla="*/ 0 h 107"/>
                <a:gd name="T12" fmla="*/ 0 w 146"/>
                <a:gd name="T13" fmla="*/ 0 h 107"/>
                <a:gd name="T14" fmla="*/ 0 w 146"/>
                <a:gd name="T15" fmla="*/ 0 h 107"/>
                <a:gd name="T16" fmla="*/ 0 w 146"/>
                <a:gd name="T17" fmla="*/ 0 h 107"/>
                <a:gd name="T18" fmla="*/ 0 w 146"/>
                <a:gd name="T19" fmla="*/ 0 h 107"/>
                <a:gd name="T20" fmla="*/ 0 w 146"/>
                <a:gd name="T21" fmla="*/ 0 h 107"/>
                <a:gd name="T22" fmla="*/ 0 w 146"/>
                <a:gd name="T23" fmla="*/ 0 h 107"/>
                <a:gd name="T24" fmla="*/ 0 w 146"/>
                <a:gd name="T25" fmla="*/ 0 h 107"/>
                <a:gd name="T26" fmla="*/ 0 w 146"/>
                <a:gd name="T27" fmla="*/ 0 h 107"/>
                <a:gd name="T28" fmla="*/ 0 w 146"/>
                <a:gd name="T29" fmla="*/ 0 h 107"/>
                <a:gd name="T30" fmla="*/ 0 w 146"/>
                <a:gd name="T31" fmla="*/ 0 h 107"/>
                <a:gd name="T32" fmla="*/ 0 w 146"/>
                <a:gd name="T33" fmla="*/ 0 h 107"/>
                <a:gd name="T34" fmla="*/ 0 w 146"/>
                <a:gd name="T35" fmla="*/ 0 h 107"/>
                <a:gd name="T36" fmla="*/ 0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28" name="Freeform 639"/>
            <p:cNvSpPr>
              <a:spLocks/>
            </p:cNvSpPr>
            <p:nvPr/>
          </p:nvSpPr>
          <p:spPr bwMode="auto">
            <a:xfrm>
              <a:off x="4553" y="3485"/>
              <a:ext cx="63" cy="16"/>
            </a:xfrm>
            <a:custGeom>
              <a:avLst/>
              <a:gdLst>
                <a:gd name="T0" fmla="*/ 0 w 629"/>
                <a:gd name="T1" fmla="*/ 0 h 182"/>
                <a:gd name="T2" fmla="*/ 0 w 629"/>
                <a:gd name="T3" fmla="*/ 0 h 182"/>
                <a:gd name="T4" fmla="*/ 0 w 629"/>
                <a:gd name="T5" fmla="*/ 0 h 182"/>
                <a:gd name="T6" fmla="*/ 0 w 629"/>
                <a:gd name="T7" fmla="*/ 0 h 182"/>
                <a:gd name="T8" fmla="*/ 0 w 629"/>
                <a:gd name="T9" fmla="*/ 0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29" name="Freeform 640"/>
            <p:cNvSpPr>
              <a:spLocks/>
            </p:cNvSpPr>
            <p:nvPr/>
          </p:nvSpPr>
          <p:spPr bwMode="auto">
            <a:xfrm>
              <a:off x="4553" y="349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30" name="Freeform 641"/>
            <p:cNvSpPr>
              <a:spLocks/>
            </p:cNvSpPr>
            <p:nvPr/>
          </p:nvSpPr>
          <p:spPr bwMode="auto">
            <a:xfrm>
              <a:off x="4553" y="348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530" name="Group 683"/>
          <p:cNvGrpSpPr>
            <a:grpSpLocks/>
          </p:cNvGrpSpPr>
          <p:nvPr/>
        </p:nvGrpSpPr>
        <p:grpSpPr bwMode="auto">
          <a:xfrm>
            <a:off x="9298483" y="5181601"/>
            <a:ext cx="338137" cy="282575"/>
            <a:chOff x="3899" y="3264"/>
            <a:chExt cx="213" cy="178"/>
          </a:xfrm>
        </p:grpSpPr>
        <p:sp>
          <p:nvSpPr>
            <p:cNvPr id="59761" name="Freeform 644"/>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62" name="Freeform 645"/>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63" name="Freeform 646"/>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64" name="Freeform 647"/>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65" name="Freeform 648"/>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66" name="Freeform 649"/>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67" name="Freeform 650"/>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68" name="Freeform 651"/>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69" name="Freeform 652"/>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70" name="Freeform 653"/>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71" name="Freeform 654"/>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72" name="Freeform 655"/>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73" name="Freeform 656"/>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74" name="Freeform 657"/>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75" name="Freeform 658"/>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76" name="Freeform 659"/>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77" name="Freeform 660"/>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78" name="Freeform 661"/>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79" name="Freeform 662"/>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80" name="Freeform 663"/>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81" name="Freeform 664"/>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82" name="Freeform 665"/>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83" name="Freeform 666"/>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84" name="Freeform 667"/>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85" name="Freeform 668"/>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86" name="Freeform 669"/>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87" name="Freeform 670"/>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88" name="Freeform 671"/>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89" name="Freeform 672"/>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90" name="Rectangle 673"/>
            <p:cNvSpPr>
              <a:spLocks noChangeArrowheads="1"/>
            </p:cNvSpPr>
            <p:nvPr/>
          </p:nvSpPr>
          <p:spPr bwMode="auto">
            <a:xfrm>
              <a:off x="3944" y="3287"/>
              <a:ext cx="3" cy="101"/>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791" name="Freeform 674"/>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92" name="Freeform 675"/>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93" name="Freeform 676"/>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94" name="Freeform 677"/>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95" name="Freeform 678"/>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96" name="Freeform 679"/>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97" name="Freeform 680"/>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98" name="Freeform 681"/>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99" name="Freeform 682"/>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531" name="Group 684"/>
          <p:cNvGrpSpPr>
            <a:grpSpLocks/>
          </p:cNvGrpSpPr>
          <p:nvPr/>
        </p:nvGrpSpPr>
        <p:grpSpPr bwMode="auto">
          <a:xfrm>
            <a:off x="8952408" y="5184776"/>
            <a:ext cx="338137" cy="282575"/>
            <a:chOff x="3899" y="3264"/>
            <a:chExt cx="213" cy="178"/>
          </a:xfrm>
        </p:grpSpPr>
        <p:sp>
          <p:nvSpPr>
            <p:cNvPr id="59722" name="Freeform 685"/>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23" name="Freeform 686"/>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24" name="Freeform 687"/>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25" name="Freeform 688"/>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26" name="Freeform 689"/>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27" name="Freeform 690"/>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28" name="Freeform 691"/>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29" name="Freeform 692"/>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30" name="Freeform 693"/>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31" name="Freeform 694"/>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32" name="Freeform 695"/>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33" name="Freeform 696"/>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34" name="Freeform 697"/>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35" name="Freeform 698"/>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36" name="Freeform 699"/>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37" name="Freeform 700"/>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38" name="Freeform 701"/>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39" name="Freeform 702"/>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40" name="Freeform 703"/>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41" name="Freeform 704"/>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42" name="Freeform 705"/>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43" name="Freeform 706"/>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44" name="Freeform 707"/>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45" name="Freeform 708"/>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46" name="Freeform 709"/>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47" name="Freeform 710"/>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48" name="Freeform 711"/>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49" name="Freeform 712"/>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50" name="Freeform 713"/>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51" name="Rectangle 714"/>
            <p:cNvSpPr>
              <a:spLocks noChangeArrowheads="1"/>
            </p:cNvSpPr>
            <p:nvPr/>
          </p:nvSpPr>
          <p:spPr bwMode="auto">
            <a:xfrm>
              <a:off x="3944" y="3287"/>
              <a:ext cx="3" cy="101"/>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752" name="Freeform 715"/>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53" name="Freeform 716"/>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54" name="Freeform 717"/>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55" name="Freeform 718"/>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56" name="Freeform 719"/>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57" name="Freeform 720"/>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58" name="Freeform 721"/>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59" name="Freeform 722"/>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60" name="Freeform 723"/>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532" name="Group 724"/>
          <p:cNvGrpSpPr>
            <a:grpSpLocks/>
          </p:cNvGrpSpPr>
          <p:nvPr/>
        </p:nvGrpSpPr>
        <p:grpSpPr bwMode="auto">
          <a:xfrm>
            <a:off x="8533308" y="4926014"/>
            <a:ext cx="338137" cy="282575"/>
            <a:chOff x="3899" y="3264"/>
            <a:chExt cx="213" cy="178"/>
          </a:xfrm>
        </p:grpSpPr>
        <p:sp>
          <p:nvSpPr>
            <p:cNvPr id="59683" name="Freeform 725"/>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84" name="Freeform 726"/>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85" name="Freeform 727"/>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86" name="Freeform 728"/>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87" name="Freeform 729"/>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88" name="Freeform 730"/>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89" name="Freeform 731"/>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90" name="Freeform 732"/>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91" name="Freeform 733"/>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92" name="Freeform 734"/>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93" name="Freeform 735"/>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94" name="Freeform 736"/>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95" name="Freeform 737"/>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96" name="Freeform 738"/>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97" name="Freeform 739"/>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98" name="Freeform 740"/>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99" name="Freeform 741"/>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00" name="Freeform 742"/>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01" name="Freeform 743"/>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02" name="Freeform 744"/>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03" name="Freeform 745"/>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04" name="Freeform 746"/>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05" name="Freeform 747"/>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06" name="Freeform 748"/>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07" name="Freeform 749"/>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08" name="Freeform 750"/>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09" name="Freeform 751"/>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10" name="Freeform 752"/>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11" name="Freeform 753"/>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12" name="Rectangle 754"/>
            <p:cNvSpPr>
              <a:spLocks noChangeArrowheads="1"/>
            </p:cNvSpPr>
            <p:nvPr/>
          </p:nvSpPr>
          <p:spPr bwMode="auto">
            <a:xfrm>
              <a:off x="3944" y="3287"/>
              <a:ext cx="3" cy="101"/>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713" name="Freeform 755"/>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14" name="Freeform 756"/>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15" name="Freeform 757"/>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16" name="Freeform 758"/>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17" name="Freeform 759"/>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18" name="Freeform 760"/>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19" name="Freeform 761"/>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20" name="Freeform 762"/>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21" name="Freeform 763"/>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533" name="Group 764"/>
          <p:cNvGrpSpPr>
            <a:grpSpLocks/>
          </p:cNvGrpSpPr>
          <p:nvPr/>
        </p:nvGrpSpPr>
        <p:grpSpPr bwMode="auto">
          <a:xfrm>
            <a:off x="8696819" y="4610101"/>
            <a:ext cx="338138" cy="282575"/>
            <a:chOff x="3899" y="3264"/>
            <a:chExt cx="213" cy="178"/>
          </a:xfrm>
        </p:grpSpPr>
        <p:sp>
          <p:nvSpPr>
            <p:cNvPr id="59644" name="Freeform 765"/>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45" name="Freeform 766"/>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46" name="Freeform 767"/>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47" name="Freeform 768"/>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48" name="Freeform 769"/>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49" name="Freeform 770"/>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50" name="Freeform 771"/>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51" name="Freeform 772"/>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52" name="Freeform 773"/>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53" name="Freeform 774"/>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54" name="Freeform 775"/>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55" name="Freeform 776"/>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56" name="Freeform 777"/>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57" name="Freeform 778"/>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58" name="Freeform 779"/>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59" name="Freeform 780"/>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60" name="Freeform 781"/>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61" name="Freeform 782"/>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62" name="Freeform 783"/>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63" name="Freeform 784"/>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64" name="Freeform 785"/>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65" name="Freeform 786"/>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66" name="Freeform 787"/>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67" name="Freeform 788"/>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68" name="Freeform 789"/>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69" name="Freeform 790"/>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70" name="Freeform 791"/>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71" name="Freeform 792"/>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72" name="Freeform 793"/>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73" name="Rectangle 794"/>
            <p:cNvSpPr>
              <a:spLocks noChangeArrowheads="1"/>
            </p:cNvSpPr>
            <p:nvPr/>
          </p:nvSpPr>
          <p:spPr bwMode="auto">
            <a:xfrm>
              <a:off x="3944" y="3287"/>
              <a:ext cx="3" cy="101"/>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674" name="Freeform 795"/>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75" name="Freeform 796"/>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76" name="Freeform 797"/>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77" name="Freeform 798"/>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78" name="Freeform 799"/>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79" name="Freeform 800"/>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80" name="Freeform 801"/>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81" name="Freeform 802"/>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82" name="Freeform 803"/>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9534" name="Line 290"/>
          <p:cNvSpPr>
            <a:spLocks noChangeShapeType="1"/>
          </p:cNvSpPr>
          <p:nvPr/>
        </p:nvSpPr>
        <p:spPr bwMode="auto">
          <a:xfrm>
            <a:off x="9760444" y="4576763"/>
            <a:ext cx="0" cy="80962"/>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9535" name="Group 806"/>
          <p:cNvGrpSpPr>
            <a:grpSpLocks/>
          </p:cNvGrpSpPr>
          <p:nvPr/>
        </p:nvGrpSpPr>
        <p:grpSpPr bwMode="auto">
          <a:xfrm>
            <a:off x="8901608" y="3178176"/>
            <a:ext cx="338137" cy="282575"/>
            <a:chOff x="3899" y="3264"/>
            <a:chExt cx="213" cy="178"/>
          </a:xfrm>
        </p:grpSpPr>
        <p:sp>
          <p:nvSpPr>
            <p:cNvPr id="59605" name="Freeform 807"/>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06" name="Freeform 808"/>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07" name="Freeform 809"/>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08" name="Freeform 810"/>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09" name="Freeform 811"/>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10" name="Freeform 812"/>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11" name="Freeform 813"/>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12" name="Freeform 814"/>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13" name="Freeform 815"/>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14" name="Freeform 816"/>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15" name="Freeform 817"/>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16" name="Freeform 818"/>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17" name="Freeform 819"/>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18" name="Freeform 820"/>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19" name="Freeform 821"/>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20" name="Freeform 822"/>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21" name="Freeform 823"/>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22" name="Freeform 824"/>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23" name="Freeform 825"/>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24" name="Freeform 826"/>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25" name="Freeform 827"/>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26" name="Freeform 828"/>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27" name="Freeform 829"/>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28" name="Freeform 830"/>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29" name="Freeform 831"/>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30" name="Freeform 832"/>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31" name="Freeform 833"/>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32" name="Freeform 834"/>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33" name="Freeform 835"/>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34" name="Rectangle 836"/>
            <p:cNvSpPr>
              <a:spLocks noChangeArrowheads="1"/>
            </p:cNvSpPr>
            <p:nvPr/>
          </p:nvSpPr>
          <p:spPr bwMode="auto">
            <a:xfrm>
              <a:off x="3944" y="3287"/>
              <a:ext cx="3" cy="101"/>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59635" name="Freeform 837"/>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36" name="Freeform 838"/>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37" name="Freeform 839"/>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38" name="Freeform 840"/>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39" name="Freeform 841"/>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40" name="Freeform 842"/>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41" name="Freeform 843"/>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42" name="Freeform 844"/>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43" name="Freeform 845"/>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536" name="Group 846"/>
          <p:cNvGrpSpPr>
            <a:grpSpLocks/>
          </p:cNvGrpSpPr>
          <p:nvPr/>
        </p:nvGrpSpPr>
        <p:grpSpPr bwMode="auto">
          <a:xfrm>
            <a:off x="8504732" y="3130550"/>
            <a:ext cx="304800" cy="363538"/>
            <a:chOff x="4475" y="3342"/>
            <a:chExt cx="172" cy="215"/>
          </a:xfrm>
        </p:grpSpPr>
        <p:sp>
          <p:nvSpPr>
            <p:cNvPr id="59574" name="AutoShape 847"/>
            <p:cNvSpPr>
              <a:spLocks noChangeAspect="1" noChangeArrowheads="1" noTextEdit="1"/>
            </p:cNvSpPr>
            <p:nvPr/>
          </p:nvSpPr>
          <p:spPr bwMode="auto">
            <a:xfrm>
              <a:off x="4500" y="3398"/>
              <a:ext cx="147"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575" name="Freeform 848"/>
            <p:cNvSpPr>
              <a:spLocks/>
            </p:cNvSpPr>
            <p:nvPr/>
          </p:nvSpPr>
          <p:spPr bwMode="auto">
            <a:xfrm>
              <a:off x="4501" y="3398"/>
              <a:ext cx="146" cy="159"/>
            </a:xfrm>
            <a:custGeom>
              <a:avLst/>
              <a:gdLst>
                <a:gd name="T0" fmla="*/ 0 w 1894"/>
                <a:gd name="T1" fmla="*/ 0 h 1904"/>
                <a:gd name="T2" fmla="*/ 0 w 1894"/>
                <a:gd name="T3" fmla="*/ 0 h 1904"/>
                <a:gd name="T4" fmla="*/ 0 w 1894"/>
                <a:gd name="T5" fmla="*/ 0 h 1904"/>
                <a:gd name="T6" fmla="*/ 0 w 1894"/>
                <a:gd name="T7" fmla="*/ 0 h 1904"/>
                <a:gd name="T8" fmla="*/ 0 w 1894"/>
                <a:gd name="T9" fmla="*/ 0 h 1904"/>
                <a:gd name="T10" fmla="*/ 0 w 1894"/>
                <a:gd name="T11" fmla="*/ 0 h 1904"/>
                <a:gd name="T12" fmla="*/ 0 w 1894"/>
                <a:gd name="T13" fmla="*/ 0 h 1904"/>
                <a:gd name="T14" fmla="*/ 0 w 1894"/>
                <a:gd name="T15" fmla="*/ 0 h 1904"/>
                <a:gd name="T16" fmla="*/ 0 w 1894"/>
                <a:gd name="T17" fmla="*/ 0 h 1904"/>
                <a:gd name="T18" fmla="*/ 0 w 1894"/>
                <a:gd name="T19" fmla="*/ 0 h 1904"/>
                <a:gd name="T20" fmla="*/ 0 w 1894"/>
                <a:gd name="T21" fmla="*/ 0 h 1904"/>
                <a:gd name="T22" fmla="*/ 0 w 1894"/>
                <a:gd name="T23" fmla="*/ 0 h 1904"/>
                <a:gd name="T24" fmla="*/ 0 w 1894"/>
                <a:gd name="T25" fmla="*/ 0 h 1904"/>
                <a:gd name="T26" fmla="*/ 0 w 1894"/>
                <a:gd name="T27" fmla="*/ 0 h 1904"/>
                <a:gd name="T28" fmla="*/ 0 w 1894"/>
                <a:gd name="T29" fmla="*/ 0 h 1904"/>
                <a:gd name="T30" fmla="*/ 0 w 1894"/>
                <a:gd name="T31" fmla="*/ 0 h 1904"/>
                <a:gd name="T32" fmla="*/ 0 w 1894"/>
                <a:gd name="T33" fmla="*/ 0 h 1904"/>
                <a:gd name="T34" fmla="*/ 0 w 1894"/>
                <a:gd name="T35" fmla="*/ 0 h 1904"/>
                <a:gd name="T36" fmla="*/ 0 w 1894"/>
                <a:gd name="T37" fmla="*/ 0 h 1904"/>
                <a:gd name="T38" fmla="*/ 0 w 1894"/>
                <a:gd name="T39" fmla="*/ 0 h 1904"/>
                <a:gd name="T40" fmla="*/ 0 w 1894"/>
                <a:gd name="T41" fmla="*/ 0 h 1904"/>
                <a:gd name="T42" fmla="*/ 0 w 1894"/>
                <a:gd name="T43" fmla="*/ 0 h 1904"/>
                <a:gd name="T44" fmla="*/ 0 w 1894"/>
                <a:gd name="T45" fmla="*/ 0 h 1904"/>
                <a:gd name="T46" fmla="*/ 0 w 1894"/>
                <a:gd name="T47" fmla="*/ 0 h 1904"/>
                <a:gd name="T48" fmla="*/ 0 w 1894"/>
                <a:gd name="T49" fmla="*/ 0 h 1904"/>
                <a:gd name="T50" fmla="*/ 0 w 1894"/>
                <a:gd name="T51" fmla="*/ 0 h 1904"/>
                <a:gd name="T52" fmla="*/ 0 w 1894"/>
                <a:gd name="T53" fmla="*/ 0 h 1904"/>
                <a:gd name="T54" fmla="*/ 0 w 1894"/>
                <a:gd name="T55" fmla="*/ 0 h 1904"/>
                <a:gd name="T56" fmla="*/ 0 w 1894"/>
                <a:gd name="T57" fmla="*/ 0 h 1904"/>
                <a:gd name="T58" fmla="*/ 0 w 1894"/>
                <a:gd name="T59" fmla="*/ 0 h 1904"/>
                <a:gd name="T60" fmla="*/ 0 w 1894"/>
                <a:gd name="T61" fmla="*/ 0 h 1904"/>
                <a:gd name="T62" fmla="*/ 0 w 1894"/>
                <a:gd name="T63" fmla="*/ 0 h 1904"/>
                <a:gd name="T64" fmla="*/ 0 w 1894"/>
                <a:gd name="T65" fmla="*/ 0 h 1904"/>
                <a:gd name="T66" fmla="*/ 0 w 1894"/>
                <a:gd name="T67" fmla="*/ 0 h 1904"/>
                <a:gd name="T68" fmla="*/ 0 w 1894"/>
                <a:gd name="T69" fmla="*/ 0 h 1904"/>
                <a:gd name="T70" fmla="*/ 0 w 1894"/>
                <a:gd name="T71" fmla="*/ 0 h 1904"/>
                <a:gd name="T72" fmla="*/ 0 w 1894"/>
                <a:gd name="T73" fmla="*/ 0 h 1904"/>
                <a:gd name="T74" fmla="*/ 0 w 1894"/>
                <a:gd name="T75" fmla="*/ 0 h 1904"/>
                <a:gd name="T76" fmla="*/ 0 w 1894"/>
                <a:gd name="T77" fmla="*/ 0 h 1904"/>
                <a:gd name="T78" fmla="*/ 0 w 1894"/>
                <a:gd name="T79" fmla="*/ 0 h 1904"/>
                <a:gd name="T80" fmla="*/ 0 w 1894"/>
                <a:gd name="T81" fmla="*/ 0 h 1904"/>
                <a:gd name="T82" fmla="*/ 0 w 1894"/>
                <a:gd name="T83" fmla="*/ 0 h 1904"/>
                <a:gd name="T84" fmla="*/ 0 w 1894"/>
                <a:gd name="T85" fmla="*/ 0 h 1904"/>
                <a:gd name="T86" fmla="*/ 0 w 1894"/>
                <a:gd name="T87" fmla="*/ 0 h 1904"/>
                <a:gd name="T88" fmla="*/ 0 w 1894"/>
                <a:gd name="T89" fmla="*/ 0 h 1904"/>
                <a:gd name="T90" fmla="*/ 0 w 1894"/>
                <a:gd name="T91" fmla="*/ 0 h 1904"/>
                <a:gd name="T92" fmla="*/ 0 w 1894"/>
                <a:gd name="T93" fmla="*/ 0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59576" name="Freeform 849"/>
            <p:cNvSpPr>
              <a:spLocks/>
            </p:cNvSpPr>
            <p:nvPr/>
          </p:nvSpPr>
          <p:spPr bwMode="auto">
            <a:xfrm>
              <a:off x="4519" y="3499"/>
              <a:ext cx="85" cy="27"/>
            </a:xfrm>
            <a:custGeom>
              <a:avLst/>
              <a:gdLst>
                <a:gd name="T0" fmla="*/ 0 w 1106"/>
                <a:gd name="T1" fmla="*/ 0 h 331"/>
                <a:gd name="T2" fmla="*/ 0 w 1106"/>
                <a:gd name="T3" fmla="*/ 0 h 331"/>
                <a:gd name="T4" fmla="*/ 0 w 1106"/>
                <a:gd name="T5" fmla="*/ 0 h 331"/>
                <a:gd name="T6" fmla="*/ 0 w 1106"/>
                <a:gd name="T7" fmla="*/ 0 h 331"/>
                <a:gd name="T8" fmla="*/ 0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77" name="Freeform 850"/>
            <p:cNvSpPr>
              <a:spLocks/>
            </p:cNvSpPr>
            <p:nvPr/>
          </p:nvSpPr>
          <p:spPr bwMode="auto">
            <a:xfrm>
              <a:off x="4505" y="3511"/>
              <a:ext cx="99" cy="42"/>
            </a:xfrm>
            <a:custGeom>
              <a:avLst/>
              <a:gdLst>
                <a:gd name="T0" fmla="*/ 0 w 1285"/>
                <a:gd name="T1" fmla="*/ 0 h 505"/>
                <a:gd name="T2" fmla="*/ 0 w 1285"/>
                <a:gd name="T3" fmla="*/ 0 h 505"/>
                <a:gd name="T4" fmla="*/ 0 w 1285"/>
                <a:gd name="T5" fmla="*/ 0 h 505"/>
                <a:gd name="T6" fmla="*/ 0 w 1285"/>
                <a:gd name="T7" fmla="*/ 0 h 505"/>
                <a:gd name="T8" fmla="*/ 0 w 1285"/>
                <a:gd name="T9" fmla="*/ 0 h 505"/>
                <a:gd name="T10" fmla="*/ 0 w 1285"/>
                <a:gd name="T11" fmla="*/ 0 h 505"/>
                <a:gd name="T12" fmla="*/ 0 w 1285"/>
                <a:gd name="T13" fmla="*/ 0 h 505"/>
                <a:gd name="T14" fmla="*/ 0 w 1285"/>
                <a:gd name="T15" fmla="*/ 0 h 505"/>
                <a:gd name="T16" fmla="*/ 0 w 1285"/>
                <a:gd name="T17" fmla="*/ 0 h 505"/>
                <a:gd name="T18" fmla="*/ 0 w 1285"/>
                <a:gd name="T19" fmla="*/ 0 h 505"/>
                <a:gd name="T20" fmla="*/ 0 w 1285"/>
                <a:gd name="T21" fmla="*/ 0 h 505"/>
                <a:gd name="T22" fmla="*/ 0 w 1285"/>
                <a:gd name="T23" fmla="*/ 0 h 505"/>
                <a:gd name="T24" fmla="*/ 0 w 1285"/>
                <a:gd name="T25" fmla="*/ 0 h 505"/>
                <a:gd name="T26" fmla="*/ 0 w 1285"/>
                <a:gd name="T27" fmla="*/ 0 h 505"/>
                <a:gd name="T28" fmla="*/ 0 w 1285"/>
                <a:gd name="T29" fmla="*/ 0 h 505"/>
                <a:gd name="T30" fmla="*/ 0 w 1285"/>
                <a:gd name="T31" fmla="*/ 0 h 505"/>
                <a:gd name="T32" fmla="*/ 0 w 1285"/>
                <a:gd name="T33" fmla="*/ 0 h 505"/>
                <a:gd name="T34" fmla="*/ 0 w 1285"/>
                <a:gd name="T35" fmla="*/ 0 h 505"/>
                <a:gd name="T36" fmla="*/ 0 w 1285"/>
                <a:gd name="T37" fmla="*/ 0 h 505"/>
                <a:gd name="T38" fmla="*/ 0 w 1285"/>
                <a:gd name="T39" fmla="*/ 0 h 505"/>
                <a:gd name="T40" fmla="*/ 0 w 1285"/>
                <a:gd name="T41" fmla="*/ 0 h 505"/>
                <a:gd name="T42" fmla="*/ 0 w 1285"/>
                <a:gd name="T43" fmla="*/ 0 h 505"/>
                <a:gd name="T44" fmla="*/ 0 w 1285"/>
                <a:gd name="T45" fmla="*/ 0 h 505"/>
                <a:gd name="T46" fmla="*/ 0 w 1285"/>
                <a:gd name="T47" fmla="*/ 0 h 505"/>
                <a:gd name="T48" fmla="*/ 0 w 1285"/>
                <a:gd name="T49" fmla="*/ 0 h 505"/>
                <a:gd name="T50" fmla="*/ 0 w 1285"/>
                <a:gd name="T51" fmla="*/ 0 h 505"/>
                <a:gd name="T52" fmla="*/ 0 w 1285"/>
                <a:gd name="T53" fmla="*/ 0 h 505"/>
                <a:gd name="T54" fmla="*/ 0 w 1285"/>
                <a:gd name="T55" fmla="*/ 0 h 505"/>
                <a:gd name="T56" fmla="*/ 0 w 1285"/>
                <a:gd name="T57" fmla="*/ 0 h 505"/>
                <a:gd name="T58" fmla="*/ 0 w 1285"/>
                <a:gd name="T59" fmla="*/ 0 h 505"/>
                <a:gd name="T60" fmla="*/ 0 w 1285"/>
                <a:gd name="T61" fmla="*/ 0 h 505"/>
                <a:gd name="T62" fmla="*/ 0 w 1285"/>
                <a:gd name="T63" fmla="*/ 0 h 505"/>
                <a:gd name="T64" fmla="*/ 0 w 1285"/>
                <a:gd name="T65" fmla="*/ 0 h 505"/>
                <a:gd name="T66" fmla="*/ 0 w 1285"/>
                <a:gd name="T67" fmla="*/ 0 h 505"/>
                <a:gd name="T68" fmla="*/ 0 w 1285"/>
                <a:gd name="T69" fmla="*/ 0 h 505"/>
                <a:gd name="T70" fmla="*/ 0 w 1285"/>
                <a:gd name="T71" fmla="*/ 0 h 505"/>
                <a:gd name="T72" fmla="*/ 0 w 1285"/>
                <a:gd name="T73" fmla="*/ 0 h 505"/>
                <a:gd name="T74" fmla="*/ 0 w 1285"/>
                <a:gd name="T75" fmla="*/ 0 h 505"/>
                <a:gd name="T76" fmla="*/ 0 w 1285"/>
                <a:gd name="T77" fmla="*/ 0 h 505"/>
                <a:gd name="T78" fmla="*/ 0 w 1285"/>
                <a:gd name="T79" fmla="*/ 0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78" name="AutoShape 851"/>
            <p:cNvSpPr>
              <a:spLocks noChangeAspect="1" noChangeArrowheads="1" noTextEdit="1"/>
            </p:cNvSpPr>
            <p:nvPr/>
          </p:nvSpPr>
          <p:spPr bwMode="auto">
            <a:xfrm>
              <a:off x="4475" y="3342"/>
              <a:ext cx="16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579" name="Freeform 852"/>
            <p:cNvSpPr>
              <a:spLocks/>
            </p:cNvSpPr>
            <p:nvPr/>
          </p:nvSpPr>
          <p:spPr bwMode="auto">
            <a:xfrm>
              <a:off x="4508" y="3354"/>
              <a:ext cx="23" cy="31"/>
            </a:xfrm>
            <a:custGeom>
              <a:avLst/>
              <a:gdLst>
                <a:gd name="T0" fmla="*/ 0 w 179"/>
                <a:gd name="T1" fmla="*/ 0 h 216"/>
                <a:gd name="T2" fmla="*/ 0 w 179"/>
                <a:gd name="T3" fmla="*/ 0 h 216"/>
                <a:gd name="T4" fmla="*/ 0 w 179"/>
                <a:gd name="T5" fmla="*/ 0 h 216"/>
                <a:gd name="T6" fmla="*/ 0 w 179"/>
                <a:gd name="T7" fmla="*/ 0 h 216"/>
                <a:gd name="T8" fmla="*/ 0 w 179"/>
                <a:gd name="T9" fmla="*/ 0 h 216"/>
                <a:gd name="T10" fmla="*/ 0 w 179"/>
                <a:gd name="T11" fmla="*/ 0 h 216"/>
                <a:gd name="T12" fmla="*/ 0 w 179"/>
                <a:gd name="T13" fmla="*/ 0 h 216"/>
                <a:gd name="T14" fmla="*/ 0 w 179"/>
                <a:gd name="T15" fmla="*/ 0 h 216"/>
                <a:gd name="T16" fmla="*/ 0 w 179"/>
                <a:gd name="T17" fmla="*/ 0 h 216"/>
                <a:gd name="T18" fmla="*/ 0 w 179"/>
                <a:gd name="T19" fmla="*/ 0 h 216"/>
                <a:gd name="T20" fmla="*/ 0 w 179"/>
                <a:gd name="T21" fmla="*/ 0 h 216"/>
                <a:gd name="T22" fmla="*/ 0 w 179"/>
                <a:gd name="T23" fmla="*/ 0 h 216"/>
                <a:gd name="T24" fmla="*/ 0 w 179"/>
                <a:gd name="T25" fmla="*/ 0 h 216"/>
                <a:gd name="T26" fmla="*/ 0 w 179"/>
                <a:gd name="T27" fmla="*/ 0 h 216"/>
                <a:gd name="T28" fmla="*/ 0 w 179"/>
                <a:gd name="T29" fmla="*/ 0 h 216"/>
                <a:gd name="T30" fmla="*/ 0 w 179"/>
                <a:gd name="T31" fmla="*/ 0 h 216"/>
                <a:gd name="T32" fmla="*/ 0 w 179"/>
                <a:gd name="T33" fmla="*/ 0 h 216"/>
                <a:gd name="T34" fmla="*/ 0 w 179"/>
                <a:gd name="T35" fmla="*/ 0 h 216"/>
                <a:gd name="T36" fmla="*/ 0 w 179"/>
                <a:gd name="T37" fmla="*/ 0 h 216"/>
                <a:gd name="T38" fmla="*/ 0 w 179"/>
                <a:gd name="T39" fmla="*/ 0 h 216"/>
                <a:gd name="T40" fmla="*/ 0 w 179"/>
                <a:gd name="T41" fmla="*/ 0 h 216"/>
                <a:gd name="T42" fmla="*/ 0 w 179"/>
                <a:gd name="T43" fmla="*/ 0 h 216"/>
                <a:gd name="T44" fmla="*/ 0 w 179"/>
                <a:gd name="T45" fmla="*/ 0 h 216"/>
                <a:gd name="T46" fmla="*/ 0 w 179"/>
                <a:gd name="T47" fmla="*/ 0 h 216"/>
                <a:gd name="T48" fmla="*/ 0 w 179"/>
                <a:gd name="T49" fmla="*/ 0 h 216"/>
                <a:gd name="T50" fmla="*/ 0 w 179"/>
                <a:gd name="T51" fmla="*/ 0 h 216"/>
                <a:gd name="T52" fmla="*/ 0 w 179"/>
                <a:gd name="T53" fmla="*/ 0 h 216"/>
                <a:gd name="T54" fmla="*/ 0 w 179"/>
                <a:gd name="T55" fmla="*/ 0 h 216"/>
                <a:gd name="T56" fmla="*/ 0 w 179"/>
                <a:gd name="T57" fmla="*/ 0 h 216"/>
                <a:gd name="T58" fmla="*/ 0 w 179"/>
                <a:gd name="T59" fmla="*/ 0 h 216"/>
                <a:gd name="T60" fmla="*/ 0 w 179"/>
                <a:gd name="T61" fmla="*/ 0 h 216"/>
                <a:gd name="T62" fmla="*/ 0 w 179"/>
                <a:gd name="T63" fmla="*/ 0 h 216"/>
                <a:gd name="T64" fmla="*/ 0 w 179"/>
                <a:gd name="T65" fmla="*/ 0 h 216"/>
                <a:gd name="T66" fmla="*/ 0 w 179"/>
                <a:gd name="T67" fmla="*/ 0 h 216"/>
                <a:gd name="T68" fmla="*/ 0 w 179"/>
                <a:gd name="T69" fmla="*/ 0 h 216"/>
                <a:gd name="T70" fmla="*/ 0 w 179"/>
                <a:gd name="T71" fmla="*/ 0 h 216"/>
                <a:gd name="T72" fmla="*/ 0 w 179"/>
                <a:gd name="T73" fmla="*/ 0 h 216"/>
                <a:gd name="T74" fmla="*/ 0 w 179"/>
                <a:gd name="T75" fmla="*/ 0 h 216"/>
                <a:gd name="T76" fmla="*/ 0 w 179"/>
                <a:gd name="T77" fmla="*/ 0 h 216"/>
                <a:gd name="T78" fmla="*/ 0 w 179"/>
                <a:gd name="T79" fmla="*/ 0 h 216"/>
                <a:gd name="T80" fmla="*/ 0 w 179"/>
                <a:gd name="T81" fmla="*/ 0 h 216"/>
                <a:gd name="T82" fmla="*/ 0 w 179"/>
                <a:gd name="T83" fmla="*/ 0 h 216"/>
                <a:gd name="T84" fmla="*/ 0 w 179"/>
                <a:gd name="T85" fmla="*/ 0 h 216"/>
                <a:gd name="T86" fmla="*/ 0 w 179"/>
                <a:gd name="T87" fmla="*/ 0 h 216"/>
                <a:gd name="T88" fmla="*/ 0 w 179"/>
                <a:gd name="T89" fmla="*/ 0 h 216"/>
                <a:gd name="T90" fmla="*/ 0 w 179"/>
                <a:gd name="T91" fmla="*/ 0 h 216"/>
                <a:gd name="T92" fmla="*/ 0 w 179"/>
                <a:gd name="T93" fmla="*/ 0 h 216"/>
                <a:gd name="T94" fmla="*/ 0 w 179"/>
                <a:gd name="T95" fmla="*/ 0 h 216"/>
                <a:gd name="T96" fmla="*/ 0 w 179"/>
                <a:gd name="T97" fmla="*/ 0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chemeClr val="bg2"/>
              </a:solidFill>
              <a:round/>
              <a:headEnd/>
              <a:tailEnd/>
            </a:ln>
          </p:spPr>
          <p:txBody>
            <a:bodyPr/>
            <a:lstStyle/>
            <a:p>
              <a:endParaRPr lang="zh-CN" altLang="en-US"/>
            </a:p>
          </p:txBody>
        </p:sp>
        <p:sp>
          <p:nvSpPr>
            <p:cNvPr id="59580" name="Freeform 853"/>
            <p:cNvSpPr>
              <a:spLocks/>
            </p:cNvSpPr>
            <p:nvPr/>
          </p:nvSpPr>
          <p:spPr bwMode="auto">
            <a:xfrm>
              <a:off x="4547" y="3353"/>
              <a:ext cx="14" cy="24"/>
            </a:xfrm>
            <a:custGeom>
              <a:avLst/>
              <a:gdLst>
                <a:gd name="T0" fmla="*/ 0 w 114"/>
                <a:gd name="T1" fmla="*/ 0 h 168"/>
                <a:gd name="T2" fmla="*/ 0 w 114"/>
                <a:gd name="T3" fmla="*/ 0 h 168"/>
                <a:gd name="T4" fmla="*/ 0 w 114"/>
                <a:gd name="T5" fmla="*/ 0 h 168"/>
                <a:gd name="T6" fmla="*/ 0 w 114"/>
                <a:gd name="T7" fmla="*/ 0 h 168"/>
                <a:gd name="T8" fmla="*/ 0 w 114"/>
                <a:gd name="T9" fmla="*/ 0 h 168"/>
                <a:gd name="T10" fmla="*/ 0 w 114"/>
                <a:gd name="T11" fmla="*/ 0 h 168"/>
                <a:gd name="T12" fmla="*/ 0 w 114"/>
                <a:gd name="T13" fmla="*/ 0 h 168"/>
                <a:gd name="T14" fmla="*/ 0 w 114"/>
                <a:gd name="T15" fmla="*/ 0 h 168"/>
                <a:gd name="T16" fmla="*/ 0 w 114"/>
                <a:gd name="T17" fmla="*/ 0 h 168"/>
                <a:gd name="T18" fmla="*/ 0 w 114"/>
                <a:gd name="T19" fmla="*/ 0 h 168"/>
                <a:gd name="T20" fmla="*/ 0 w 114"/>
                <a:gd name="T21" fmla="*/ 0 h 168"/>
                <a:gd name="T22" fmla="*/ 0 w 114"/>
                <a:gd name="T23" fmla="*/ 0 h 168"/>
                <a:gd name="T24" fmla="*/ 0 w 114"/>
                <a:gd name="T25" fmla="*/ 0 h 168"/>
                <a:gd name="T26" fmla="*/ 0 w 114"/>
                <a:gd name="T27" fmla="*/ 0 h 168"/>
                <a:gd name="T28" fmla="*/ 0 w 114"/>
                <a:gd name="T29" fmla="*/ 0 h 168"/>
                <a:gd name="T30" fmla="*/ 0 w 114"/>
                <a:gd name="T31" fmla="*/ 0 h 168"/>
                <a:gd name="T32" fmla="*/ 0 w 114"/>
                <a:gd name="T33" fmla="*/ 0 h 168"/>
                <a:gd name="T34" fmla="*/ 0 w 114"/>
                <a:gd name="T35" fmla="*/ 0 h 168"/>
                <a:gd name="T36" fmla="*/ 0 w 114"/>
                <a:gd name="T37" fmla="*/ 0 h 168"/>
                <a:gd name="T38" fmla="*/ 0 w 114"/>
                <a:gd name="T39" fmla="*/ 0 h 168"/>
                <a:gd name="T40" fmla="*/ 0 w 114"/>
                <a:gd name="T41" fmla="*/ 0 h 168"/>
                <a:gd name="T42" fmla="*/ 0 w 114"/>
                <a:gd name="T43" fmla="*/ 0 h 168"/>
                <a:gd name="T44" fmla="*/ 0 w 114"/>
                <a:gd name="T45" fmla="*/ 0 h 168"/>
                <a:gd name="T46" fmla="*/ 0 w 114"/>
                <a:gd name="T47" fmla="*/ 0 h 168"/>
                <a:gd name="T48" fmla="*/ 0 w 114"/>
                <a:gd name="T49" fmla="*/ 0 h 168"/>
                <a:gd name="T50" fmla="*/ 0 w 114"/>
                <a:gd name="T51" fmla="*/ 0 h 168"/>
                <a:gd name="T52" fmla="*/ 0 w 114"/>
                <a:gd name="T53" fmla="*/ 0 h 168"/>
                <a:gd name="T54" fmla="*/ 0 w 114"/>
                <a:gd name="T55" fmla="*/ 0 h 168"/>
                <a:gd name="T56" fmla="*/ 0 w 114"/>
                <a:gd name="T57" fmla="*/ 0 h 168"/>
                <a:gd name="T58" fmla="*/ 0 w 114"/>
                <a:gd name="T59" fmla="*/ 0 h 168"/>
                <a:gd name="T60" fmla="*/ 0 w 114"/>
                <a:gd name="T61" fmla="*/ 0 h 168"/>
                <a:gd name="T62" fmla="*/ 0 w 114"/>
                <a:gd name="T63" fmla="*/ 0 h 168"/>
                <a:gd name="T64" fmla="*/ 0 w 114"/>
                <a:gd name="T65" fmla="*/ 0 h 168"/>
                <a:gd name="T66" fmla="*/ 0 w 114"/>
                <a:gd name="T67" fmla="*/ 0 h 168"/>
                <a:gd name="T68" fmla="*/ 0 w 114"/>
                <a:gd name="T69" fmla="*/ 0 h 168"/>
                <a:gd name="T70" fmla="*/ 0 w 114"/>
                <a:gd name="T71" fmla="*/ 0 h 168"/>
                <a:gd name="T72" fmla="*/ 0 w 114"/>
                <a:gd name="T73" fmla="*/ 0 h 168"/>
                <a:gd name="T74" fmla="*/ 0 w 114"/>
                <a:gd name="T75" fmla="*/ 0 h 168"/>
                <a:gd name="T76" fmla="*/ 0 w 114"/>
                <a:gd name="T77" fmla="*/ 0 h 168"/>
                <a:gd name="T78" fmla="*/ 0 w 114"/>
                <a:gd name="T79" fmla="*/ 0 h 168"/>
                <a:gd name="T80" fmla="*/ 0 w 114"/>
                <a:gd name="T81" fmla="*/ 0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81" name="Freeform 854"/>
            <p:cNvSpPr>
              <a:spLocks/>
            </p:cNvSpPr>
            <p:nvPr/>
          </p:nvSpPr>
          <p:spPr bwMode="auto">
            <a:xfrm>
              <a:off x="4494" y="3348"/>
              <a:ext cx="37" cy="50"/>
            </a:xfrm>
            <a:custGeom>
              <a:avLst/>
              <a:gdLst>
                <a:gd name="T0" fmla="*/ 0 w 289"/>
                <a:gd name="T1" fmla="*/ 0 h 351"/>
                <a:gd name="T2" fmla="*/ 0 w 289"/>
                <a:gd name="T3" fmla="*/ 0 h 351"/>
                <a:gd name="T4" fmla="*/ 0 w 289"/>
                <a:gd name="T5" fmla="*/ 0 h 351"/>
                <a:gd name="T6" fmla="*/ 0 w 289"/>
                <a:gd name="T7" fmla="*/ 0 h 351"/>
                <a:gd name="T8" fmla="*/ 0 w 289"/>
                <a:gd name="T9" fmla="*/ 0 h 351"/>
                <a:gd name="T10" fmla="*/ 0 w 289"/>
                <a:gd name="T11" fmla="*/ 0 h 351"/>
                <a:gd name="T12" fmla="*/ 0 w 289"/>
                <a:gd name="T13" fmla="*/ 0 h 351"/>
                <a:gd name="T14" fmla="*/ 0 w 289"/>
                <a:gd name="T15" fmla="*/ 0 h 351"/>
                <a:gd name="T16" fmla="*/ 0 w 289"/>
                <a:gd name="T17" fmla="*/ 0 h 351"/>
                <a:gd name="T18" fmla="*/ 0 w 289"/>
                <a:gd name="T19" fmla="*/ 0 h 351"/>
                <a:gd name="T20" fmla="*/ 0 w 289"/>
                <a:gd name="T21" fmla="*/ 0 h 351"/>
                <a:gd name="T22" fmla="*/ 0 w 289"/>
                <a:gd name="T23" fmla="*/ 0 h 351"/>
                <a:gd name="T24" fmla="*/ 0 w 289"/>
                <a:gd name="T25" fmla="*/ 0 h 351"/>
                <a:gd name="T26" fmla="*/ 0 w 289"/>
                <a:gd name="T27" fmla="*/ 0 h 351"/>
                <a:gd name="T28" fmla="*/ 0 w 289"/>
                <a:gd name="T29" fmla="*/ 0 h 351"/>
                <a:gd name="T30" fmla="*/ 0 w 289"/>
                <a:gd name="T31" fmla="*/ 0 h 351"/>
                <a:gd name="T32" fmla="*/ 0 w 289"/>
                <a:gd name="T33" fmla="*/ 0 h 351"/>
                <a:gd name="T34" fmla="*/ 0 w 289"/>
                <a:gd name="T35" fmla="*/ 0 h 351"/>
                <a:gd name="T36" fmla="*/ 0 w 289"/>
                <a:gd name="T37" fmla="*/ 0 h 351"/>
                <a:gd name="T38" fmla="*/ 0 w 289"/>
                <a:gd name="T39" fmla="*/ 0 h 351"/>
                <a:gd name="T40" fmla="*/ 0 w 289"/>
                <a:gd name="T41" fmla="*/ 0 h 351"/>
                <a:gd name="T42" fmla="*/ 0 w 289"/>
                <a:gd name="T43" fmla="*/ 0 h 351"/>
                <a:gd name="T44" fmla="*/ 0 w 289"/>
                <a:gd name="T45" fmla="*/ 0 h 351"/>
                <a:gd name="T46" fmla="*/ 0 w 289"/>
                <a:gd name="T47" fmla="*/ 0 h 351"/>
                <a:gd name="T48" fmla="*/ 0 w 289"/>
                <a:gd name="T49" fmla="*/ 0 h 351"/>
                <a:gd name="T50" fmla="*/ 0 w 289"/>
                <a:gd name="T51" fmla="*/ 0 h 351"/>
                <a:gd name="T52" fmla="*/ 0 w 289"/>
                <a:gd name="T53" fmla="*/ 0 h 351"/>
                <a:gd name="T54" fmla="*/ 0 w 289"/>
                <a:gd name="T55" fmla="*/ 0 h 351"/>
                <a:gd name="T56" fmla="*/ 0 w 289"/>
                <a:gd name="T57" fmla="*/ 0 h 351"/>
                <a:gd name="T58" fmla="*/ 0 w 289"/>
                <a:gd name="T59" fmla="*/ 0 h 351"/>
                <a:gd name="T60" fmla="*/ 0 w 289"/>
                <a:gd name="T61" fmla="*/ 0 h 351"/>
                <a:gd name="T62" fmla="*/ 0 w 289"/>
                <a:gd name="T63" fmla="*/ 0 h 351"/>
                <a:gd name="T64" fmla="*/ 0 w 289"/>
                <a:gd name="T65" fmla="*/ 0 h 351"/>
                <a:gd name="T66" fmla="*/ 0 w 289"/>
                <a:gd name="T67" fmla="*/ 0 h 351"/>
                <a:gd name="T68" fmla="*/ 0 w 289"/>
                <a:gd name="T69" fmla="*/ 0 h 351"/>
                <a:gd name="T70" fmla="*/ 0 w 289"/>
                <a:gd name="T71" fmla="*/ 0 h 351"/>
                <a:gd name="T72" fmla="*/ 0 w 289"/>
                <a:gd name="T73" fmla="*/ 0 h 351"/>
                <a:gd name="T74" fmla="*/ 0 w 289"/>
                <a:gd name="T75" fmla="*/ 0 h 351"/>
                <a:gd name="T76" fmla="*/ 0 w 289"/>
                <a:gd name="T77" fmla="*/ 0 h 351"/>
                <a:gd name="T78" fmla="*/ 0 w 289"/>
                <a:gd name="T79" fmla="*/ 0 h 351"/>
                <a:gd name="T80" fmla="*/ 0 w 289"/>
                <a:gd name="T81" fmla="*/ 0 h 351"/>
                <a:gd name="T82" fmla="*/ 0 w 289"/>
                <a:gd name="T83" fmla="*/ 0 h 351"/>
                <a:gd name="T84" fmla="*/ 0 w 289"/>
                <a:gd name="T85" fmla="*/ 0 h 351"/>
                <a:gd name="T86" fmla="*/ 0 w 289"/>
                <a:gd name="T87" fmla="*/ 0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82" name="Freeform 855"/>
            <p:cNvSpPr>
              <a:spLocks/>
            </p:cNvSpPr>
            <p:nvPr/>
          </p:nvSpPr>
          <p:spPr bwMode="auto">
            <a:xfrm>
              <a:off x="4545" y="3346"/>
              <a:ext cx="32" cy="34"/>
            </a:xfrm>
            <a:custGeom>
              <a:avLst/>
              <a:gdLst>
                <a:gd name="T0" fmla="*/ 0 w 254"/>
                <a:gd name="T1" fmla="*/ 0 h 234"/>
                <a:gd name="T2" fmla="*/ 0 w 254"/>
                <a:gd name="T3" fmla="*/ 0 h 234"/>
                <a:gd name="T4" fmla="*/ 0 w 254"/>
                <a:gd name="T5" fmla="*/ 0 h 234"/>
                <a:gd name="T6" fmla="*/ 0 w 254"/>
                <a:gd name="T7" fmla="*/ 0 h 234"/>
                <a:gd name="T8" fmla="*/ 0 w 254"/>
                <a:gd name="T9" fmla="*/ 0 h 234"/>
                <a:gd name="T10" fmla="*/ 0 w 254"/>
                <a:gd name="T11" fmla="*/ 0 h 234"/>
                <a:gd name="T12" fmla="*/ 0 w 254"/>
                <a:gd name="T13" fmla="*/ 0 h 234"/>
                <a:gd name="T14" fmla="*/ 0 w 254"/>
                <a:gd name="T15" fmla="*/ 0 h 234"/>
                <a:gd name="T16" fmla="*/ 0 w 254"/>
                <a:gd name="T17" fmla="*/ 0 h 234"/>
                <a:gd name="T18" fmla="*/ 0 w 254"/>
                <a:gd name="T19" fmla="*/ 0 h 234"/>
                <a:gd name="T20" fmla="*/ 0 w 254"/>
                <a:gd name="T21" fmla="*/ 0 h 234"/>
                <a:gd name="T22" fmla="*/ 0 w 254"/>
                <a:gd name="T23" fmla="*/ 0 h 234"/>
                <a:gd name="T24" fmla="*/ 0 w 254"/>
                <a:gd name="T25" fmla="*/ 0 h 234"/>
                <a:gd name="T26" fmla="*/ 0 w 254"/>
                <a:gd name="T27" fmla="*/ 0 h 234"/>
                <a:gd name="T28" fmla="*/ 0 w 254"/>
                <a:gd name="T29" fmla="*/ 0 h 234"/>
                <a:gd name="T30" fmla="*/ 0 w 254"/>
                <a:gd name="T31" fmla="*/ 0 h 234"/>
                <a:gd name="T32" fmla="*/ 0 w 254"/>
                <a:gd name="T33" fmla="*/ 0 h 234"/>
                <a:gd name="T34" fmla="*/ 0 w 254"/>
                <a:gd name="T35" fmla="*/ 0 h 234"/>
                <a:gd name="T36" fmla="*/ 0 w 254"/>
                <a:gd name="T37" fmla="*/ 0 h 234"/>
                <a:gd name="T38" fmla="*/ 0 w 254"/>
                <a:gd name="T39" fmla="*/ 0 h 234"/>
                <a:gd name="T40" fmla="*/ 0 w 254"/>
                <a:gd name="T41" fmla="*/ 0 h 234"/>
                <a:gd name="T42" fmla="*/ 0 w 254"/>
                <a:gd name="T43" fmla="*/ 0 h 234"/>
                <a:gd name="T44" fmla="*/ 0 w 254"/>
                <a:gd name="T45" fmla="*/ 0 h 234"/>
                <a:gd name="T46" fmla="*/ 0 w 254"/>
                <a:gd name="T47" fmla="*/ 0 h 234"/>
                <a:gd name="T48" fmla="*/ 0 w 254"/>
                <a:gd name="T49" fmla="*/ 0 h 234"/>
                <a:gd name="T50" fmla="*/ 0 w 254"/>
                <a:gd name="T51" fmla="*/ 0 h 234"/>
                <a:gd name="T52" fmla="*/ 0 w 254"/>
                <a:gd name="T53" fmla="*/ 0 h 234"/>
                <a:gd name="T54" fmla="*/ 0 w 254"/>
                <a:gd name="T55" fmla="*/ 0 h 234"/>
                <a:gd name="T56" fmla="*/ 0 w 254"/>
                <a:gd name="T57" fmla="*/ 0 h 234"/>
                <a:gd name="T58" fmla="*/ 0 w 254"/>
                <a:gd name="T59" fmla="*/ 0 h 234"/>
                <a:gd name="T60" fmla="*/ 0 w 254"/>
                <a:gd name="T61" fmla="*/ 0 h 234"/>
                <a:gd name="T62" fmla="*/ 0 w 254"/>
                <a:gd name="T63" fmla="*/ 0 h 234"/>
                <a:gd name="T64" fmla="*/ 0 w 254"/>
                <a:gd name="T65" fmla="*/ 0 h 234"/>
                <a:gd name="T66" fmla="*/ 0 w 254"/>
                <a:gd name="T67" fmla="*/ 0 h 234"/>
                <a:gd name="T68" fmla="*/ 0 w 254"/>
                <a:gd name="T69" fmla="*/ 0 h 234"/>
                <a:gd name="T70" fmla="*/ 0 w 254"/>
                <a:gd name="T71" fmla="*/ 0 h 234"/>
                <a:gd name="T72" fmla="*/ 0 w 254"/>
                <a:gd name="T73" fmla="*/ 0 h 234"/>
                <a:gd name="T74" fmla="*/ 0 w 254"/>
                <a:gd name="T75" fmla="*/ 0 h 234"/>
                <a:gd name="T76" fmla="*/ 0 w 254"/>
                <a:gd name="T77" fmla="*/ 0 h 234"/>
                <a:gd name="T78" fmla="*/ 0 w 254"/>
                <a:gd name="T79" fmla="*/ 0 h 234"/>
                <a:gd name="T80" fmla="*/ 0 w 254"/>
                <a:gd name="T81" fmla="*/ 0 h 234"/>
                <a:gd name="T82" fmla="*/ 0 w 254"/>
                <a:gd name="T83" fmla="*/ 0 h 234"/>
                <a:gd name="T84" fmla="*/ 0 w 254"/>
                <a:gd name="T85" fmla="*/ 0 h 234"/>
                <a:gd name="T86" fmla="*/ 0 w 254"/>
                <a:gd name="T87" fmla="*/ 0 h 234"/>
                <a:gd name="T88" fmla="*/ 0 w 254"/>
                <a:gd name="T89" fmla="*/ 0 h 234"/>
                <a:gd name="T90" fmla="*/ 0 w 254"/>
                <a:gd name="T91" fmla="*/ 0 h 234"/>
                <a:gd name="T92" fmla="*/ 0 w 254"/>
                <a:gd name="T93" fmla="*/ 0 h 234"/>
                <a:gd name="T94" fmla="*/ 0 w 254"/>
                <a:gd name="T95" fmla="*/ 0 h 234"/>
                <a:gd name="T96" fmla="*/ 0 w 254"/>
                <a:gd name="T97" fmla="*/ 0 h 234"/>
                <a:gd name="T98" fmla="*/ 0 w 254"/>
                <a:gd name="T99" fmla="*/ 0 h 234"/>
                <a:gd name="T100" fmla="*/ 0 w 254"/>
                <a:gd name="T101" fmla="*/ 0 h 234"/>
                <a:gd name="T102" fmla="*/ 0 w 254"/>
                <a:gd name="T103" fmla="*/ 0 h 234"/>
                <a:gd name="T104" fmla="*/ 0 w 254"/>
                <a:gd name="T105" fmla="*/ 0 h 234"/>
                <a:gd name="T106" fmla="*/ 0 w 254"/>
                <a:gd name="T107" fmla="*/ 0 h 234"/>
                <a:gd name="T108" fmla="*/ 0 w 254"/>
                <a:gd name="T109" fmla="*/ 0 h 234"/>
                <a:gd name="T110" fmla="*/ 0 w 254"/>
                <a:gd name="T111" fmla="*/ 0 h 234"/>
                <a:gd name="T112" fmla="*/ 0 w 254"/>
                <a:gd name="T113" fmla="*/ 0 h 234"/>
                <a:gd name="T114" fmla="*/ 0 w 254"/>
                <a:gd name="T115" fmla="*/ 0 h 234"/>
                <a:gd name="T116" fmla="*/ 0 w 254"/>
                <a:gd name="T117" fmla="*/ 0 h 234"/>
                <a:gd name="T118" fmla="*/ 0 w 254"/>
                <a:gd name="T119" fmla="*/ 0 h 234"/>
                <a:gd name="T120" fmla="*/ 0 w 254"/>
                <a:gd name="T121" fmla="*/ 0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83" name="Freeform 856"/>
            <p:cNvSpPr>
              <a:spLocks/>
            </p:cNvSpPr>
            <p:nvPr/>
          </p:nvSpPr>
          <p:spPr bwMode="auto">
            <a:xfrm>
              <a:off x="4481" y="3362"/>
              <a:ext cx="13" cy="31"/>
            </a:xfrm>
            <a:custGeom>
              <a:avLst/>
              <a:gdLst>
                <a:gd name="T0" fmla="*/ 0 w 103"/>
                <a:gd name="T1" fmla="*/ 0 h 221"/>
                <a:gd name="T2" fmla="*/ 0 w 103"/>
                <a:gd name="T3" fmla="*/ 0 h 221"/>
                <a:gd name="T4" fmla="*/ 0 w 103"/>
                <a:gd name="T5" fmla="*/ 0 h 221"/>
                <a:gd name="T6" fmla="*/ 0 w 103"/>
                <a:gd name="T7" fmla="*/ 0 h 221"/>
                <a:gd name="T8" fmla="*/ 0 w 103"/>
                <a:gd name="T9" fmla="*/ 0 h 221"/>
                <a:gd name="T10" fmla="*/ 0 w 103"/>
                <a:gd name="T11" fmla="*/ 0 h 221"/>
                <a:gd name="T12" fmla="*/ 0 w 103"/>
                <a:gd name="T13" fmla="*/ 0 h 221"/>
                <a:gd name="T14" fmla="*/ 0 w 103"/>
                <a:gd name="T15" fmla="*/ 0 h 221"/>
                <a:gd name="T16" fmla="*/ 0 w 103"/>
                <a:gd name="T17" fmla="*/ 0 h 221"/>
                <a:gd name="T18" fmla="*/ 0 w 103"/>
                <a:gd name="T19" fmla="*/ 0 h 221"/>
                <a:gd name="T20" fmla="*/ 0 w 103"/>
                <a:gd name="T21" fmla="*/ 0 h 221"/>
                <a:gd name="T22" fmla="*/ 0 w 103"/>
                <a:gd name="T23" fmla="*/ 0 h 221"/>
                <a:gd name="T24" fmla="*/ 0 w 103"/>
                <a:gd name="T25" fmla="*/ 0 h 221"/>
                <a:gd name="T26" fmla="*/ 0 w 103"/>
                <a:gd name="T27" fmla="*/ 0 h 221"/>
                <a:gd name="T28" fmla="*/ 0 w 103"/>
                <a:gd name="T29" fmla="*/ 0 h 221"/>
                <a:gd name="T30" fmla="*/ 0 w 103"/>
                <a:gd name="T31" fmla="*/ 0 h 221"/>
                <a:gd name="T32" fmla="*/ 0 w 103"/>
                <a:gd name="T33" fmla="*/ 0 h 221"/>
                <a:gd name="T34" fmla="*/ 0 w 103"/>
                <a:gd name="T35" fmla="*/ 0 h 221"/>
                <a:gd name="T36" fmla="*/ 0 w 103"/>
                <a:gd name="T37" fmla="*/ 0 h 221"/>
                <a:gd name="T38" fmla="*/ 0 w 103"/>
                <a:gd name="T39" fmla="*/ 0 h 221"/>
                <a:gd name="T40" fmla="*/ 0 w 103"/>
                <a:gd name="T41" fmla="*/ 0 h 221"/>
                <a:gd name="T42" fmla="*/ 0 w 103"/>
                <a:gd name="T43" fmla="*/ 0 h 221"/>
                <a:gd name="T44" fmla="*/ 0 w 103"/>
                <a:gd name="T45" fmla="*/ 0 h 221"/>
                <a:gd name="T46" fmla="*/ 0 w 103"/>
                <a:gd name="T47" fmla="*/ 0 h 221"/>
                <a:gd name="T48" fmla="*/ 0 w 103"/>
                <a:gd name="T49" fmla="*/ 0 h 221"/>
                <a:gd name="T50" fmla="*/ 0 w 103"/>
                <a:gd name="T51" fmla="*/ 0 h 221"/>
                <a:gd name="T52" fmla="*/ 0 w 103"/>
                <a:gd name="T53" fmla="*/ 0 h 221"/>
                <a:gd name="T54" fmla="*/ 0 w 103"/>
                <a:gd name="T55" fmla="*/ 0 h 221"/>
                <a:gd name="T56" fmla="*/ 0 w 103"/>
                <a:gd name="T57" fmla="*/ 0 h 221"/>
                <a:gd name="T58" fmla="*/ 0 w 103"/>
                <a:gd name="T59" fmla="*/ 0 h 221"/>
                <a:gd name="T60" fmla="*/ 0 w 103"/>
                <a:gd name="T61" fmla="*/ 0 h 221"/>
                <a:gd name="T62" fmla="*/ 0 w 103"/>
                <a:gd name="T63" fmla="*/ 0 h 221"/>
                <a:gd name="T64" fmla="*/ 0 w 103"/>
                <a:gd name="T65" fmla="*/ 0 h 221"/>
                <a:gd name="T66" fmla="*/ 0 w 103"/>
                <a:gd name="T67" fmla="*/ 0 h 221"/>
                <a:gd name="T68" fmla="*/ 0 w 103"/>
                <a:gd name="T69" fmla="*/ 0 h 221"/>
                <a:gd name="T70" fmla="*/ 0 w 103"/>
                <a:gd name="T71" fmla="*/ 0 h 221"/>
                <a:gd name="T72" fmla="*/ 0 w 103"/>
                <a:gd name="T73" fmla="*/ 0 h 221"/>
                <a:gd name="T74" fmla="*/ 0 w 103"/>
                <a:gd name="T75" fmla="*/ 0 h 221"/>
                <a:gd name="T76" fmla="*/ 0 w 103"/>
                <a:gd name="T77" fmla="*/ 0 h 221"/>
                <a:gd name="T78" fmla="*/ 0 w 103"/>
                <a:gd name="T79" fmla="*/ 0 h 221"/>
                <a:gd name="T80" fmla="*/ 0 w 103"/>
                <a:gd name="T81" fmla="*/ 0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84" name="Freeform 857"/>
            <p:cNvSpPr>
              <a:spLocks/>
            </p:cNvSpPr>
            <p:nvPr/>
          </p:nvSpPr>
          <p:spPr bwMode="auto">
            <a:xfrm>
              <a:off x="4571" y="3344"/>
              <a:ext cx="28" cy="41"/>
            </a:xfrm>
            <a:custGeom>
              <a:avLst/>
              <a:gdLst>
                <a:gd name="T0" fmla="*/ 0 w 221"/>
                <a:gd name="T1" fmla="*/ 0 h 288"/>
                <a:gd name="T2" fmla="*/ 0 w 221"/>
                <a:gd name="T3" fmla="*/ 0 h 288"/>
                <a:gd name="T4" fmla="*/ 0 w 221"/>
                <a:gd name="T5" fmla="*/ 0 h 288"/>
                <a:gd name="T6" fmla="*/ 0 w 221"/>
                <a:gd name="T7" fmla="*/ 0 h 288"/>
                <a:gd name="T8" fmla="*/ 0 w 221"/>
                <a:gd name="T9" fmla="*/ 0 h 288"/>
                <a:gd name="T10" fmla="*/ 0 w 221"/>
                <a:gd name="T11" fmla="*/ 0 h 288"/>
                <a:gd name="T12" fmla="*/ 0 w 221"/>
                <a:gd name="T13" fmla="*/ 0 h 288"/>
                <a:gd name="T14" fmla="*/ 0 w 221"/>
                <a:gd name="T15" fmla="*/ 0 h 288"/>
                <a:gd name="T16" fmla="*/ 0 w 221"/>
                <a:gd name="T17" fmla="*/ 0 h 288"/>
                <a:gd name="T18" fmla="*/ 0 w 221"/>
                <a:gd name="T19" fmla="*/ 0 h 288"/>
                <a:gd name="T20" fmla="*/ 0 w 221"/>
                <a:gd name="T21" fmla="*/ 0 h 288"/>
                <a:gd name="T22" fmla="*/ 0 w 221"/>
                <a:gd name="T23" fmla="*/ 0 h 288"/>
                <a:gd name="T24" fmla="*/ 0 w 221"/>
                <a:gd name="T25" fmla="*/ 0 h 288"/>
                <a:gd name="T26" fmla="*/ 0 w 221"/>
                <a:gd name="T27" fmla="*/ 0 h 288"/>
                <a:gd name="T28" fmla="*/ 0 w 221"/>
                <a:gd name="T29" fmla="*/ 0 h 288"/>
                <a:gd name="T30" fmla="*/ 0 w 221"/>
                <a:gd name="T31" fmla="*/ 0 h 288"/>
                <a:gd name="T32" fmla="*/ 0 w 221"/>
                <a:gd name="T33" fmla="*/ 0 h 288"/>
                <a:gd name="T34" fmla="*/ 0 w 221"/>
                <a:gd name="T35" fmla="*/ 0 h 288"/>
                <a:gd name="T36" fmla="*/ 0 w 221"/>
                <a:gd name="T37" fmla="*/ 0 h 288"/>
                <a:gd name="T38" fmla="*/ 0 w 221"/>
                <a:gd name="T39" fmla="*/ 0 h 288"/>
                <a:gd name="T40" fmla="*/ 0 w 221"/>
                <a:gd name="T41" fmla="*/ 0 h 288"/>
                <a:gd name="T42" fmla="*/ 0 w 221"/>
                <a:gd name="T43" fmla="*/ 0 h 288"/>
                <a:gd name="T44" fmla="*/ 0 w 221"/>
                <a:gd name="T45" fmla="*/ 0 h 288"/>
                <a:gd name="T46" fmla="*/ 0 w 221"/>
                <a:gd name="T47" fmla="*/ 0 h 288"/>
                <a:gd name="T48" fmla="*/ 0 w 221"/>
                <a:gd name="T49" fmla="*/ 0 h 288"/>
                <a:gd name="T50" fmla="*/ 0 w 221"/>
                <a:gd name="T51" fmla="*/ 0 h 288"/>
                <a:gd name="T52" fmla="*/ 0 w 221"/>
                <a:gd name="T53" fmla="*/ 0 h 288"/>
                <a:gd name="T54" fmla="*/ 0 w 221"/>
                <a:gd name="T55" fmla="*/ 0 h 288"/>
                <a:gd name="T56" fmla="*/ 0 w 221"/>
                <a:gd name="T57" fmla="*/ 0 h 288"/>
                <a:gd name="T58" fmla="*/ 0 w 221"/>
                <a:gd name="T59" fmla="*/ 0 h 288"/>
                <a:gd name="T60" fmla="*/ 0 w 221"/>
                <a:gd name="T61" fmla="*/ 0 h 288"/>
                <a:gd name="T62" fmla="*/ 0 w 221"/>
                <a:gd name="T63" fmla="*/ 0 h 288"/>
                <a:gd name="T64" fmla="*/ 0 w 221"/>
                <a:gd name="T65" fmla="*/ 0 h 288"/>
                <a:gd name="T66" fmla="*/ 0 w 221"/>
                <a:gd name="T67" fmla="*/ 0 h 288"/>
                <a:gd name="T68" fmla="*/ 0 w 221"/>
                <a:gd name="T69" fmla="*/ 0 h 288"/>
                <a:gd name="T70" fmla="*/ 0 w 221"/>
                <a:gd name="T71" fmla="*/ 0 h 288"/>
                <a:gd name="T72" fmla="*/ 0 w 221"/>
                <a:gd name="T73" fmla="*/ 0 h 288"/>
                <a:gd name="T74" fmla="*/ 0 w 221"/>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85" name="Freeform 858"/>
            <p:cNvSpPr>
              <a:spLocks/>
            </p:cNvSpPr>
            <p:nvPr/>
          </p:nvSpPr>
          <p:spPr bwMode="auto">
            <a:xfrm>
              <a:off x="4541" y="3392"/>
              <a:ext cx="9" cy="25"/>
            </a:xfrm>
            <a:custGeom>
              <a:avLst/>
              <a:gdLst>
                <a:gd name="T0" fmla="*/ 0 w 74"/>
                <a:gd name="T1" fmla="*/ 0 h 174"/>
                <a:gd name="T2" fmla="*/ 0 w 74"/>
                <a:gd name="T3" fmla="*/ 0 h 174"/>
                <a:gd name="T4" fmla="*/ 0 w 74"/>
                <a:gd name="T5" fmla="*/ 0 h 174"/>
                <a:gd name="T6" fmla="*/ 0 w 74"/>
                <a:gd name="T7" fmla="*/ 0 h 174"/>
                <a:gd name="T8" fmla="*/ 0 w 74"/>
                <a:gd name="T9" fmla="*/ 0 h 174"/>
                <a:gd name="T10" fmla="*/ 0 w 74"/>
                <a:gd name="T11" fmla="*/ 0 h 174"/>
                <a:gd name="T12" fmla="*/ 0 w 74"/>
                <a:gd name="T13" fmla="*/ 0 h 174"/>
                <a:gd name="T14" fmla="*/ 0 w 74"/>
                <a:gd name="T15" fmla="*/ 0 h 174"/>
                <a:gd name="T16" fmla="*/ 0 w 74"/>
                <a:gd name="T17" fmla="*/ 0 h 174"/>
                <a:gd name="T18" fmla="*/ 0 w 74"/>
                <a:gd name="T19" fmla="*/ 0 h 174"/>
                <a:gd name="T20" fmla="*/ 0 w 74"/>
                <a:gd name="T21" fmla="*/ 0 h 174"/>
                <a:gd name="T22" fmla="*/ 0 w 74"/>
                <a:gd name="T23" fmla="*/ 0 h 174"/>
                <a:gd name="T24" fmla="*/ 0 w 74"/>
                <a:gd name="T25" fmla="*/ 0 h 174"/>
                <a:gd name="T26" fmla="*/ 0 w 74"/>
                <a:gd name="T27" fmla="*/ 0 h 174"/>
                <a:gd name="T28" fmla="*/ 0 w 74"/>
                <a:gd name="T29" fmla="*/ 0 h 174"/>
                <a:gd name="T30" fmla="*/ 0 w 74"/>
                <a:gd name="T31" fmla="*/ 0 h 174"/>
                <a:gd name="T32" fmla="*/ 0 w 74"/>
                <a:gd name="T33" fmla="*/ 0 h 174"/>
                <a:gd name="T34" fmla="*/ 0 w 74"/>
                <a:gd name="T35" fmla="*/ 0 h 174"/>
                <a:gd name="T36" fmla="*/ 0 w 74"/>
                <a:gd name="T37" fmla="*/ 0 h 174"/>
                <a:gd name="T38" fmla="*/ 0 w 74"/>
                <a:gd name="T39" fmla="*/ 0 h 174"/>
                <a:gd name="T40" fmla="*/ 0 w 74"/>
                <a:gd name="T41" fmla="*/ 0 h 174"/>
                <a:gd name="T42" fmla="*/ 0 w 74"/>
                <a:gd name="T43" fmla="*/ 0 h 174"/>
                <a:gd name="T44" fmla="*/ 0 w 74"/>
                <a:gd name="T45" fmla="*/ 0 h 174"/>
                <a:gd name="T46" fmla="*/ 0 w 74"/>
                <a:gd name="T47" fmla="*/ 0 h 174"/>
                <a:gd name="T48" fmla="*/ 0 w 74"/>
                <a:gd name="T49" fmla="*/ 0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86" name="Freeform 859"/>
            <p:cNvSpPr>
              <a:spLocks/>
            </p:cNvSpPr>
            <p:nvPr/>
          </p:nvSpPr>
          <p:spPr bwMode="auto">
            <a:xfrm>
              <a:off x="4537" y="3379"/>
              <a:ext cx="5" cy="12"/>
            </a:xfrm>
            <a:custGeom>
              <a:avLst/>
              <a:gdLst>
                <a:gd name="T0" fmla="*/ 0 w 39"/>
                <a:gd name="T1" fmla="*/ 0 h 87"/>
                <a:gd name="T2" fmla="*/ 0 w 39"/>
                <a:gd name="T3" fmla="*/ 0 h 87"/>
                <a:gd name="T4" fmla="*/ 0 w 39"/>
                <a:gd name="T5" fmla="*/ 0 h 87"/>
                <a:gd name="T6" fmla="*/ 0 w 39"/>
                <a:gd name="T7" fmla="*/ 0 h 87"/>
                <a:gd name="T8" fmla="*/ 0 w 39"/>
                <a:gd name="T9" fmla="*/ 0 h 87"/>
                <a:gd name="T10" fmla="*/ 0 w 39"/>
                <a:gd name="T11" fmla="*/ 0 h 87"/>
                <a:gd name="T12" fmla="*/ 0 w 39"/>
                <a:gd name="T13" fmla="*/ 0 h 87"/>
                <a:gd name="T14" fmla="*/ 0 w 39"/>
                <a:gd name="T15" fmla="*/ 0 h 87"/>
                <a:gd name="T16" fmla="*/ 0 w 39"/>
                <a:gd name="T17" fmla="*/ 0 h 87"/>
                <a:gd name="T18" fmla="*/ 0 w 39"/>
                <a:gd name="T19" fmla="*/ 0 h 87"/>
                <a:gd name="T20" fmla="*/ 0 w 39"/>
                <a:gd name="T21" fmla="*/ 0 h 87"/>
                <a:gd name="T22" fmla="*/ 0 w 39"/>
                <a:gd name="T23" fmla="*/ 0 h 87"/>
                <a:gd name="T24" fmla="*/ 0 w 39"/>
                <a:gd name="T25" fmla="*/ 0 h 87"/>
                <a:gd name="T26" fmla="*/ 0 w 39"/>
                <a:gd name="T27" fmla="*/ 0 h 87"/>
                <a:gd name="T28" fmla="*/ 0 w 39"/>
                <a:gd name="T29" fmla="*/ 0 h 87"/>
                <a:gd name="T30" fmla="*/ 0 w 39"/>
                <a:gd name="T31" fmla="*/ 0 h 87"/>
                <a:gd name="T32" fmla="*/ 0 w 39"/>
                <a:gd name="T33" fmla="*/ 0 h 87"/>
                <a:gd name="T34" fmla="*/ 0 w 39"/>
                <a:gd name="T35" fmla="*/ 0 h 87"/>
                <a:gd name="T36" fmla="*/ 0 w 39"/>
                <a:gd name="T37" fmla="*/ 0 h 87"/>
                <a:gd name="T38" fmla="*/ 0 w 39"/>
                <a:gd name="T39" fmla="*/ 0 h 87"/>
                <a:gd name="T40" fmla="*/ 0 w 39"/>
                <a:gd name="T41" fmla="*/ 0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87" name="Freeform 860"/>
            <p:cNvSpPr>
              <a:spLocks/>
            </p:cNvSpPr>
            <p:nvPr/>
          </p:nvSpPr>
          <p:spPr bwMode="auto">
            <a:xfrm>
              <a:off x="4533" y="3370"/>
              <a:ext cx="4" cy="7"/>
            </a:xfrm>
            <a:custGeom>
              <a:avLst/>
              <a:gdLst>
                <a:gd name="T0" fmla="*/ 0 w 34"/>
                <a:gd name="T1" fmla="*/ 0 h 51"/>
                <a:gd name="T2" fmla="*/ 0 w 34"/>
                <a:gd name="T3" fmla="*/ 0 h 51"/>
                <a:gd name="T4" fmla="*/ 0 w 34"/>
                <a:gd name="T5" fmla="*/ 0 h 51"/>
                <a:gd name="T6" fmla="*/ 0 w 34"/>
                <a:gd name="T7" fmla="*/ 0 h 51"/>
                <a:gd name="T8" fmla="*/ 0 w 34"/>
                <a:gd name="T9" fmla="*/ 0 h 51"/>
                <a:gd name="T10" fmla="*/ 0 w 34"/>
                <a:gd name="T11" fmla="*/ 0 h 51"/>
                <a:gd name="T12" fmla="*/ 0 w 34"/>
                <a:gd name="T13" fmla="*/ 0 h 51"/>
                <a:gd name="T14" fmla="*/ 0 w 34"/>
                <a:gd name="T15" fmla="*/ 0 h 51"/>
                <a:gd name="T16" fmla="*/ 0 w 34"/>
                <a:gd name="T17" fmla="*/ 0 h 51"/>
                <a:gd name="T18" fmla="*/ 0 w 34"/>
                <a:gd name="T19" fmla="*/ 0 h 51"/>
                <a:gd name="T20" fmla="*/ 0 w 34"/>
                <a:gd name="T21" fmla="*/ 0 h 51"/>
                <a:gd name="T22" fmla="*/ 0 w 34"/>
                <a:gd name="T23" fmla="*/ 0 h 51"/>
                <a:gd name="T24" fmla="*/ 0 w 34"/>
                <a:gd name="T25" fmla="*/ 0 h 51"/>
                <a:gd name="T26" fmla="*/ 0 w 34"/>
                <a:gd name="T27" fmla="*/ 0 h 51"/>
                <a:gd name="T28" fmla="*/ 0 w 34"/>
                <a:gd name="T29" fmla="*/ 0 h 51"/>
                <a:gd name="T30" fmla="*/ 0 w 34"/>
                <a:gd name="T31" fmla="*/ 0 h 51"/>
                <a:gd name="T32" fmla="*/ 0 w 34"/>
                <a:gd name="T33" fmla="*/ 0 h 51"/>
                <a:gd name="T34" fmla="*/ 0 w 34"/>
                <a:gd name="T35" fmla="*/ 0 h 51"/>
                <a:gd name="T36" fmla="*/ 0 w 34"/>
                <a:gd name="T37" fmla="*/ 0 h 51"/>
                <a:gd name="T38" fmla="*/ 0 w 34"/>
                <a:gd name="T39" fmla="*/ 0 h 51"/>
                <a:gd name="T40" fmla="*/ 0 w 34"/>
                <a:gd name="T41" fmla="*/ 0 h 51"/>
                <a:gd name="T42" fmla="*/ 0 w 34"/>
                <a:gd name="T43" fmla="*/ 0 h 51"/>
                <a:gd name="T44" fmla="*/ 0 w 34"/>
                <a:gd name="T45" fmla="*/ 0 h 51"/>
                <a:gd name="T46" fmla="*/ 0 w 34"/>
                <a:gd name="T47" fmla="*/ 0 h 51"/>
                <a:gd name="T48" fmla="*/ 0 w 34"/>
                <a:gd name="T49" fmla="*/ 0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88" name="Freeform 861"/>
            <p:cNvSpPr>
              <a:spLocks/>
            </p:cNvSpPr>
            <p:nvPr/>
          </p:nvSpPr>
          <p:spPr bwMode="auto">
            <a:xfrm>
              <a:off x="4529" y="3364"/>
              <a:ext cx="6" cy="4"/>
            </a:xfrm>
            <a:custGeom>
              <a:avLst/>
              <a:gdLst>
                <a:gd name="T0" fmla="*/ 0 w 46"/>
                <a:gd name="T1" fmla="*/ 0 h 33"/>
                <a:gd name="T2" fmla="*/ 0 w 46"/>
                <a:gd name="T3" fmla="*/ 0 h 33"/>
                <a:gd name="T4" fmla="*/ 0 w 46"/>
                <a:gd name="T5" fmla="*/ 0 h 33"/>
                <a:gd name="T6" fmla="*/ 0 w 46"/>
                <a:gd name="T7" fmla="*/ 0 h 33"/>
                <a:gd name="T8" fmla="*/ 0 w 46"/>
                <a:gd name="T9" fmla="*/ 0 h 33"/>
                <a:gd name="T10" fmla="*/ 0 w 46"/>
                <a:gd name="T11" fmla="*/ 0 h 33"/>
                <a:gd name="T12" fmla="*/ 0 w 46"/>
                <a:gd name="T13" fmla="*/ 0 h 33"/>
                <a:gd name="T14" fmla="*/ 0 w 46"/>
                <a:gd name="T15" fmla="*/ 0 h 33"/>
                <a:gd name="T16" fmla="*/ 0 w 46"/>
                <a:gd name="T17" fmla="*/ 0 h 33"/>
                <a:gd name="T18" fmla="*/ 0 w 46"/>
                <a:gd name="T19" fmla="*/ 0 h 33"/>
                <a:gd name="T20" fmla="*/ 0 w 46"/>
                <a:gd name="T21" fmla="*/ 0 h 33"/>
                <a:gd name="T22" fmla="*/ 0 w 46"/>
                <a:gd name="T23" fmla="*/ 0 h 33"/>
                <a:gd name="T24" fmla="*/ 0 w 46"/>
                <a:gd name="T25" fmla="*/ 0 h 33"/>
                <a:gd name="T26" fmla="*/ 0 w 46"/>
                <a:gd name="T27" fmla="*/ 0 h 33"/>
                <a:gd name="T28" fmla="*/ 0 w 46"/>
                <a:gd name="T29" fmla="*/ 0 h 33"/>
                <a:gd name="T30" fmla="*/ 0 w 46"/>
                <a:gd name="T31" fmla="*/ 0 h 33"/>
                <a:gd name="T32" fmla="*/ 0 w 46"/>
                <a:gd name="T33" fmla="*/ 0 h 33"/>
                <a:gd name="T34" fmla="*/ 0 w 46"/>
                <a:gd name="T35" fmla="*/ 0 h 33"/>
                <a:gd name="T36" fmla="*/ 0 w 46"/>
                <a:gd name="T37" fmla="*/ 0 h 33"/>
                <a:gd name="T38" fmla="*/ 0 w 46"/>
                <a:gd name="T39" fmla="*/ 0 h 33"/>
                <a:gd name="T40" fmla="*/ 0 w 46"/>
                <a:gd name="T41" fmla="*/ 0 h 33"/>
                <a:gd name="T42" fmla="*/ 0 w 46"/>
                <a:gd name="T43" fmla="*/ 0 h 33"/>
                <a:gd name="T44" fmla="*/ 0 w 46"/>
                <a:gd name="T45" fmla="*/ 0 h 33"/>
                <a:gd name="T46" fmla="*/ 0 w 46"/>
                <a:gd name="T47" fmla="*/ 0 h 33"/>
                <a:gd name="T48" fmla="*/ 0 w 46"/>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89" name="Freeform 862"/>
            <p:cNvSpPr>
              <a:spLocks/>
            </p:cNvSpPr>
            <p:nvPr/>
          </p:nvSpPr>
          <p:spPr bwMode="auto">
            <a:xfrm>
              <a:off x="4502" y="3356"/>
              <a:ext cx="23" cy="31"/>
            </a:xfrm>
            <a:custGeom>
              <a:avLst/>
              <a:gdLst>
                <a:gd name="T0" fmla="*/ 0 w 177"/>
                <a:gd name="T1" fmla="*/ 0 h 219"/>
                <a:gd name="T2" fmla="*/ 0 w 177"/>
                <a:gd name="T3" fmla="*/ 0 h 219"/>
                <a:gd name="T4" fmla="*/ 0 w 177"/>
                <a:gd name="T5" fmla="*/ 0 h 219"/>
                <a:gd name="T6" fmla="*/ 0 w 177"/>
                <a:gd name="T7" fmla="*/ 0 h 219"/>
                <a:gd name="T8" fmla="*/ 0 w 177"/>
                <a:gd name="T9" fmla="*/ 0 h 219"/>
                <a:gd name="T10" fmla="*/ 0 w 177"/>
                <a:gd name="T11" fmla="*/ 0 h 219"/>
                <a:gd name="T12" fmla="*/ 0 w 177"/>
                <a:gd name="T13" fmla="*/ 0 h 219"/>
                <a:gd name="T14" fmla="*/ 0 w 177"/>
                <a:gd name="T15" fmla="*/ 0 h 219"/>
                <a:gd name="T16" fmla="*/ 0 w 177"/>
                <a:gd name="T17" fmla="*/ 0 h 219"/>
                <a:gd name="T18" fmla="*/ 0 w 177"/>
                <a:gd name="T19" fmla="*/ 0 h 219"/>
                <a:gd name="T20" fmla="*/ 0 w 177"/>
                <a:gd name="T21" fmla="*/ 0 h 219"/>
                <a:gd name="T22" fmla="*/ 0 w 177"/>
                <a:gd name="T23" fmla="*/ 0 h 219"/>
                <a:gd name="T24" fmla="*/ 0 w 177"/>
                <a:gd name="T25" fmla="*/ 0 h 219"/>
                <a:gd name="T26" fmla="*/ 0 w 177"/>
                <a:gd name="T27" fmla="*/ 0 h 219"/>
                <a:gd name="T28" fmla="*/ 0 w 177"/>
                <a:gd name="T29" fmla="*/ 0 h 219"/>
                <a:gd name="T30" fmla="*/ 0 w 177"/>
                <a:gd name="T31" fmla="*/ 0 h 219"/>
                <a:gd name="T32" fmla="*/ 0 w 177"/>
                <a:gd name="T33" fmla="*/ 0 h 219"/>
                <a:gd name="T34" fmla="*/ 0 w 177"/>
                <a:gd name="T35" fmla="*/ 0 h 219"/>
                <a:gd name="T36" fmla="*/ 0 w 177"/>
                <a:gd name="T37" fmla="*/ 0 h 219"/>
                <a:gd name="T38" fmla="*/ 0 w 177"/>
                <a:gd name="T39" fmla="*/ 0 h 219"/>
                <a:gd name="T40" fmla="*/ 0 w 177"/>
                <a:gd name="T41" fmla="*/ 0 h 219"/>
                <a:gd name="T42" fmla="*/ 0 w 177"/>
                <a:gd name="T43" fmla="*/ 0 h 219"/>
                <a:gd name="T44" fmla="*/ 0 w 177"/>
                <a:gd name="T45" fmla="*/ 0 h 219"/>
                <a:gd name="T46" fmla="*/ 0 w 177"/>
                <a:gd name="T47" fmla="*/ 0 h 219"/>
                <a:gd name="T48" fmla="*/ 0 w 177"/>
                <a:gd name="T49" fmla="*/ 0 h 219"/>
                <a:gd name="T50" fmla="*/ 0 w 177"/>
                <a:gd name="T51" fmla="*/ 0 h 219"/>
                <a:gd name="T52" fmla="*/ 0 w 177"/>
                <a:gd name="T53" fmla="*/ 0 h 219"/>
                <a:gd name="T54" fmla="*/ 0 w 177"/>
                <a:gd name="T55" fmla="*/ 0 h 219"/>
                <a:gd name="T56" fmla="*/ 0 w 177"/>
                <a:gd name="T57" fmla="*/ 0 h 219"/>
                <a:gd name="T58" fmla="*/ 0 w 177"/>
                <a:gd name="T59" fmla="*/ 0 h 219"/>
                <a:gd name="T60" fmla="*/ 0 w 177"/>
                <a:gd name="T61" fmla="*/ 0 h 219"/>
                <a:gd name="T62" fmla="*/ 0 w 177"/>
                <a:gd name="T63" fmla="*/ 0 h 219"/>
                <a:gd name="T64" fmla="*/ 0 w 177"/>
                <a:gd name="T65" fmla="*/ 0 h 219"/>
                <a:gd name="T66" fmla="*/ 0 w 177"/>
                <a:gd name="T67" fmla="*/ 0 h 219"/>
                <a:gd name="T68" fmla="*/ 0 w 177"/>
                <a:gd name="T69" fmla="*/ 0 h 219"/>
                <a:gd name="T70" fmla="*/ 0 w 177"/>
                <a:gd name="T71" fmla="*/ 0 h 219"/>
                <a:gd name="T72" fmla="*/ 0 w 177"/>
                <a:gd name="T73" fmla="*/ 0 h 219"/>
                <a:gd name="T74" fmla="*/ 0 w 177"/>
                <a:gd name="T75" fmla="*/ 0 h 219"/>
                <a:gd name="T76" fmla="*/ 0 w 177"/>
                <a:gd name="T77" fmla="*/ 0 h 219"/>
                <a:gd name="T78" fmla="*/ 0 w 177"/>
                <a:gd name="T79" fmla="*/ 0 h 219"/>
                <a:gd name="T80" fmla="*/ 0 w 177"/>
                <a:gd name="T81" fmla="*/ 0 h 219"/>
                <a:gd name="T82" fmla="*/ 0 w 177"/>
                <a:gd name="T83" fmla="*/ 0 h 219"/>
                <a:gd name="T84" fmla="*/ 0 w 177"/>
                <a:gd name="T85" fmla="*/ 0 h 219"/>
                <a:gd name="T86" fmla="*/ 0 w 177"/>
                <a:gd name="T87" fmla="*/ 0 h 219"/>
                <a:gd name="T88" fmla="*/ 0 w 177"/>
                <a:gd name="T89" fmla="*/ 0 h 219"/>
                <a:gd name="T90" fmla="*/ 0 w 177"/>
                <a:gd name="T91" fmla="*/ 0 h 219"/>
                <a:gd name="T92" fmla="*/ 0 w 177"/>
                <a:gd name="T93" fmla="*/ 0 h 219"/>
                <a:gd name="T94" fmla="*/ 0 w 177"/>
                <a:gd name="T95" fmla="*/ 0 h 219"/>
                <a:gd name="T96" fmla="*/ 0 w 177"/>
                <a:gd name="T97" fmla="*/ 0 h 219"/>
                <a:gd name="T98" fmla="*/ 0 w 177"/>
                <a:gd name="T99" fmla="*/ 0 h 219"/>
                <a:gd name="T100" fmla="*/ 0 w 177"/>
                <a:gd name="T101" fmla="*/ 0 h 219"/>
                <a:gd name="T102" fmla="*/ 0 w 177"/>
                <a:gd name="T103" fmla="*/ 0 h 219"/>
                <a:gd name="T104" fmla="*/ 0 w 177"/>
                <a:gd name="T105" fmla="*/ 0 h 219"/>
                <a:gd name="T106" fmla="*/ 0 w 177"/>
                <a:gd name="T107" fmla="*/ 0 h 219"/>
                <a:gd name="T108" fmla="*/ 0 w 177"/>
                <a:gd name="T109" fmla="*/ 0 h 219"/>
                <a:gd name="T110" fmla="*/ 0 w 177"/>
                <a:gd name="T111" fmla="*/ 0 h 219"/>
                <a:gd name="T112" fmla="*/ 0 w 177"/>
                <a:gd name="T113" fmla="*/ 0 h 219"/>
                <a:gd name="T114" fmla="*/ 0 w 177"/>
                <a:gd name="T115" fmla="*/ 0 h 219"/>
                <a:gd name="T116" fmla="*/ 0 w 177"/>
                <a:gd name="T117" fmla="*/ 0 h 219"/>
                <a:gd name="T118" fmla="*/ 0 w 177"/>
                <a:gd name="T119" fmla="*/ 0 h 219"/>
                <a:gd name="T120" fmla="*/ 0 w 177"/>
                <a:gd name="T121" fmla="*/ 0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90" name="Freeform 863"/>
            <p:cNvSpPr>
              <a:spLocks/>
            </p:cNvSpPr>
            <p:nvPr/>
          </p:nvSpPr>
          <p:spPr bwMode="auto">
            <a:xfrm>
              <a:off x="4540" y="3355"/>
              <a:ext cx="15" cy="25"/>
            </a:xfrm>
            <a:custGeom>
              <a:avLst/>
              <a:gdLst>
                <a:gd name="T0" fmla="*/ 0 w 115"/>
                <a:gd name="T1" fmla="*/ 0 h 170"/>
                <a:gd name="T2" fmla="*/ 0 w 115"/>
                <a:gd name="T3" fmla="*/ 0 h 170"/>
                <a:gd name="T4" fmla="*/ 0 w 115"/>
                <a:gd name="T5" fmla="*/ 0 h 170"/>
                <a:gd name="T6" fmla="*/ 0 w 115"/>
                <a:gd name="T7" fmla="*/ 0 h 170"/>
                <a:gd name="T8" fmla="*/ 0 w 115"/>
                <a:gd name="T9" fmla="*/ 0 h 170"/>
                <a:gd name="T10" fmla="*/ 0 w 115"/>
                <a:gd name="T11" fmla="*/ 0 h 170"/>
                <a:gd name="T12" fmla="*/ 0 w 115"/>
                <a:gd name="T13" fmla="*/ 0 h 170"/>
                <a:gd name="T14" fmla="*/ 0 w 115"/>
                <a:gd name="T15" fmla="*/ 0 h 170"/>
                <a:gd name="T16" fmla="*/ 0 w 115"/>
                <a:gd name="T17" fmla="*/ 0 h 170"/>
                <a:gd name="T18" fmla="*/ 0 w 115"/>
                <a:gd name="T19" fmla="*/ 0 h 170"/>
                <a:gd name="T20" fmla="*/ 0 w 115"/>
                <a:gd name="T21" fmla="*/ 0 h 170"/>
                <a:gd name="T22" fmla="*/ 0 w 115"/>
                <a:gd name="T23" fmla="*/ 0 h 170"/>
                <a:gd name="T24" fmla="*/ 0 w 115"/>
                <a:gd name="T25" fmla="*/ 0 h 170"/>
                <a:gd name="T26" fmla="*/ 0 w 115"/>
                <a:gd name="T27" fmla="*/ 0 h 170"/>
                <a:gd name="T28" fmla="*/ 0 w 115"/>
                <a:gd name="T29" fmla="*/ 0 h 170"/>
                <a:gd name="T30" fmla="*/ 0 w 115"/>
                <a:gd name="T31" fmla="*/ 0 h 170"/>
                <a:gd name="T32" fmla="*/ 0 w 115"/>
                <a:gd name="T33" fmla="*/ 0 h 170"/>
                <a:gd name="T34" fmla="*/ 0 w 115"/>
                <a:gd name="T35" fmla="*/ 0 h 170"/>
                <a:gd name="T36" fmla="*/ 0 w 115"/>
                <a:gd name="T37" fmla="*/ 0 h 170"/>
                <a:gd name="T38" fmla="*/ 0 w 115"/>
                <a:gd name="T39" fmla="*/ 0 h 170"/>
                <a:gd name="T40" fmla="*/ 0 w 115"/>
                <a:gd name="T41" fmla="*/ 0 h 170"/>
                <a:gd name="T42" fmla="*/ 0 w 115"/>
                <a:gd name="T43" fmla="*/ 0 h 170"/>
                <a:gd name="T44" fmla="*/ 0 w 115"/>
                <a:gd name="T45" fmla="*/ 0 h 170"/>
                <a:gd name="T46" fmla="*/ 0 w 115"/>
                <a:gd name="T47" fmla="*/ 0 h 170"/>
                <a:gd name="T48" fmla="*/ 0 w 115"/>
                <a:gd name="T49" fmla="*/ 0 h 170"/>
                <a:gd name="T50" fmla="*/ 0 w 115"/>
                <a:gd name="T51" fmla="*/ 0 h 170"/>
                <a:gd name="T52" fmla="*/ 0 w 115"/>
                <a:gd name="T53" fmla="*/ 0 h 170"/>
                <a:gd name="T54" fmla="*/ 0 w 115"/>
                <a:gd name="T55" fmla="*/ 0 h 170"/>
                <a:gd name="T56" fmla="*/ 0 w 115"/>
                <a:gd name="T57" fmla="*/ 0 h 170"/>
                <a:gd name="T58" fmla="*/ 0 w 115"/>
                <a:gd name="T59" fmla="*/ 0 h 170"/>
                <a:gd name="T60" fmla="*/ 0 w 115"/>
                <a:gd name="T61" fmla="*/ 0 h 170"/>
                <a:gd name="T62" fmla="*/ 0 w 115"/>
                <a:gd name="T63" fmla="*/ 0 h 170"/>
                <a:gd name="T64" fmla="*/ 0 w 115"/>
                <a:gd name="T65" fmla="*/ 0 h 170"/>
                <a:gd name="T66" fmla="*/ 0 w 115"/>
                <a:gd name="T67" fmla="*/ 0 h 170"/>
                <a:gd name="T68" fmla="*/ 0 w 115"/>
                <a:gd name="T69" fmla="*/ 0 h 170"/>
                <a:gd name="T70" fmla="*/ 0 w 115"/>
                <a:gd name="T71" fmla="*/ 0 h 170"/>
                <a:gd name="T72" fmla="*/ 0 w 115"/>
                <a:gd name="T73" fmla="*/ 0 h 170"/>
                <a:gd name="T74" fmla="*/ 0 w 115"/>
                <a:gd name="T75" fmla="*/ 0 h 170"/>
                <a:gd name="T76" fmla="*/ 0 w 115"/>
                <a:gd name="T77" fmla="*/ 0 h 170"/>
                <a:gd name="T78" fmla="*/ 0 w 115"/>
                <a:gd name="T79" fmla="*/ 0 h 170"/>
                <a:gd name="T80" fmla="*/ 0 w 115"/>
                <a:gd name="T81" fmla="*/ 0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chemeClr val="bg2"/>
              </a:solidFill>
              <a:round/>
              <a:headEnd/>
              <a:tailEnd/>
            </a:ln>
          </p:spPr>
          <p:txBody>
            <a:bodyPr/>
            <a:lstStyle/>
            <a:p>
              <a:endParaRPr lang="zh-CN" altLang="en-US"/>
            </a:p>
          </p:txBody>
        </p:sp>
        <p:sp>
          <p:nvSpPr>
            <p:cNvPr id="59591" name="Freeform 864"/>
            <p:cNvSpPr>
              <a:spLocks/>
            </p:cNvSpPr>
            <p:nvPr/>
          </p:nvSpPr>
          <p:spPr bwMode="auto">
            <a:xfrm>
              <a:off x="4488" y="3350"/>
              <a:ext cx="36" cy="50"/>
            </a:xfrm>
            <a:custGeom>
              <a:avLst/>
              <a:gdLst>
                <a:gd name="T0" fmla="*/ 0 w 289"/>
                <a:gd name="T1" fmla="*/ 0 h 352"/>
                <a:gd name="T2" fmla="*/ 0 w 289"/>
                <a:gd name="T3" fmla="*/ 0 h 352"/>
                <a:gd name="T4" fmla="*/ 0 w 289"/>
                <a:gd name="T5" fmla="*/ 0 h 352"/>
                <a:gd name="T6" fmla="*/ 0 w 289"/>
                <a:gd name="T7" fmla="*/ 0 h 352"/>
                <a:gd name="T8" fmla="*/ 0 w 289"/>
                <a:gd name="T9" fmla="*/ 0 h 352"/>
                <a:gd name="T10" fmla="*/ 0 w 289"/>
                <a:gd name="T11" fmla="*/ 0 h 352"/>
                <a:gd name="T12" fmla="*/ 0 w 289"/>
                <a:gd name="T13" fmla="*/ 0 h 352"/>
                <a:gd name="T14" fmla="*/ 0 w 289"/>
                <a:gd name="T15" fmla="*/ 0 h 352"/>
                <a:gd name="T16" fmla="*/ 0 w 289"/>
                <a:gd name="T17" fmla="*/ 0 h 352"/>
                <a:gd name="T18" fmla="*/ 0 w 289"/>
                <a:gd name="T19" fmla="*/ 0 h 352"/>
                <a:gd name="T20" fmla="*/ 0 w 289"/>
                <a:gd name="T21" fmla="*/ 0 h 352"/>
                <a:gd name="T22" fmla="*/ 0 w 289"/>
                <a:gd name="T23" fmla="*/ 0 h 352"/>
                <a:gd name="T24" fmla="*/ 0 w 289"/>
                <a:gd name="T25" fmla="*/ 0 h 352"/>
                <a:gd name="T26" fmla="*/ 0 w 289"/>
                <a:gd name="T27" fmla="*/ 0 h 352"/>
                <a:gd name="T28" fmla="*/ 0 w 289"/>
                <a:gd name="T29" fmla="*/ 0 h 352"/>
                <a:gd name="T30" fmla="*/ 0 w 289"/>
                <a:gd name="T31" fmla="*/ 0 h 352"/>
                <a:gd name="T32" fmla="*/ 0 w 289"/>
                <a:gd name="T33" fmla="*/ 0 h 352"/>
                <a:gd name="T34" fmla="*/ 0 w 289"/>
                <a:gd name="T35" fmla="*/ 0 h 352"/>
                <a:gd name="T36" fmla="*/ 0 w 289"/>
                <a:gd name="T37" fmla="*/ 0 h 352"/>
                <a:gd name="T38" fmla="*/ 0 w 289"/>
                <a:gd name="T39" fmla="*/ 0 h 352"/>
                <a:gd name="T40" fmla="*/ 0 w 289"/>
                <a:gd name="T41" fmla="*/ 0 h 352"/>
                <a:gd name="T42" fmla="*/ 0 w 289"/>
                <a:gd name="T43" fmla="*/ 0 h 352"/>
                <a:gd name="T44" fmla="*/ 0 w 289"/>
                <a:gd name="T45" fmla="*/ 0 h 352"/>
                <a:gd name="T46" fmla="*/ 0 w 289"/>
                <a:gd name="T47" fmla="*/ 0 h 352"/>
                <a:gd name="T48" fmla="*/ 0 w 289"/>
                <a:gd name="T49" fmla="*/ 0 h 352"/>
                <a:gd name="T50" fmla="*/ 0 w 289"/>
                <a:gd name="T51" fmla="*/ 0 h 352"/>
                <a:gd name="T52" fmla="*/ 0 w 289"/>
                <a:gd name="T53" fmla="*/ 0 h 352"/>
                <a:gd name="T54" fmla="*/ 0 w 289"/>
                <a:gd name="T55" fmla="*/ 0 h 352"/>
                <a:gd name="T56" fmla="*/ 0 w 289"/>
                <a:gd name="T57" fmla="*/ 0 h 352"/>
                <a:gd name="T58" fmla="*/ 0 w 289"/>
                <a:gd name="T59" fmla="*/ 0 h 352"/>
                <a:gd name="T60" fmla="*/ 0 w 289"/>
                <a:gd name="T61" fmla="*/ 0 h 352"/>
                <a:gd name="T62" fmla="*/ 0 w 289"/>
                <a:gd name="T63" fmla="*/ 0 h 352"/>
                <a:gd name="T64" fmla="*/ 0 w 289"/>
                <a:gd name="T65" fmla="*/ 0 h 352"/>
                <a:gd name="T66" fmla="*/ 0 w 289"/>
                <a:gd name="T67" fmla="*/ 0 h 352"/>
                <a:gd name="T68" fmla="*/ 0 w 289"/>
                <a:gd name="T69" fmla="*/ 0 h 352"/>
                <a:gd name="T70" fmla="*/ 0 w 289"/>
                <a:gd name="T71" fmla="*/ 0 h 352"/>
                <a:gd name="T72" fmla="*/ 0 w 289"/>
                <a:gd name="T73" fmla="*/ 0 h 352"/>
                <a:gd name="T74" fmla="*/ 0 w 289"/>
                <a:gd name="T75" fmla="*/ 0 h 352"/>
                <a:gd name="T76" fmla="*/ 0 w 289"/>
                <a:gd name="T77" fmla="*/ 0 h 352"/>
                <a:gd name="T78" fmla="*/ 0 w 289"/>
                <a:gd name="T79" fmla="*/ 0 h 352"/>
                <a:gd name="T80" fmla="*/ 0 w 289"/>
                <a:gd name="T81" fmla="*/ 0 h 352"/>
                <a:gd name="T82" fmla="*/ 0 w 289"/>
                <a:gd name="T83" fmla="*/ 0 h 352"/>
                <a:gd name="T84" fmla="*/ 0 w 289"/>
                <a:gd name="T85" fmla="*/ 0 h 352"/>
                <a:gd name="T86" fmla="*/ 0 w 289"/>
                <a:gd name="T87" fmla="*/ 0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chemeClr val="bg2"/>
              </a:solidFill>
              <a:round/>
              <a:headEnd/>
              <a:tailEnd/>
            </a:ln>
          </p:spPr>
          <p:txBody>
            <a:bodyPr/>
            <a:lstStyle/>
            <a:p>
              <a:endParaRPr lang="zh-CN" altLang="en-US"/>
            </a:p>
          </p:txBody>
        </p:sp>
        <p:sp>
          <p:nvSpPr>
            <p:cNvPr id="59592" name="Freeform 865"/>
            <p:cNvSpPr>
              <a:spLocks/>
            </p:cNvSpPr>
            <p:nvPr/>
          </p:nvSpPr>
          <p:spPr bwMode="auto">
            <a:xfrm>
              <a:off x="4539" y="3348"/>
              <a:ext cx="32" cy="34"/>
            </a:xfrm>
            <a:custGeom>
              <a:avLst/>
              <a:gdLst>
                <a:gd name="T0" fmla="*/ 0 w 252"/>
                <a:gd name="T1" fmla="*/ 0 h 235"/>
                <a:gd name="T2" fmla="*/ 0 w 252"/>
                <a:gd name="T3" fmla="*/ 0 h 235"/>
                <a:gd name="T4" fmla="*/ 0 w 252"/>
                <a:gd name="T5" fmla="*/ 0 h 235"/>
                <a:gd name="T6" fmla="*/ 0 w 252"/>
                <a:gd name="T7" fmla="*/ 0 h 235"/>
                <a:gd name="T8" fmla="*/ 0 w 252"/>
                <a:gd name="T9" fmla="*/ 0 h 235"/>
                <a:gd name="T10" fmla="*/ 0 w 252"/>
                <a:gd name="T11" fmla="*/ 0 h 235"/>
                <a:gd name="T12" fmla="*/ 0 w 252"/>
                <a:gd name="T13" fmla="*/ 0 h 235"/>
                <a:gd name="T14" fmla="*/ 0 w 252"/>
                <a:gd name="T15" fmla="*/ 0 h 235"/>
                <a:gd name="T16" fmla="*/ 0 w 252"/>
                <a:gd name="T17" fmla="*/ 0 h 235"/>
                <a:gd name="T18" fmla="*/ 0 w 252"/>
                <a:gd name="T19" fmla="*/ 0 h 235"/>
                <a:gd name="T20" fmla="*/ 0 w 252"/>
                <a:gd name="T21" fmla="*/ 0 h 235"/>
                <a:gd name="T22" fmla="*/ 0 w 252"/>
                <a:gd name="T23" fmla="*/ 0 h 235"/>
                <a:gd name="T24" fmla="*/ 0 w 252"/>
                <a:gd name="T25" fmla="*/ 0 h 235"/>
                <a:gd name="T26" fmla="*/ 0 w 252"/>
                <a:gd name="T27" fmla="*/ 0 h 235"/>
                <a:gd name="T28" fmla="*/ 0 w 252"/>
                <a:gd name="T29" fmla="*/ 0 h 235"/>
                <a:gd name="T30" fmla="*/ 0 w 252"/>
                <a:gd name="T31" fmla="*/ 0 h 235"/>
                <a:gd name="T32" fmla="*/ 0 w 252"/>
                <a:gd name="T33" fmla="*/ 0 h 235"/>
                <a:gd name="T34" fmla="*/ 0 w 252"/>
                <a:gd name="T35" fmla="*/ 0 h 235"/>
                <a:gd name="T36" fmla="*/ 0 w 252"/>
                <a:gd name="T37" fmla="*/ 0 h 235"/>
                <a:gd name="T38" fmla="*/ 0 w 252"/>
                <a:gd name="T39" fmla="*/ 0 h 235"/>
                <a:gd name="T40" fmla="*/ 0 w 252"/>
                <a:gd name="T41" fmla="*/ 0 h 235"/>
                <a:gd name="T42" fmla="*/ 0 w 252"/>
                <a:gd name="T43" fmla="*/ 0 h 235"/>
                <a:gd name="T44" fmla="*/ 0 w 252"/>
                <a:gd name="T45" fmla="*/ 0 h 235"/>
                <a:gd name="T46" fmla="*/ 0 w 252"/>
                <a:gd name="T47" fmla="*/ 0 h 235"/>
                <a:gd name="T48" fmla="*/ 0 w 252"/>
                <a:gd name="T49" fmla="*/ 0 h 235"/>
                <a:gd name="T50" fmla="*/ 0 w 252"/>
                <a:gd name="T51" fmla="*/ 0 h 235"/>
                <a:gd name="T52" fmla="*/ 0 w 252"/>
                <a:gd name="T53" fmla="*/ 0 h 235"/>
                <a:gd name="T54" fmla="*/ 0 w 252"/>
                <a:gd name="T55" fmla="*/ 0 h 235"/>
                <a:gd name="T56" fmla="*/ 0 w 252"/>
                <a:gd name="T57" fmla="*/ 0 h 235"/>
                <a:gd name="T58" fmla="*/ 0 w 252"/>
                <a:gd name="T59" fmla="*/ 0 h 235"/>
                <a:gd name="T60" fmla="*/ 0 w 252"/>
                <a:gd name="T61" fmla="*/ 0 h 235"/>
                <a:gd name="T62" fmla="*/ 0 w 252"/>
                <a:gd name="T63" fmla="*/ 0 h 235"/>
                <a:gd name="T64" fmla="*/ 0 w 252"/>
                <a:gd name="T65" fmla="*/ 0 h 235"/>
                <a:gd name="T66" fmla="*/ 0 w 252"/>
                <a:gd name="T67" fmla="*/ 0 h 235"/>
                <a:gd name="T68" fmla="*/ 0 w 252"/>
                <a:gd name="T69" fmla="*/ 0 h 235"/>
                <a:gd name="T70" fmla="*/ 0 w 252"/>
                <a:gd name="T71" fmla="*/ 0 h 235"/>
                <a:gd name="T72" fmla="*/ 0 w 252"/>
                <a:gd name="T73" fmla="*/ 0 h 235"/>
                <a:gd name="T74" fmla="*/ 0 w 252"/>
                <a:gd name="T75" fmla="*/ 0 h 235"/>
                <a:gd name="T76" fmla="*/ 0 w 252"/>
                <a:gd name="T77" fmla="*/ 0 h 235"/>
                <a:gd name="T78" fmla="*/ 0 w 252"/>
                <a:gd name="T79" fmla="*/ 0 h 235"/>
                <a:gd name="T80" fmla="*/ 0 w 252"/>
                <a:gd name="T81" fmla="*/ 0 h 235"/>
                <a:gd name="T82" fmla="*/ 0 w 252"/>
                <a:gd name="T83" fmla="*/ 0 h 235"/>
                <a:gd name="T84" fmla="*/ 0 w 252"/>
                <a:gd name="T85" fmla="*/ 0 h 235"/>
                <a:gd name="T86" fmla="*/ 0 w 252"/>
                <a:gd name="T87" fmla="*/ 0 h 235"/>
                <a:gd name="T88" fmla="*/ 0 w 252"/>
                <a:gd name="T89" fmla="*/ 0 h 235"/>
                <a:gd name="T90" fmla="*/ 0 w 252"/>
                <a:gd name="T91" fmla="*/ 0 h 235"/>
                <a:gd name="T92" fmla="*/ 0 w 252"/>
                <a:gd name="T93" fmla="*/ 0 h 235"/>
                <a:gd name="T94" fmla="*/ 0 w 252"/>
                <a:gd name="T95" fmla="*/ 0 h 235"/>
                <a:gd name="T96" fmla="*/ 0 w 252"/>
                <a:gd name="T97" fmla="*/ 0 h 235"/>
                <a:gd name="T98" fmla="*/ 0 w 252"/>
                <a:gd name="T99" fmla="*/ 0 h 235"/>
                <a:gd name="T100" fmla="*/ 0 w 252"/>
                <a:gd name="T101" fmla="*/ 0 h 235"/>
                <a:gd name="T102" fmla="*/ 0 w 252"/>
                <a:gd name="T103" fmla="*/ 0 h 235"/>
                <a:gd name="T104" fmla="*/ 0 w 252"/>
                <a:gd name="T105" fmla="*/ 0 h 235"/>
                <a:gd name="T106" fmla="*/ 0 w 252"/>
                <a:gd name="T107" fmla="*/ 0 h 235"/>
                <a:gd name="T108" fmla="*/ 0 w 252"/>
                <a:gd name="T109" fmla="*/ 0 h 235"/>
                <a:gd name="T110" fmla="*/ 0 w 252"/>
                <a:gd name="T111" fmla="*/ 0 h 235"/>
                <a:gd name="T112" fmla="*/ 0 w 252"/>
                <a:gd name="T113" fmla="*/ 0 h 235"/>
                <a:gd name="T114" fmla="*/ 0 w 252"/>
                <a:gd name="T115" fmla="*/ 0 h 235"/>
                <a:gd name="T116" fmla="*/ 0 w 252"/>
                <a:gd name="T117" fmla="*/ 0 h 235"/>
                <a:gd name="T118" fmla="*/ 0 w 252"/>
                <a:gd name="T119" fmla="*/ 0 h 235"/>
                <a:gd name="T120" fmla="*/ 0 w 252"/>
                <a:gd name="T121" fmla="*/ 0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chemeClr val="bg2"/>
              </a:solidFill>
              <a:round/>
              <a:headEnd/>
              <a:tailEnd/>
            </a:ln>
          </p:spPr>
          <p:txBody>
            <a:bodyPr/>
            <a:lstStyle/>
            <a:p>
              <a:endParaRPr lang="zh-CN" altLang="en-US"/>
            </a:p>
          </p:txBody>
        </p:sp>
        <p:sp>
          <p:nvSpPr>
            <p:cNvPr id="59593" name="Freeform 866"/>
            <p:cNvSpPr>
              <a:spLocks/>
            </p:cNvSpPr>
            <p:nvPr/>
          </p:nvSpPr>
          <p:spPr bwMode="auto">
            <a:xfrm>
              <a:off x="4476" y="3366"/>
              <a:ext cx="13" cy="32"/>
            </a:xfrm>
            <a:custGeom>
              <a:avLst/>
              <a:gdLst>
                <a:gd name="T0" fmla="*/ 0 w 103"/>
                <a:gd name="T1" fmla="*/ 0 h 220"/>
                <a:gd name="T2" fmla="*/ 0 w 103"/>
                <a:gd name="T3" fmla="*/ 0 h 220"/>
                <a:gd name="T4" fmla="*/ 0 w 103"/>
                <a:gd name="T5" fmla="*/ 0 h 220"/>
                <a:gd name="T6" fmla="*/ 0 w 103"/>
                <a:gd name="T7" fmla="*/ 0 h 220"/>
                <a:gd name="T8" fmla="*/ 0 w 103"/>
                <a:gd name="T9" fmla="*/ 0 h 220"/>
                <a:gd name="T10" fmla="*/ 0 w 103"/>
                <a:gd name="T11" fmla="*/ 0 h 220"/>
                <a:gd name="T12" fmla="*/ 0 w 103"/>
                <a:gd name="T13" fmla="*/ 0 h 220"/>
                <a:gd name="T14" fmla="*/ 0 w 103"/>
                <a:gd name="T15" fmla="*/ 0 h 220"/>
                <a:gd name="T16" fmla="*/ 0 w 103"/>
                <a:gd name="T17" fmla="*/ 0 h 220"/>
                <a:gd name="T18" fmla="*/ 0 w 103"/>
                <a:gd name="T19" fmla="*/ 0 h 220"/>
                <a:gd name="T20" fmla="*/ 0 w 103"/>
                <a:gd name="T21" fmla="*/ 0 h 220"/>
                <a:gd name="T22" fmla="*/ 0 w 103"/>
                <a:gd name="T23" fmla="*/ 0 h 220"/>
                <a:gd name="T24" fmla="*/ 0 w 103"/>
                <a:gd name="T25" fmla="*/ 0 h 220"/>
                <a:gd name="T26" fmla="*/ 0 w 103"/>
                <a:gd name="T27" fmla="*/ 0 h 220"/>
                <a:gd name="T28" fmla="*/ 0 w 103"/>
                <a:gd name="T29" fmla="*/ 0 h 220"/>
                <a:gd name="T30" fmla="*/ 0 w 103"/>
                <a:gd name="T31" fmla="*/ 0 h 220"/>
                <a:gd name="T32" fmla="*/ 0 w 103"/>
                <a:gd name="T33" fmla="*/ 0 h 220"/>
                <a:gd name="T34" fmla="*/ 0 w 103"/>
                <a:gd name="T35" fmla="*/ 0 h 220"/>
                <a:gd name="T36" fmla="*/ 0 w 103"/>
                <a:gd name="T37" fmla="*/ 0 h 220"/>
                <a:gd name="T38" fmla="*/ 0 w 103"/>
                <a:gd name="T39" fmla="*/ 0 h 220"/>
                <a:gd name="T40" fmla="*/ 0 w 103"/>
                <a:gd name="T41" fmla="*/ 0 h 220"/>
                <a:gd name="T42" fmla="*/ 0 w 103"/>
                <a:gd name="T43" fmla="*/ 0 h 220"/>
                <a:gd name="T44" fmla="*/ 0 w 103"/>
                <a:gd name="T45" fmla="*/ 0 h 220"/>
                <a:gd name="T46" fmla="*/ 0 w 103"/>
                <a:gd name="T47" fmla="*/ 0 h 220"/>
                <a:gd name="T48" fmla="*/ 0 w 103"/>
                <a:gd name="T49" fmla="*/ 0 h 220"/>
                <a:gd name="T50" fmla="*/ 0 w 103"/>
                <a:gd name="T51" fmla="*/ 0 h 220"/>
                <a:gd name="T52" fmla="*/ 0 w 103"/>
                <a:gd name="T53" fmla="*/ 0 h 220"/>
                <a:gd name="T54" fmla="*/ 0 w 103"/>
                <a:gd name="T55" fmla="*/ 0 h 220"/>
                <a:gd name="T56" fmla="*/ 0 w 103"/>
                <a:gd name="T57" fmla="*/ 0 h 220"/>
                <a:gd name="T58" fmla="*/ 0 w 103"/>
                <a:gd name="T59" fmla="*/ 0 h 220"/>
                <a:gd name="T60" fmla="*/ 0 w 103"/>
                <a:gd name="T61" fmla="*/ 0 h 220"/>
                <a:gd name="T62" fmla="*/ 0 w 103"/>
                <a:gd name="T63" fmla="*/ 0 h 220"/>
                <a:gd name="T64" fmla="*/ 0 w 103"/>
                <a:gd name="T65" fmla="*/ 0 h 220"/>
                <a:gd name="T66" fmla="*/ 0 w 103"/>
                <a:gd name="T67" fmla="*/ 0 h 220"/>
                <a:gd name="T68" fmla="*/ 0 w 103"/>
                <a:gd name="T69" fmla="*/ 0 h 220"/>
                <a:gd name="T70" fmla="*/ 0 w 103"/>
                <a:gd name="T71" fmla="*/ 0 h 220"/>
                <a:gd name="T72" fmla="*/ 0 w 103"/>
                <a:gd name="T73" fmla="*/ 0 h 220"/>
                <a:gd name="T74" fmla="*/ 0 w 103"/>
                <a:gd name="T75" fmla="*/ 0 h 220"/>
                <a:gd name="T76" fmla="*/ 0 w 103"/>
                <a:gd name="T77" fmla="*/ 0 h 220"/>
                <a:gd name="T78" fmla="*/ 0 w 103"/>
                <a:gd name="T79" fmla="*/ 0 h 220"/>
                <a:gd name="T80" fmla="*/ 0 w 103"/>
                <a:gd name="T81" fmla="*/ 0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chemeClr val="bg2"/>
              </a:solidFill>
              <a:round/>
              <a:headEnd/>
              <a:tailEnd/>
            </a:ln>
          </p:spPr>
          <p:txBody>
            <a:bodyPr/>
            <a:lstStyle/>
            <a:p>
              <a:endParaRPr lang="zh-CN" altLang="en-US"/>
            </a:p>
          </p:txBody>
        </p:sp>
        <p:sp>
          <p:nvSpPr>
            <p:cNvPr id="59594" name="Freeform 867"/>
            <p:cNvSpPr>
              <a:spLocks/>
            </p:cNvSpPr>
            <p:nvPr/>
          </p:nvSpPr>
          <p:spPr bwMode="auto">
            <a:xfrm>
              <a:off x="4565" y="3346"/>
              <a:ext cx="28" cy="41"/>
            </a:xfrm>
            <a:custGeom>
              <a:avLst/>
              <a:gdLst>
                <a:gd name="T0" fmla="*/ 0 w 220"/>
                <a:gd name="T1" fmla="*/ 0 h 288"/>
                <a:gd name="T2" fmla="*/ 0 w 220"/>
                <a:gd name="T3" fmla="*/ 0 h 288"/>
                <a:gd name="T4" fmla="*/ 0 w 220"/>
                <a:gd name="T5" fmla="*/ 0 h 288"/>
                <a:gd name="T6" fmla="*/ 0 w 220"/>
                <a:gd name="T7" fmla="*/ 0 h 288"/>
                <a:gd name="T8" fmla="*/ 0 w 220"/>
                <a:gd name="T9" fmla="*/ 0 h 288"/>
                <a:gd name="T10" fmla="*/ 0 w 220"/>
                <a:gd name="T11" fmla="*/ 0 h 288"/>
                <a:gd name="T12" fmla="*/ 0 w 220"/>
                <a:gd name="T13" fmla="*/ 0 h 288"/>
                <a:gd name="T14" fmla="*/ 0 w 220"/>
                <a:gd name="T15" fmla="*/ 0 h 288"/>
                <a:gd name="T16" fmla="*/ 0 w 220"/>
                <a:gd name="T17" fmla="*/ 0 h 288"/>
                <a:gd name="T18" fmla="*/ 0 w 220"/>
                <a:gd name="T19" fmla="*/ 0 h 288"/>
                <a:gd name="T20" fmla="*/ 0 w 220"/>
                <a:gd name="T21" fmla="*/ 0 h 288"/>
                <a:gd name="T22" fmla="*/ 0 w 220"/>
                <a:gd name="T23" fmla="*/ 0 h 288"/>
                <a:gd name="T24" fmla="*/ 0 w 220"/>
                <a:gd name="T25" fmla="*/ 0 h 288"/>
                <a:gd name="T26" fmla="*/ 0 w 220"/>
                <a:gd name="T27" fmla="*/ 0 h 288"/>
                <a:gd name="T28" fmla="*/ 0 w 220"/>
                <a:gd name="T29" fmla="*/ 0 h 288"/>
                <a:gd name="T30" fmla="*/ 0 w 220"/>
                <a:gd name="T31" fmla="*/ 0 h 288"/>
                <a:gd name="T32" fmla="*/ 0 w 220"/>
                <a:gd name="T33" fmla="*/ 0 h 288"/>
                <a:gd name="T34" fmla="*/ 0 w 220"/>
                <a:gd name="T35" fmla="*/ 0 h 288"/>
                <a:gd name="T36" fmla="*/ 0 w 220"/>
                <a:gd name="T37" fmla="*/ 0 h 288"/>
                <a:gd name="T38" fmla="*/ 0 w 220"/>
                <a:gd name="T39" fmla="*/ 0 h 288"/>
                <a:gd name="T40" fmla="*/ 0 w 220"/>
                <a:gd name="T41" fmla="*/ 0 h 288"/>
                <a:gd name="T42" fmla="*/ 0 w 220"/>
                <a:gd name="T43" fmla="*/ 0 h 288"/>
                <a:gd name="T44" fmla="*/ 0 w 220"/>
                <a:gd name="T45" fmla="*/ 0 h 288"/>
                <a:gd name="T46" fmla="*/ 0 w 220"/>
                <a:gd name="T47" fmla="*/ 0 h 288"/>
                <a:gd name="T48" fmla="*/ 0 w 220"/>
                <a:gd name="T49" fmla="*/ 0 h 288"/>
                <a:gd name="T50" fmla="*/ 0 w 220"/>
                <a:gd name="T51" fmla="*/ 0 h 288"/>
                <a:gd name="T52" fmla="*/ 0 w 220"/>
                <a:gd name="T53" fmla="*/ 0 h 288"/>
                <a:gd name="T54" fmla="*/ 0 w 220"/>
                <a:gd name="T55" fmla="*/ 0 h 288"/>
                <a:gd name="T56" fmla="*/ 0 w 220"/>
                <a:gd name="T57" fmla="*/ 0 h 288"/>
                <a:gd name="T58" fmla="*/ 0 w 220"/>
                <a:gd name="T59" fmla="*/ 0 h 288"/>
                <a:gd name="T60" fmla="*/ 0 w 220"/>
                <a:gd name="T61" fmla="*/ 0 h 288"/>
                <a:gd name="T62" fmla="*/ 0 w 220"/>
                <a:gd name="T63" fmla="*/ 0 h 288"/>
                <a:gd name="T64" fmla="*/ 0 w 220"/>
                <a:gd name="T65" fmla="*/ 0 h 288"/>
                <a:gd name="T66" fmla="*/ 0 w 220"/>
                <a:gd name="T67" fmla="*/ 0 h 288"/>
                <a:gd name="T68" fmla="*/ 0 w 220"/>
                <a:gd name="T69" fmla="*/ 0 h 288"/>
                <a:gd name="T70" fmla="*/ 0 w 220"/>
                <a:gd name="T71" fmla="*/ 0 h 288"/>
                <a:gd name="T72" fmla="*/ 0 w 220"/>
                <a:gd name="T73" fmla="*/ 0 h 288"/>
                <a:gd name="T74" fmla="*/ 0 w 220"/>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chemeClr val="bg2"/>
              </a:solidFill>
              <a:round/>
              <a:headEnd/>
              <a:tailEnd/>
            </a:ln>
          </p:spPr>
          <p:txBody>
            <a:bodyPr/>
            <a:lstStyle/>
            <a:p>
              <a:endParaRPr lang="zh-CN" altLang="en-US"/>
            </a:p>
          </p:txBody>
        </p:sp>
        <p:sp>
          <p:nvSpPr>
            <p:cNvPr id="59595" name="Freeform 868"/>
            <p:cNvSpPr>
              <a:spLocks/>
            </p:cNvSpPr>
            <p:nvPr/>
          </p:nvSpPr>
          <p:spPr bwMode="auto">
            <a:xfrm>
              <a:off x="4538" y="3409"/>
              <a:ext cx="107" cy="71"/>
            </a:xfrm>
            <a:custGeom>
              <a:avLst/>
              <a:gdLst>
                <a:gd name="T0" fmla="*/ 0 w 1070"/>
                <a:gd name="T1" fmla="*/ 0 h 844"/>
                <a:gd name="T2" fmla="*/ 0 w 1070"/>
                <a:gd name="T3" fmla="*/ 0 h 844"/>
                <a:gd name="T4" fmla="*/ 0 w 1070"/>
                <a:gd name="T5" fmla="*/ 0 h 844"/>
                <a:gd name="T6" fmla="*/ 0 w 1070"/>
                <a:gd name="T7" fmla="*/ 0 h 844"/>
                <a:gd name="T8" fmla="*/ 0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96" name="Freeform 869"/>
            <p:cNvSpPr>
              <a:spLocks/>
            </p:cNvSpPr>
            <p:nvPr/>
          </p:nvSpPr>
          <p:spPr bwMode="auto">
            <a:xfrm>
              <a:off x="4547" y="3411"/>
              <a:ext cx="82" cy="28"/>
            </a:xfrm>
            <a:custGeom>
              <a:avLst/>
              <a:gdLst>
                <a:gd name="T0" fmla="*/ 0 w 819"/>
                <a:gd name="T1" fmla="*/ 0 h 333"/>
                <a:gd name="T2" fmla="*/ 0 w 819"/>
                <a:gd name="T3" fmla="*/ 0 h 333"/>
                <a:gd name="T4" fmla="*/ 0 w 819"/>
                <a:gd name="T5" fmla="*/ 0 h 333"/>
                <a:gd name="T6" fmla="*/ 0 w 819"/>
                <a:gd name="T7" fmla="*/ 0 h 333"/>
                <a:gd name="T8" fmla="*/ 0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97" name="Freeform 870"/>
            <p:cNvSpPr>
              <a:spLocks/>
            </p:cNvSpPr>
            <p:nvPr/>
          </p:nvSpPr>
          <p:spPr bwMode="auto">
            <a:xfrm>
              <a:off x="4527" y="3494"/>
              <a:ext cx="108" cy="26"/>
            </a:xfrm>
            <a:custGeom>
              <a:avLst/>
              <a:gdLst>
                <a:gd name="T0" fmla="*/ 0 w 1083"/>
                <a:gd name="T1" fmla="*/ 0 h 306"/>
                <a:gd name="T2" fmla="*/ 0 w 1083"/>
                <a:gd name="T3" fmla="*/ 0 h 306"/>
                <a:gd name="T4" fmla="*/ 0 w 1083"/>
                <a:gd name="T5" fmla="*/ 0 h 306"/>
                <a:gd name="T6" fmla="*/ 0 w 1083"/>
                <a:gd name="T7" fmla="*/ 0 h 306"/>
                <a:gd name="T8" fmla="*/ 0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98" name="Freeform 871"/>
            <p:cNvSpPr>
              <a:spLocks/>
            </p:cNvSpPr>
            <p:nvPr/>
          </p:nvSpPr>
          <p:spPr bwMode="auto">
            <a:xfrm>
              <a:off x="4517" y="3502"/>
              <a:ext cx="109" cy="26"/>
            </a:xfrm>
            <a:custGeom>
              <a:avLst/>
              <a:gdLst>
                <a:gd name="T0" fmla="*/ 0 w 1088"/>
                <a:gd name="T1" fmla="*/ 0 h 311"/>
                <a:gd name="T2" fmla="*/ 0 w 1088"/>
                <a:gd name="T3" fmla="*/ 0 h 311"/>
                <a:gd name="T4" fmla="*/ 0 w 1088"/>
                <a:gd name="T5" fmla="*/ 0 h 311"/>
                <a:gd name="T6" fmla="*/ 0 w 1088"/>
                <a:gd name="T7" fmla="*/ 0 h 311"/>
                <a:gd name="T8" fmla="*/ 0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99" name="Freeform 872"/>
            <p:cNvSpPr>
              <a:spLocks/>
            </p:cNvSpPr>
            <p:nvPr/>
          </p:nvSpPr>
          <p:spPr bwMode="auto">
            <a:xfrm>
              <a:off x="4534" y="3526"/>
              <a:ext cx="16" cy="6"/>
            </a:xfrm>
            <a:custGeom>
              <a:avLst/>
              <a:gdLst>
                <a:gd name="T0" fmla="*/ 0 w 164"/>
                <a:gd name="T1" fmla="*/ 0 h 72"/>
                <a:gd name="T2" fmla="*/ 0 w 164"/>
                <a:gd name="T3" fmla="*/ 0 h 72"/>
                <a:gd name="T4" fmla="*/ 0 w 164"/>
                <a:gd name="T5" fmla="*/ 0 h 72"/>
                <a:gd name="T6" fmla="*/ 0 w 164"/>
                <a:gd name="T7" fmla="*/ 0 h 72"/>
                <a:gd name="T8" fmla="*/ 0 w 164"/>
                <a:gd name="T9" fmla="*/ 0 h 72"/>
                <a:gd name="T10" fmla="*/ 0 w 164"/>
                <a:gd name="T11" fmla="*/ 0 h 72"/>
                <a:gd name="T12" fmla="*/ 0 w 164"/>
                <a:gd name="T13" fmla="*/ 0 h 72"/>
                <a:gd name="T14" fmla="*/ 0 w 164"/>
                <a:gd name="T15" fmla="*/ 0 h 72"/>
                <a:gd name="T16" fmla="*/ 0 w 164"/>
                <a:gd name="T17" fmla="*/ 0 h 72"/>
                <a:gd name="T18" fmla="*/ 0 w 164"/>
                <a:gd name="T19" fmla="*/ 0 h 72"/>
                <a:gd name="T20" fmla="*/ 0 w 164"/>
                <a:gd name="T21" fmla="*/ 0 h 72"/>
                <a:gd name="T22" fmla="*/ 0 w 164"/>
                <a:gd name="T23" fmla="*/ 0 h 72"/>
                <a:gd name="T24" fmla="*/ 0 w 164"/>
                <a:gd name="T25" fmla="*/ 0 h 72"/>
                <a:gd name="T26" fmla="*/ 0 w 164"/>
                <a:gd name="T27" fmla="*/ 0 h 72"/>
                <a:gd name="T28" fmla="*/ 0 w 164"/>
                <a:gd name="T29" fmla="*/ 0 h 72"/>
                <a:gd name="T30" fmla="*/ 0 w 164"/>
                <a:gd name="T31" fmla="*/ 0 h 72"/>
                <a:gd name="T32" fmla="*/ 0 w 164"/>
                <a:gd name="T33" fmla="*/ 0 h 72"/>
                <a:gd name="T34" fmla="*/ 0 w 164"/>
                <a:gd name="T35" fmla="*/ 0 h 72"/>
                <a:gd name="T36" fmla="*/ 0 w 164"/>
                <a:gd name="T37" fmla="*/ 0 h 72"/>
                <a:gd name="T38" fmla="*/ 0 w 164"/>
                <a:gd name="T39" fmla="*/ 0 h 72"/>
                <a:gd name="T40" fmla="*/ 0 w 164"/>
                <a:gd name="T41" fmla="*/ 0 h 72"/>
                <a:gd name="T42" fmla="*/ 0 w 164"/>
                <a:gd name="T43" fmla="*/ 0 h 72"/>
                <a:gd name="T44" fmla="*/ 0 w 164"/>
                <a:gd name="T45" fmla="*/ 0 h 72"/>
                <a:gd name="T46" fmla="*/ 0 w 164"/>
                <a:gd name="T47" fmla="*/ 0 h 72"/>
                <a:gd name="T48" fmla="*/ 0 w 164"/>
                <a:gd name="T49" fmla="*/ 0 h 72"/>
                <a:gd name="T50" fmla="*/ 0 w 164"/>
                <a:gd name="T51" fmla="*/ 0 h 72"/>
                <a:gd name="T52" fmla="*/ 0 w 164"/>
                <a:gd name="T53" fmla="*/ 0 h 72"/>
                <a:gd name="T54" fmla="*/ 0 w 164"/>
                <a:gd name="T55" fmla="*/ 0 h 72"/>
                <a:gd name="T56" fmla="*/ 0 w 164"/>
                <a:gd name="T57" fmla="*/ 0 h 72"/>
                <a:gd name="T58" fmla="*/ 0 w 164"/>
                <a:gd name="T59" fmla="*/ 0 h 72"/>
                <a:gd name="T60" fmla="*/ 0 w 164"/>
                <a:gd name="T61" fmla="*/ 0 h 72"/>
                <a:gd name="T62" fmla="*/ 0 w 164"/>
                <a:gd name="T63" fmla="*/ 0 h 72"/>
                <a:gd name="T64" fmla="*/ 0 w 164"/>
                <a:gd name="T65" fmla="*/ 0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00" name="Freeform 873"/>
            <p:cNvSpPr>
              <a:spLocks/>
            </p:cNvSpPr>
            <p:nvPr/>
          </p:nvSpPr>
          <p:spPr bwMode="auto">
            <a:xfrm>
              <a:off x="4537" y="3483"/>
              <a:ext cx="15" cy="9"/>
            </a:xfrm>
            <a:custGeom>
              <a:avLst/>
              <a:gdLst>
                <a:gd name="T0" fmla="*/ 0 w 146"/>
                <a:gd name="T1" fmla="*/ 0 h 109"/>
                <a:gd name="T2" fmla="*/ 0 w 146"/>
                <a:gd name="T3" fmla="*/ 0 h 109"/>
                <a:gd name="T4" fmla="*/ 0 w 146"/>
                <a:gd name="T5" fmla="*/ 0 h 109"/>
                <a:gd name="T6" fmla="*/ 0 w 146"/>
                <a:gd name="T7" fmla="*/ 0 h 109"/>
                <a:gd name="T8" fmla="*/ 0 w 146"/>
                <a:gd name="T9" fmla="*/ 0 h 109"/>
                <a:gd name="T10" fmla="*/ 0 w 146"/>
                <a:gd name="T11" fmla="*/ 0 h 109"/>
                <a:gd name="T12" fmla="*/ 0 w 146"/>
                <a:gd name="T13" fmla="*/ 0 h 109"/>
                <a:gd name="T14" fmla="*/ 0 w 146"/>
                <a:gd name="T15" fmla="*/ 0 h 109"/>
                <a:gd name="T16" fmla="*/ 0 w 146"/>
                <a:gd name="T17" fmla="*/ 0 h 109"/>
                <a:gd name="T18" fmla="*/ 0 w 146"/>
                <a:gd name="T19" fmla="*/ 0 h 109"/>
                <a:gd name="T20" fmla="*/ 0 w 146"/>
                <a:gd name="T21" fmla="*/ 0 h 109"/>
                <a:gd name="T22" fmla="*/ 0 w 146"/>
                <a:gd name="T23" fmla="*/ 0 h 109"/>
                <a:gd name="T24" fmla="*/ 0 w 146"/>
                <a:gd name="T25" fmla="*/ 0 h 109"/>
                <a:gd name="T26" fmla="*/ 0 w 146"/>
                <a:gd name="T27" fmla="*/ 0 h 109"/>
                <a:gd name="T28" fmla="*/ 0 w 146"/>
                <a:gd name="T29" fmla="*/ 0 h 109"/>
                <a:gd name="T30" fmla="*/ 0 w 146"/>
                <a:gd name="T31" fmla="*/ 0 h 109"/>
                <a:gd name="T32" fmla="*/ 0 w 146"/>
                <a:gd name="T33" fmla="*/ 0 h 109"/>
                <a:gd name="T34" fmla="*/ 0 w 146"/>
                <a:gd name="T35" fmla="*/ 0 h 109"/>
                <a:gd name="T36" fmla="*/ 0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01" name="Freeform 874"/>
            <p:cNvSpPr>
              <a:spLocks/>
            </p:cNvSpPr>
            <p:nvPr/>
          </p:nvSpPr>
          <p:spPr bwMode="auto">
            <a:xfrm>
              <a:off x="4620" y="3499"/>
              <a:ext cx="15" cy="9"/>
            </a:xfrm>
            <a:custGeom>
              <a:avLst/>
              <a:gdLst>
                <a:gd name="T0" fmla="*/ 0 w 146"/>
                <a:gd name="T1" fmla="*/ 0 h 107"/>
                <a:gd name="T2" fmla="*/ 0 w 146"/>
                <a:gd name="T3" fmla="*/ 0 h 107"/>
                <a:gd name="T4" fmla="*/ 0 w 146"/>
                <a:gd name="T5" fmla="*/ 0 h 107"/>
                <a:gd name="T6" fmla="*/ 0 w 146"/>
                <a:gd name="T7" fmla="*/ 0 h 107"/>
                <a:gd name="T8" fmla="*/ 0 w 146"/>
                <a:gd name="T9" fmla="*/ 0 h 107"/>
                <a:gd name="T10" fmla="*/ 0 w 146"/>
                <a:gd name="T11" fmla="*/ 0 h 107"/>
                <a:gd name="T12" fmla="*/ 0 w 146"/>
                <a:gd name="T13" fmla="*/ 0 h 107"/>
                <a:gd name="T14" fmla="*/ 0 w 146"/>
                <a:gd name="T15" fmla="*/ 0 h 107"/>
                <a:gd name="T16" fmla="*/ 0 w 146"/>
                <a:gd name="T17" fmla="*/ 0 h 107"/>
                <a:gd name="T18" fmla="*/ 0 w 146"/>
                <a:gd name="T19" fmla="*/ 0 h 107"/>
                <a:gd name="T20" fmla="*/ 0 w 146"/>
                <a:gd name="T21" fmla="*/ 0 h 107"/>
                <a:gd name="T22" fmla="*/ 0 w 146"/>
                <a:gd name="T23" fmla="*/ 0 h 107"/>
                <a:gd name="T24" fmla="*/ 0 w 146"/>
                <a:gd name="T25" fmla="*/ 0 h 107"/>
                <a:gd name="T26" fmla="*/ 0 w 146"/>
                <a:gd name="T27" fmla="*/ 0 h 107"/>
                <a:gd name="T28" fmla="*/ 0 w 146"/>
                <a:gd name="T29" fmla="*/ 0 h 107"/>
                <a:gd name="T30" fmla="*/ 0 w 146"/>
                <a:gd name="T31" fmla="*/ 0 h 107"/>
                <a:gd name="T32" fmla="*/ 0 w 146"/>
                <a:gd name="T33" fmla="*/ 0 h 107"/>
                <a:gd name="T34" fmla="*/ 0 w 146"/>
                <a:gd name="T35" fmla="*/ 0 h 107"/>
                <a:gd name="T36" fmla="*/ 0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02" name="Freeform 875"/>
            <p:cNvSpPr>
              <a:spLocks/>
            </p:cNvSpPr>
            <p:nvPr/>
          </p:nvSpPr>
          <p:spPr bwMode="auto">
            <a:xfrm>
              <a:off x="4553" y="3485"/>
              <a:ext cx="63" cy="16"/>
            </a:xfrm>
            <a:custGeom>
              <a:avLst/>
              <a:gdLst>
                <a:gd name="T0" fmla="*/ 0 w 629"/>
                <a:gd name="T1" fmla="*/ 0 h 182"/>
                <a:gd name="T2" fmla="*/ 0 w 629"/>
                <a:gd name="T3" fmla="*/ 0 h 182"/>
                <a:gd name="T4" fmla="*/ 0 w 629"/>
                <a:gd name="T5" fmla="*/ 0 h 182"/>
                <a:gd name="T6" fmla="*/ 0 w 629"/>
                <a:gd name="T7" fmla="*/ 0 h 182"/>
                <a:gd name="T8" fmla="*/ 0 w 629"/>
                <a:gd name="T9" fmla="*/ 0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03" name="Freeform 876"/>
            <p:cNvSpPr>
              <a:spLocks/>
            </p:cNvSpPr>
            <p:nvPr/>
          </p:nvSpPr>
          <p:spPr bwMode="auto">
            <a:xfrm>
              <a:off x="4553" y="349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04" name="Freeform 877"/>
            <p:cNvSpPr>
              <a:spLocks/>
            </p:cNvSpPr>
            <p:nvPr/>
          </p:nvSpPr>
          <p:spPr bwMode="auto">
            <a:xfrm>
              <a:off x="4553" y="348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537" name="Group 878"/>
          <p:cNvGrpSpPr>
            <a:grpSpLocks/>
          </p:cNvGrpSpPr>
          <p:nvPr/>
        </p:nvGrpSpPr>
        <p:grpSpPr bwMode="auto">
          <a:xfrm>
            <a:off x="9252445" y="1728789"/>
            <a:ext cx="346075" cy="396875"/>
            <a:chOff x="4475" y="3342"/>
            <a:chExt cx="172" cy="215"/>
          </a:xfrm>
        </p:grpSpPr>
        <p:sp>
          <p:nvSpPr>
            <p:cNvPr id="59543" name="AutoShape 879"/>
            <p:cNvSpPr>
              <a:spLocks noChangeAspect="1" noChangeArrowheads="1" noTextEdit="1"/>
            </p:cNvSpPr>
            <p:nvPr/>
          </p:nvSpPr>
          <p:spPr bwMode="auto">
            <a:xfrm>
              <a:off x="4500" y="3398"/>
              <a:ext cx="147"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544" name="Freeform 880"/>
            <p:cNvSpPr>
              <a:spLocks/>
            </p:cNvSpPr>
            <p:nvPr/>
          </p:nvSpPr>
          <p:spPr bwMode="auto">
            <a:xfrm>
              <a:off x="4501" y="3398"/>
              <a:ext cx="146" cy="159"/>
            </a:xfrm>
            <a:custGeom>
              <a:avLst/>
              <a:gdLst>
                <a:gd name="T0" fmla="*/ 0 w 1894"/>
                <a:gd name="T1" fmla="*/ 0 h 1904"/>
                <a:gd name="T2" fmla="*/ 0 w 1894"/>
                <a:gd name="T3" fmla="*/ 0 h 1904"/>
                <a:gd name="T4" fmla="*/ 0 w 1894"/>
                <a:gd name="T5" fmla="*/ 0 h 1904"/>
                <a:gd name="T6" fmla="*/ 0 w 1894"/>
                <a:gd name="T7" fmla="*/ 0 h 1904"/>
                <a:gd name="T8" fmla="*/ 0 w 1894"/>
                <a:gd name="T9" fmla="*/ 0 h 1904"/>
                <a:gd name="T10" fmla="*/ 0 w 1894"/>
                <a:gd name="T11" fmla="*/ 0 h 1904"/>
                <a:gd name="T12" fmla="*/ 0 w 1894"/>
                <a:gd name="T13" fmla="*/ 0 h 1904"/>
                <a:gd name="T14" fmla="*/ 0 w 1894"/>
                <a:gd name="T15" fmla="*/ 0 h 1904"/>
                <a:gd name="T16" fmla="*/ 0 w 1894"/>
                <a:gd name="T17" fmla="*/ 0 h 1904"/>
                <a:gd name="T18" fmla="*/ 0 w 1894"/>
                <a:gd name="T19" fmla="*/ 0 h 1904"/>
                <a:gd name="T20" fmla="*/ 0 w 1894"/>
                <a:gd name="T21" fmla="*/ 0 h 1904"/>
                <a:gd name="T22" fmla="*/ 0 w 1894"/>
                <a:gd name="T23" fmla="*/ 0 h 1904"/>
                <a:gd name="T24" fmla="*/ 0 w 1894"/>
                <a:gd name="T25" fmla="*/ 0 h 1904"/>
                <a:gd name="T26" fmla="*/ 0 w 1894"/>
                <a:gd name="T27" fmla="*/ 0 h 1904"/>
                <a:gd name="T28" fmla="*/ 0 w 1894"/>
                <a:gd name="T29" fmla="*/ 0 h 1904"/>
                <a:gd name="T30" fmla="*/ 0 w 1894"/>
                <a:gd name="T31" fmla="*/ 0 h 1904"/>
                <a:gd name="T32" fmla="*/ 0 w 1894"/>
                <a:gd name="T33" fmla="*/ 0 h 1904"/>
                <a:gd name="T34" fmla="*/ 0 w 1894"/>
                <a:gd name="T35" fmla="*/ 0 h 1904"/>
                <a:gd name="T36" fmla="*/ 0 w 1894"/>
                <a:gd name="T37" fmla="*/ 0 h 1904"/>
                <a:gd name="T38" fmla="*/ 0 w 1894"/>
                <a:gd name="T39" fmla="*/ 0 h 1904"/>
                <a:gd name="T40" fmla="*/ 0 w 1894"/>
                <a:gd name="T41" fmla="*/ 0 h 1904"/>
                <a:gd name="T42" fmla="*/ 0 w 1894"/>
                <a:gd name="T43" fmla="*/ 0 h 1904"/>
                <a:gd name="T44" fmla="*/ 0 w 1894"/>
                <a:gd name="T45" fmla="*/ 0 h 1904"/>
                <a:gd name="T46" fmla="*/ 0 w 1894"/>
                <a:gd name="T47" fmla="*/ 0 h 1904"/>
                <a:gd name="T48" fmla="*/ 0 w 1894"/>
                <a:gd name="T49" fmla="*/ 0 h 1904"/>
                <a:gd name="T50" fmla="*/ 0 w 1894"/>
                <a:gd name="T51" fmla="*/ 0 h 1904"/>
                <a:gd name="T52" fmla="*/ 0 w 1894"/>
                <a:gd name="T53" fmla="*/ 0 h 1904"/>
                <a:gd name="T54" fmla="*/ 0 w 1894"/>
                <a:gd name="T55" fmla="*/ 0 h 1904"/>
                <a:gd name="T56" fmla="*/ 0 w 1894"/>
                <a:gd name="T57" fmla="*/ 0 h 1904"/>
                <a:gd name="T58" fmla="*/ 0 w 1894"/>
                <a:gd name="T59" fmla="*/ 0 h 1904"/>
                <a:gd name="T60" fmla="*/ 0 w 1894"/>
                <a:gd name="T61" fmla="*/ 0 h 1904"/>
                <a:gd name="T62" fmla="*/ 0 w 1894"/>
                <a:gd name="T63" fmla="*/ 0 h 1904"/>
                <a:gd name="T64" fmla="*/ 0 w 1894"/>
                <a:gd name="T65" fmla="*/ 0 h 1904"/>
                <a:gd name="T66" fmla="*/ 0 w 1894"/>
                <a:gd name="T67" fmla="*/ 0 h 1904"/>
                <a:gd name="T68" fmla="*/ 0 w 1894"/>
                <a:gd name="T69" fmla="*/ 0 h 1904"/>
                <a:gd name="T70" fmla="*/ 0 w 1894"/>
                <a:gd name="T71" fmla="*/ 0 h 1904"/>
                <a:gd name="T72" fmla="*/ 0 w 1894"/>
                <a:gd name="T73" fmla="*/ 0 h 1904"/>
                <a:gd name="T74" fmla="*/ 0 w 1894"/>
                <a:gd name="T75" fmla="*/ 0 h 1904"/>
                <a:gd name="T76" fmla="*/ 0 w 1894"/>
                <a:gd name="T77" fmla="*/ 0 h 1904"/>
                <a:gd name="T78" fmla="*/ 0 w 1894"/>
                <a:gd name="T79" fmla="*/ 0 h 1904"/>
                <a:gd name="T80" fmla="*/ 0 w 1894"/>
                <a:gd name="T81" fmla="*/ 0 h 1904"/>
                <a:gd name="T82" fmla="*/ 0 w 1894"/>
                <a:gd name="T83" fmla="*/ 0 h 1904"/>
                <a:gd name="T84" fmla="*/ 0 w 1894"/>
                <a:gd name="T85" fmla="*/ 0 h 1904"/>
                <a:gd name="T86" fmla="*/ 0 w 1894"/>
                <a:gd name="T87" fmla="*/ 0 h 1904"/>
                <a:gd name="T88" fmla="*/ 0 w 1894"/>
                <a:gd name="T89" fmla="*/ 0 h 1904"/>
                <a:gd name="T90" fmla="*/ 0 w 1894"/>
                <a:gd name="T91" fmla="*/ 0 h 1904"/>
                <a:gd name="T92" fmla="*/ 0 w 1894"/>
                <a:gd name="T93" fmla="*/ 0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59545" name="Freeform 881"/>
            <p:cNvSpPr>
              <a:spLocks/>
            </p:cNvSpPr>
            <p:nvPr/>
          </p:nvSpPr>
          <p:spPr bwMode="auto">
            <a:xfrm>
              <a:off x="4519" y="3499"/>
              <a:ext cx="85" cy="27"/>
            </a:xfrm>
            <a:custGeom>
              <a:avLst/>
              <a:gdLst>
                <a:gd name="T0" fmla="*/ 0 w 1106"/>
                <a:gd name="T1" fmla="*/ 0 h 331"/>
                <a:gd name="T2" fmla="*/ 0 w 1106"/>
                <a:gd name="T3" fmla="*/ 0 h 331"/>
                <a:gd name="T4" fmla="*/ 0 w 1106"/>
                <a:gd name="T5" fmla="*/ 0 h 331"/>
                <a:gd name="T6" fmla="*/ 0 w 1106"/>
                <a:gd name="T7" fmla="*/ 0 h 331"/>
                <a:gd name="T8" fmla="*/ 0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46" name="Freeform 882"/>
            <p:cNvSpPr>
              <a:spLocks/>
            </p:cNvSpPr>
            <p:nvPr/>
          </p:nvSpPr>
          <p:spPr bwMode="auto">
            <a:xfrm>
              <a:off x="4505" y="3511"/>
              <a:ext cx="99" cy="42"/>
            </a:xfrm>
            <a:custGeom>
              <a:avLst/>
              <a:gdLst>
                <a:gd name="T0" fmla="*/ 0 w 1285"/>
                <a:gd name="T1" fmla="*/ 0 h 505"/>
                <a:gd name="T2" fmla="*/ 0 w 1285"/>
                <a:gd name="T3" fmla="*/ 0 h 505"/>
                <a:gd name="T4" fmla="*/ 0 w 1285"/>
                <a:gd name="T5" fmla="*/ 0 h 505"/>
                <a:gd name="T6" fmla="*/ 0 w 1285"/>
                <a:gd name="T7" fmla="*/ 0 h 505"/>
                <a:gd name="T8" fmla="*/ 0 w 1285"/>
                <a:gd name="T9" fmla="*/ 0 h 505"/>
                <a:gd name="T10" fmla="*/ 0 w 1285"/>
                <a:gd name="T11" fmla="*/ 0 h 505"/>
                <a:gd name="T12" fmla="*/ 0 w 1285"/>
                <a:gd name="T13" fmla="*/ 0 h 505"/>
                <a:gd name="T14" fmla="*/ 0 w 1285"/>
                <a:gd name="T15" fmla="*/ 0 h 505"/>
                <a:gd name="T16" fmla="*/ 0 w 1285"/>
                <a:gd name="T17" fmla="*/ 0 h 505"/>
                <a:gd name="T18" fmla="*/ 0 w 1285"/>
                <a:gd name="T19" fmla="*/ 0 h 505"/>
                <a:gd name="T20" fmla="*/ 0 w 1285"/>
                <a:gd name="T21" fmla="*/ 0 h 505"/>
                <a:gd name="T22" fmla="*/ 0 w 1285"/>
                <a:gd name="T23" fmla="*/ 0 h 505"/>
                <a:gd name="T24" fmla="*/ 0 w 1285"/>
                <a:gd name="T25" fmla="*/ 0 h 505"/>
                <a:gd name="T26" fmla="*/ 0 w 1285"/>
                <a:gd name="T27" fmla="*/ 0 h 505"/>
                <a:gd name="T28" fmla="*/ 0 w 1285"/>
                <a:gd name="T29" fmla="*/ 0 h 505"/>
                <a:gd name="T30" fmla="*/ 0 w 1285"/>
                <a:gd name="T31" fmla="*/ 0 h 505"/>
                <a:gd name="T32" fmla="*/ 0 w 1285"/>
                <a:gd name="T33" fmla="*/ 0 h 505"/>
                <a:gd name="T34" fmla="*/ 0 w 1285"/>
                <a:gd name="T35" fmla="*/ 0 h 505"/>
                <a:gd name="T36" fmla="*/ 0 w 1285"/>
                <a:gd name="T37" fmla="*/ 0 h 505"/>
                <a:gd name="T38" fmla="*/ 0 w 1285"/>
                <a:gd name="T39" fmla="*/ 0 h 505"/>
                <a:gd name="T40" fmla="*/ 0 w 1285"/>
                <a:gd name="T41" fmla="*/ 0 h 505"/>
                <a:gd name="T42" fmla="*/ 0 w 1285"/>
                <a:gd name="T43" fmla="*/ 0 h 505"/>
                <a:gd name="T44" fmla="*/ 0 w 1285"/>
                <a:gd name="T45" fmla="*/ 0 h 505"/>
                <a:gd name="T46" fmla="*/ 0 w 1285"/>
                <a:gd name="T47" fmla="*/ 0 h 505"/>
                <a:gd name="T48" fmla="*/ 0 w 1285"/>
                <a:gd name="T49" fmla="*/ 0 h 505"/>
                <a:gd name="T50" fmla="*/ 0 w 1285"/>
                <a:gd name="T51" fmla="*/ 0 h 505"/>
                <a:gd name="T52" fmla="*/ 0 w 1285"/>
                <a:gd name="T53" fmla="*/ 0 h 505"/>
                <a:gd name="T54" fmla="*/ 0 w 1285"/>
                <a:gd name="T55" fmla="*/ 0 h 505"/>
                <a:gd name="T56" fmla="*/ 0 w 1285"/>
                <a:gd name="T57" fmla="*/ 0 h 505"/>
                <a:gd name="T58" fmla="*/ 0 w 1285"/>
                <a:gd name="T59" fmla="*/ 0 h 505"/>
                <a:gd name="T60" fmla="*/ 0 w 1285"/>
                <a:gd name="T61" fmla="*/ 0 h 505"/>
                <a:gd name="T62" fmla="*/ 0 w 1285"/>
                <a:gd name="T63" fmla="*/ 0 h 505"/>
                <a:gd name="T64" fmla="*/ 0 w 1285"/>
                <a:gd name="T65" fmla="*/ 0 h 505"/>
                <a:gd name="T66" fmla="*/ 0 w 1285"/>
                <a:gd name="T67" fmla="*/ 0 h 505"/>
                <a:gd name="T68" fmla="*/ 0 w 1285"/>
                <a:gd name="T69" fmla="*/ 0 h 505"/>
                <a:gd name="T70" fmla="*/ 0 w 1285"/>
                <a:gd name="T71" fmla="*/ 0 h 505"/>
                <a:gd name="T72" fmla="*/ 0 w 1285"/>
                <a:gd name="T73" fmla="*/ 0 h 505"/>
                <a:gd name="T74" fmla="*/ 0 w 1285"/>
                <a:gd name="T75" fmla="*/ 0 h 505"/>
                <a:gd name="T76" fmla="*/ 0 w 1285"/>
                <a:gd name="T77" fmla="*/ 0 h 505"/>
                <a:gd name="T78" fmla="*/ 0 w 1285"/>
                <a:gd name="T79" fmla="*/ 0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47" name="AutoShape 883"/>
            <p:cNvSpPr>
              <a:spLocks noChangeAspect="1" noChangeArrowheads="1" noTextEdit="1"/>
            </p:cNvSpPr>
            <p:nvPr/>
          </p:nvSpPr>
          <p:spPr bwMode="auto">
            <a:xfrm>
              <a:off x="4475" y="3342"/>
              <a:ext cx="16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548" name="Freeform 884"/>
            <p:cNvSpPr>
              <a:spLocks/>
            </p:cNvSpPr>
            <p:nvPr/>
          </p:nvSpPr>
          <p:spPr bwMode="auto">
            <a:xfrm>
              <a:off x="4508" y="3354"/>
              <a:ext cx="23" cy="31"/>
            </a:xfrm>
            <a:custGeom>
              <a:avLst/>
              <a:gdLst>
                <a:gd name="T0" fmla="*/ 0 w 179"/>
                <a:gd name="T1" fmla="*/ 0 h 216"/>
                <a:gd name="T2" fmla="*/ 0 w 179"/>
                <a:gd name="T3" fmla="*/ 0 h 216"/>
                <a:gd name="T4" fmla="*/ 0 w 179"/>
                <a:gd name="T5" fmla="*/ 0 h 216"/>
                <a:gd name="T6" fmla="*/ 0 w 179"/>
                <a:gd name="T7" fmla="*/ 0 h 216"/>
                <a:gd name="T8" fmla="*/ 0 w 179"/>
                <a:gd name="T9" fmla="*/ 0 h 216"/>
                <a:gd name="T10" fmla="*/ 0 w 179"/>
                <a:gd name="T11" fmla="*/ 0 h 216"/>
                <a:gd name="T12" fmla="*/ 0 w 179"/>
                <a:gd name="T13" fmla="*/ 0 h 216"/>
                <a:gd name="T14" fmla="*/ 0 w 179"/>
                <a:gd name="T15" fmla="*/ 0 h 216"/>
                <a:gd name="T16" fmla="*/ 0 w 179"/>
                <a:gd name="T17" fmla="*/ 0 h 216"/>
                <a:gd name="T18" fmla="*/ 0 w 179"/>
                <a:gd name="T19" fmla="*/ 0 h 216"/>
                <a:gd name="T20" fmla="*/ 0 w 179"/>
                <a:gd name="T21" fmla="*/ 0 h 216"/>
                <a:gd name="T22" fmla="*/ 0 w 179"/>
                <a:gd name="T23" fmla="*/ 0 h 216"/>
                <a:gd name="T24" fmla="*/ 0 w 179"/>
                <a:gd name="T25" fmla="*/ 0 h 216"/>
                <a:gd name="T26" fmla="*/ 0 w 179"/>
                <a:gd name="T27" fmla="*/ 0 h 216"/>
                <a:gd name="T28" fmla="*/ 0 w 179"/>
                <a:gd name="T29" fmla="*/ 0 h 216"/>
                <a:gd name="T30" fmla="*/ 0 w 179"/>
                <a:gd name="T31" fmla="*/ 0 h 216"/>
                <a:gd name="T32" fmla="*/ 0 w 179"/>
                <a:gd name="T33" fmla="*/ 0 h 216"/>
                <a:gd name="T34" fmla="*/ 0 w 179"/>
                <a:gd name="T35" fmla="*/ 0 h 216"/>
                <a:gd name="T36" fmla="*/ 0 w 179"/>
                <a:gd name="T37" fmla="*/ 0 h 216"/>
                <a:gd name="T38" fmla="*/ 0 w 179"/>
                <a:gd name="T39" fmla="*/ 0 h 216"/>
                <a:gd name="T40" fmla="*/ 0 w 179"/>
                <a:gd name="T41" fmla="*/ 0 h 216"/>
                <a:gd name="T42" fmla="*/ 0 w 179"/>
                <a:gd name="T43" fmla="*/ 0 h 216"/>
                <a:gd name="T44" fmla="*/ 0 w 179"/>
                <a:gd name="T45" fmla="*/ 0 h 216"/>
                <a:gd name="T46" fmla="*/ 0 w 179"/>
                <a:gd name="T47" fmla="*/ 0 h 216"/>
                <a:gd name="T48" fmla="*/ 0 w 179"/>
                <a:gd name="T49" fmla="*/ 0 h 216"/>
                <a:gd name="T50" fmla="*/ 0 w 179"/>
                <a:gd name="T51" fmla="*/ 0 h 216"/>
                <a:gd name="T52" fmla="*/ 0 w 179"/>
                <a:gd name="T53" fmla="*/ 0 h 216"/>
                <a:gd name="T54" fmla="*/ 0 w 179"/>
                <a:gd name="T55" fmla="*/ 0 h 216"/>
                <a:gd name="T56" fmla="*/ 0 w 179"/>
                <a:gd name="T57" fmla="*/ 0 h 216"/>
                <a:gd name="T58" fmla="*/ 0 w 179"/>
                <a:gd name="T59" fmla="*/ 0 h 216"/>
                <a:gd name="T60" fmla="*/ 0 w 179"/>
                <a:gd name="T61" fmla="*/ 0 h 216"/>
                <a:gd name="T62" fmla="*/ 0 w 179"/>
                <a:gd name="T63" fmla="*/ 0 h 216"/>
                <a:gd name="T64" fmla="*/ 0 w 179"/>
                <a:gd name="T65" fmla="*/ 0 h 216"/>
                <a:gd name="T66" fmla="*/ 0 w 179"/>
                <a:gd name="T67" fmla="*/ 0 h 216"/>
                <a:gd name="T68" fmla="*/ 0 w 179"/>
                <a:gd name="T69" fmla="*/ 0 h 216"/>
                <a:gd name="T70" fmla="*/ 0 w 179"/>
                <a:gd name="T71" fmla="*/ 0 h 216"/>
                <a:gd name="T72" fmla="*/ 0 w 179"/>
                <a:gd name="T73" fmla="*/ 0 h 216"/>
                <a:gd name="T74" fmla="*/ 0 w 179"/>
                <a:gd name="T75" fmla="*/ 0 h 216"/>
                <a:gd name="T76" fmla="*/ 0 w 179"/>
                <a:gd name="T77" fmla="*/ 0 h 216"/>
                <a:gd name="T78" fmla="*/ 0 w 179"/>
                <a:gd name="T79" fmla="*/ 0 h 216"/>
                <a:gd name="T80" fmla="*/ 0 w 179"/>
                <a:gd name="T81" fmla="*/ 0 h 216"/>
                <a:gd name="T82" fmla="*/ 0 w 179"/>
                <a:gd name="T83" fmla="*/ 0 h 216"/>
                <a:gd name="T84" fmla="*/ 0 w 179"/>
                <a:gd name="T85" fmla="*/ 0 h 216"/>
                <a:gd name="T86" fmla="*/ 0 w 179"/>
                <a:gd name="T87" fmla="*/ 0 h 216"/>
                <a:gd name="T88" fmla="*/ 0 w 179"/>
                <a:gd name="T89" fmla="*/ 0 h 216"/>
                <a:gd name="T90" fmla="*/ 0 w 179"/>
                <a:gd name="T91" fmla="*/ 0 h 216"/>
                <a:gd name="T92" fmla="*/ 0 w 179"/>
                <a:gd name="T93" fmla="*/ 0 h 216"/>
                <a:gd name="T94" fmla="*/ 0 w 179"/>
                <a:gd name="T95" fmla="*/ 0 h 216"/>
                <a:gd name="T96" fmla="*/ 0 w 179"/>
                <a:gd name="T97" fmla="*/ 0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chemeClr val="bg2"/>
              </a:solidFill>
              <a:round/>
              <a:headEnd/>
              <a:tailEnd/>
            </a:ln>
          </p:spPr>
          <p:txBody>
            <a:bodyPr/>
            <a:lstStyle/>
            <a:p>
              <a:endParaRPr lang="zh-CN" altLang="en-US"/>
            </a:p>
          </p:txBody>
        </p:sp>
        <p:sp>
          <p:nvSpPr>
            <p:cNvPr id="59549" name="Freeform 885"/>
            <p:cNvSpPr>
              <a:spLocks/>
            </p:cNvSpPr>
            <p:nvPr/>
          </p:nvSpPr>
          <p:spPr bwMode="auto">
            <a:xfrm>
              <a:off x="4547" y="3353"/>
              <a:ext cx="14" cy="24"/>
            </a:xfrm>
            <a:custGeom>
              <a:avLst/>
              <a:gdLst>
                <a:gd name="T0" fmla="*/ 0 w 114"/>
                <a:gd name="T1" fmla="*/ 0 h 168"/>
                <a:gd name="T2" fmla="*/ 0 w 114"/>
                <a:gd name="T3" fmla="*/ 0 h 168"/>
                <a:gd name="T4" fmla="*/ 0 w 114"/>
                <a:gd name="T5" fmla="*/ 0 h 168"/>
                <a:gd name="T6" fmla="*/ 0 w 114"/>
                <a:gd name="T7" fmla="*/ 0 h 168"/>
                <a:gd name="T8" fmla="*/ 0 w 114"/>
                <a:gd name="T9" fmla="*/ 0 h 168"/>
                <a:gd name="T10" fmla="*/ 0 w 114"/>
                <a:gd name="T11" fmla="*/ 0 h 168"/>
                <a:gd name="T12" fmla="*/ 0 w 114"/>
                <a:gd name="T13" fmla="*/ 0 h 168"/>
                <a:gd name="T14" fmla="*/ 0 w 114"/>
                <a:gd name="T15" fmla="*/ 0 h 168"/>
                <a:gd name="T16" fmla="*/ 0 w 114"/>
                <a:gd name="T17" fmla="*/ 0 h 168"/>
                <a:gd name="T18" fmla="*/ 0 w 114"/>
                <a:gd name="T19" fmla="*/ 0 h 168"/>
                <a:gd name="T20" fmla="*/ 0 w 114"/>
                <a:gd name="T21" fmla="*/ 0 h 168"/>
                <a:gd name="T22" fmla="*/ 0 w 114"/>
                <a:gd name="T23" fmla="*/ 0 h 168"/>
                <a:gd name="T24" fmla="*/ 0 w 114"/>
                <a:gd name="T25" fmla="*/ 0 h 168"/>
                <a:gd name="T26" fmla="*/ 0 w 114"/>
                <a:gd name="T27" fmla="*/ 0 h 168"/>
                <a:gd name="T28" fmla="*/ 0 w 114"/>
                <a:gd name="T29" fmla="*/ 0 h 168"/>
                <a:gd name="T30" fmla="*/ 0 w 114"/>
                <a:gd name="T31" fmla="*/ 0 h 168"/>
                <a:gd name="T32" fmla="*/ 0 w 114"/>
                <a:gd name="T33" fmla="*/ 0 h 168"/>
                <a:gd name="T34" fmla="*/ 0 w 114"/>
                <a:gd name="T35" fmla="*/ 0 h 168"/>
                <a:gd name="T36" fmla="*/ 0 w 114"/>
                <a:gd name="T37" fmla="*/ 0 h 168"/>
                <a:gd name="T38" fmla="*/ 0 w 114"/>
                <a:gd name="T39" fmla="*/ 0 h 168"/>
                <a:gd name="T40" fmla="*/ 0 w 114"/>
                <a:gd name="T41" fmla="*/ 0 h 168"/>
                <a:gd name="T42" fmla="*/ 0 w 114"/>
                <a:gd name="T43" fmla="*/ 0 h 168"/>
                <a:gd name="T44" fmla="*/ 0 w 114"/>
                <a:gd name="T45" fmla="*/ 0 h 168"/>
                <a:gd name="T46" fmla="*/ 0 w 114"/>
                <a:gd name="T47" fmla="*/ 0 h 168"/>
                <a:gd name="T48" fmla="*/ 0 w 114"/>
                <a:gd name="T49" fmla="*/ 0 h 168"/>
                <a:gd name="T50" fmla="*/ 0 w 114"/>
                <a:gd name="T51" fmla="*/ 0 h 168"/>
                <a:gd name="T52" fmla="*/ 0 w 114"/>
                <a:gd name="T53" fmla="*/ 0 h 168"/>
                <a:gd name="T54" fmla="*/ 0 w 114"/>
                <a:gd name="T55" fmla="*/ 0 h 168"/>
                <a:gd name="T56" fmla="*/ 0 w 114"/>
                <a:gd name="T57" fmla="*/ 0 h 168"/>
                <a:gd name="T58" fmla="*/ 0 w 114"/>
                <a:gd name="T59" fmla="*/ 0 h 168"/>
                <a:gd name="T60" fmla="*/ 0 w 114"/>
                <a:gd name="T61" fmla="*/ 0 h 168"/>
                <a:gd name="T62" fmla="*/ 0 w 114"/>
                <a:gd name="T63" fmla="*/ 0 h 168"/>
                <a:gd name="T64" fmla="*/ 0 w 114"/>
                <a:gd name="T65" fmla="*/ 0 h 168"/>
                <a:gd name="T66" fmla="*/ 0 w 114"/>
                <a:gd name="T67" fmla="*/ 0 h 168"/>
                <a:gd name="T68" fmla="*/ 0 w 114"/>
                <a:gd name="T69" fmla="*/ 0 h 168"/>
                <a:gd name="T70" fmla="*/ 0 w 114"/>
                <a:gd name="T71" fmla="*/ 0 h 168"/>
                <a:gd name="T72" fmla="*/ 0 w 114"/>
                <a:gd name="T73" fmla="*/ 0 h 168"/>
                <a:gd name="T74" fmla="*/ 0 w 114"/>
                <a:gd name="T75" fmla="*/ 0 h 168"/>
                <a:gd name="T76" fmla="*/ 0 w 114"/>
                <a:gd name="T77" fmla="*/ 0 h 168"/>
                <a:gd name="T78" fmla="*/ 0 w 114"/>
                <a:gd name="T79" fmla="*/ 0 h 168"/>
                <a:gd name="T80" fmla="*/ 0 w 114"/>
                <a:gd name="T81" fmla="*/ 0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50" name="Freeform 886"/>
            <p:cNvSpPr>
              <a:spLocks/>
            </p:cNvSpPr>
            <p:nvPr/>
          </p:nvSpPr>
          <p:spPr bwMode="auto">
            <a:xfrm>
              <a:off x="4494" y="3348"/>
              <a:ext cx="37" cy="50"/>
            </a:xfrm>
            <a:custGeom>
              <a:avLst/>
              <a:gdLst>
                <a:gd name="T0" fmla="*/ 0 w 289"/>
                <a:gd name="T1" fmla="*/ 0 h 351"/>
                <a:gd name="T2" fmla="*/ 0 w 289"/>
                <a:gd name="T3" fmla="*/ 0 h 351"/>
                <a:gd name="T4" fmla="*/ 0 w 289"/>
                <a:gd name="T5" fmla="*/ 0 h 351"/>
                <a:gd name="T6" fmla="*/ 0 w 289"/>
                <a:gd name="T7" fmla="*/ 0 h 351"/>
                <a:gd name="T8" fmla="*/ 0 w 289"/>
                <a:gd name="T9" fmla="*/ 0 h 351"/>
                <a:gd name="T10" fmla="*/ 0 w 289"/>
                <a:gd name="T11" fmla="*/ 0 h 351"/>
                <a:gd name="T12" fmla="*/ 0 w 289"/>
                <a:gd name="T13" fmla="*/ 0 h 351"/>
                <a:gd name="T14" fmla="*/ 0 w 289"/>
                <a:gd name="T15" fmla="*/ 0 h 351"/>
                <a:gd name="T16" fmla="*/ 0 w 289"/>
                <a:gd name="T17" fmla="*/ 0 h 351"/>
                <a:gd name="T18" fmla="*/ 0 w 289"/>
                <a:gd name="T19" fmla="*/ 0 h 351"/>
                <a:gd name="T20" fmla="*/ 0 w 289"/>
                <a:gd name="T21" fmla="*/ 0 h 351"/>
                <a:gd name="T22" fmla="*/ 0 w 289"/>
                <a:gd name="T23" fmla="*/ 0 h 351"/>
                <a:gd name="T24" fmla="*/ 0 w 289"/>
                <a:gd name="T25" fmla="*/ 0 h 351"/>
                <a:gd name="T26" fmla="*/ 0 w 289"/>
                <a:gd name="T27" fmla="*/ 0 h 351"/>
                <a:gd name="T28" fmla="*/ 0 w 289"/>
                <a:gd name="T29" fmla="*/ 0 h 351"/>
                <a:gd name="T30" fmla="*/ 0 w 289"/>
                <a:gd name="T31" fmla="*/ 0 h 351"/>
                <a:gd name="T32" fmla="*/ 0 w 289"/>
                <a:gd name="T33" fmla="*/ 0 h 351"/>
                <a:gd name="T34" fmla="*/ 0 w 289"/>
                <a:gd name="T35" fmla="*/ 0 h 351"/>
                <a:gd name="T36" fmla="*/ 0 w 289"/>
                <a:gd name="T37" fmla="*/ 0 h 351"/>
                <a:gd name="T38" fmla="*/ 0 w 289"/>
                <a:gd name="T39" fmla="*/ 0 h 351"/>
                <a:gd name="T40" fmla="*/ 0 w 289"/>
                <a:gd name="T41" fmla="*/ 0 h 351"/>
                <a:gd name="T42" fmla="*/ 0 w 289"/>
                <a:gd name="T43" fmla="*/ 0 h 351"/>
                <a:gd name="T44" fmla="*/ 0 w 289"/>
                <a:gd name="T45" fmla="*/ 0 h 351"/>
                <a:gd name="T46" fmla="*/ 0 w 289"/>
                <a:gd name="T47" fmla="*/ 0 h 351"/>
                <a:gd name="T48" fmla="*/ 0 w 289"/>
                <a:gd name="T49" fmla="*/ 0 h 351"/>
                <a:gd name="T50" fmla="*/ 0 w 289"/>
                <a:gd name="T51" fmla="*/ 0 h 351"/>
                <a:gd name="T52" fmla="*/ 0 w 289"/>
                <a:gd name="T53" fmla="*/ 0 h 351"/>
                <a:gd name="T54" fmla="*/ 0 w 289"/>
                <a:gd name="T55" fmla="*/ 0 h 351"/>
                <a:gd name="T56" fmla="*/ 0 w 289"/>
                <a:gd name="T57" fmla="*/ 0 h 351"/>
                <a:gd name="T58" fmla="*/ 0 w 289"/>
                <a:gd name="T59" fmla="*/ 0 h 351"/>
                <a:gd name="T60" fmla="*/ 0 w 289"/>
                <a:gd name="T61" fmla="*/ 0 h 351"/>
                <a:gd name="T62" fmla="*/ 0 w 289"/>
                <a:gd name="T63" fmla="*/ 0 h 351"/>
                <a:gd name="T64" fmla="*/ 0 w 289"/>
                <a:gd name="T65" fmla="*/ 0 h 351"/>
                <a:gd name="T66" fmla="*/ 0 w 289"/>
                <a:gd name="T67" fmla="*/ 0 h 351"/>
                <a:gd name="T68" fmla="*/ 0 w 289"/>
                <a:gd name="T69" fmla="*/ 0 h 351"/>
                <a:gd name="T70" fmla="*/ 0 w 289"/>
                <a:gd name="T71" fmla="*/ 0 h 351"/>
                <a:gd name="T72" fmla="*/ 0 w 289"/>
                <a:gd name="T73" fmla="*/ 0 h 351"/>
                <a:gd name="T74" fmla="*/ 0 w 289"/>
                <a:gd name="T75" fmla="*/ 0 h 351"/>
                <a:gd name="T76" fmla="*/ 0 w 289"/>
                <a:gd name="T77" fmla="*/ 0 h 351"/>
                <a:gd name="T78" fmla="*/ 0 w 289"/>
                <a:gd name="T79" fmla="*/ 0 h 351"/>
                <a:gd name="T80" fmla="*/ 0 w 289"/>
                <a:gd name="T81" fmla="*/ 0 h 351"/>
                <a:gd name="T82" fmla="*/ 0 w 289"/>
                <a:gd name="T83" fmla="*/ 0 h 351"/>
                <a:gd name="T84" fmla="*/ 0 w 289"/>
                <a:gd name="T85" fmla="*/ 0 h 351"/>
                <a:gd name="T86" fmla="*/ 0 w 289"/>
                <a:gd name="T87" fmla="*/ 0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51" name="Freeform 887"/>
            <p:cNvSpPr>
              <a:spLocks/>
            </p:cNvSpPr>
            <p:nvPr/>
          </p:nvSpPr>
          <p:spPr bwMode="auto">
            <a:xfrm>
              <a:off x="4545" y="3346"/>
              <a:ext cx="32" cy="34"/>
            </a:xfrm>
            <a:custGeom>
              <a:avLst/>
              <a:gdLst>
                <a:gd name="T0" fmla="*/ 0 w 254"/>
                <a:gd name="T1" fmla="*/ 0 h 234"/>
                <a:gd name="T2" fmla="*/ 0 w 254"/>
                <a:gd name="T3" fmla="*/ 0 h 234"/>
                <a:gd name="T4" fmla="*/ 0 w 254"/>
                <a:gd name="T5" fmla="*/ 0 h 234"/>
                <a:gd name="T6" fmla="*/ 0 w 254"/>
                <a:gd name="T7" fmla="*/ 0 h 234"/>
                <a:gd name="T8" fmla="*/ 0 w 254"/>
                <a:gd name="T9" fmla="*/ 0 h 234"/>
                <a:gd name="T10" fmla="*/ 0 w 254"/>
                <a:gd name="T11" fmla="*/ 0 h 234"/>
                <a:gd name="T12" fmla="*/ 0 w 254"/>
                <a:gd name="T13" fmla="*/ 0 h 234"/>
                <a:gd name="T14" fmla="*/ 0 w 254"/>
                <a:gd name="T15" fmla="*/ 0 h 234"/>
                <a:gd name="T16" fmla="*/ 0 w 254"/>
                <a:gd name="T17" fmla="*/ 0 h 234"/>
                <a:gd name="T18" fmla="*/ 0 w 254"/>
                <a:gd name="T19" fmla="*/ 0 h 234"/>
                <a:gd name="T20" fmla="*/ 0 w 254"/>
                <a:gd name="T21" fmla="*/ 0 h 234"/>
                <a:gd name="T22" fmla="*/ 0 w 254"/>
                <a:gd name="T23" fmla="*/ 0 h 234"/>
                <a:gd name="T24" fmla="*/ 0 w 254"/>
                <a:gd name="T25" fmla="*/ 0 h 234"/>
                <a:gd name="T26" fmla="*/ 0 w 254"/>
                <a:gd name="T27" fmla="*/ 0 h 234"/>
                <a:gd name="T28" fmla="*/ 0 w 254"/>
                <a:gd name="T29" fmla="*/ 0 h 234"/>
                <a:gd name="T30" fmla="*/ 0 w 254"/>
                <a:gd name="T31" fmla="*/ 0 h 234"/>
                <a:gd name="T32" fmla="*/ 0 w 254"/>
                <a:gd name="T33" fmla="*/ 0 h 234"/>
                <a:gd name="T34" fmla="*/ 0 w 254"/>
                <a:gd name="T35" fmla="*/ 0 h 234"/>
                <a:gd name="T36" fmla="*/ 0 w 254"/>
                <a:gd name="T37" fmla="*/ 0 h 234"/>
                <a:gd name="T38" fmla="*/ 0 w 254"/>
                <a:gd name="T39" fmla="*/ 0 h 234"/>
                <a:gd name="T40" fmla="*/ 0 w 254"/>
                <a:gd name="T41" fmla="*/ 0 h 234"/>
                <a:gd name="T42" fmla="*/ 0 w 254"/>
                <a:gd name="T43" fmla="*/ 0 h 234"/>
                <a:gd name="T44" fmla="*/ 0 w 254"/>
                <a:gd name="T45" fmla="*/ 0 h 234"/>
                <a:gd name="T46" fmla="*/ 0 w 254"/>
                <a:gd name="T47" fmla="*/ 0 h 234"/>
                <a:gd name="T48" fmla="*/ 0 w 254"/>
                <a:gd name="T49" fmla="*/ 0 h 234"/>
                <a:gd name="T50" fmla="*/ 0 w 254"/>
                <a:gd name="T51" fmla="*/ 0 h 234"/>
                <a:gd name="T52" fmla="*/ 0 w 254"/>
                <a:gd name="T53" fmla="*/ 0 h 234"/>
                <a:gd name="T54" fmla="*/ 0 w 254"/>
                <a:gd name="T55" fmla="*/ 0 h 234"/>
                <a:gd name="T56" fmla="*/ 0 w 254"/>
                <a:gd name="T57" fmla="*/ 0 h 234"/>
                <a:gd name="T58" fmla="*/ 0 w 254"/>
                <a:gd name="T59" fmla="*/ 0 h 234"/>
                <a:gd name="T60" fmla="*/ 0 w 254"/>
                <a:gd name="T61" fmla="*/ 0 h 234"/>
                <a:gd name="T62" fmla="*/ 0 w 254"/>
                <a:gd name="T63" fmla="*/ 0 h 234"/>
                <a:gd name="T64" fmla="*/ 0 w 254"/>
                <a:gd name="T65" fmla="*/ 0 h 234"/>
                <a:gd name="T66" fmla="*/ 0 w 254"/>
                <a:gd name="T67" fmla="*/ 0 h 234"/>
                <a:gd name="T68" fmla="*/ 0 w 254"/>
                <a:gd name="T69" fmla="*/ 0 h 234"/>
                <a:gd name="T70" fmla="*/ 0 w 254"/>
                <a:gd name="T71" fmla="*/ 0 h 234"/>
                <a:gd name="T72" fmla="*/ 0 w 254"/>
                <a:gd name="T73" fmla="*/ 0 h 234"/>
                <a:gd name="T74" fmla="*/ 0 w 254"/>
                <a:gd name="T75" fmla="*/ 0 h 234"/>
                <a:gd name="T76" fmla="*/ 0 w 254"/>
                <a:gd name="T77" fmla="*/ 0 h 234"/>
                <a:gd name="T78" fmla="*/ 0 w 254"/>
                <a:gd name="T79" fmla="*/ 0 h 234"/>
                <a:gd name="T80" fmla="*/ 0 w 254"/>
                <a:gd name="T81" fmla="*/ 0 h 234"/>
                <a:gd name="T82" fmla="*/ 0 w 254"/>
                <a:gd name="T83" fmla="*/ 0 h 234"/>
                <a:gd name="T84" fmla="*/ 0 w 254"/>
                <a:gd name="T85" fmla="*/ 0 h 234"/>
                <a:gd name="T86" fmla="*/ 0 w 254"/>
                <a:gd name="T87" fmla="*/ 0 h 234"/>
                <a:gd name="T88" fmla="*/ 0 w 254"/>
                <a:gd name="T89" fmla="*/ 0 h 234"/>
                <a:gd name="T90" fmla="*/ 0 w 254"/>
                <a:gd name="T91" fmla="*/ 0 h 234"/>
                <a:gd name="T92" fmla="*/ 0 w 254"/>
                <a:gd name="T93" fmla="*/ 0 h 234"/>
                <a:gd name="T94" fmla="*/ 0 w 254"/>
                <a:gd name="T95" fmla="*/ 0 h 234"/>
                <a:gd name="T96" fmla="*/ 0 w 254"/>
                <a:gd name="T97" fmla="*/ 0 h 234"/>
                <a:gd name="T98" fmla="*/ 0 w 254"/>
                <a:gd name="T99" fmla="*/ 0 h 234"/>
                <a:gd name="T100" fmla="*/ 0 w 254"/>
                <a:gd name="T101" fmla="*/ 0 h 234"/>
                <a:gd name="T102" fmla="*/ 0 w 254"/>
                <a:gd name="T103" fmla="*/ 0 h 234"/>
                <a:gd name="T104" fmla="*/ 0 w 254"/>
                <a:gd name="T105" fmla="*/ 0 h 234"/>
                <a:gd name="T106" fmla="*/ 0 w 254"/>
                <a:gd name="T107" fmla="*/ 0 h 234"/>
                <a:gd name="T108" fmla="*/ 0 w 254"/>
                <a:gd name="T109" fmla="*/ 0 h 234"/>
                <a:gd name="T110" fmla="*/ 0 w 254"/>
                <a:gd name="T111" fmla="*/ 0 h 234"/>
                <a:gd name="T112" fmla="*/ 0 w 254"/>
                <a:gd name="T113" fmla="*/ 0 h 234"/>
                <a:gd name="T114" fmla="*/ 0 w 254"/>
                <a:gd name="T115" fmla="*/ 0 h 234"/>
                <a:gd name="T116" fmla="*/ 0 w 254"/>
                <a:gd name="T117" fmla="*/ 0 h 234"/>
                <a:gd name="T118" fmla="*/ 0 w 254"/>
                <a:gd name="T119" fmla="*/ 0 h 234"/>
                <a:gd name="T120" fmla="*/ 0 w 254"/>
                <a:gd name="T121" fmla="*/ 0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52" name="Freeform 888"/>
            <p:cNvSpPr>
              <a:spLocks/>
            </p:cNvSpPr>
            <p:nvPr/>
          </p:nvSpPr>
          <p:spPr bwMode="auto">
            <a:xfrm>
              <a:off x="4481" y="3362"/>
              <a:ext cx="13" cy="31"/>
            </a:xfrm>
            <a:custGeom>
              <a:avLst/>
              <a:gdLst>
                <a:gd name="T0" fmla="*/ 0 w 103"/>
                <a:gd name="T1" fmla="*/ 0 h 221"/>
                <a:gd name="T2" fmla="*/ 0 w 103"/>
                <a:gd name="T3" fmla="*/ 0 h 221"/>
                <a:gd name="T4" fmla="*/ 0 w 103"/>
                <a:gd name="T5" fmla="*/ 0 h 221"/>
                <a:gd name="T6" fmla="*/ 0 w 103"/>
                <a:gd name="T7" fmla="*/ 0 h 221"/>
                <a:gd name="T8" fmla="*/ 0 w 103"/>
                <a:gd name="T9" fmla="*/ 0 h 221"/>
                <a:gd name="T10" fmla="*/ 0 w 103"/>
                <a:gd name="T11" fmla="*/ 0 h 221"/>
                <a:gd name="T12" fmla="*/ 0 w 103"/>
                <a:gd name="T13" fmla="*/ 0 h 221"/>
                <a:gd name="T14" fmla="*/ 0 w 103"/>
                <a:gd name="T15" fmla="*/ 0 h 221"/>
                <a:gd name="T16" fmla="*/ 0 w 103"/>
                <a:gd name="T17" fmla="*/ 0 h 221"/>
                <a:gd name="T18" fmla="*/ 0 w 103"/>
                <a:gd name="T19" fmla="*/ 0 h 221"/>
                <a:gd name="T20" fmla="*/ 0 w 103"/>
                <a:gd name="T21" fmla="*/ 0 h 221"/>
                <a:gd name="T22" fmla="*/ 0 w 103"/>
                <a:gd name="T23" fmla="*/ 0 h 221"/>
                <a:gd name="T24" fmla="*/ 0 w 103"/>
                <a:gd name="T25" fmla="*/ 0 h 221"/>
                <a:gd name="T26" fmla="*/ 0 w 103"/>
                <a:gd name="T27" fmla="*/ 0 h 221"/>
                <a:gd name="T28" fmla="*/ 0 w 103"/>
                <a:gd name="T29" fmla="*/ 0 h 221"/>
                <a:gd name="T30" fmla="*/ 0 w 103"/>
                <a:gd name="T31" fmla="*/ 0 h 221"/>
                <a:gd name="T32" fmla="*/ 0 w 103"/>
                <a:gd name="T33" fmla="*/ 0 h 221"/>
                <a:gd name="T34" fmla="*/ 0 w 103"/>
                <a:gd name="T35" fmla="*/ 0 h 221"/>
                <a:gd name="T36" fmla="*/ 0 w 103"/>
                <a:gd name="T37" fmla="*/ 0 h 221"/>
                <a:gd name="T38" fmla="*/ 0 w 103"/>
                <a:gd name="T39" fmla="*/ 0 h 221"/>
                <a:gd name="T40" fmla="*/ 0 w 103"/>
                <a:gd name="T41" fmla="*/ 0 h 221"/>
                <a:gd name="T42" fmla="*/ 0 w 103"/>
                <a:gd name="T43" fmla="*/ 0 h 221"/>
                <a:gd name="T44" fmla="*/ 0 w 103"/>
                <a:gd name="T45" fmla="*/ 0 h 221"/>
                <a:gd name="T46" fmla="*/ 0 w 103"/>
                <a:gd name="T47" fmla="*/ 0 h 221"/>
                <a:gd name="T48" fmla="*/ 0 w 103"/>
                <a:gd name="T49" fmla="*/ 0 h 221"/>
                <a:gd name="T50" fmla="*/ 0 w 103"/>
                <a:gd name="T51" fmla="*/ 0 h 221"/>
                <a:gd name="T52" fmla="*/ 0 w 103"/>
                <a:gd name="T53" fmla="*/ 0 h 221"/>
                <a:gd name="T54" fmla="*/ 0 w 103"/>
                <a:gd name="T55" fmla="*/ 0 h 221"/>
                <a:gd name="T56" fmla="*/ 0 w 103"/>
                <a:gd name="T57" fmla="*/ 0 h 221"/>
                <a:gd name="T58" fmla="*/ 0 w 103"/>
                <a:gd name="T59" fmla="*/ 0 h 221"/>
                <a:gd name="T60" fmla="*/ 0 w 103"/>
                <a:gd name="T61" fmla="*/ 0 h 221"/>
                <a:gd name="T62" fmla="*/ 0 w 103"/>
                <a:gd name="T63" fmla="*/ 0 h 221"/>
                <a:gd name="T64" fmla="*/ 0 w 103"/>
                <a:gd name="T65" fmla="*/ 0 h 221"/>
                <a:gd name="T66" fmla="*/ 0 w 103"/>
                <a:gd name="T67" fmla="*/ 0 h 221"/>
                <a:gd name="T68" fmla="*/ 0 w 103"/>
                <a:gd name="T69" fmla="*/ 0 h 221"/>
                <a:gd name="T70" fmla="*/ 0 w 103"/>
                <a:gd name="T71" fmla="*/ 0 h 221"/>
                <a:gd name="T72" fmla="*/ 0 w 103"/>
                <a:gd name="T73" fmla="*/ 0 h 221"/>
                <a:gd name="T74" fmla="*/ 0 w 103"/>
                <a:gd name="T75" fmla="*/ 0 h 221"/>
                <a:gd name="T76" fmla="*/ 0 w 103"/>
                <a:gd name="T77" fmla="*/ 0 h 221"/>
                <a:gd name="T78" fmla="*/ 0 w 103"/>
                <a:gd name="T79" fmla="*/ 0 h 221"/>
                <a:gd name="T80" fmla="*/ 0 w 103"/>
                <a:gd name="T81" fmla="*/ 0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53" name="Freeform 889"/>
            <p:cNvSpPr>
              <a:spLocks/>
            </p:cNvSpPr>
            <p:nvPr/>
          </p:nvSpPr>
          <p:spPr bwMode="auto">
            <a:xfrm>
              <a:off x="4571" y="3344"/>
              <a:ext cx="28" cy="41"/>
            </a:xfrm>
            <a:custGeom>
              <a:avLst/>
              <a:gdLst>
                <a:gd name="T0" fmla="*/ 0 w 221"/>
                <a:gd name="T1" fmla="*/ 0 h 288"/>
                <a:gd name="T2" fmla="*/ 0 w 221"/>
                <a:gd name="T3" fmla="*/ 0 h 288"/>
                <a:gd name="T4" fmla="*/ 0 w 221"/>
                <a:gd name="T5" fmla="*/ 0 h 288"/>
                <a:gd name="T6" fmla="*/ 0 w 221"/>
                <a:gd name="T7" fmla="*/ 0 h 288"/>
                <a:gd name="T8" fmla="*/ 0 w 221"/>
                <a:gd name="T9" fmla="*/ 0 h 288"/>
                <a:gd name="T10" fmla="*/ 0 w 221"/>
                <a:gd name="T11" fmla="*/ 0 h 288"/>
                <a:gd name="T12" fmla="*/ 0 w 221"/>
                <a:gd name="T13" fmla="*/ 0 h 288"/>
                <a:gd name="T14" fmla="*/ 0 w 221"/>
                <a:gd name="T15" fmla="*/ 0 h 288"/>
                <a:gd name="T16" fmla="*/ 0 w 221"/>
                <a:gd name="T17" fmla="*/ 0 h 288"/>
                <a:gd name="T18" fmla="*/ 0 w 221"/>
                <a:gd name="T19" fmla="*/ 0 h 288"/>
                <a:gd name="T20" fmla="*/ 0 w 221"/>
                <a:gd name="T21" fmla="*/ 0 h 288"/>
                <a:gd name="T22" fmla="*/ 0 w 221"/>
                <a:gd name="T23" fmla="*/ 0 h 288"/>
                <a:gd name="T24" fmla="*/ 0 w 221"/>
                <a:gd name="T25" fmla="*/ 0 h 288"/>
                <a:gd name="T26" fmla="*/ 0 w 221"/>
                <a:gd name="T27" fmla="*/ 0 h 288"/>
                <a:gd name="T28" fmla="*/ 0 w 221"/>
                <a:gd name="T29" fmla="*/ 0 h 288"/>
                <a:gd name="T30" fmla="*/ 0 w 221"/>
                <a:gd name="T31" fmla="*/ 0 h 288"/>
                <a:gd name="T32" fmla="*/ 0 w 221"/>
                <a:gd name="T33" fmla="*/ 0 h 288"/>
                <a:gd name="T34" fmla="*/ 0 w 221"/>
                <a:gd name="T35" fmla="*/ 0 h 288"/>
                <a:gd name="T36" fmla="*/ 0 w 221"/>
                <a:gd name="T37" fmla="*/ 0 h 288"/>
                <a:gd name="T38" fmla="*/ 0 w 221"/>
                <a:gd name="T39" fmla="*/ 0 h 288"/>
                <a:gd name="T40" fmla="*/ 0 w 221"/>
                <a:gd name="T41" fmla="*/ 0 h 288"/>
                <a:gd name="T42" fmla="*/ 0 w 221"/>
                <a:gd name="T43" fmla="*/ 0 h 288"/>
                <a:gd name="T44" fmla="*/ 0 w 221"/>
                <a:gd name="T45" fmla="*/ 0 h 288"/>
                <a:gd name="T46" fmla="*/ 0 w 221"/>
                <a:gd name="T47" fmla="*/ 0 h 288"/>
                <a:gd name="T48" fmla="*/ 0 w 221"/>
                <a:gd name="T49" fmla="*/ 0 h 288"/>
                <a:gd name="T50" fmla="*/ 0 w 221"/>
                <a:gd name="T51" fmla="*/ 0 h 288"/>
                <a:gd name="T52" fmla="*/ 0 w 221"/>
                <a:gd name="T53" fmla="*/ 0 h 288"/>
                <a:gd name="T54" fmla="*/ 0 w 221"/>
                <a:gd name="T55" fmla="*/ 0 h 288"/>
                <a:gd name="T56" fmla="*/ 0 w 221"/>
                <a:gd name="T57" fmla="*/ 0 h 288"/>
                <a:gd name="T58" fmla="*/ 0 w 221"/>
                <a:gd name="T59" fmla="*/ 0 h 288"/>
                <a:gd name="T60" fmla="*/ 0 w 221"/>
                <a:gd name="T61" fmla="*/ 0 h 288"/>
                <a:gd name="T62" fmla="*/ 0 w 221"/>
                <a:gd name="T63" fmla="*/ 0 h 288"/>
                <a:gd name="T64" fmla="*/ 0 w 221"/>
                <a:gd name="T65" fmla="*/ 0 h 288"/>
                <a:gd name="T66" fmla="*/ 0 w 221"/>
                <a:gd name="T67" fmla="*/ 0 h 288"/>
                <a:gd name="T68" fmla="*/ 0 w 221"/>
                <a:gd name="T69" fmla="*/ 0 h 288"/>
                <a:gd name="T70" fmla="*/ 0 w 221"/>
                <a:gd name="T71" fmla="*/ 0 h 288"/>
                <a:gd name="T72" fmla="*/ 0 w 221"/>
                <a:gd name="T73" fmla="*/ 0 h 288"/>
                <a:gd name="T74" fmla="*/ 0 w 221"/>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54" name="Freeform 890"/>
            <p:cNvSpPr>
              <a:spLocks/>
            </p:cNvSpPr>
            <p:nvPr/>
          </p:nvSpPr>
          <p:spPr bwMode="auto">
            <a:xfrm>
              <a:off x="4541" y="3392"/>
              <a:ext cx="9" cy="25"/>
            </a:xfrm>
            <a:custGeom>
              <a:avLst/>
              <a:gdLst>
                <a:gd name="T0" fmla="*/ 0 w 74"/>
                <a:gd name="T1" fmla="*/ 0 h 174"/>
                <a:gd name="T2" fmla="*/ 0 w 74"/>
                <a:gd name="T3" fmla="*/ 0 h 174"/>
                <a:gd name="T4" fmla="*/ 0 w 74"/>
                <a:gd name="T5" fmla="*/ 0 h 174"/>
                <a:gd name="T6" fmla="*/ 0 w 74"/>
                <a:gd name="T7" fmla="*/ 0 h 174"/>
                <a:gd name="T8" fmla="*/ 0 w 74"/>
                <a:gd name="T9" fmla="*/ 0 h 174"/>
                <a:gd name="T10" fmla="*/ 0 w 74"/>
                <a:gd name="T11" fmla="*/ 0 h 174"/>
                <a:gd name="T12" fmla="*/ 0 w 74"/>
                <a:gd name="T13" fmla="*/ 0 h 174"/>
                <a:gd name="T14" fmla="*/ 0 w 74"/>
                <a:gd name="T15" fmla="*/ 0 h 174"/>
                <a:gd name="T16" fmla="*/ 0 w 74"/>
                <a:gd name="T17" fmla="*/ 0 h 174"/>
                <a:gd name="T18" fmla="*/ 0 w 74"/>
                <a:gd name="T19" fmla="*/ 0 h 174"/>
                <a:gd name="T20" fmla="*/ 0 w 74"/>
                <a:gd name="T21" fmla="*/ 0 h 174"/>
                <a:gd name="T22" fmla="*/ 0 w 74"/>
                <a:gd name="T23" fmla="*/ 0 h 174"/>
                <a:gd name="T24" fmla="*/ 0 w 74"/>
                <a:gd name="T25" fmla="*/ 0 h 174"/>
                <a:gd name="T26" fmla="*/ 0 w 74"/>
                <a:gd name="T27" fmla="*/ 0 h 174"/>
                <a:gd name="T28" fmla="*/ 0 w 74"/>
                <a:gd name="T29" fmla="*/ 0 h 174"/>
                <a:gd name="T30" fmla="*/ 0 w 74"/>
                <a:gd name="T31" fmla="*/ 0 h 174"/>
                <a:gd name="T32" fmla="*/ 0 w 74"/>
                <a:gd name="T33" fmla="*/ 0 h 174"/>
                <a:gd name="T34" fmla="*/ 0 w 74"/>
                <a:gd name="T35" fmla="*/ 0 h 174"/>
                <a:gd name="T36" fmla="*/ 0 w 74"/>
                <a:gd name="T37" fmla="*/ 0 h 174"/>
                <a:gd name="T38" fmla="*/ 0 w 74"/>
                <a:gd name="T39" fmla="*/ 0 h 174"/>
                <a:gd name="T40" fmla="*/ 0 w 74"/>
                <a:gd name="T41" fmla="*/ 0 h 174"/>
                <a:gd name="T42" fmla="*/ 0 w 74"/>
                <a:gd name="T43" fmla="*/ 0 h 174"/>
                <a:gd name="T44" fmla="*/ 0 w 74"/>
                <a:gd name="T45" fmla="*/ 0 h 174"/>
                <a:gd name="T46" fmla="*/ 0 w 74"/>
                <a:gd name="T47" fmla="*/ 0 h 174"/>
                <a:gd name="T48" fmla="*/ 0 w 74"/>
                <a:gd name="T49" fmla="*/ 0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55" name="Freeform 891"/>
            <p:cNvSpPr>
              <a:spLocks/>
            </p:cNvSpPr>
            <p:nvPr/>
          </p:nvSpPr>
          <p:spPr bwMode="auto">
            <a:xfrm>
              <a:off x="4537" y="3379"/>
              <a:ext cx="5" cy="12"/>
            </a:xfrm>
            <a:custGeom>
              <a:avLst/>
              <a:gdLst>
                <a:gd name="T0" fmla="*/ 0 w 39"/>
                <a:gd name="T1" fmla="*/ 0 h 87"/>
                <a:gd name="T2" fmla="*/ 0 w 39"/>
                <a:gd name="T3" fmla="*/ 0 h 87"/>
                <a:gd name="T4" fmla="*/ 0 w 39"/>
                <a:gd name="T5" fmla="*/ 0 h 87"/>
                <a:gd name="T6" fmla="*/ 0 w 39"/>
                <a:gd name="T7" fmla="*/ 0 h 87"/>
                <a:gd name="T8" fmla="*/ 0 w 39"/>
                <a:gd name="T9" fmla="*/ 0 h 87"/>
                <a:gd name="T10" fmla="*/ 0 w 39"/>
                <a:gd name="T11" fmla="*/ 0 h 87"/>
                <a:gd name="T12" fmla="*/ 0 w 39"/>
                <a:gd name="T13" fmla="*/ 0 h 87"/>
                <a:gd name="T14" fmla="*/ 0 w 39"/>
                <a:gd name="T15" fmla="*/ 0 h 87"/>
                <a:gd name="T16" fmla="*/ 0 w 39"/>
                <a:gd name="T17" fmla="*/ 0 h 87"/>
                <a:gd name="T18" fmla="*/ 0 w 39"/>
                <a:gd name="T19" fmla="*/ 0 h 87"/>
                <a:gd name="T20" fmla="*/ 0 w 39"/>
                <a:gd name="T21" fmla="*/ 0 h 87"/>
                <a:gd name="T22" fmla="*/ 0 w 39"/>
                <a:gd name="T23" fmla="*/ 0 h 87"/>
                <a:gd name="T24" fmla="*/ 0 w 39"/>
                <a:gd name="T25" fmla="*/ 0 h 87"/>
                <a:gd name="T26" fmla="*/ 0 w 39"/>
                <a:gd name="T27" fmla="*/ 0 h 87"/>
                <a:gd name="T28" fmla="*/ 0 w 39"/>
                <a:gd name="T29" fmla="*/ 0 h 87"/>
                <a:gd name="T30" fmla="*/ 0 w 39"/>
                <a:gd name="T31" fmla="*/ 0 h 87"/>
                <a:gd name="T32" fmla="*/ 0 w 39"/>
                <a:gd name="T33" fmla="*/ 0 h 87"/>
                <a:gd name="T34" fmla="*/ 0 w 39"/>
                <a:gd name="T35" fmla="*/ 0 h 87"/>
                <a:gd name="T36" fmla="*/ 0 w 39"/>
                <a:gd name="T37" fmla="*/ 0 h 87"/>
                <a:gd name="T38" fmla="*/ 0 w 39"/>
                <a:gd name="T39" fmla="*/ 0 h 87"/>
                <a:gd name="T40" fmla="*/ 0 w 39"/>
                <a:gd name="T41" fmla="*/ 0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56" name="Freeform 892"/>
            <p:cNvSpPr>
              <a:spLocks/>
            </p:cNvSpPr>
            <p:nvPr/>
          </p:nvSpPr>
          <p:spPr bwMode="auto">
            <a:xfrm>
              <a:off x="4533" y="3370"/>
              <a:ext cx="4" cy="7"/>
            </a:xfrm>
            <a:custGeom>
              <a:avLst/>
              <a:gdLst>
                <a:gd name="T0" fmla="*/ 0 w 34"/>
                <a:gd name="T1" fmla="*/ 0 h 51"/>
                <a:gd name="T2" fmla="*/ 0 w 34"/>
                <a:gd name="T3" fmla="*/ 0 h 51"/>
                <a:gd name="T4" fmla="*/ 0 w 34"/>
                <a:gd name="T5" fmla="*/ 0 h 51"/>
                <a:gd name="T6" fmla="*/ 0 w 34"/>
                <a:gd name="T7" fmla="*/ 0 h 51"/>
                <a:gd name="T8" fmla="*/ 0 w 34"/>
                <a:gd name="T9" fmla="*/ 0 h 51"/>
                <a:gd name="T10" fmla="*/ 0 w 34"/>
                <a:gd name="T11" fmla="*/ 0 h 51"/>
                <a:gd name="T12" fmla="*/ 0 w 34"/>
                <a:gd name="T13" fmla="*/ 0 h 51"/>
                <a:gd name="T14" fmla="*/ 0 w 34"/>
                <a:gd name="T15" fmla="*/ 0 h 51"/>
                <a:gd name="T16" fmla="*/ 0 w 34"/>
                <a:gd name="T17" fmla="*/ 0 h 51"/>
                <a:gd name="T18" fmla="*/ 0 w 34"/>
                <a:gd name="T19" fmla="*/ 0 h 51"/>
                <a:gd name="T20" fmla="*/ 0 w 34"/>
                <a:gd name="T21" fmla="*/ 0 h 51"/>
                <a:gd name="T22" fmla="*/ 0 w 34"/>
                <a:gd name="T23" fmla="*/ 0 h 51"/>
                <a:gd name="T24" fmla="*/ 0 w 34"/>
                <a:gd name="T25" fmla="*/ 0 h 51"/>
                <a:gd name="T26" fmla="*/ 0 w 34"/>
                <a:gd name="T27" fmla="*/ 0 h 51"/>
                <a:gd name="T28" fmla="*/ 0 w 34"/>
                <a:gd name="T29" fmla="*/ 0 h 51"/>
                <a:gd name="T30" fmla="*/ 0 w 34"/>
                <a:gd name="T31" fmla="*/ 0 h 51"/>
                <a:gd name="T32" fmla="*/ 0 w 34"/>
                <a:gd name="T33" fmla="*/ 0 h 51"/>
                <a:gd name="T34" fmla="*/ 0 w 34"/>
                <a:gd name="T35" fmla="*/ 0 h 51"/>
                <a:gd name="T36" fmla="*/ 0 w 34"/>
                <a:gd name="T37" fmla="*/ 0 h 51"/>
                <a:gd name="T38" fmla="*/ 0 w 34"/>
                <a:gd name="T39" fmla="*/ 0 h 51"/>
                <a:gd name="T40" fmla="*/ 0 w 34"/>
                <a:gd name="T41" fmla="*/ 0 h 51"/>
                <a:gd name="T42" fmla="*/ 0 w 34"/>
                <a:gd name="T43" fmla="*/ 0 h 51"/>
                <a:gd name="T44" fmla="*/ 0 w 34"/>
                <a:gd name="T45" fmla="*/ 0 h 51"/>
                <a:gd name="T46" fmla="*/ 0 w 34"/>
                <a:gd name="T47" fmla="*/ 0 h 51"/>
                <a:gd name="T48" fmla="*/ 0 w 34"/>
                <a:gd name="T49" fmla="*/ 0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57" name="Freeform 893"/>
            <p:cNvSpPr>
              <a:spLocks/>
            </p:cNvSpPr>
            <p:nvPr/>
          </p:nvSpPr>
          <p:spPr bwMode="auto">
            <a:xfrm>
              <a:off x="4529" y="3364"/>
              <a:ext cx="6" cy="4"/>
            </a:xfrm>
            <a:custGeom>
              <a:avLst/>
              <a:gdLst>
                <a:gd name="T0" fmla="*/ 0 w 46"/>
                <a:gd name="T1" fmla="*/ 0 h 33"/>
                <a:gd name="T2" fmla="*/ 0 w 46"/>
                <a:gd name="T3" fmla="*/ 0 h 33"/>
                <a:gd name="T4" fmla="*/ 0 w 46"/>
                <a:gd name="T5" fmla="*/ 0 h 33"/>
                <a:gd name="T6" fmla="*/ 0 w 46"/>
                <a:gd name="T7" fmla="*/ 0 h 33"/>
                <a:gd name="T8" fmla="*/ 0 w 46"/>
                <a:gd name="T9" fmla="*/ 0 h 33"/>
                <a:gd name="T10" fmla="*/ 0 w 46"/>
                <a:gd name="T11" fmla="*/ 0 h 33"/>
                <a:gd name="T12" fmla="*/ 0 w 46"/>
                <a:gd name="T13" fmla="*/ 0 h 33"/>
                <a:gd name="T14" fmla="*/ 0 w 46"/>
                <a:gd name="T15" fmla="*/ 0 h 33"/>
                <a:gd name="T16" fmla="*/ 0 w 46"/>
                <a:gd name="T17" fmla="*/ 0 h 33"/>
                <a:gd name="T18" fmla="*/ 0 w 46"/>
                <a:gd name="T19" fmla="*/ 0 h 33"/>
                <a:gd name="T20" fmla="*/ 0 w 46"/>
                <a:gd name="T21" fmla="*/ 0 h 33"/>
                <a:gd name="T22" fmla="*/ 0 w 46"/>
                <a:gd name="T23" fmla="*/ 0 h 33"/>
                <a:gd name="T24" fmla="*/ 0 w 46"/>
                <a:gd name="T25" fmla="*/ 0 h 33"/>
                <a:gd name="T26" fmla="*/ 0 w 46"/>
                <a:gd name="T27" fmla="*/ 0 h 33"/>
                <a:gd name="T28" fmla="*/ 0 w 46"/>
                <a:gd name="T29" fmla="*/ 0 h 33"/>
                <a:gd name="T30" fmla="*/ 0 w 46"/>
                <a:gd name="T31" fmla="*/ 0 h 33"/>
                <a:gd name="T32" fmla="*/ 0 w 46"/>
                <a:gd name="T33" fmla="*/ 0 h 33"/>
                <a:gd name="T34" fmla="*/ 0 w 46"/>
                <a:gd name="T35" fmla="*/ 0 h 33"/>
                <a:gd name="T36" fmla="*/ 0 w 46"/>
                <a:gd name="T37" fmla="*/ 0 h 33"/>
                <a:gd name="T38" fmla="*/ 0 w 46"/>
                <a:gd name="T39" fmla="*/ 0 h 33"/>
                <a:gd name="T40" fmla="*/ 0 w 46"/>
                <a:gd name="T41" fmla="*/ 0 h 33"/>
                <a:gd name="T42" fmla="*/ 0 w 46"/>
                <a:gd name="T43" fmla="*/ 0 h 33"/>
                <a:gd name="T44" fmla="*/ 0 w 46"/>
                <a:gd name="T45" fmla="*/ 0 h 33"/>
                <a:gd name="T46" fmla="*/ 0 w 46"/>
                <a:gd name="T47" fmla="*/ 0 h 33"/>
                <a:gd name="T48" fmla="*/ 0 w 46"/>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58" name="Freeform 894"/>
            <p:cNvSpPr>
              <a:spLocks/>
            </p:cNvSpPr>
            <p:nvPr/>
          </p:nvSpPr>
          <p:spPr bwMode="auto">
            <a:xfrm>
              <a:off x="4502" y="3356"/>
              <a:ext cx="23" cy="31"/>
            </a:xfrm>
            <a:custGeom>
              <a:avLst/>
              <a:gdLst>
                <a:gd name="T0" fmla="*/ 0 w 177"/>
                <a:gd name="T1" fmla="*/ 0 h 219"/>
                <a:gd name="T2" fmla="*/ 0 w 177"/>
                <a:gd name="T3" fmla="*/ 0 h 219"/>
                <a:gd name="T4" fmla="*/ 0 w 177"/>
                <a:gd name="T5" fmla="*/ 0 h 219"/>
                <a:gd name="T6" fmla="*/ 0 w 177"/>
                <a:gd name="T7" fmla="*/ 0 h 219"/>
                <a:gd name="T8" fmla="*/ 0 w 177"/>
                <a:gd name="T9" fmla="*/ 0 h 219"/>
                <a:gd name="T10" fmla="*/ 0 w 177"/>
                <a:gd name="T11" fmla="*/ 0 h 219"/>
                <a:gd name="T12" fmla="*/ 0 w 177"/>
                <a:gd name="T13" fmla="*/ 0 h 219"/>
                <a:gd name="T14" fmla="*/ 0 w 177"/>
                <a:gd name="T15" fmla="*/ 0 h 219"/>
                <a:gd name="T16" fmla="*/ 0 w 177"/>
                <a:gd name="T17" fmla="*/ 0 h 219"/>
                <a:gd name="T18" fmla="*/ 0 w 177"/>
                <a:gd name="T19" fmla="*/ 0 h 219"/>
                <a:gd name="T20" fmla="*/ 0 w 177"/>
                <a:gd name="T21" fmla="*/ 0 h 219"/>
                <a:gd name="T22" fmla="*/ 0 w 177"/>
                <a:gd name="T23" fmla="*/ 0 h 219"/>
                <a:gd name="T24" fmla="*/ 0 w 177"/>
                <a:gd name="T25" fmla="*/ 0 h 219"/>
                <a:gd name="T26" fmla="*/ 0 w 177"/>
                <a:gd name="T27" fmla="*/ 0 h 219"/>
                <a:gd name="T28" fmla="*/ 0 w 177"/>
                <a:gd name="T29" fmla="*/ 0 h 219"/>
                <a:gd name="T30" fmla="*/ 0 w 177"/>
                <a:gd name="T31" fmla="*/ 0 h 219"/>
                <a:gd name="T32" fmla="*/ 0 w 177"/>
                <a:gd name="T33" fmla="*/ 0 h 219"/>
                <a:gd name="T34" fmla="*/ 0 w 177"/>
                <a:gd name="T35" fmla="*/ 0 h 219"/>
                <a:gd name="T36" fmla="*/ 0 w 177"/>
                <a:gd name="T37" fmla="*/ 0 h 219"/>
                <a:gd name="T38" fmla="*/ 0 w 177"/>
                <a:gd name="T39" fmla="*/ 0 h 219"/>
                <a:gd name="T40" fmla="*/ 0 w 177"/>
                <a:gd name="T41" fmla="*/ 0 h 219"/>
                <a:gd name="T42" fmla="*/ 0 w 177"/>
                <a:gd name="T43" fmla="*/ 0 h 219"/>
                <a:gd name="T44" fmla="*/ 0 w 177"/>
                <a:gd name="T45" fmla="*/ 0 h 219"/>
                <a:gd name="T46" fmla="*/ 0 w 177"/>
                <a:gd name="T47" fmla="*/ 0 h 219"/>
                <a:gd name="T48" fmla="*/ 0 w 177"/>
                <a:gd name="T49" fmla="*/ 0 h 219"/>
                <a:gd name="T50" fmla="*/ 0 w 177"/>
                <a:gd name="T51" fmla="*/ 0 h 219"/>
                <a:gd name="T52" fmla="*/ 0 w 177"/>
                <a:gd name="T53" fmla="*/ 0 h 219"/>
                <a:gd name="T54" fmla="*/ 0 w 177"/>
                <a:gd name="T55" fmla="*/ 0 h 219"/>
                <a:gd name="T56" fmla="*/ 0 w 177"/>
                <a:gd name="T57" fmla="*/ 0 h 219"/>
                <a:gd name="T58" fmla="*/ 0 w 177"/>
                <a:gd name="T59" fmla="*/ 0 h 219"/>
                <a:gd name="T60" fmla="*/ 0 w 177"/>
                <a:gd name="T61" fmla="*/ 0 h 219"/>
                <a:gd name="T62" fmla="*/ 0 w 177"/>
                <a:gd name="T63" fmla="*/ 0 h 219"/>
                <a:gd name="T64" fmla="*/ 0 w 177"/>
                <a:gd name="T65" fmla="*/ 0 h 219"/>
                <a:gd name="T66" fmla="*/ 0 w 177"/>
                <a:gd name="T67" fmla="*/ 0 h 219"/>
                <a:gd name="T68" fmla="*/ 0 w 177"/>
                <a:gd name="T69" fmla="*/ 0 h 219"/>
                <a:gd name="T70" fmla="*/ 0 w 177"/>
                <a:gd name="T71" fmla="*/ 0 h 219"/>
                <a:gd name="T72" fmla="*/ 0 w 177"/>
                <a:gd name="T73" fmla="*/ 0 h 219"/>
                <a:gd name="T74" fmla="*/ 0 w 177"/>
                <a:gd name="T75" fmla="*/ 0 h 219"/>
                <a:gd name="T76" fmla="*/ 0 w 177"/>
                <a:gd name="T77" fmla="*/ 0 h 219"/>
                <a:gd name="T78" fmla="*/ 0 w 177"/>
                <a:gd name="T79" fmla="*/ 0 h 219"/>
                <a:gd name="T80" fmla="*/ 0 w 177"/>
                <a:gd name="T81" fmla="*/ 0 h 219"/>
                <a:gd name="T82" fmla="*/ 0 w 177"/>
                <a:gd name="T83" fmla="*/ 0 h 219"/>
                <a:gd name="T84" fmla="*/ 0 w 177"/>
                <a:gd name="T85" fmla="*/ 0 h 219"/>
                <a:gd name="T86" fmla="*/ 0 w 177"/>
                <a:gd name="T87" fmla="*/ 0 h 219"/>
                <a:gd name="T88" fmla="*/ 0 w 177"/>
                <a:gd name="T89" fmla="*/ 0 h 219"/>
                <a:gd name="T90" fmla="*/ 0 w 177"/>
                <a:gd name="T91" fmla="*/ 0 h 219"/>
                <a:gd name="T92" fmla="*/ 0 w 177"/>
                <a:gd name="T93" fmla="*/ 0 h 219"/>
                <a:gd name="T94" fmla="*/ 0 w 177"/>
                <a:gd name="T95" fmla="*/ 0 h 219"/>
                <a:gd name="T96" fmla="*/ 0 w 177"/>
                <a:gd name="T97" fmla="*/ 0 h 219"/>
                <a:gd name="T98" fmla="*/ 0 w 177"/>
                <a:gd name="T99" fmla="*/ 0 h 219"/>
                <a:gd name="T100" fmla="*/ 0 w 177"/>
                <a:gd name="T101" fmla="*/ 0 h 219"/>
                <a:gd name="T102" fmla="*/ 0 w 177"/>
                <a:gd name="T103" fmla="*/ 0 h 219"/>
                <a:gd name="T104" fmla="*/ 0 w 177"/>
                <a:gd name="T105" fmla="*/ 0 h 219"/>
                <a:gd name="T106" fmla="*/ 0 w 177"/>
                <a:gd name="T107" fmla="*/ 0 h 219"/>
                <a:gd name="T108" fmla="*/ 0 w 177"/>
                <a:gd name="T109" fmla="*/ 0 h 219"/>
                <a:gd name="T110" fmla="*/ 0 w 177"/>
                <a:gd name="T111" fmla="*/ 0 h 219"/>
                <a:gd name="T112" fmla="*/ 0 w 177"/>
                <a:gd name="T113" fmla="*/ 0 h 219"/>
                <a:gd name="T114" fmla="*/ 0 w 177"/>
                <a:gd name="T115" fmla="*/ 0 h 219"/>
                <a:gd name="T116" fmla="*/ 0 w 177"/>
                <a:gd name="T117" fmla="*/ 0 h 219"/>
                <a:gd name="T118" fmla="*/ 0 w 177"/>
                <a:gd name="T119" fmla="*/ 0 h 219"/>
                <a:gd name="T120" fmla="*/ 0 w 177"/>
                <a:gd name="T121" fmla="*/ 0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59" name="Freeform 895"/>
            <p:cNvSpPr>
              <a:spLocks/>
            </p:cNvSpPr>
            <p:nvPr/>
          </p:nvSpPr>
          <p:spPr bwMode="auto">
            <a:xfrm>
              <a:off x="4540" y="3355"/>
              <a:ext cx="15" cy="25"/>
            </a:xfrm>
            <a:custGeom>
              <a:avLst/>
              <a:gdLst>
                <a:gd name="T0" fmla="*/ 0 w 115"/>
                <a:gd name="T1" fmla="*/ 0 h 170"/>
                <a:gd name="T2" fmla="*/ 0 w 115"/>
                <a:gd name="T3" fmla="*/ 0 h 170"/>
                <a:gd name="T4" fmla="*/ 0 w 115"/>
                <a:gd name="T5" fmla="*/ 0 h 170"/>
                <a:gd name="T6" fmla="*/ 0 w 115"/>
                <a:gd name="T7" fmla="*/ 0 h 170"/>
                <a:gd name="T8" fmla="*/ 0 w 115"/>
                <a:gd name="T9" fmla="*/ 0 h 170"/>
                <a:gd name="T10" fmla="*/ 0 w 115"/>
                <a:gd name="T11" fmla="*/ 0 h 170"/>
                <a:gd name="T12" fmla="*/ 0 w 115"/>
                <a:gd name="T13" fmla="*/ 0 h 170"/>
                <a:gd name="T14" fmla="*/ 0 w 115"/>
                <a:gd name="T15" fmla="*/ 0 h 170"/>
                <a:gd name="T16" fmla="*/ 0 w 115"/>
                <a:gd name="T17" fmla="*/ 0 h 170"/>
                <a:gd name="T18" fmla="*/ 0 w 115"/>
                <a:gd name="T19" fmla="*/ 0 h 170"/>
                <a:gd name="T20" fmla="*/ 0 w 115"/>
                <a:gd name="T21" fmla="*/ 0 h 170"/>
                <a:gd name="T22" fmla="*/ 0 w 115"/>
                <a:gd name="T23" fmla="*/ 0 h 170"/>
                <a:gd name="T24" fmla="*/ 0 w 115"/>
                <a:gd name="T25" fmla="*/ 0 h 170"/>
                <a:gd name="T26" fmla="*/ 0 w 115"/>
                <a:gd name="T27" fmla="*/ 0 h 170"/>
                <a:gd name="T28" fmla="*/ 0 w 115"/>
                <a:gd name="T29" fmla="*/ 0 h 170"/>
                <a:gd name="T30" fmla="*/ 0 w 115"/>
                <a:gd name="T31" fmla="*/ 0 h 170"/>
                <a:gd name="T32" fmla="*/ 0 w 115"/>
                <a:gd name="T33" fmla="*/ 0 h 170"/>
                <a:gd name="T34" fmla="*/ 0 w 115"/>
                <a:gd name="T35" fmla="*/ 0 h 170"/>
                <a:gd name="T36" fmla="*/ 0 w 115"/>
                <a:gd name="T37" fmla="*/ 0 h 170"/>
                <a:gd name="T38" fmla="*/ 0 w 115"/>
                <a:gd name="T39" fmla="*/ 0 h 170"/>
                <a:gd name="T40" fmla="*/ 0 w 115"/>
                <a:gd name="T41" fmla="*/ 0 h 170"/>
                <a:gd name="T42" fmla="*/ 0 w 115"/>
                <a:gd name="T43" fmla="*/ 0 h 170"/>
                <a:gd name="T44" fmla="*/ 0 w 115"/>
                <a:gd name="T45" fmla="*/ 0 h 170"/>
                <a:gd name="T46" fmla="*/ 0 w 115"/>
                <a:gd name="T47" fmla="*/ 0 h 170"/>
                <a:gd name="T48" fmla="*/ 0 w 115"/>
                <a:gd name="T49" fmla="*/ 0 h 170"/>
                <a:gd name="T50" fmla="*/ 0 w 115"/>
                <a:gd name="T51" fmla="*/ 0 h 170"/>
                <a:gd name="T52" fmla="*/ 0 w 115"/>
                <a:gd name="T53" fmla="*/ 0 h 170"/>
                <a:gd name="T54" fmla="*/ 0 w 115"/>
                <a:gd name="T55" fmla="*/ 0 h 170"/>
                <a:gd name="T56" fmla="*/ 0 w 115"/>
                <a:gd name="T57" fmla="*/ 0 h 170"/>
                <a:gd name="T58" fmla="*/ 0 w 115"/>
                <a:gd name="T59" fmla="*/ 0 h 170"/>
                <a:gd name="T60" fmla="*/ 0 w 115"/>
                <a:gd name="T61" fmla="*/ 0 h 170"/>
                <a:gd name="T62" fmla="*/ 0 w 115"/>
                <a:gd name="T63" fmla="*/ 0 h 170"/>
                <a:gd name="T64" fmla="*/ 0 w 115"/>
                <a:gd name="T65" fmla="*/ 0 h 170"/>
                <a:gd name="T66" fmla="*/ 0 w 115"/>
                <a:gd name="T67" fmla="*/ 0 h 170"/>
                <a:gd name="T68" fmla="*/ 0 w 115"/>
                <a:gd name="T69" fmla="*/ 0 h 170"/>
                <a:gd name="T70" fmla="*/ 0 w 115"/>
                <a:gd name="T71" fmla="*/ 0 h 170"/>
                <a:gd name="T72" fmla="*/ 0 w 115"/>
                <a:gd name="T73" fmla="*/ 0 h 170"/>
                <a:gd name="T74" fmla="*/ 0 w 115"/>
                <a:gd name="T75" fmla="*/ 0 h 170"/>
                <a:gd name="T76" fmla="*/ 0 w 115"/>
                <a:gd name="T77" fmla="*/ 0 h 170"/>
                <a:gd name="T78" fmla="*/ 0 w 115"/>
                <a:gd name="T79" fmla="*/ 0 h 170"/>
                <a:gd name="T80" fmla="*/ 0 w 115"/>
                <a:gd name="T81" fmla="*/ 0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chemeClr val="bg2"/>
              </a:solidFill>
              <a:round/>
              <a:headEnd/>
              <a:tailEnd/>
            </a:ln>
          </p:spPr>
          <p:txBody>
            <a:bodyPr/>
            <a:lstStyle/>
            <a:p>
              <a:endParaRPr lang="zh-CN" altLang="en-US"/>
            </a:p>
          </p:txBody>
        </p:sp>
        <p:sp>
          <p:nvSpPr>
            <p:cNvPr id="59560" name="Freeform 896"/>
            <p:cNvSpPr>
              <a:spLocks/>
            </p:cNvSpPr>
            <p:nvPr/>
          </p:nvSpPr>
          <p:spPr bwMode="auto">
            <a:xfrm>
              <a:off x="4488" y="3350"/>
              <a:ext cx="36" cy="50"/>
            </a:xfrm>
            <a:custGeom>
              <a:avLst/>
              <a:gdLst>
                <a:gd name="T0" fmla="*/ 0 w 289"/>
                <a:gd name="T1" fmla="*/ 0 h 352"/>
                <a:gd name="T2" fmla="*/ 0 w 289"/>
                <a:gd name="T3" fmla="*/ 0 h 352"/>
                <a:gd name="T4" fmla="*/ 0 w 289"/>
                <a:gd name="T5" fmla="*/ 0 h 352"/>
                <a:gd name="T6" fmla="*/ 0 w 289"/>
                <a:gd name="T7" fmla="*/ 0 h 352"/>
                <a:gd name="T8" fmla="*/ 0 w 289"/>
                <a:gd name="T9" fmla="*/ 0 h 352"/>
                <a:gd name="T10" fmla="*/ 0 w 289"/>
                <a:gd name="T11" fmla="*/ 0 h 352"/>
                <a:gd name="T12" fmla="*/ 0 w 289"/>
                <a:gd name="T13" fmla="*/ 0 h 352"/>
                <a:gd name="T14" fmla="*/ 0 w 289"/>
                <a:gd name="T15" fmla="*/ 0 h 352"/>
                <a:gd name="T16" fmla="*/ 0 w 289"/>
                <a:gd name="T17" fmla="*/ 0 h 352"/>
                <a:gd name="T18" fmla="*/ 0 w 289"/>
                <a:gd name="T19" fmla="*/ 0 h 352"/>
                <a:gd name="T20" fmla="*/ 0 w 289"/>
                <a:gd name="T21" fmla="*/ 0 h 352"/>
                <a:gd name="T22" fmla="*/ 0 w 289"/>
                <a:gd name="T23" fmla="*/ 0 h 352"/>
                <a:gd name="T24" fmla="*/ 0 w 289"/>
                <a:gd name="T25" fmla="*/ 0 h 352"/>
                <a:gd name="T26" fmla="*/ 0 w 289"/>
                <a:gd name="T27" fmla="*/ 0 h 352"/>
                <a:gd name="T28" fmla="*/ 0 w 289"/>
                <a:gd name="T29" fmla="*/ 0 h 352"/>
                <a:gd name="T30" fmla="*/ 0 w 289"/>
                <a:gd name="T31" fmla="*/ 0 h 352"/>
                <a:gd name="T32" fmla="*/ 0 w 289"/>
                <a:gd name="T33" fmla="*/ 0 h 352"/>
                <a:gd name="T34" fmla="*/ 0 w 289"/>
                <a:gd name="T35" fmla="*/ 0 h 352"/>
                <a:gd name="T36" fmla="*/ 0 w 289"/>
                <a:gd name="T37" fmla="*/ 0 h 352"/>
                <a:gd name="T38" fmla="*/ 0 w 289"/>
                <a:gd name="T39" fmla="*/ 0 h 352"/>
                <a:gd name="T40" fmla="*/ 0 w 289"/>
                <a:gd name="T41" fmla="*/ 0 h 352"/>
                <a:gd name="T42" fmla="*/ 0 w 289"/>
                <a:gd name="T43" fmla="*/ 0 h 352"/>
                <a:gd name="T44" fmla="*/ 0 w 289"/>
                <a:gd name="T45" fmla="*/ 0 h 352"/>
                <a:gd name="T46" fmla="*/ 0 w 289"/>
                <a:gd name="T47" fmla="*/ 0 h 352"/>
                <a:gd name="T48" fmla="*/ 0 w 289"/>
                <a:gd name="T49" fmla="*/ 0 h 352"/>
                <a:gd name="T50" fmla="*/ 0 w 289"/>
                <a:gd name="T51" fmla="*/ 0 h 352"/>
                <a:gd name="T52" fmla="*/ 0 w 289"/>
                <a:gd name="T53" fmla="*/ 0 h 352"/>
                <a:gd name="T54" fmla="*/ 0 w 289"/>
                <a:gd name="T55" fmla="*/ 0 h 352"/>
                <a:gd name="T56" fmla="*/ 0 w 289"/>
                <a:gd name="T57" fmla="*/ 0 h 352"/>
                <a:gd name="T58" fmla="*/ 0 w 289"/>
                <a:gd name="T59" fmla="*/ 0 h 352"/>
                <a:gd name="T60" fmla="*/ 0 w 289"/>
                <a:gd name="T61" fmla="*/ 0 h 352"/>
                <a:gd name="T62" fmla="*/ 0 w 289"/>
                <a:gd name="T63" fmla="*/ 0 h 352"/>
                <a:gd name="T64" fmla="*/ 0 w 289"/>
                <a:gd name="T65" fmla="*/ 0 h 352"/>
                <a:gd name="T66" fmla="*/ 0 w 289"/>
                <a:gd name="T67" fmla="*/ 0 h 352"/>
                <a:gd name="T68" fmla="*/ 0 w 289"/>
                <a:gd name="T69" fmla="*/ 0 h 352"/>
                <a:gd name="T70" fmla="*/ 0 w 289"/>
                <a:gd name="T71" fmla="*/ 0 h 352"/>
                <a:gd name="T72" fmla="*/ 0 w 289"/>
                <a:gd name="T73" fmla="*/ 0 h 352"/>
                <a:gd name="T74" fmla="*/ 0 w 289"/>
                <a:gd name="T75" fmla="*/ 0 h 352"/>
                <a:gd name="T76" fmla="*/ 0 w 289"/>
                <a:gd name="T77" fmla="*/ 0 h 352"/>
                <a:gd name="T78" fmla="*/ 0 w 289"/>
                <a:gd name="T79" fmla="*/ 0 h 352"/>
                <a:gd name="T80" fmla="*/ 0 w 289"/>
                <a:gd name="T81" fmla="*/ 0 h 352"/>
                <a:gd name="T82" fmla="*/ 0 w 289"/>
                <a:gd name="T83" fmla="*/ 0 h 352"/>
                <a:gd name="T84" fmla="*/ 0 w 289"/>
                <a:gd name="T85" fmla="*/ 0 h 352"/>
                <a:gd name="T86" fmla="*/ 0 w 289"/>
                <a:gd name="T87" fmla="*/ 0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chemeClr val="bg2"/>
              </a:solidFill>
              <a:round/>
              <a:headEnd/>
              <a:tailEnd/>
            </a:ln>
          </p:spPr>
          <p:txBody>
            <a:bodyPr/>
            <a:lstStyle/>
            <a:p>
              <a:endParaRPr lang="zh-CN" altLang="en-US"/>
            </a:p>
          </p:txBody>
        </p:sp>
        <p:sp>
          <p:nvSpPr>
            <p:cNvPr id="59561" name="Freeform 897"/>
            <p:cNvSpPr>
              <a:spLocks/>
            </p:cNvSpPr>
            <p:nvPr/>
          </p:nvSpPr>
          <p:spPr bwMode="auto">
            <a:xfrm>
              <a:off x="4539" y="3348"/>
              <a:ext cx="32" cy="34"/>
            </a:xfrm>
            <a:custGeom>
              <a:avLst/>
              <a:gdLst>
                <a:gd name="T0" fmla="*/ 0 w 252"/>
                <a:gd name="T1" fmla="*/ 0 h 235"/>
                <a:gd name="T2" fmla="*/ 0 w 252"/>
                <a:gd name="T3" fmla="*/ 0 h 235"/>
                <a:gd name="T4" fmla="*/ 0 w 252"/>
                <a:gd name="T5" fmla="*/ 0 h 235"/>
                <a:gd name="T6" fmla="*/ 0 w 252"/>
                <a:gd name="T7" fmla="*/ 0 h 235"/>
                <a:gd name="T8" fmla="*/ 0 w 252"/>
                <a:gd name="T9" fmla="*/ 0 h 235"/>
                <a:gd name="T10" fmla="*/ 0 w 252"/>
                <a:gd name="T11" fmla="*/ 0 h 235"/>
                <a:gd name="T12" fmla="*/ 0 w 252"/>
                <a:gd name="T13" fmla="*/ 0 h 235"/>
                <a:gd name="T14" fmla="*/ 0 w 252"/>
                <a:gd name="T15" fmla="*/ 0 h 235"/>
                <a:gd name="T16" fmla="*/ 0 w 252"/>
                <a:gd name="T17" fmla="*/ 0 h 235"/>
                <a:gd name="T18" fmla="*/ 0 w 252"/>
                <a:gd name="T19" fmla="*/ 0 h 235"/>
                <a:gd name="T20" fmla="*/ 0 w 252"/>
                <a:gd name="T21" fmla="*/ 0 h 235"/>
                <a:gd name="T22" fmla="*/ 0 w 252"/>
                <a:gd name="T23" fmla="*/ 0 h 235"/>
                <a:gd name="T24" fmla="*/ 0 w 252"/>
                <a:gd name="T25" fmla="*/ 0 h 235"/>
                <a:gd name="T26" fmla="*/ 0 w 252"/>
                <a:gd name="T27" fmla="*/ 0 h 235"/>
                <a:gd name="T28" fmla="*/ 0 w 252"/>
                <a:gd name="T29" fmla="*/ 0 h 235"/>
                <a:gd name="T30" fmla="*/ 0 w 252"/>
                <a:gd name="T31" fmla="*/ 0 h 235"/>
                <a:gd name="T32" fmla="*/ 0 w 252"/>
                <a:gd name="T33" fmla="*/ 0 h 235"/>
                <a:gd name="T34" fmla="*/ 0 w 252"/>
                <a:gd name="T35" fmla="*/ 0 h 235"/>
                <a:gd name="T36" fmla="*/ 0 w 252"/>
                <a:gd name="T37" fmla="*/ 0 h 235"/>
                <a:gd name="T38" fmla="*/ 0 w 252"/>
                <a:gd name="T39" fmla="*/ 0 h 235"/>
                <a:gd name="T40" fmla="*/ 0 w 252"/>
                <a:gd name="T41" fmla="*/ 0 h 235"/>
                <a:gd name="T42" fmla="*/ 0 w 252"/>
                <a:gd name="T43" fmla="*/ 0 h 235"/>
                <a:gd name="T44" fmla="*/ 0 w 252"/>
                <a:gd name="T45" fmla="*/ 0 h 235"/>
                <a:gd name="T46" fmla="*/ 0 w 252"/>
                <a:gd name="T47" fmla="*/ 0 h 235"/>
                <a:gd name="T48" fmla="*/ 0 w 252"/>
                <a:gd name="T49" fmla="*/ 0 h 235"/>
                <a:gd name="T50" fmla="*/ 0 w 252"/>
                <a:gd name="T51" fmla="*/ 0 h 235"/>
                <a:gd name="T52" fmla="*/ 0 w 252"/>
                <a:gd name="T53" fmla="*/ 0 h 235"/>
                <a:gd name="T54" fmla="*/ 0 w 252"/>
                <a:gd name="T55" fmla="*/ 0 h 235"/>
                <a:gd name="T56" fmla="*/ 0 w 252"/>
                <a:gd name="T57" fmla="*/ 0 h 235"/>
                <a:gd name="T58" fmla="*/ 0 w 252"/>
                <a:gd name="T59" fmla="*/ 0 h 235"/>
                <a:gd name="T60" fmla="*/ 0 w 252"/>
                <a:gd name="T61" fmla="*/ 0 h 235"/>
                <a:gd name="T62" fmla="*/ 0 w 252"/>
                <a:gd name="T63" fmla="*/ 0 h 235"/>
                <a:gd name="T64" fmla="*/ 0 w 252"/>
                <a:gd name="T65" fmla="*/ 0 h 235"/>
                <a:gd name="T66" fmla="*/ 0 w 252"/>
                <a:gd name="T67" fmla="*/ 0 h 235"/>
                <a:gd name="T68" fmla="*/ 0 w 252"/>
                <a:gd name="T69" fmla="*/ 0 h 235"/>
                <a:gd name="T70" fmla="*/ 0 w 252"/>
                <a:gd name="T71" fmla="*/ 0 h 235"/>
                <a:gd name="T72" fmla="*/ 0 w 252"/>
                <a:gd name="T73" fmla="*/ 0 h 235"/>
                <a:gd name="T74" fmla="*/ 0 w 252"/>
                <a:gd name="T75" fmla="*/ 0 h 235"/>
                <a:gd name="T76" fmla="*/ 0 w 252"/>
                <a:gd name="T77" fmla="*/ 0 h 235"/>
                <a:gd name="T78" fmla="*/ 0 w 252"/>
                <a:gd name="T79" fmla="*/ 0 h 235"/>
                <a:gd name="T80" fmla="*/ 0 w 252"/>
                <a:gd name="T81" fmla="*/ 0 h 235"/>
                <a:gd name="T82" fmla="*/ 0 w 252"/>
                <a:gd name="T83" fmla="*/ 0 h 235"/>
                <a:gd name="T84" fmla="*/ 0 w 252"/>
                <a:gd name="T85" fmla="*/ 0 h 235"/>
                <a:gd name="T86" fmla="*/ 0 w 252"/>
                <a:gd name="T87" fmla="*/ 0 h 235"/>
                <a:gd name="T88" fmla="*/ 0 w 252"/>
                <a:gd name="T89" fmla="*/ 0 h 235"/>
                <a:gd name="T90" fmla="*/ 0 w 252"/>
                <a:gd name="T91" fmla="*/ 0 h 235"/>
                <a:gd name="T92" fmla="*/ 0 w 252"/>
                <a:gd name="T93" fmla="*/ 0 h 235"/>
                <a:gd name="T94" fmla="*/ 0 w 252"/>
                <a:gd name="T95" fmla="*/ 0 h 235"/>
                <a:gd name="T96" fmla="*/ 0 w 252"/>
                <a:gd name="T97" fmla="*/ 0 h 235"/>
                <a:gd name="T98" fmla="*/ 0 w 252"/>
                <a:gd name="T99" fmla="*/ 0 h 235"/>
                <a:gd name="T100" fmla="*/ 0 w 252"/>
                <a:gd name="T101" fmla="*/ 0 h 235"/>
                <a:gd name="T102" fmla="*/ 0 w 252"/>
                <a:gd name="T103" fmla="*/ 0 h 235"/>
                <a:gd name="T104" fmla="*/ 0 w 252"/>
                <a:gd name="T105" fmla="*/ 0 h 235"/>
                <a:gd name="T106" fmla="*/ 0 w 252"/>
                <a:gd name="T107" fmla="*/ 0 h 235"/>
                <a:gd name="T108" fmla="*/ 0 w 252"/>
                <a:gd name="T109" fmla="*/ 0 h 235"/>
                <a:gd name="T110" fmla="*/ 0 w 252"/>
                <a:gd name="T111" fmla="*/ 0 h 235"/>
                <a:gd name="T112" fmla="*/ 0 w 252"/>
                <a:gd name="T113" fmla="*/ 0 h 235"/>
                <a:gd name="T114" fmla="*/ 0 w 252"/>
                <a:gd name="T115" fmla="*/ 0 h 235"/>
                <a:gd name="T116" fmla="*/ 0 w 252"/>
                <a:gd name="T117" fmla="*/ 0 h 235"/>
                <a:gd name="T118" fmla="*/ 0 w 252"/>
                <a:gd name="T119" fmla="*/ 0 h 235"/>
                <a:gd name="T120" fmla="*/ 0 w 252"/>
                <a:gd name="T121" fmla="*/ 0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chemeClr val="bg2"/>
              </a:solidFill>
              <a:round/>
              <a:headEnd/>
              <a:tailEnd/>
            </a:ln>
          </p:spPr>
          <p:txBody>
            <a:bodyPr/>
            <a:lstStyle/>
            <a:p>
              <a:endParaRPr lang="zh-CN" altLang="en-US"/>
            </a:p>
          </p:txBody>
        </p:sp>
        <p:sp>
          <p:nvSpPr>
            <p:cNvPr id="59562" name="Freeform 898"/>
            <p:cNvSpPr>
              <a:spLocks/>
            </p:cNvSpPr>
            <p:nvPr/>
          </p:nvSpPr>
          <p:spPr bwMode="auto">
            <a:xfrm>
              <a:off x="4476" y="3366"/>
              <a:ext cx="13" cy="32"/>
            </a:xfrm>
            <a:custGeom>
              <a:avLst/>
              <a:gdLst>
                <a:gd name="T0" fmla="*/ 0 w 103"/>
                <a:gd name="T1" fmla="*/ 0 h 220"/>
                <a:gd name="T2" fmla="*/ 0 w 103"/>
                <a:gd name="T3" fmla="*/ 0 h 220"/>
                <a:gd name="T4" fmla="*/ 0 w 103"/>
                <a:gd name="T5" fmla="*/ 0 h 220"/>
                <a:gd name="T6" fmla="*/ 0 w 103"/>
                <a:gd name="T7" fmla="*/ 0 h 220"/>
                <a:gd name="T8" fmla="*/ 0 w 103"/>
                <a:gd name="T9" fmla="*/ 0 h 220"/>
                <a:gd name="T10" fmla="*/ 0 w 103"/>
                <a:gd name="T11" fmla="*/ 0 h 220"/>
                <a:gd name="T12" fmla="*/ 0 w 103"/>
                <a:gd name="T13" fmla="*/ 0 h 220"/>
                <a:gd name="T14" fmla="*/ 0 w 103"/>
                <a:gd name="T15" fmla="*/ 0 h 220"/>
                <a:gd name="T16" fmla="*/ 0 w 103"/>
                <a:gd name="T17" fmla="*/ 0 h 220"/>
                <a:gd name="T18" fmla="*/ 0 w 103"/>
                <a:gd name="T19" fmla="*/ 0 h 220"/>
                <a:gd name="T20" fmla="*/ 0 w 103"/>
                <a:gd name="T21" fmla="*/ 0 h 220"/>
                <a:gd name="T22" fmla="*/ 0 w 103"/>
                <a:gd name="T23" fmla="*/ 0 h 220"/>
                <a:gd name="T24" fmla="*/ 0 w 103"/>
                <a:gd name="T25" fmla="*/ 0 h 220"/>
                <a:gd name="T26" fmla="*/ 0 w 103"/>
                <a:gd name="T27" fmla="*/ 0 h 220"/>
                <a:gd name="T28" fmla="*/ 0 w 103"/>
                <a:gd name="T29" fmla="*/ 0 h 220"/>
                <a:gd name="T30" fmla="*/ 0 w 103"/>
                <a:gd name="T31" fmla="*/ 0 h 220"/>
                <a:gd name="T32" fmla="*/ 0 w 103"/>
                <a:gd name="T33" fmla="*/ 0 h 220"/>
                <a:gd name="T34" fmla="*/ 0 w 103"/>
                <a:gd name="T35" fmla="*/ 0 h 220"/>
                <a:gd name="T36" fmla="*/ 0 w 103"/>
                <a:gd name="T37" fmla="*/ 0 h 220"/>
                <a:gd name="T38" fmla="*/ 0 w 103"/>
                <a:gd name="T39" fmla="*/ 0 h 220"/>
                <a:gd name="T40" fmla="*/ 0 w 103"/>
                <a:gd name="T41" fmla="*/ 0 h 220"/>
                <a:gd name="T42" fmla="*/ 0 w 103"/>
                <a:gd name="T43" fmla="*/ 0 h 220"/>
                <a:gd name="T44" fmla="*/ 0 w 103"/>
                <a:gd name="T45" fmla="*/ 0 h 220"/>
                <a:gd name="T46" fmla="*/ 0 w 103"/>
                <a:gd name="T47" fmla="*/ 0 h 220"/>
                <a:gd name="T48" fmla="*/ 0 w 103"/>
                <a:gd name="T49" fmla="*/ 0 h 220"/>
                <a:gd name="T50" fmla="*/ 0 w 103"/>
                <a:gd name="T51" fmla="*/ 0 h 220"/>
                <a:gd name="T52" fmla="*/ 0 w 103"/>
                <a:gd name="T53" fmla="*/ 0 h 220"/>
                <a:gd name="T54" fmla="*/ 0 w 103"/>
                <a:gd name="T55" fmla="*/ 0 h 220"/>
                <a:gd name="T56" fmla="*/ 0 w 103"/>
                <a:gd name="T57" fmla="*/ 0 h 220"/>
                <a:gd name="T58" fmla="*/ 0 w 103"/>
                <a:gd name="T59" fmla="*/ 0 h 220"/>
                <a:gd name="T60" fmla="*/ 0 w 103"/>
                <a:gd name="T61" fmla="*/ 0 h 220"/>
                <a:gd name="T62" fmla="*/ 0 w 103"/>
                <a:gd name="T63" fmla="*/ 0 h 220"/>
                <a:gd name="T64" fmla="*/ 0 w 103"/>
                <a:gd name="T65" fmla="*/ 0 h 220"/>
                <a:gd name="T66" fmla="*/ 0 w 103"/>
                <a:gd name="T67" fmla="*/ 0 h 220"/>
                <a:gd name="T68" fmla="*/ 0 w 103"/>
                <a:gd name="T69" fmla="*/ 0 h 220"/>
                <a:gd name="T70" fmla="*/ 0 w 103"/>
                <a:gd name="T71" fmla="*/ 0 h 220"/>
                <a:gd name="T72" fmla="*/ 0 w 103"/>
                <a:gd name="T73" fmla="*/ 0 h 220"/>
                <a:gd name="T74" fmla="*/ 0 w 103"/>
                <a:gd name="T75" fmla="*/ 0 h 220"/>
                <a:gd name="T76" fmla="*/ 0 w 103"/>
                <a:gd name="T77" fmla="*/ 0 h 220"/>
                <a:gd name="T78" fmla="*/ 0 w 103"/>
                <a:gd name="T79" fmla="*/ 0 h 220"/>
                <a:gd name="T80" fmla="*/ 0 w 103"/>
                <a:gd name="T81" fmla="*/ 0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chemeClr val="bg2"/>
              </a:solidFill>
              <a:round/>
              <a:headEnd/>
              <a:tailEnd/>
            </a:ln>
          </p:spPr>
          <p:txBody>
            <a:bodyPr/>
            <a:lstStyle/>
            <a:p>
              <a:endParaRPr lang="zh-CN" altLang="en-US"/>
            </a:p>
          </p:txBody>
        </p:sp>
        <p:sp>
          <p:nvSpPr>
            <p:cNvPr id="59563" name="Freeform 899"/>
            <p:cNvSpPr>
              <a:spLocks/>
            </p:cNvSpPr>
            <p:nvPr/>
          </p:nvSpPr>
          <p:spPr bwMode="auto">
            <a:xfrm>
              <a:off x="4565" y="3346"/>
              <a:ext cx="28" cy="41"/>
            </a:xfrm>
            <a:custGeom>
              <a:avLst/>
              <a:gdLst>
                <a:gd name="T0" fmla="*/ 0 w 220"/>
                <a:gd name="T1" fmla="*/ 0 h 288"/>
                <a:gd name="T2" fmla="*/ 0 w 220"/>
                <a:gd name="T3" fmla="*/ 0 h 288"/>
                <a:gd name="T4" fmla="*/ 0 w 220"/>
                <a:gd name="T5" fmla="*/ 0 h 288"/>
                <a:gd name="T6" fmla="*/ 0 w 220"/>
                <a:gd name="T7" fmla="*/ 0 h 288"/>
                <a:gd name="T8" fmla="*/ 0 w 220"/>
                <a:gd name="T9" fmla="*/ 0 h 288"/>
                <a:gd name="T10" fmla="*/ 0 w 220"/>
                <a:gd name="T11" fmla="*/ 0 h 288"/>
                <a:gd name="T12" fmla="*/ 0 w 220"/>
                <a:gd name="T13" fmla="*/ 0 h 288"/>
                <a:gd name="T14" fmla="*/ 0 w 220"/>
                <a:gd name="T15" fmla="*/ 0 h 288"/>
                <a:gd name="T16" fmla="*/ 0 w 220"/>
                <a:gd name="T17" fmla="*/ 0 h 288"/>
                <a:gd name="T18" fmla="*/ 0 w 220"/>
                <a:gd name="T19" fmla="*/ 0 h 288"/>
                <a:gd name="T20" fmla="*/ 0 w 220"/>
                <a:gd name="T21" fmla="*/ 0 h 288"/>
                <a:gd name="T22" fmla="*/ 0 w 220"/>
                <a:gd name="T23" fmla="*/ 0 h 288"/>
                <a:gd name="T24" fmla="*/ 0 w 220"/>
                <a:gd name="T25" fmla="*/ 0 h 288"/>
                <a:gd name="T26" fmla="*/ 0 w 220"/>
                <a:gd name="T27" fmla="*/ 0 h 288"/>
                <a:gd name="T28" fmla="*/ 0 w 220"/>
                <a:gd name="T29" fmla="*/ 0 h 288"/>
                <a:gd name="T30" fmla="*/ 0 w 220"/>
                <a:gd name="T31" fmla="*/ 0 h 288"/>
                <a:gd name="T32" fmla="*/ 0 w 220"/>
                <a:gd name="T33" fmla="*/ 0 h 288"/>
                <a:gd name="T34" fmla="*/ 0 w 220"/>
                <a:gd name="T35" fmla="*/ 0 h 288"/>
                <a:gd name="T36" fmla="*/ 0 w 220"/>
                <a:gd name="T37" fmla="*/ 0 h 288"/>
                <a:gd name="T38" fmla="*/ 0 w 220"/>
                <a:gd name="T39" fmla="*/ 0 h 288"/>
                <a:gd name="T40" fmla="*/ 0 w 220"/>
                <a:gd name="T41" fmla="*/ 0 h 288"/>
                <a:gd name="T42" fmla="*/ 0 w 220"/>
                <a:gd name="T43" fmla="*/ 0 h 288"/>
                <a:gd name="T44" fmla="*/ 0 w 220"/>
                <a:gd name="T45" fmla="*/ 0 h 288"/>
                <a:gd name="T46" fmla="*/ 0 w 220"/>
                <a:gd name="T47" fmla="*/ 0 h 288"/>
                <a:gd name="T48" fmla="*/ 0 w 220"/>
                <a:gd name="T49" fmla="*/ 0 h 288"/>
                <a:gd name="T50" fmla="*/ 0 w 220"/>
                <a:gd name="T51" fmla="*/ 0 h 288"/>
                <a:gd name="T52" fmla="*/ 0 w 220"/>
                <a:gd name="T53" fmla="*/ 0 h 288"/>
                <a:gd name="T54" fmla="*/ 0 w 220"/>
                <a:gd name="T55" fmla="*/ 0 h 288"/>
                <a:gd name="T56" fmla="*/ 0 w 220"/>
                <a:gd name="T57" fmla="*/ 0 h 288"/>
                <a:gd name="T58" fmla="*/ 0 w 220"/>
                <a:gd name="T59" fmla="*/ 0 h 288"/>
                <a:gd name="T60" fmla="*/ 0 w 220"/>
                <a:gd name="T61" fmla="*/ 0 h 288"/>
                <a:gd name="T62" fmla="*/ 0 w 220"/>
                <a:gd name="T63" fmla="*/ 0 h 288"/>
                <a:gd name="T64" fmla="*/ 0 w 220"/>
                <a:gd name="T65" fmla="*/ 0 h 288"/>
                <a:gd name="T66" fmla="*/ 0 w 220"/>
                <a:gd name="T67" fmla="*/ 0 h 288"/>
                <a:gd name="T68" fmla="*/ 0 w 220"/>
                <a:gd name="T69" fmla="*/ 0 h 288"/>
                <a:gd name="T70" fmla="*/ 0 w 220"/>
                <a:gd name="T71" fmla="*/ 0 h 288"/>
                <a:gd name="T72" fmla="*/ 0 w 220"/>
                <a:gd name="T73" fmla="*/ 0 h 288"/>
                <a:gd name="T74" fmla="*/ 0 w 220"/>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chemeClr val="bg2"/>
              </a:solidFill>
              <a:round/>
              <a:headEnd/>
              <a:tailEnd/>
            </a:ln>
          </p:spPr>
          <p:txBody>
            <a:bodyPr/>
            <a:lstStyle/>
            <a:p>
              <a:endParaRPr lang="zh-CN" altLang="en-US"/>
            </a:p>
          </p:txBody>
        </p:sp>
        <p:sp>
          <p:nvSpPr>
            <p:cNvPr id="59564" name="Freeform 900"/>
            <p:cNvSpPr>
              <a:spLocks/>
            </p:cNvSpPr>
            <p:nvPr/>
          </p:nvSpPr>
          <p:spPr bwMode="auto">
            <a:xfrm>
              <a:off x="4538" y="3409"/>
              <a:ext cx="107" cy="71"/>
            </a:xfrm>
            <a:custGeom>
              <a:avLst/>
              <a:gdLst>
                <a:gd name="T0" fmla="*/ 0 w 1070"/>
                <a:gd name="T1" fmla="*/ 0 h 844"/>
                <a:gd name="T2" fmla="*/ 0 w 1070"/>
                <a:gd name="T3" fmla="*/ 0 h 844"/>
                <a:gd name="T4" fmla="*/ 0 w 1070"/>
                <a:gd name="T5" fmla="*/ 0 h 844"/>
                <a:gd name="T6" fmla="*/ 0 w 1070"/>
                <a:gd name="T7" fmla="*/ 0 h 844"/>
                <a:gd name="T8" fmla="*/ 0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65" name="Freeform 901"/>
            <p:cNvSpPr>
              <a:spLocks/>
            </p:cNvSpPr>
            <p:nvPr/>
          </p:nvSpPr>
          <p:spPr bwMode="auto">
            <a:xfrm>
              <a:off x="4547" y="3411"/>
              <a:ext cx="82" cy="28"/>
            </a:xfrm>
            <a:custGeom>
              <a:avLst/>
              <a:gdLst>
                <a:gd name="T0" fmla="*/ 0 w 819"/>
                <a:gd name="T1" fmla="*/ 0 h 333"/>
                <a:gd name="T2" fmla="*/ 0 w 819"/>
                <a:gd name="T3" fmla="*/ 0 h 333"/>
                <a:gd name="T4" fmla="*/ 0 w 819"/>
                <a:gd name="T5" fmla="*/ 0 h 333"/>
                <a:gd name="T6" fmla="*/ 0 w 819"/>
                <a:gd name="T7" fmla="*/ 0 h 333"/>
                <a:gd name="T8" fmla="*/ 0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66" name="Freeform 902"/>
            <p:cNvSpPr>
              <a:spLocks/>
            </p:cNvSpPr>
            <p:nvPr/>
          </p:nvSpPr>
          <p:spPr bwMode="auto">
            <a:xfrm>
              <a:off x="4527" y="3494"/>
              <a:ext cx="108" cy="26"/>
            </a:xfrm>
            <a:custGeom>
              <a:avLst/>
              <a:gdLst>
                <a:gd name="T0" fmla="*/ 0 w 1083"/>
                <a:gd name="T1" fmla="*/ 0 h 306"/>
                <a:gd name="T2" fmla="*/ 0 w 1083"/>
                <a:gd name="T3" fmla="*/ 0 h 306"/>
                <a:gd name="T4" fmla="*/ 0 w 1083"/>
                <a:gd name="T5" fmla="*/ 0 h 306"/>
                <a:gd name="T6" fmla="*/ 0 w 1083"/>
                <a:gd name="T7" fmla="*/ 0 h 306"/>
                <a:gd name="T8" fmla="*/ 0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67" name="Freeform 903"/>
            <p:cNvSpPr>
              <a:spLocks/>
            </p:cNvSpPr>
            <p:nvPr/>
          </p:nvSpPr>
          <p:spPr bwMode="auto">
            <a:xfrm>
              <a:off x="4517" y="3502"/>
              <a:ext cx="109" cy="26"/>
            </a:xfrm>
            <a:custGeom>
              <a:avLst/>
              <a:gdLst>
                <a:gd name="T0" fmla="*/ 0 w 1088"/>
                <a:gd name="T1" fmla="*/ 0 h 311"/>
                <a:gd name="T2" fmla="*/ 0 w 1088"/>
                <a:gd name="T3" fmla="*/ 0 h 311"/>
                <a:gd name="T4" fmla="*/ 0 w 1088"/>
                <a:gd name="T5" fmla="*/ 0 h 311"/>
                <a:gd name="T6" fmla="*/ 0 w 1088"/>
                <a:gd name="T7" fmla="*/ 0 h 311"/>
                <a:gd name="T8" fmla="*/ 0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68" name="Freeform 904"/>
            <p:cNvSpPr>
              <a:spLocks/>
            </p:cNvSpPr>
            <p:nvPr/>
          </p:nvSpPr>
          <p:spPr bwMode="auto">
            <a:xfrm>
              <a:off x="4534" y="3526"/>
              <a:ext cx="16" cy="6"/>
            </a:xfrm>
            <a:custGeom>
              <a:avLst/>
              <a:gdLst>
                <a:gd name="T0" fmla="*/ 0 w 164"/>
                <a:gd name="T1" fmla="*/ 0 h 72"/>
                <a:gd name="T2" fmla="*/ 0 w 164"/>
                <a:gd name="T3" fmla="*/ 0 h 72"/>
                <a:gd name="T4" fmla="*/ 0 w 164"/>
                <a:gd name="T5" fmla="*/ 0 h 72"/>
                <a:gd name="T6" fmla="*/ 0 w 164"/>
                <a:gd name="T7" fmla="*/ 0 h 72"/>
                <a:gd name="T8" fmla="*/ 0 w 164"/>
                <a:gd name="T9" fmla="*/ 0 h 72"/>
                <a:gd name="T10" fmla="*/ 0 w 164"/>
                <a:gd name="T11" fmla="*/ 0 h 72"/>
                <a:gd name="T12" fmla="*/ 0 w 164"/>
                <a:gd name="T13" fmla="*/ 0 h 72"/>
                <a:gd name="T14" fmla="*/ 0 w 164"/>
                <a:gd name="T15" fmla="*/ 0 h 72"/>
                <a:gd name="T16" fmla="*/ 0 w 164"/>
                <a:gd name="T17" fmla="*/ 0 h 72"/>
                <a:gd name="T18" fmla="*/ 0 w 164"/>
                <a:gd name="T19" fmla="*/ 0 h 72"/>
                <a:gd name="T20" fmla="*/ 0 w 164"/>
                <a:gd name="T21" fmla="*/ 0 h 72"/>
                <a:gd name="T22" fmla="*/ 0 w 164"/>
                <a:gd name="T23" fmla="*/ 0 h 72"/>
                <a:gd name="T24" fmla="*/ 0 w 164"/>
                <a:gd name="T25" fmla="*/ 0 h 72"/>
                <a:gd name="T26" fmla="*/ 0 w 164"/>
                <a:gd name="T27" fmla="*/ 0 h 72"/>
                <a:gd name="T28" fmla="*/ 0 w 164"/>
                <a:gd name="T29" fmla="*/ 0 h 72"/>
                <a:gd name="T30" fmla="*/ 0 w 164"/>
                <a:gd name="T31" fmla="*/ 0 h 72"/>
                <a:gd name="T32" fmla="*/ 0 w 164"/>
                <a:gd name="T33" fmla="*/ 0 h 72"/>
                <a:gd name="T34" fmla="*/ 0 w 164"/>
                <a:gd name="T35" fmla="*/ 0 h 72"/>
                <a:gd name="T36" fmla="*/ 0 w 164"/>
                <a:gd name="T37" fmla="*/ 0 h 72"/>
                <a:gd name="T38" fmla="*/ 0 w 164"/>
                <a:gd name="T39" fmla="*/ 0 h 72"/>
                <a:gd name="T40" fmla="*/ 0 w 164"/>
                <a:gd name="T41" fmla="*/ 0 h 72"/>
                <a:gd name="T42" fmla="*/ 0 w 164"/>
                <a:gd name="T43" fmla="*/ 0 h 72"/>
                <a:gd name="T44" fmla="*/ 0 w 164"/>
                <a:gd name="T45" fmla="*/ 0 h 72"/>
                <a:gd name="T46" fmla="*/ 0 w 164"/>
                <a:gd name="T47" fmla="*/ 0 h 72"/>
                <a:gd name="T48" fmla="*/ 0 w 164"/>
                <a:gd name="T49" fmla="*/ 0 h 72"/>
                <a:gd name="T50" fmla="*/ 0 w 164"/>
                <a:gd name="T51" fmla="*/ 0 h 72"/>
                <a:gd name="T52" fmla="*/ 0 w 164"/>
                <a:gd name="T53" fmla="*/ 0 h 72"/>
                <a:gd name="T54" fmla="*/ 0 w 164"/>
                <a:gd name="T55" fmla="*/ 0 h 72"/>
                <a:gd name="T56" fmla="*/ 0 w 164"/>
                <a:gd name="T57" fmla="*/ 0 h 72"/>
                <a:gd name="T58" fmla="*/ 0 w 164"/>
                <a:gd name="T59" fmla="*/ 0 h 72"/>
                <a:gd name="T60" fmla="*/ 0 w 164"/>
                <a:gd name="T61" fmla="*/ 0 h 72"/>
                <a:gd name="T62" fmla="*/ 0 w 164"/>
                <a:gd name="T63" fmla="*/ 0 h 72"/>
                <a:gd name="T64" fmla="*/ 0 w 164"/>
                <a:gd name="T65" fmla="*/ 0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69" name="Freeform 905"/>
            <p:cNvSpPr>
              <a:spLocks/>
            </p:cNvSpPr>
            <p:nvPr/>
          </p:nvSpPr>
          <p:spPr bwMode="auto">
            <a:xfrm>
              <a:off x="4537" y="3483"/>
              <a:ext cx="15" cy="9"/>
            </a:xfrm>
            <a:custGeom>
              <a:avLst/>
              <a:gdLst>
                <a:gd name="T0" fmla="*/ 0 w 146"/>
                <a:gd name="T1" fmla="*/ 0 h 109"/>
                <a:gd name="T2" fmla="*/ 0 w 146"/>
                <a:gd name="T3" fmla="*/ 0 h 109"/>
                <a:gd name="T4" fmla="*/ 0 w 146"/>
                <a:gd name="T5" fmla="*/ 0 h 109"/>
                <a:gd name="T6" fmla="*/ 0 w 146"/>
                <a:gd name="T7" fmla="*/ 0 h 109"/>
                <a:gd name="T8" fmla="*/ 0 w 146"/>
                <a:gd name="T9" fmla="*/ 0 h 109"/>
                <a:gd name="T10" fmla="*/ 0 w 146"/>
                <a:gd name="T11" fmla="*/ 0 h 109"/>
                <a:gd name="T12" fmla="*/ 0 w 146"/>
                <a:gd name="T13" fmla="*/ 0 h 109"/>
                <a:gd name="T14" fmla="*/ 0 w 146"/>
                <a:gd name="T15" fmla="*/ 0 h 109"/>
                <a:gd name="T16" fmla="*/ 0 w 146"/>
                <a:gd name="T17" fmla="*/ 0 h 109"/>
                <a:gd name="T18" fmla="*/ 0 w 146"/>
                <a:gd name="T19" fmla="*/ 0 h 109"/>
                <a:gd name="T20" fmla="*/ 0 w 146"/>
                <a:gd name="T21" fmla="*/ 0 h 109"/>
                <a:gd name="T22" fmla="*/ 0 w 146"/>
                <a:gd name="T23" fmla="*/ 0 h 109"/>
                <a:gd name="T24" fmla="*/ 0 w 146"/>
                <a:gd name="T25" fmla="*/ 0 h 109"/>
                <a:gd name="T26" fmla="*/ 0 w 146"/>
                <a:gd name="T27" fmla="*/ 0 h 109"/>
                <a:gd name="T28" fmla="*/ 0 w 146"/>
                <a:gd name="T29" fmla="*/ 0 h 109"/>
                <a:gd name="T30" fmla="*/ 0 w 146"/>
                <a:gd name="T31" fmla="*/ 0 h 109"/>
                <a:gd name="T32" fmla="*/ 0 w 146"/>
                <a:gd name="T33" fmla="*/ 0 h 109"/>
                <a:gd name="T34" fmla="*/ 0 w 146"/>
                <a:gd name="T35" fmla="*/ 0 h 109"/>
                <a:gd name="T36" fmla="*/ 0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70" name="Freeform 906"/>
            <p:cNvSpPr>
              <a:spLocks/>
            </p:cNvSpPr>
            <p:nvPr/>
          </p:nvSpPr>
          <p:spPr bwMode="auto">
            <a:xfrm>
              <a:off x="4620" y="3499"/>
              <a:ext cx="15" cy="9"/>
            </a:xfrm>
            <a:custGeom>
              <a:avLst/>
              <a:gdLst>
                <a:gd name="T0" fmla="*/ 0 w 146"/>
                <a:gd name="T1" fmla="*/ 0 h 107"/>
                <a:gd name="T2" fmla="*/ 0 w 146"/>
                <a:gd name="T3" fmla="*/ 0 h 107"/>
                <a:gd name="T4" fmla="*/ 0 w 146"/>
                <a:gd name="T5" fmla="*/ 0 h 107"/>
                <a:gd name="T6" fmla="*/ 0 w 146"/>
                <a:gd name="T7" fmla="*/ 0 h 107"/>
                <a:gd name="T8" fmla="*/ 0 w 146"/>
                <a:gd name="T9" fmla="*/ 0 h 107"/>
                <a:gd name="T10" fmla="*/ 0 w 146"/>
                <a:gd name="T11" fmla="*/ 0 h 107"/>
                <a:gd name="T12" fmla="*/ 0 w 146"/>
                <a:gd name="T13" fmla="*/ 0 h 107"/>
                <a:gd name="T14" fmla="*/ 0 w 146"/>
                <a:gd name="T15" fmla="*/ 0 h 107"/>
                <a:gd name="T16" fmla="*/ 0 w 146"/>
                <a:gd name="T17" fmla="*/ 0 h 107"/>
                <a:gd name="T18" fmla="*/ 0 w 146"/>
                <a:gd name="T19" fmla="*/ 0 h 107"/>
                <a:gd name="T20" fmla="*/ 0 w 146"/>
                <a:gd name="T21" fmla="*/ 0 h 107"/>
                <a:gd name="T22" fmla="*/ 0 w 146"/>
                <a:gd name="T23" fmla="*/ 0 h 107"/>
                <a:gd name="T24" fmla="*/ 0 w 146"/>
                <a:gd name="T25" fmla="*/ 0 h 107"/>
                <a:gd name="T26" fmla="*/ 0 w 146"/>
                <a:gd name="T27" fmla="*/ 0 h 107"/>
                <a:gd name="T28" fmla="*/ 0 w 146"/>
                <a:gd name="T29" fmla="*/ 0 h 107"/>
                <a:gd name="T30" fmla="*/ 0 w 146"/>
                <a:gd name="T31" fmla="*/ 0 h 107"/>
                <a:gd name="T32" fmla="*/ 0 w 146"/>
                <a:gd name="T33" fmla="*/ 0 h 107"/>
                <a:gd name="T34" fmla="*/ 0 w 146"/>
                <a:gd name="T35" fmla="*/ 0 h 107"/>
                <a:gd name="T36" fmla="*/ 0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71" name="Freeform 907"/>
            <p:cNvSpPr>
              <a:spLocks/>
            </p:cNvSpPr>
            <p:nvPr/>
          </p:nvSpPr>
          <p:spPr bwMode="auto">
            <a:xfrm>
              <a:off x="4553" y="3485"/>
              <a:ext cx="63" cy="16"/>
            </a:xfrm>
            <a:custGeom>
              <a:avLst/>
              <a:gdLst>
                <a:gd name="T0" fmla="*/ 0 w 629"/>
                <a:gd name="T1" fmla="*/ 0 h 182"/>
                <a:gd name="T2" fmla="*/ 0 w 629"/>
                <a:gd name="T3" fmla="*/ 0 h 182"/>
                <a:gd name="T4" fmla="*/ 0 w 629"/>
                <a:gd name="T5" fmla="*/ 0 h 182"/>
                <a:gd name="T6" fmla="*/ 0 w 629"/>
                <a:gd name="T7" fmla="*/ 0 h 182"/>
                <a:gd name="T8" fmla="*/ 0 w 629"/>
                <a:gd name="T9" fmla="*/ 0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72" name="Freeform 908"/>
            <p:cNvSpPr>
              <a:spLocks/>
            </p:cNvSpPr>
            <p:nvPr/>
          </p:nvSpPr>
          <p:spPr bwMode="auto">
            <a:xfrm>
              <a:off x="4553" y="349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73" name="Freeform 909"/>
            <p:cNvSpPr>
              <a:spLocks/>
            </p:cNvSpPr>
            <p:nvPr/>
          </p:nvSpPr>
          <p:spPr bwMode="auto">
            <a:xfrm>
              <a:off x="4553" y="348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9538" name="AutoShape 916"/>
          <p:cNvSpPr>
            <a:spLocks noChangeAspect="1" noChangeArrowheads="1" noTextEdit="1"/>
          </p:cNvSpPr>
          <p:nvPr/>
        </p:nvSpPr>
        <p:spPr bwMode="auto">
          <a:xfrm flipH="1">
            <a:off x="8336458" y="2174876"/>
            <a:ext cx="51752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539" name="Freeform 918"/>
          <p:cNvSpPr>
            <a:spLocks/>
          </p:cNvSpPr>
          <p:nvPr/>
        </p:nvSpPr>
        <p:spPr bwMode="auto">
          <a:xfrm flipH="1">
            <a:off x="8709520" y="2266950"/>
            <a:ext cx="74613" cy="88900"/>
          </a:xfrm>
          <a:custGeom>
            <a:avLst/>
            <a:gdLst>
              <a:gd name="T0" fmla="*/ 2147483646 w 188"/>
              <a:gd name="T1" fmla="*/ 0 h 168"/>
              <a:gd name="T2" fmla="*/ 2147483646 w 188"/>
              <a:gd name="T3" fmla="*/ 2147483646 h 168"/>
              <a:gd name="T4" fmla="*/ 2147483646 w 188"/>
              <a:gd name="T5" fmla="*/ 2147483646 h 168"/>
              <a:gd name="T6" fmla="*/ 2147483646 w 188"/>
              <a:gd name="T7" fmla="*/ 2147483646 h 168"/>
              <a:gd name="T8" fmla="*/ 2147483646 w 188"/>
              <a:gd name="T9" fmla="*/ 2147483646 h 168"/>
              <a:gd name="T10" fmla="*/ 2147483646 w 188"/>
              <a:gd name="T11" fmla="*/ 2147483646 h 168"/>
              <a:gd name="T12" fmla="*/ 2147483646 w 188"/>
              <a:gd name="T13" fmla="*/ 2147483646 h 168"/>
              <a:gd name="T14" fmla="*/ 2147483646 w 188"/>
              <a:gd name="T15" fmla="*/ 2147483646 h 168"/>
              <a:gd name="T16" fmla="*/ 2147483646 w 188"/>
              <a:gd name="T17" fmla="*/ 2147483646 h 168"/>
              <a:gd name="T18" fmla="*/ 2147483646 w 188"/>
              <a:gd name="T19" fmla="*/ 2147483646 h 168"/>
              <a:gd name="T20" fmla="*/ 2147483646 w 188"/>
              <a:gd name="T21" fmla="*/ 2147483646 h 168"/>
              <a:gd name="T22" fmla="*/ 2147483646 w 188"/>
              <a:gd name="T23" fmla="*/ 2147483646 h 168"/>
              <a:gd name="T24" fmla="*/ 0 w 188"/>
              <a:gd name="T25" fmla="*/ 2147483646 h 168"/>
              <a:gd name="T26" fmla="*/ 2147483646 w 188"/>
              <a:gd name="T27" fmla="*/ 2147483646 h 168"/>
              <a:gd name="T28" fmla="*/ 2147483646 w 188"/>
              <a:gd name="T29" fmla="*/ 2147483646 h 168"/>
              <a:gd name="T30" fmla="*/ 2147483646 w 188"/>
              <a:gd name="T31" fmla="*/ 2147483646 h 168"/>
              <a:gd name="T32" fmla="*/ 2147483646 w 188"/>
              <a:gd name="T33" fmla="*/ 0 h 168"/>
              <a:gd name="T34" fmla="*/ 2147483646 w 188"/>
              <a:gd name="T35" fmla="*/ 2147483646 h 168"/>
              <a:gd name="T36" fmla="*/ 2147483646 w 188"/>
              <a:gd name="T37" fmla="*/ 2147483646 h 168"/>
              <a:gd name="T38" fmla="*/ 2147483646 w 188"/>
              <a:gd name="T39" fmla="*/ 2147483646 h 168"/>
              <a:gd name="T40" fmla="*/ 2147483646 w 188"/>
              <a:gd name="T41" fmla="*/ 2147483646 h 168"/>
              <a:gd name="T42" fmla="*/ 2147483646 w 188"/>
              <a:gd name="T43" fmla="*/ 2147483646 h 168"/>
              <a:gd name="T44" fmla="*/ 2147483646 w 188"/>
              <a:gd name="T45" fmla="*/ 2147483646 h 168"/>
              <a:gd name="T46" fmla="*/ 2147483646 w 188"/>
              <a:gd name="T47" fmla="*/ 2147483646 h 168"/>
              <a:gd name="T48" fmla="*/ 2147483646 w 188"/>
              <a:gd name="T49" fmla="*/ 2147483646 h 168"/>
              <a:gd name="T50" fmla="*/ 2147483646 w 188"/>
              <a:gd name="T51" fmla="*/ 2147483646 h 168"/>
              <a:gd name="T52" fmla="*/ 2147483646 w 188"/>
              <a:gd name="T53" fmla="*/ 2147483646 h 168"/>
              <a:gd name="T54" fmla="*/ 2147483646 w 188"/>
              <a:gd name="T55" fmla="*/ 2147483646 h 168"/>
              <a:gd name="T56" fmla="*/ 2147483646 w 188"/>
              <a:gd name="T57" fmla="*/ 2147483646 h 168"/>
              <a:gd name="T58" fmla="*/ 2147483646 w 188"/>
              <a:gd name="T59" fmla="*/ 2147483646 h 168"/>
              <a:gd name="T60" fmla="*/ 2147483646 w 188"/>
              <a:gd name="T61" fmla="*/ 2147483646 h 168"/>
              <a:gd name="T62" fmla="*/ 2147483646 w 188"/>
              <a:gd name="T63" fmla="*/ 2147483646 h 168"/>
              <a:gd name="T64" fmla="*/ 2147483646 w 188"/>
              <a:gd name="T65" fmla="*/ 2147483646 h 168"/>
              <a:gd name="T66" fmla="*/ 2147483646 w 188"/>
              <a:gd name="T67" fmla="*/ 2147483646 h 168"/>
              <a:gd name="T68" fmla="*/ 2147483646 w 188"/>
              <a:gd name="T69" fmla="*/ 2147483646 h 168"/>
              <a:gd name="T70" fmla="*/ 2147483646 w 188"/>
              <a:gd name="T71" fmla="*/ 0 h 16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8"/>
              <a:gd name="T109" fmla="*/ 0 h 168"/>
              <a:gd name="T110" fmla="*/ 188 w 188"/>
              <a:gd name="T111" fmla="*/ 168 h 16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8" h="168">
                <a:moveTo>
                  <a:pt x="92" y="0"/>
                </a:moveTo>
                <a:lnTo>
                  <a:pt x="135" y="7"/>
                </a:lnTo>
                <a:lnTo>
                  <a:pt x="164" y="27"/>
                </a:lnTo>
                <a:lnTo>
                  <a:pt x="182" y="54"/>
                </a:lnTo>
                <a:lnTo>
                  <a:pt x="188" y="84"/>
                </a:lnTo>
                <a:lnTo>
                  <a:pt x="182" y="115"/>
                </a:lnTo>
                <a:lnTo>
                  <a:pt x="164" y="141"/>
                </a:lnTo>
                <a:lnTo>
                  <a:pt x="135" y="161"/>
                </a:lnTo>
                <a:lnTo>
                  <a:pt x="92" y="168"/>
                </a:lnTo>
                <a:lnTo>
                  <a:pt x="51" y="161"/>
                </a:lnTo>
                <a:lnTo>
                  <a:pt x="22" y="141"/>
                </a:lnTo>
                <a:lnTo>
                  <a:pt x="5" y="115"/>
                </a:lnTo>
                <a:lnTo>
                  <a:pt x="0" y="84"/>
                </a:lnTo>
                <a:lnTo>
                  <a:pt x="5" y="54"/>
                </a:lnTo>
                <a:lnTo>
                  <a:pt x="22" y="27"/>
                </a:lnTo>
                <a:lnTo>
                  <a:pt x="51" y="7"/>
                </a:lnTo>
                <a:lnTo>
                  <a:pt x="92" y="0"/>
                </a:lnTo>
                <a:lnTo>
                  <a:pt x="96" y="37"/>
                </a:lnTo>
                <a:lnTo>
                  <a:pt x="72" y="42"/>
                </a:lnTo>
                <a:lnTo>
                  <a:pt x="57" y="52"/>
                </a:lnTo>
                <a:lnTo>
                  <a:pt x="47" y="67"/>
                </a:lnTo>
                <a:lnTo>
                  <a:pt x="45" y="85"/>
                </a:lnTo>
                <a:lnTo>
                  <a:pt x="47" y="102"/>
                </a:lnTo>
                <a:lnTo>
                  <a:pt x="58" y="117"/>
                </a:lnTo>
                <a:lnTo>
                  <a:pt x="74" y="128"/>
                </a:lnTo>
                <a:lnTo>
                  <a:pt x="96" y="132"/>
                </a:lnTo>
                <a:lnTo>
                  <a:pt x="120" y="128"/>
                </a:lnTo>
                <a:lnTo>
                  <a:pt x="136" y="117"/>
                </a:lnTo>
                <a:lnTo>
                  <a:pt x="147" y="102"/>
                </a:lnTo>
                <a:lnTo>
                  <a:pt x="151" y="85"/>
                </a:lnTo>
                <a:lnTo>
                  <a:pt x="148" y="67"/>
                </a:lnTo>
                <a:lnTo>
                  <a:pt x="137" y="52"/>
                </a:lnTo>
                <a:lnTo>
                  <a:pt x="120" y="42"/>
                </a:lnTo>
                <a:lnTo>
                  <a:pt x="96" y="37"/>
                </a:lnTo>
                <a:lnTo>
                  <a:pt x="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40" name="Freeform 919"/>
          <p:cNvSpPr>
            <a:spLocks/>
          </p:cNvSpPr>
          <p:nvPr/>
        </p:nvSpPr>
        <p:spPr bwMode="auto">
          <a:xfrm flipH="1">
            <a:off x="8403132" y="2266950"/>
            <a:ext cx="76200" cy="88900"/>
          </a:xfrm>
          <a:custGeom>
            <a:avLst/>
            <a:gdLst>
              <a:gd name="T0" fmla="*/ 2147483646 w 192"/>
              <a:gd name="T1" fmla="*/ 0 h 168"/>
              <a:gd name="T2" fmla="*/ 2147483646 w 192"/>
              <a:gd name="T3" fmla="*/ 2147483646 h 168"/>
              <a:gd name="T4" fmla="*/ 2147483646 w 192"/>
              <a:gd name="T5" fmla="*/ 2147483646 h 168"/>
              <a:gd name="T6" fmla="*/ 2147483646 w 192"/>
              <a:gd name="T7" fmla="*/ 2147483646 h 168"/>
              <a:gd name="T8" fmla="*/ 2147483646 w 192"/>
              <a:gd name="T9" fmla="*/ 2147483646 h 168"/>
              <a:gd name="T10" fmla="*/ 2147483646 w 192"/>
              <a:gd name="T11" fmla="*/ 2147483646 h 168"/>
              <a:gd name="T12" fmla="*/ 2147483646 w 192"/>
              <a:gd name="T13" fmla="*/ 2147483646 h 168"/>
              <a:gd name="T14" fmla="*/ 2147483646 w 192"/>
              <a:gd name="T15" fmla="*/ 2147483646 h 168"/>
              <a:gd name="T16" fmla="*/ 2147483646 w 192"/>
              <a:gd name="T17" fmla="*/ 2147483646 h 168"/>
              <a:gd name="T18" fmla="*/ 2147483646 w 192"/>
              <a:gd name="T19" fmla="*/ 2147483646 h 168"/>
              <a:gd name="T20" fmla="*/ 2147483646 w 192"/>
              <a:gd name="T21" fmla="*/ 2147483646 h 168"/>
              <a:gd name="T22" fmla="*/ 2147483646 w 192"/>
              <a:gd name="T23" fmla="*/ 2147483646 h 168"/>
              <a:gd name="T24" fmla="*/ 0 w 192"/>
              <a:gd name="T25" fmla="*/ 2147483646 h 168"/>
              <a:gd name="T26" fmla="*/ 2147483646 w 192"/>
              <a:gd name="T27" fmla="*/ 2147483646 h 168"/>
              <a:gd name="T28" fmla="*/ 2147483646 w 192"/>
              <a:gd name="T29" fmla="*/ 2147483646 h 168"/>
              <a:gd name="T30" fmla="*/ 2147483646 w 192"/>
              <a:gd name="T31" fmla="*/ 2147483646 h 168"/>
              <a:gd name="T32" fmla="*/ 2147483646 w 192"/>
              <a:gd name="T33" fmla="*/ 0 h 168"/>
              <a:gd name="T34" fmla="*/ 2147483646 w 192"/>
              <a:gd name="T35" fmla="*/ 0 h 168"/>
              <a:gd name="T36" fmla="*/ 2147483646 w 192"/>
              <a:gd name="T37" fmla="*/ 2147483646 h 168"/>
              <a:gd name="T38" fmla="*/ 2147483646 w 192"/>
              <a:gd name="T39" fmla="*/ 2147483646 h 168"/>
              <a:gd name="T40" fmla="*/ 2147483646 w 192"/>
              <a:gd name="T41" fmla="*/ 2147483646 h 168"/>
              <a:gd name="T42" fmla="*/ 2147483646 w 192"/>
              <a:gd name="T43" fmla="*/ 2147483646 h 168"/>
              <a:gd name="T44" fmla="*/ 2147483646 w 192"/>
              <a:gd name="T45" fmla="*/ 2147483646 h 168"/>
              <a:gd name="T46" fmla="*/ 2147483646 w 192"/>
              <a:gd name="T47" fmla="*/ 2147483646 h 168"/>
              <a:gd name="T48" fmla="*/ 2147483646 w 192"/>
              <a:gd name="T49" fmla="*/ 2147483646 h 168"/>
              <a:gd name="T50" fmla="*/ 2147483646 w 192"/>
              <a:gd name="T51" fmla="*/ 2147483646 h 168"/>
              <a:gd name="T52" fmla="*/ 2147483646 w 192"/>
              <a:gd name="T53" fmla="*/ 2147483646 h 168"/>
              <a:gd name="T54" fmla="*/ 2147483646 w 192"/>
              <a:gd name="T55" fmla="*/ 2147483646 h 168"/>
              <a:gd name="T56" fmla="*/ 2147483646 w 192"/>
              <a:gd name="T57" fmla="*/ 2147483646 h 168"/>
              <a:gd name="T58" fmla="*/ 2147483646 w 192"/>
              <a:gd name="T59" fmla="*/ 2147483646 h 168"/>
              <a:gd name="T60" fmla="*/ 2147483646 w 192"/>
              <a:gd name="T61" fmla="*/ 2147483646 h 168"/>
              <a:gd name="T62" fmla="*/ 2147483646 w 192"/>
              <a:gd name="T63" fmla="*/ 2147483646 h 168"/>
              <a:gd name="T64" fmla="*/ 2147483646 w 192"/>
              <a:gd name="T65" fmla="*/ 2147483646 h 168"/>
              <a:gd name="T66" fmla="*/ 2147483646 w 192"/>
              <a:gd name="T67" fmla="*/ 2147483646 h 168"/>
              <a:gd name="T68" fmla="*/ 2147483646 w 192"/>
              <a:gd name="T69" fmla="*/ 2147483646 h 168"/>
              <a:gd name="T70" fmla="*/ 2147483646 w 192"/>
              <a:gd name="T71" fmla="*/ 2147483646 h 168"/>
              <a:gd name="T72" fmla="*/ 2147483646 w 192"/>
              <a:gd name="T73" fmla="*/ 0 h 16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2"/>
              <a:gd name="T112" fmla="*/ 0 h 168"/>
              <a:gd name="T113" fmla="*/ 192 w 192"/>
              <a:gd name="T114" fmla="*/ 168 h 16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2" h="168">
                <a:moveTo>
                  <a:pt x="95" y="0"/>
                </a:moveTo>
                <a:lnTo>
                  <a:pt x="138" y="7"/>
                </a:lnTo>
                <a:lnTo>
                  <a:pt x="168" y="27"/>
                </a:lnTo>
                <a:lnTo>
                  <a:pt x="185" y="54"/>
                </a:lnTo>
                <a:lnTo>
                  <a:pt x="192" y="84"/>
                </a:lnTo>
                <a:lnTo>
                  <a:pt x="187" y="115"/>
                </a:lnTo>
                <a:lnTo>
                  <a:pt x="168" y="141"/>
                </a:lnTo>
                <a:lnTo>
                  <a:pt x="138" y="161"/>
                </a:lnTo>
                <a:lnTo>
                  <a:pt x="95" y="168"/>
                </a:lnTo>
                <a:lnTo>
                  <a:pt x="53" y="161"/>
                </a:lnTo>
                <a:lnTo>
                  <a:pt x="24" y="141"/>
                </a:lnTo>
                <a:lnTo>
                  <a:pt x="5" y="115"/>
                </a:lnTo>
                <a:lnTo>
                  <a:pt x="0" y="84"/>
                </a:lnTo>
                <a:lnTo>
                  <a:pt x="6" y="54"/>
                </a:lnTo>
                <a:lnTo>
                  <a:pt x="24" y="27"/>
                </a:lnTo>
                <a:lnTo>
                  <a:pt x="54" y="7"/>
                </a:lnTo>
                <a:lnTo>
                  <a:pt x="95" y="0"/>
                </a:lnTo>
                <a:lnTo>
                  <a:pt x="95" y="37"/>
                </a:lnTo>
                <a:lnTo>
                  <a:pt x="71" y="42"/>
                </a:lnTo>
                <a:lnTo>
                  <a:pt x="56" y="52"/>
                </a:lnTo>
                <a:lnTo>
                  <a:pt x="46" y="67"/>
                </a:lnTo>
                <a:lnTo>
                  <a:pt x="44" y="85"/>
                </a:lnTo>
                <a:lnTo>
                  <a:pt x="46" y="102"/>
                </a:lnTo>
                <a:lnTo>
                  <a:pt x="57" y="117"/>
                </a:lnTo>
                <a:lnTo>
                  <a:pt x="73" y="128"/>
                </a:lnTo>
                <a:lnTo>
                  <a:pt x="95" y="132"/>
                </a:lnTo>
                <a:lnTo>
                  <a:pt x="119" y="128"/>
                </a:lnTo>
                <a:lnTo>
                  <a:pt x="135" y="117"/>
                </a:lnTo>
                <a:lnTo>
                  <a:pt x="146" y="102"/>
                </a:lnTo>
                <a:lnTo>
                  <a:pt x="150" y="85"/>
                </a:lnTo>
                <a:lnTo>
                  <a:pt x="147" y="67"/>
                </a:lnTo>
                <a:lnTo>
                  <a:pt x="136" y="52"/>
                </a:lnTo>
                <a:lnTo>
                  <a:pt x="119" y="42"/>
                </a:lnTo>
                <a:lnTo>
                  <a:pt x="95" y="37"/>
                </a:lnTo>
                <a:lnTo>
                  <a:pt x="95"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41" name="Freeform 920"/>
          <p:cNvSpPr>
            <a:spLocks/>
          </p:cNvSpPr>
          <p:nvPr/>
        </p:nvSpPr>
        <p:spPr bwMode="auto">
          <a:xfrm flipH="1">
            <a:off x="8541244" y="2251075"/>
            <a:ext cx="128588" cy="77788"/>
          </a:xfrm>
          <a:custGeom>
            <a:avLst/>
            <a:gdLst>
              <a:gd name="T0" fmla="*/ 2147483646 w 325"/>
              <a:gd name="T1" fmla="*/ 0 h 148"/>
              <a:gd name="T2" fmla="*/ 2147483646 w 325"/>
              <a:gd name="T3" fmla="*/ 0 h 148"/>
              <a:gd name="T4" fmla="*/ 2147483646 w 325"/>
              <a:gd name="T5" fmla="*/ 0 h 148"/>
              <a:gd name="T6" fmla="*/ 2147483646 w 325"/>
              <a:gd name="T7" fmla="*/ 0 h 148"/>
              <a:gd name="T8" fmla="*/ 2147483646 w 325"/>
              <a:gd name="T9" fmla="*/ 2147483646 h 148"/>
              <a:gd name="T10" fmla="*/ 2147483646 w 325"/>
              <a:gd name="T11" fmla="*/ 2147483646 h 148"/>
              <a:gd name="T12" fmla="*/ 2147483646 w 325"/>
              <a:gd name="T13" fmla="*/ 2147483646 h 148"/>
              <a:gd name="T14" fmla="*/ 2147483646 w 325"/>
              <a:gd name="T15" fmla="*/ 2147483646 h 148"/>
              <a:gd name="T16" fmla="*/ 2147483646 w 325"/>
              <a:gd name="T17" fmla="*/ 2147483646 h 148"/>
              <a:gd name="T18" fmla="*/ 2147483646 w 325"/>
              <a:gd name="T19" fmla="*/ 2147483646 h 148"/>
              <a:gd name="T20" fmla="*/ 2147483646 w 325"/>
              <a:gd name="T21" fmla="*/ 2147483646 h 148"/>
              <a:gd name="T22" fmla="*/ 2147483646 w 325"/>
              <a:gd name="T23" fmla="*/ 2147483646 h 148"/>
              <a:gd name="T24" fmla="*/ 2147483646 w 325"/>
              <a:gd name="T25" fmla="*/ 2147483646 h 148"/>
              <a:gd name="T26" fmla="*/ 2147483646 w 325"/>
              <a:gd name="T27" fmla="*/ 2147483646 h 148"/>
              <a:gd name="T28" fmla="*/ 2147483646 w 325"/>
              <a:gd name="T29" fmla="*/ 2147483646 h 148"/>
              <a:gd name="T30" fmla="*/ 2147483646 w 325"/>
              <a:gd name="T31" fmla="*/ 2147483646 h 148"/>
              <a:gd name="T32" fmla="*/ 2147483646 w 325"/>
              <a:gd name="T33" fmla="*/ 2147483646 h 148"/>
              <a:gd name="T34" fmla="*/ 2147483646 w 325"/>
              <a:gd name="T35" fmla="*/ 2147483646 h 148"/>
              <a:gd name="T36" fmla="*/ 2147483646 w 325"/>
              <a:gd name="T37" fmla="*/ 2147483646 h 148"/>
              <a:gd name="T38" fmla="*/ 2147483646 w 325"/>
              <a:gd name="T39" fmla="*/ 2147483646 h 148"/>
              <a:gd name="T40" fmla="*/ 2147483646 w 325"/>
              <a:gd name="T41" fmla="*/ 2147483646 h 148"/>
              <a:gd name="T42" fmla="*/ 2147483646 w 325"/>
              <a:gd name="T43" fmla="*/ 2147483646 h 148"/>
              <a:gd name="T44" fmla="*/ 2147483646 w 325"/>
              <a:gd name="T45" fmla="*/ 2147483646 h 148"/>
              <a:gd name="T46" fmla="*/ 2147483646 w 325"/>
              <a:gd name="T47" fmla="*/ 2147483646 h 148"/>
              <a:gd name="T48" fmla="*/ 2147483646 w 325"/>
              <a:gd name="T49" fmla="*/ 2147483646 h 148"/>
              <a:gd name="T50" fmla="*/ 2147483646 w 325"/>
              <a:gd name="T51" fmla="*/ 2147483646 h 148"/>
              <a:gd name="T52" fmla="*/ 2147483646 w 325"/>
              <a:gd name="T53" fmla="*/ 2147483646 h 148"/>
              <a:gd name="T54" fmla="*/ 2147483646 w 325"/>
              <a:gd name="T55" fmla="*/ 2147483646 h 148"/>
              <a:gd name="T56" fmla="*/ 2147483646 w 325"/>
              <a:gd name="T57" fmla="*/ 2147483646 h 148"/>
              <a:gd name="T58" fmla="*/ 2147483646 w 325"/>
              <a:gd name="T59" fmla="*/ 2147483646 h 148"/>
              <a:gd name="T60" fmla="*/ 2147483646 w 325"/>
              <a:gd name="T61" fmla="*/ 2147483646 h 148"/>
              <a:gd name="T62" fmla="*/ 2147483646 w 325"/>
              <a:gd name="T63" fmla="*/ 2147483646 h 148"/>
              <a:gd name="T64" fmla="*/ 0 w 325"/>
              <a:gd name="T65" fmla="*/ 2147483646 h 148"/>
              <a:gd name="T66" fmla="*/ 2147483646 w 325"/>
              <a:gd name="T67" fmla="*/ 0 h 148"/>
              <a:gd name="T68" fmla="*/ 2147483646 w 325"/>
              <a:gd name="T69" fmla="*/ 0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5"/>
              <a:gd name="T106" fmla="*/ 0 h 148"/>
              <a:gd name="T107" fmla="*/ 325 w 325"/>
              <a:gd name="T108" fmla="*/ 148 h 14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5" h="148">
                <a:moveTo>
                  <a:pt x="45" y="0"/>
                </a:moveTo>
                <a:lnTo>
                  <a:pt x="58" y="0"/>
                </a:lnTo>
                <a:lnTo>
                  <a:pt x="73" y="0"/>
                </a:lnTo>
                <a:lnTo>
                  <a:pt x="88" y="0"/>
                </a:lnTo>
                <a:lnTo>
                  <a:pt x="102" y="2"/>
                </a:lnTo>
                <a:lnTo>
                  <a:pt x="117" y="2"/>
                </a:lnTo>
                <a:lnTo>
                  <a:pt x="131" y="2"/>
                </a:lnTo>
                <a:lnTo>
                  <a:pt x="147" y="2"/>
                </a:lnTo>
                <a:lnTo>
                  <a:pt x="163" y="2"/>
                </a:lnTo>
                <a:lnTo>
                  <a:pt x="179" y="2"/>
                </a:lnTo>
                <a:lnTo>
                  <a:pt x="196" y="2"/>
                </a:lnTo>
                <a:lnTo>
                  <a:pt x="212" y="2"/>
                </a:lnTo>
                <a:lnTo>
                  <a:pt x="229" y="2"/>
                </a:lnTo>
                <a:lnTo>
                  <a:pt x="247" y="2"/>
                </a:lnTo>
                <a:lnTo>
                  <a:pt x="265" y="2"/>
                </a:lnTo>
                <a:lnTo>
                  <a:pt x="282" y="2"/>
                </a:lnTo>
                <a:lnTo>
                  <a:pt x="301" y="2"/>
                </a:lnTo>
                <a:lnTo>
                  <a:pt x="310" y="11"/>
                </a:lnTo>
                <a:lnTo>
                  <a:pt x="225" y="17"/>
                </a:lnTo>
                <a:lnTo>
                  <a:pt x="316" y="24"/>
                </a:lnTo>
                <a:lnTo>
                  <a:pt x="325" y="47"/>
                </a:lnTo>
                <a:lnTo>
                  <a:pt x="325" y="65"/>
                </a:lnTo>
                <a:lnTo>
                  <a:pt x="318" y="80"/>
                </a:lnTo>
                <a:lnTo>
                  <a:pt x="308" y="94"/>
                </a:lnTo>
                <a:lnTo>
                  <a:pt x="296" y="106"/>
                </a:lnTo>
                <a:lnTo>
                  <a:pt x="284" y="118"/>
                </a:lnTo>
                <a:lnTo>
                  <a:pt x="276" y="132"/>
                </a:lnTo>
                <a:lnTo>
                  <a:pt x="272" y="148"/>
                </a:lnTo>
                <a:lnTo>
                  <a:pt x="20" y="144"/>
                </a:lnTo>
                <a:lnTo>
                  <a:pt x="19" y="125"/>
                </a:lnTo>
                <a:lnTo>
                  <a:pt x="15" y="104"/>
                </a:lnTo>
                <a:lnTo>
                  <a:pt x="9" y="82"/>
                </a:lnTo>
                <a:lnTo>
                  <a:pt x="0" y="57"/>
                </a:lnTo>
                <a:lnTo>
                  <a:pt x="45"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42" name="Freeform 921"/>
          <p:cNvSpPr>
            <a:spLocks/>
          </p:cNvSpPr>
          <p:nvPr/>
        </p:nvSpPr>
        <p:spPr bwMode="auto">
          <a:xfrm flipH="1">
            <a:off x="8336458" y="2195513"/>
            <a:ext cx="517525" cy="133350"/>
          </a:xfrm>
          <a:custGeom>
            <a:avLst/>
            <a:gdLst>
              <a:gd name="T0" fmla="*/ 2147483646 w 1303"/>
              <a:gd name="T1" fmla="*/ 2147483646 h 253"/>
              <a:gd name="T2" fmla="*/ 2147483646 w 1303"/>
              <a:gd name="T3" fmla="*/ 2147483646 h 253"/>
              <a:gd name="T4" fmla="*/ 2147483646 w 1303"/>
              <a:gd name="T5" fmla="*/ 2147483646 h 253"/>
              <a:gd name="T6" fmla="*/ 2147483646 w 1303"/>
              <a:gd name="T7" fmla="*/ 2147483646 h 253"/>
              <a:gd name="T8" fmla="*/ 2147483646 w 1303"/>
              <a:gd name="T9" fmla="*/ 2147483646 h 253"/>
              <a:gd name="T10" fmla="*/ 2147483646 w 1303"/>
              <a:gd name="T11" fmla="*/ 2147483646 h 253"/>
              <a:gd name="T12" fmla="*/ 2147483646 w 1303"/>
              <a:gd name="T13" fmla="*/ 2147483646 h 253"/>
              <a:gd name="T14" fmla="*/ 2147483646 w 1303"/>
              <a:gd name="T15" fmla="*/ 2147483646 h 253"/>
              <a:gd name="T16" fmla="*/ 2147483646 w 1303"/>
              <a:gd name="T17" fmla="*/ 2147483646 h 253"/>
              <a:gd name="T18" fmla="*/ 2147483646 w 1303"/>
              <a:gd name="T19" fmla="*/ 2147483646 h 253"/>
              <a:gd name="T20" fmla="*/ 2147483646 w 1303"/>
              <a:gd name="T21" fmla="*/ 2147483646 h 253"/>
              <a:gd name="T22" fmla="*/ 2147483646 w 1303"/>
              <a:gd name="T23" fmla="*/ 2147483646 h 253"/>
              <a:gd name="T24" fmla="*/ 2147483646 w 1303"/>
              <a:gd name="T25" fmla="*/ 2147483646 h 253"/>
              <a:gd name="T26" fmla="*/ 2147483646 w 1303"/>
              <a:gd name="T27" fmla="*/ 2147483646 h 253"/>
              <a:gd name="T28" fmla="*/ 2147483646 w 1303"/>
              <a:gd name="T29" fmla="*/ 2147483646 h 253"/>
              <a:gd name="T30" fmla="*/ 2147483646 w 1303"/>
              <a:gd name="T31" fmla="*/ 2147483646 h 253"/>
              <a:gd name="T32" fmla="*/ 2147483646 w 1303"/>
              <a:gd name="T33" fmla="*/ 2147483646 h 253"/>
              <a:gd name="T34" fmla="*/ 2147483646 w 1303"/>
              <a:gd name="T35" fmla="*/ 2147483646 h 253"/>
              <a:gd name="T36" fmla="*/ 2147483646 w 1303"/>
              <a:gd name="T37" fmla="*/ 2147483646 h 253"/>
              <a:gd name="T38" fmla="*/ 2147483646 w 1303"/>
              <a:gd name="T39" fmla="*/ 2147483646 h 253"/>
              <a:gd name="T40" fmla="*/ 2147483646 w 1303"/>
              <a:gd name="T41" fmla="*/ 2147483646 h 253"/>
              <a:gd name="T42" fmla="*/ 2147483646 w 1303"/>
              <a:gd name="T43" fmla="*/ 2147483646 h 253"/>
              <a:gd name="T44" fmla="*/ 2147483646 w 1303"/>
              <a:gd name="T45" fmla="*/ 2147483646 h 253"/>
              <a:gd name="T46" fmla="*/ 2147483646 w 1303"/>
              <a:gd name="T47" fmla="*/ 2147483646 h 253"/>
              <a:gd name="T48" fmla="*/ 2147483646 w 1303"/>
              <a:gd name="T49" fmla="*/ 2147483646 h 253"/>
              <a:gd name="T50" fmla="*/ 2147483646 w 1303"/>
              <a:gd name="T51" fmla="*/ 2147483646 h 253"/>
              <a:gd name="T52" fmla="*/ 2147483646 w 1303"/>
              <a:gd name="T53" fmla="*/ 2147483646 h 253"/>
              <a:gd name="T54" fmla="*/ 2147483646 w 1303"/>
              <a:gd name="T55" fmla="*/ 2147483646 h 253"/>
              <a:gd name="T56" fmla="*/ 2147483646 w 1303"/>
              <a:gd name="T57" fmla="*/ 2147483646 h 253"/>
              <a:gd name="T58" fmla="*/ 2147483646 w 1303"/>
              <a:gd name="T59" fmla="*/ 2147483646 h 253"/>
              <a:gd name="T60" fmla="*/ 2147483646 w 1303"/>
              <a:gd name="T61" fmla="*/ 2147483646 h 253"/>
              <a:gd name="T62" fmla="*/ 2147483646 w 1303"/>
              <a:gd name="T63" fmla="*/ 2147483646 h 253"/>
              <a:gd name="T64" fmla="*/ 2147483646 w 1303"/>
              <a:gd name="T65" fmla="*/ 2147483646 h 253"/>
              <a:gd name="T66" fmla="*/ 2147483646 w 1303"/>
              <a:gd name="T67" fmla="*/ 2147483646 h 253"/>
              <a:gd name="T68" fmla="*/ 2147483646 w 1303"/>
              <a:gd name="T69" fmla="*/ 2147483646 h 253"/>
              <a:gd name="T70" fmla="*/ 2147483646 w 1303"/>
              <a:gd name="T71" fmla="*/ 2147483646 h 253"/>
              <a:gd name="T72" fmla="*/ 2147483646 w 1303"/>
              <a:gd name="T73" fmla="*/ 2147483646 h 253"/>
              <a:gd name="T74" fmla="*/ 2147483646 w 1303"/>
              <a:gd name="T75" fmla="*/ 2147483646 h 253"/>
              <a:gd name="T76" fmla="*/ 2147483646 w 1303"/>
              <a:gd name="T77" fmla="*/ 2147483646 h 253"/>
              <a:gd name="T78" fmla="*/ 2147483646 w 1303"/>
              <a:gd name="T79" fmla="*/ 2147483646 h 253"/>
              <a:gd name="T80" fmla="*/ 2147483646 w 1303"/>
              <a:gd name="T81" fmla="*/ 2147483646 h 253"/>
              <a:gd name="T82" fmla="*/ 2147483646 w 1303"/>
              <a:gd name="T83" fmla="*/ 2147483646 h 253"/>
              <a:gd name="T84" fmla="*/ 2147483646 w 1303"/>
              <a:gd name="T85" fmla="*/ 2147483646 h 253"/>
              <a:gd name="T86" fmla="*/ 2147483646 w 1303"/>
              <a:gd name="T87" fmla="*/ 2147483646 h 253"/>
              <a:gd name="T88" fmla="*/ 2147483646 w 1303"/>
              <a:gd name="T89" fmla="*/ 2147483646 h 253"/>
              <a:gd name="T90" fmla="*/ 2147483646 w 1303"/>
              <a:gd name="T91" fmla="*/ 2147483646 h 253"/>
              <a:gd name="T92" fmla="*/ 2147483646 w 1303"/>
              <a:gd name="T93" fmla="*/ 2147483646 h 253"/>
              <a:gd name="T94" fmla="*/ 2147483646 w 1303"/>
              <a:gd name="T95" fmla="*/ 2147483646 h 253"/>
              <a:gd name="T96" fmla="*/ 2147483646 w 1303"/>
              <a:gd name="T97" fmla="*/ 2147483646 h 253"/>
              <a:gd name="T98" fmla="*/ 2147483646 w 1303"/>
              <a:gd name="T99" fmla="*/ 2147483646 h 253"/>
              <a:gd name="T100" fmla="*/ 2147483646 w 1303"/>
              <a:gd name="T101" fmla="*/ 2147483646 h 253"/>
              <a:gd name="T102" fmla="*/ 2147483646 w 1303"/>
              <a:gd name="T103" fmla="*/ 2147483646 h 253"/>
              <a:gd name="T104" fmla="*/ 2147483646 w 1303"/>
              <a:gd name="T105" fmla="*/ 2147483646 h 253"/>
              <a:gd name="T106" fmla="*/ 2147483646 w 1303"/>
              <a:gd name="T107" fmla="*/ 2147483646 h 253"/>
              <a:gd name="T108" fmla="*/ 2147483646 w 1303"/>
              <a:gd name="T109" fmla="*/ 2147483646 h 253"/>
              <a:gd name="T110" fmla="*/ 2147483646 w 1303"/>
              <a:gd name="T111" fmla="*/ 2147483646 h 253"/>
              <a:gd name="T112" fmla="*/ 2147483646 w 1303"/>
              <a:gd name="T113" fmla="*/ 2147483646 h 253"/>
              <a:gd name="T114" fmla="*/ 2147483646 w 1303"/>
              <a:gd name="T115" fmla="*/ 2147483646 h 253"/>
              <a:gd name="T116" fmla="*/ 2147483646 w 1303"/>
              <a:gd name="T117" fmla="*/ 2147483646 h 253"/>
              <a:gd name="T118" fmla="*/ 2147483646 w 1303"/>
              <a:gd name="T119" fmla="*/ 2147483646 h 253"/>
              <a:gd name="T120" fmla="*/ 2147483646 w 1303"/>
              <a:gd name="T121" fmla="*/ 2147483646 h 253"/>
              <a:gd name="T122" fmla="*/ 2147483646 w 1303"/>
              <a:gd name="T123" fmla="*/ 2147483646 h 253"/>
              <a:gd name="T124" fmla="*/ 2147483646 w 1303"/>
              <a:gd name="T125" fmla="*/ 2147483646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03"/>
              <a:gd name="T190" fmla="*/ 0 h 253"/>
              <a:gd name="T191" fmla="*/ 1303 w 1303"/>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03" h="253">
                <a:moveTo>
                  <a:pt x="805" y="184"/>
                </a:moveTo>
                <a:lnTo>
                  <a:pt x="799" y="192"/>
                </a:lnTo>
                <a:lnTo>
                  <a:pt x="791" y="200"/>
                </a:lnTo>
                <a:lnTo>
                  <a:pt x="785" y="208"/>
                </a:lnTo>
                <a:lnTo>
                  <a:pt x="777" y="216"/>
                </a:lnTo>
                <a:lnTo>
                  <a:pt x="770" y="224"/>
                </a:lnTo>
                <a:lnTo>
                  <a:pt x="765" y="233"/>
                </a:lnTo>
                <a:lnTo>
                  <a:pt x="761" y="243"/>
                </a:lnTo>
                <a:lnTo>
                  <a:pt x="760" y="253"/>
                </a:lnTo>
                <a:lnTo>
                  <a:pt x="909" y="252"/>
                </a:lnTo>
                <a:lnTo>
                  <a:pt x="912" y="219"/>
                </a:lnTo>
                <a:lnTo>
                  <a:pt x="921" y="191"/>
                </a:lnTo>
                <a:lnTo>
                  <a:pt x="935" y="167"/>
                </a:lnTo>
                <a:lnTo>
                  <a:pt x="952" y="147"/>
                </a:lnTo>
                <a:lnTo>
                  <a:pt x="972" y="132"/>
                </a:lnTo>
                <a:lnTo>
                  <a:pt x="994" y="122"/>
                </a:lnTo>
                <a:lnTo>
                  <a:pt x="1019" y="115"/>
                </a:lnTo>
                <a:lnTo>
                  <a:pt x="1045" y="112"/>
                </a:lnTo>
                <a:lnTo>
                  <a:pt x="1068" y="115"/>
                </a:lnTo>
                <a:lnTo>
                  <a:pt x="1094" y="120"/>
                </a:lnTo>
                <a:lnTo>
                  <a:pt x="1116" y="130"/>
                </a:lnTo>
                <a:lnTo>
                  <a:pt x="1136" y="144"/>
                </a:lnTo>
                <a:lnTo>
                  <a:pt x="1153" y="162"/>
                </a:lnTo>
                <a:lnTo>
                  <a:pt x="1167" y="183"/>
                </a:lnTo>
                <a:lnTo>
                  <a:pt x="1176" y="208"/>
                </a:lnTo>
                <a:lnTo>
                  <a:pt x="1178" y="237"/>
                </a:lnTo>
                <a:lnTo>
                  <a:pt x="1291" y="224"/>
                </a:lnTo>
                <a:lnTo>
                  <a:pt x="1284" y="212"/>
                </a:lnTo>
                <a:lnTo>
                  <a:pt x="1290" y="206"/>
                </a:lnTo>
                <a:lnTo>
                  <a:pt x="1298" y="202"/>
                </a:lnTo>
                <a:lnTo>
                  <a:pt x="1302" y="196"/>
                </a:lnTo>
                <a:lnTo>
                  <a:pt x="1288" y="178"/>
                </a:lnTo>
                <a:lnTo>
                  <a:pt x="1282" y="166"/>
                </a:lnTo>
                <a:lnTo>
                  <a:pt x="1280" y="155"/>
                </a:lnTo>
                <a:lnTo>
                  <a:pt x="1284" y="147"/>
                </a:lnTo>
                <a:lnTo>
                  <a:pt x="1290" y="139"/>
                </a:lnTo>
                <a:lnTo>
                  <a:pt x="1296" y="131"/>
                </a:lnTo>
                <a:lnTo>
                  <a:pt x="1300" y="120"/>
                </a:lnTo>
                <a:lnTo>
                  <a:pt x="1303" y="108"/>
                </a:lnTo>
                <a:lnTo>
                  <a:pt x="1282" y="108"/>
                </a:lnTo>
                <a:lnTo>
                  <a:pt x="1262" y="107"/>
                </a:lnTo>
                <a:lnTo>
                  <a:pt x="1242" y="107"/>
                </a:lnTo>
                <a:lnTo>
                  <a:pt x="1222" y="105"/>
                </a:lnTo>
                <a:lnTo>
                  <a:pt x="1204" y="103"/>
                </a:lnTo>
                <a:lnTo>
                  <a:pt x="1184" y="101"/>
                </a:lnTo>
                <a:lnTo>
                  <a:pt x="1165" y="98"/>
                </a:lnTo>
                <a:lnTo>
                  <a:pt x="1147" y="95"/>
                </a:lnTo>
                <a:lnTo>
                  <a:pt x="1128" y="92"/>
                </a:lnTo>
                <a:lnTo>
                  <a:pt x="1110" y="88"/>
                </a:lnTo>
                <a:lnTo>
                  <a:pt x="1091" y="82"/>
                </a:lnTo>
                <a:lnTo>
                  <a:pt x="1074" y="78"/>
                </a:lnTo>
                <a:lnTo>
                  <a:pt x="1055" y="72"/>
                </a:lnTo>
                <a:lnTo>
                  <a:pt x="1037" y="65"/>
                </a:lnTo>
                <a:lnTo>
                  <a:pt x="1018" y="58"/>
                </a:lnTo>
                <a:lnTo>
                  <a:pt x="1000" y="50"/>
                </a:lnTo>
                <a:lnTo>
                  <a:pt x="961" y="35"/>
                </a:lnTo>
                <a:lnTo>
                  <a:pt x="921" y="22"/>
                </a:lnTo>
                <a:lnTo>
                  <a:pt x="882" y="13"/>
                </a:lnTo>
                <a:lnTo>
                  <a:pt x="841" y="6"/>
                </a:lnTo>
                <a:lnTo>
                  <a:pt x="798" y="3"/>
                </a:lnTo>
                <a:lnTo>
                  <a:pt x="757" y="0"/>
                </a:lnTo>
                <a:lnTo>
                  <a:pt x="715" y="1"/>
                </a:lnTo>
                <a:lnTo>
                  <a:pt x="674" y="4"/>
                </a:lnTo>
                <a:lnTo>
                  <a:pt x="631" y="10"/>
                </a:lnTo>
                <a:lnTo>
                  <a:pt x="589" y="16"/>
                </a:lnTo>
                <a:lnTo>
                  <a:pt x="548" y="25"/>
                </a:lnTo>
                <a:lnTo>
                  <a:pt x="508" y="35"/>
                </a:lnTo>
                <a:lnTo>
                  <a:pt x="468" y="48"/>
                </a:lnTo>
                <a:lnTo>
                  <a:pt x="428" y="62"/>
                </a:lnTo>
                <a:lnTo>
                  <a:pt x="391" y="77"/>
                </a:lnTo>
                <a:lnTo>
                  <a:pt x="354" y="93"/>
                </a:lnTo>
                <a:lnTo>
                  <a:pt x="382" y="97"/>
                </a:lnTo>
                <a:lnTo>
                  <a:pt x="393" y="93"/>
                </a:lnTo>
                <a:lnTo>
                  <a:pt x="407" y="87"/>
                </a:lnTo>
                <a:lnTo>
                  <a:pt x="426" y="80"/>
                </a:lnTo>
                <a:lnTo>
                  <a:pt x="447" y="72"/>
                </a:lnTo>
                <a:lnTo>
                  <a:pt x="471" y="64"/>
                </a:lnTo>
                <a:lnTo>
                  <a:pt x="499" y="53"/>
                </a:lnTo>
                <a:lnTo>
                  <a:pt x="530" y="43"/>
                </a:lnTo>
                <a:lnTo>
                  <a:pt x="565" y="31"/>
                </a:lnTo>
                <a:lnTo>
                  <a:pt x="459" y="97"/>
                </a:lnTo>
                <a:lnTo>
                  <a:pt x="382" y="97"/>
                </a:lnTo>
                <a:lnTo>
                  <a:pt x="354" y="93"/>
                </a:lnTo>
                <a:lnTo>
                  <a:pt x="329" y="90"/>
                </a:lnTo>
                <a:lnTo>
                  <a:pt x="304" y="88"/>
                </a:lnTo>
                <a:lnTo>
                  <a:pt x="280" y="87"/>
                </a:lnTo>
                <a:lnTo>
                  <a:pt x="257" y="87"/>
                </a:lnTo>
                <a:lnTo>
                  <a:pt x="235" y="88"/>
                </a:lnTo>
                <a:lnTo>
                  <a:pt x="212" y="90"/>
                </a:lnTo>
                <a:lnTo>
                  <a:pt x="191" y="94"/>
                </a:lnTo>
                <a:lnTo>
                  <a:pt x="170" y="97"/>
                </a:lnTo>
                <a:lnTo>
                  <a:pt x="149" y="103"/>
                </a:lnTo>
                <a:lnTo>
                  <a:pt x="129" y="110"/>
                </a:lnTo>
                <a:lnTo>
                  <a:pt x="108" y="119"/>
                </a:lnTo>
                <a:lnTo>
                  <a:pt x="88" y="129"/>
                </a:lnTo>
                <a:lnTo>
                  <a:pt x="68" y="140"/>
                </a:lnTo>
                <a:lnTo>
                  <a:pt x="49" y="153"/>
                </a:lnTo>
                <a:lnTo>
                  <a:pt x="29" y="167"/>
                </a:lnTo>
                <a:lnTo>
                  <a:pt x="10" y="183"/>
                </a:lnTo>
                <a:lnTo>
                  <a:pt x="122" y="197"/>
                </a:lnTo>
                <a:lnTo>
                  <a:pt x="108" y="204"/>
                </a:lnTo>
                <a:lnTo>
                  <a:pt x="93" y="208"/>
                </a:lnTo>
                <a:lnTo>
                  <a:pt x="77" y="212"/>
                </a:lnTo>
                <a:lnTo>
                  <a:pt x="61" y="212"/>
                </a:lnTo>
                <a:lnTo>
                  <a:pt x="44" y="211"/>
                </a:lnTo>
                <a:lnTo>
                  <a:pt x="29" y="207"/>
                </a:lnTo>
                <a:lnTo>
                  <a:pt x="14" y="202"/>
                </a:lnTo>
                <a:lnTo>
                  <a:pt x="0" y="196"/>
                </a:lnTo>
                <a:lnTo>
                  <a:pt x="0" y="201"/>
                </a:lnTo>
                <a:lnTo>
                  <a:pt x="4" y="208"/>
                </a:lnTo>
                <a:lnTo>
                  <a:pt x="10" y="218"/>
                </a:lnTo>
                <a:lnTo>
                  <a:pt x="19" y="229"/>
                </a:lnTo>
                <a:lnTo>
                  <a:pt x="149" y="229"/>
                </a:lnTo>
                <a:lnTo>
                  <a:pt x="151" y="201"/>
                </a:lnTo>
                <a:lnTo>
                  <a:pt x="159" y="177"/>
                </a:lnTo>
                <a:lnTo>
                  <a:pt x="173" y="156"/>
                </a:lnTo>
                <a:lnTo>
                  <a:pt x="189" y="140"/>
                </a:lnTo>
                <a:lnTo>
                  <a:pt x="207" y="127"/>
                </a:lnTo>
                <a:lnTo>
                  <a:pt x="228" y="119"/>
                </a:lnTo>
                <a:lnTo>
                  <a:pt x="252" y="114"/>
                </a:lnTo>
                <a:lnTo>
                  <a:pt x="276" y="112"/>
                </a:lnTo>
                <a:lnTo>
                  <a:pt x="298" y="116"/>
                </a:lnTo>
                <a:lnTo>
                  <a:pt x="322" y="123"/>
                </a:lnTo>
                <a:lnTo>
                  <a:pt x="344" y="133"/>
                </a:lnTo>
                <a:lnTo>
                  <a:pt x="362" y="148"/>
                </a:lnTo>
                <a:lnTo>
                  <a:pt x="378" y="168"/>
                </a:lnTo>
                <a:lnTo>
                  <a:pt x="391" y="190"/>
                </a:lnTo>
                <a:lnTo>
                  <a:pt x="399" y="218"/>
                </a:lnTo>
                <a:lnTo>
                  <a:pt x="402" y="249"/>
                </a:lnTo>
                <a:lnTo>
                  <a:pt x="467" y="249"/>
                </a:lnTo>
                <a:lnTo>
                  <a:pt x="465" y="228"/>
                </a:lnTo>
                <a:lnTo>
                  <a:pt x="460" y="206"/>
                </a:lnTo>
                <a:lnTo>
                  <a:pt x="452" y="184"/>
                </a:lnTo>
                <a:lnTo>
                  <a:pt x="442" y="160"/>
                </a:lnTo>
                <a:lnTo>
                  <a:pt x="598" y="30"/>
                </a:lnTo>
                <a:lnTo>
                  <a:pt x="811" y="21"/>
                </a:lnTo>
                <a:lnTo>
                  <a:pt x="809" y="47"/>
                </a:lnTo>
                <a:lnTo>
                  <a:pt x="843" y="50"/>
                </a:lnTo>
                <a:lnTo>
                  <a:pt x="860" y="50"/>
                </a:lnTo>
                <a:lnTo>
                  <a:pt x="875" y="50"/>
                </a:lnTo>
                <a:lnTo>
                  <a:pt x="892" y="50"/>
                </a:lnTo>
                <a:lnTo>
                  <a:pt x="905" y="50"/>
                </a:lnTo>
                <a:lnTo>
                  <a:pt x="924" y="50"/>
                </a:lnTo>
                <a:lnTo>
                  <a:pt x="909" y="83"/>
                </a:lnTo>
                <a:lnTo>
                  <a:pt x="892" y="83"/>
                </a:lnTo>
                <a:lnTo>
                  <a:pt x="905" y="50"/>
                </a:lnTo>
                <a:lnTo>
                  <a:pt x="892" y="50"/>
                </a:lnTo>
                <a:lnTo>
                  <a:pt x="878" y="83"/>
                </a:lnTo>
                <a:lnTo>
                  <a:pt x="860" y="83"/>
                </a:lnTo>
                <a:lnTo>
                  <a:pt x="875" y="50"/>
                </a:lnTo>
                <a:lnTo>
                  <a:pt x="860" y="50"/>
                </a:lnTo>
                <a:lnTo>
                  <a:pt x="848" y="83"/>
                </a:lnTo>
                <a:lnTo>
                  <a:pt x="830" y="83"/>
                </a:lnTo>
                <a:lnTo>
                  <a:pt x="843" y="50"/>
                </a:lnTo>
                <a:lnTo>
                  <a:pt x="809" y="47"/>
                </a:lnTo>
                <a:lnTo>
                  <a:pt x="802" y="103"/>
                </a:lnTo>
                <a:lnTo>
                  <a:pt x="785" y="105"/>
                </a:lnTo>
                <a:lnTo>
                  <a:pt x="790" y="116"/>
                </a:lnTo>
                <a:lnTo>
                  <a:pt x="799" y="112"/>
                </a:lnTo>
                <a:lnTo>
                  <a:pt x="814" y="109"/>
                </a:lnTo>
                <a:lnTo>
                  <a:pt x="831" y="108"/>
                </a:lnTo>
                <a:lnTo>
                  <a:pt x="850" y="107"/>
                </a:lnTo>
                <a:lnTo>
                  <a:pt x="867" y="107"/>
                </a:lnTo>
                <a:lnTo>
                  <a:pt x="882" y="109"/>
                </a:lnTo>
                <a:lnTo>
                  <a:pt x="892" y="114"/>
                </a:lnTo>
                <a:lnTo>
                  <a:pt x="896" y="122"/>
                </a:lnTo>
                <a:lnTo>
                  <a:pt x="892" y="126"/>
                </a:lnTo>
                <a:lnTo>
                  <a:pt x="882" y="129"/>
                </a:lnTo>
                <a:lnTo>
                  <a:pt x="867" y="130"/>
                </a:lnTo>
                <a:lnTo>
                  <a:pt x="848" y="130"/>
                </a:lnTo>
                <a:lnTo>
                  <a:pt x="831" y="130"/>
                </a:lnTo>
                <a:lnTo>
                  <a:pt x="815" y="130"/>
                </a:lnTo>
                <a:lnTo>
                  <a:pt x="803" y="129"/>
                </a:lnTo>
                <a:lnTo>
                  <a:pt x="797" y="129"/>
                </a:lnTo>
                <a:lnTo>
                  <a:pt x="806" y="146"/>
                </a:lnTo>
                <a:lnTo>
                  <a:pt x="810" y="160"/>
                </a:lnTo>
                <a:lnTo>
                  <a:pt x="809" y="172"/>
                </a:lnTo>
                <a:lnTo>
                  <a:pt x="805" y="184"/>
                </a:lnTo>
                <a:lnTo>
                  <a:pt x="829" y="183"/>
                </a:lnTo>
                <a:lnTo>
                  <a:pt x="843" y="168"/>
                </a:lnTo>
                <a:lnTo>
                  <a:pt x="831" y="154"/>
                </a:lnTo>
                <a:lnTo>
                  <a:pt x="846" y="154"/>
                </a:lnTo>
                <a:lnTo>
                  <a:pt x="860" y="168"/>
                </a:lnTo>
                <a:lnTo>
                  <a:pt x="848" y="183"/>
                </a:lnTo>
                <a:lnTo>
                  <a:pt x="829" y="183"/>
                </a:lnTo>
                <a:lnTo>
                  <a:pt x="805" y="18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436227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340249C5-1130-417B-B8F1-470BE9FD5F30}"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37</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61443"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61444" name="Rectangle 1026"/>
          <p:cNvSpPr>
            <a:spLocks noGrp="1" noChangeArrowheads="1"/>
          </p:cNvSpPr>
          <p:nvPr>
            <p:ph type="title" idx="4294967295"/>
          </p:nvPr>
        </p:nvSpPr>
        <p:spPr/>
        <p:txBody>
          <a:bodyPr/>
          <a:lstStyle/>
          <a:p>
            <a:pPr eaLnBrk="1" hangingPunct="1"/>
            <a:r>
              <a:rPr lang="zh-CN" altLang="en-US">
                <a:ea typeface="宋体" panose="02010600030101010101" pitchFamily="2" charset="-122"/>
              </a:rPr>
              <a:t>电路交换</a:t>
            </a:r>
            <a:endParaRPr lang="zh-CN" altLang="en-US" sz="4300">
              <a:ea typeface="宋体" panose="02010600030101010101" pitchFamily="2" charset="-122"/>
            </a:endParaRPr>
          </a:p>
        </p:txBody>
      </p:sp>
      <p:sp>
        <p:nvSpPr>
          <p:cNvPr id="61445" name="Rectangle 1027"/>
          <p:cNvSpPr>
            <a:spLocks noGrp="1" noChangeArrowheads="1"/>
          </p:cNvSpPr>
          <p:nvPr>
            <p:ph type="body" sz="half" idx="4294967295"/>
          </p:nvPr>
        </p:nvSpPr>
        <p:spPr>
          <a:xfrm>
            <a:off x="944219" y="1341439"/>
            <a:ext cx="6630551" cy="5126036"/>
          </a:xfrm>
        </p:spPr>
        <p:txBody>
          <a:bodyPr/>
          <a:lstStyle/>
          <a:p>
            <a:pPr eaLnBrk="1" hangingPunct="1"/>
            <a:r>
              <a:rPr lang="zh-CN" altLang="en-US" dirty="0">
                <a:solidFill>
                  <a:srgbClr val="FF0000"/>
                </a:solidFill>
                <a:ea typeface="宋体" panose="02010600030101010101" pitchFamily="2" charset="-122"/>
              </a:rPr>
              <a:t>通信终端为每次通话事先预留资源</a:t>
            </a:r>
          </a:p>
          <a:p>
            <a:pPr lvl="1" eaLnBrk="1" hangingPunct="1"/>
            <a:r>
              <a:rPr lang="zh-CN" altLang="en-US" dirty="0">
                <a:ea typeface="宋体" panose="02010600030101010101" pitchFamily="2" charset="-122"/>
              </a:rPr>
              <a:t>链路带宽，交换能力</a:t>
            </a:r>
            <a:endParaRPr lang="zh-CN" altLang="en-US" b="1" dirty="0">
              <a:solidFill>
                <a:srgbClr val="FF0000"/>
              </a:solidFill>
              <a:ea typeface="宋体" panose="02010600030101010101" pitchFamily="2" charset="-122"/>
            </a:endParaRPr>
          </a:p>
          <a:p>
            <a:pPr lvl="1" eaLnBrk="1" hangingPunct="1"/>
            <a:r>
              <a:rPr lang="zh-CN" altLang="en-US" dirty="0">
                <a:ea typeface="宋体" panose="02010600030101010101" pitchFamily="2" charset="-122"/>
              </a:rPr>
              <a:t>专用资源， 不共享</a:t>
            </a:r>
          </a:p>
          <a:p>
            <a:pPr lvl="1" eaLnBrk="1" hangingPunct="1"/>
            <a:r>
              <a:rPr lang="zh-CN" altLang="en-US" dirty="0">
                <a:ea typeface="宋体" panose="02010600030101010101" pitchFamily="2" charset="-122"/>
              </a:rPr>
              <a:t>电路级别</a:t>
            </a:r>
            <a:r>
              <a:rPr lang="en-US" altLang="zh-CN" dirty="0">
                <a:ea typeface="宋体" panose="02010600030101010101" pitchFamily="2" charset="-122"/>
              </a:rPr>
              <a:t>(</a:t>
            </a:r>
            <a:r>
              <a:rPr lang="zh-CN" altLang="en-US" dirty="0">
                <a:ea typeface="宋体" panose="02010600030101010101" pitchFamily="2" charset="-122"/>
              </a:rPr>
              <a:t>服务质量有保障</a:t>
            </a:r>
            <a:r>
              <a:rPr lang="en-US" altLang="zh-CN" dirty="0">
                <a:ea typeface="宋体" panose="02010600030101010101" pitchFamily="2" charset="-122"/>
              </a:rPr>
              <a:t>)</a:t>
            </a:r>
            <a:r>
              <a:rPr lang="zh-CN" altLang="en-US" dirty="0">
                <a:ea typeface="宋体" panose="02010600030101010101" pitchFamily="2" charset="-122"/>
              </a:rPr>
              <a:t>的服务</a:t>
            </a:r>
          </a:p>
          <a:p>
            <a:pPr lvl="1" eaLnBrk="1" hangingPunct="1"/>
            <a:r>
              <a:rPr lang="zh-CN" altLang="en-US" dirty="0">
                <a:ea typeface="宋体" panose="02010600030101010101" pitchFamily="2" charset="-122"/>
              </a:rPr>
              <a:t>必须先建立呼叫连接</a:t>
            </a:r>
          </a:p>
          <a:p>
            <a:pPr eaLnBrk="1" hangingPunct="1"/>
            <a:endParaRPr lang="en-US" altLang="zh-CN" sz="2400" dirty="0">
              <a:ea typeface="宋体" panose="02010600030101010101" pitchFamily="2" charset="-122"/>
            </a:endParaRPr>
          </a:p>
        </p:txBody>
      </p:sp>
      <p:grpSp>
        <p:nvGrpSpPr>
          <p:cNvPr id="61446" name="Group 1573"/>
          <p:cNvGrpSpPr>
            <a:grpSpLocks/>
          </p:cNvGrpSpPr>
          <p:nvPr/>
        </p:nvGrpSpPr>
        <p:grpSpPr bwMode="auto">
          <a:xfrm>
            <a:off x="8458373" y="1639889"/>
            <a:ext cx="3470275" cy="4168775"/>
            <a:chOff x="3143" y="1033"/>
            <a:chExt cx="2186" cy="2626"/>
          </a:xfrm>
        </p:grpSpPr>
        <p:sp>
          <p:nvSpPr>
            <p:cNvPr id="61449" name="Freeform 1574"/>
            <p:cNvSpPr>
              <a:spLocks/>
            </p:cNvSpPr>
            <p:nvPr/>
          </p:nvSpPr>
          <p:spPr bwMode="auto">
            <a:xfrm>
              <a:off x="4227" y="2178"/>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450" name="Freeform 1575"/>
            <p:cNvSpPr>
              <a:spLocks/>
            </p:cNvSpPr>
            <p:nvPr/>
          </p:nvSpPr>
          <p:spPr bwMode="auto">
            <a:xfrm>
              <a:off x="4239" y="1217"/>
              <a:ext cx="1090" cy="658"/>
            </a:xfrm>
            <a:custGeom>
              <a:avLst/>
              <a:gdLst>
                <a:gd name="T0" fmla="*/ 2147483646 w 765"/>
                <a:gd name="T1" fmla="*/ 221527663 h 459"/>
                <a:gd name="T2" fmla="*/ 2147483646 w 765"/>
                <a:gd name="T3" fmla="*/ 1562611416 h 459"/>
                <a:gd name="T4" fmla="*/ 1621506736 w 765"/>
                <a:gd name="T5" fmla="*/ 2147483646 h 459"/>
                <a:gd name="T6" fmla="*/ 231700874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760369310 h 459"/>
                <a:gd name="T22" fmla="*/ 2147483646 w 765"/>
                <a:gd name="T23" fmla="*/ 221527663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451" name="Freeform 1576"/>
            <p:cNvSpPr>
              <a:spLocks/>
            </p:cNvSpPr>
            <p:nvPr/>
          </p:nvSpPr>
          <p:spPr bwMode="auto">
            <a:xfrm>
              <a:off x="3143" y="1033"/>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1452" name="Group 1577"/>
            <p:cNvGrpSpPr>
              <a:grpSpLocks/>
            </p:cNvGrpSpPr>
            <p:nvPr/>
          </p:nvGrpSpPr>
          <p:grpSpPr bwMode="auto">
            <a:xfrm>
              <a:off x="3198" y="1874"/>
              <a:ext cx="919" cy="588"/>
              <a:chOff x="2889" y="1631"/>
              <a:chExt cx="980" cy="743"/>
            </a:xfrm>
          </p:grpSpPr>
          <p:sp>
            <p:nvSpPr>
              <p:cNvPr id="61762" name="Rectangle 1578"/>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763" name="AutoShape 1579"/>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solidFill>
                    <a:srgbClr val="00CCFF"/>
                  </a:solidFill>
                  <a:latin typeface="Times New Roman" panose="02020603050405020304" pitchFamily="18" charset="0"/>
                  <a:ea typeface="宋体" panose="02010600030101010101" pitchFamily="2" charset="-122"/>
                </a:endParaRPr>
              </a:p>
            </p:txBody>
          </p:sp>
        </p:grpSp>
        <p:grpSp>
          <p:nvGrpSpPr>
            <p:cNvPr id="61453" name="Group 1580"/>
            <p:cNvGrpSpPr>
              <a:grpSpLocks/>
            </p:cNvGrpSpPr>
            <p:nvPr/>
          </p:nvGrpSpPr>
          <p:grpSpPr bwMode="auto">
            <a:xfrm>
              <a:off x="3640" y="1154"/>
              <a:ext cx="212" cy="335"/>
              <a:chOff x="3796" y="1043"/>
              <a:chExt cx="865" cy="1237"/>
            </a:xfrm>
          </p:grpSpPr>
          <p:sp>
            <p:nvSpPr>
              <p:cNvPr id="61732" name="Line 1581"/>
              <p:cNvSpPr>
                <a:spLocks noChangeShapeType="1"/>
              </p:cNvSpPr>
              <p:nvPr/>
            </p:nvSpPr>
            <p:spPr bwMode="auto">
              <a:xfrm flipH="1">
                <a:off x="3992" y="1481"/>
                <a:ext cx="235" cy="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33" name="Line 1582"/>
              <p:cNvSpPr>
                <a:spLocks noChangeShapeType="1"/>
              </p:cNvSpPr>
              <p:nvPr/>
            </p:nvSpPr>
            <p:spPr bwMode="auto">
              <a:xfrm>
                <a:off x="4227" y="1481"/>
                <a:ext cx="236"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34" name="Line 1583"/>
              <p:cNvSpPr>
                <a:spLocks noChangeShapeType="1"/>
              </p:cNvSpPr>
              <p:nvPr/>
            </p:nvSpPr>
            <p:spPr bwMode="auto">
              <a:xfrm>
                <a:off x="3992" y="2201"/>
                <a:ext cx="235"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35" name="Line 1584"/>
              <p:cNvSpPr>
                <a:spLocks noChangeShapeType="1"/>
              </p:cNvSpPr>
              <p:nvPr/>
            </p:nvSpPr>
            <p:spPr bwMode="auto">
              <a:xfrm flipH="1">
                <a:off x="4227" y="2201"/>
                <a:ext cx="236"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36" name="Line 1585"/>
              <p:cNvSpPr>
                <a:spLocks noChangeShapeType="1"/>
              </p:cNvSpPr>
              <p:nvPr/>
            </p:nvSpPr>
            <p:spPr bwMode="auto">
              <a:xfrm>
                <a:off x="4227" y="1497"/>
                <a:ext cx="0" cy="7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37" name="Line 1586"/>
              <p:cNvSpPr>
                <a:spLocks noChangeShapeType="1"/>
              </p:cNvSpPr>
              <p:nvPr/>
            </p:nvSpPr>
            <p:spPr bwMode="auto">
              <a:xfrm flipV="1">
                <a:off x="3992" y="2127"/>
                <a:ext cx="235" cy="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38" name="Line 1587"/>
              <p:cNvSpPr>
                <a:spLocks noChangeShapeType="1"/>
              </p:cNvSpPr>
              <p:nvPr/>
            </p:nvSpPr>
            <p:spPr bwMode="auto">
              <a:xfrm flipH="1" flipV="1">
                <a:off x="4227" y="2127"/>
                <a:ext cx="236" cy="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39" name="Line 1588"/>
              <p:cNvSpPr>
                <a:spLocks noChangeShapeType="1"/>
              </p:cNvSpPr>
              <p:nvPr/>
            </p:nvSpPr>
            <p:spPr bwMode="auto">
              <a:xfrm>
                <a:off x="4092" y="1890"/>
                <a:ext cx="135"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40" name="Line 1589"/>
              <p:cNvSpPr>
                <a:spLocks noChangeShapeType="1"/>
              </p:cNvSpPr>
              <p:nvPr/>
            </p:nvSpPr>
            <p:spPr bwMode="auto">
              <a:xfrm flipV="1">
                <a:off x="4227" y="1890"/>
                <a:ext cx="143"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41" name="Line 1590"/>
              <p:cNvSpPr>
                <a:spLocks noChangeShapeType="1"/>
              </p:cNvSpPr>
              <p:nvPr/>
            </p:nvSpPr>
            <p:spPr bwMode="auto">
              <a:xfrm>
                <a:off x="4047" y="1996"/>
                <a:ext cx="175"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42" name="Line 1591"/>
              <p:cNvSpPr>
                <a:spLocks noChangeShapeType="1"/>
              </p:cNvSpPr>
              <p:nvPr/>
            </p:nvSpPr>
            <p:spPr bwMode="auto">
              <a:xfrm flipV="1">
                <a:off x="4227" y="2012"/>
                <a:ext cx="176" cy="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43" name="Line 1592"/>
              <p:cNvSpPr>
                <a:spLocks noChangeShapeType="1"/>
              </p:cNvSpPr>
              <p:nvPr/>
            </p:nvSpPr>
            <p:spPr bwMode="auto">
              <a:xfrm flipV="1">
                <a:off x="4227" y="1782"/>
                <a:ext cx="90" cy="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44" name="Line 1593"/>
              <p:cNvSpPr>
                <a:spLocks noChangeShapeType="1"/>
              </p:cNvSpPr>
              <p:nvPr/>
            </p:nvSpPr>
            <p:spPr bwMode="auto">
              <a:xfrm flipV="1">
                <a:off x="4227" y="1632"/>
                <a:ext cx="57"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45" name="Line 1594"/>
              <p:cNvSpPr>
                <a:spLocks noChangeShapeType="1"/>
              </p:cNvSpPr>
              <p:nvPr/>
            </p:nvSpPr>
            <p:spPr bwMode="auto">
              <a:xfrm>
                <a:off x="4126" y="1772"/>
                <a:ext cx="109"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46" name="Line 1595"/>
              <p:cNvSpPr>
                <a:spLocks noChangeShapeType="1"/>
              </p:cNvSpPr>
              <p:nvPr/>
            </p:nvSpPr>
            <p:spPr bwMode="auto">
              <a:xfrm>
                <a:off x="4175" y="1625"/>
                <a:ext cx="63"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1747" name="Group 1596"/>
              <p:cNvGrpSpPr>
                <a:grpSpLocks/>
              </p:cNvGrpSpPr>
              <p:nvPr/>
            </p:nvGrpSpPr>
            <p:grpSpPr bwMode="auto">
              <a:xfrm>
                <a:off x="4269" y="1415"/>
                <a:ext cx="392" cy="137"/>
                <a:chOff x="4227" y="1360"/>
                <a:chExt cx="863" cy="270"/>
              </a:xfrm>
            </p:grpSpPr>
            <p:sp>
              <p:nvSpPr>
                <p:cNvPr id="61758" name="Line 1597"/>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59" name="Line 1598"/>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60" name="Line 1599"/>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61" name="Line 1600"/>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748" name="Group 1601"/>
              <p:cNvGrpSpPr>
                <a:grpSpLocks/>
              </p:cNvGrpSpPr>
              <p:nvPr/>
            </p:nvGrpSpPr>
            <p:grpSpPr bwMode="auto">
              <a:xfrm rot="5700496">
                <a:off x="4053" y="1170"/>
                <a:ext cx="392" cy="137"/>
                <a:chOff x="4227" y="1360"/>
                <a:chExt cx="863" cy="270"/>
              </a:xfrm>
            </p:grpSpPr>
            <p:sp>
              <p:nvSpPr>
                <p:cNvPr id="61754" name="Line 1602"/>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55" name="Line 1603"/>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56" name="Line 1604"/>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57" name="Line 1605"/>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749" name="Group 1606"/>
              <p:cNvGrpSpPr>
                <a:grpSpLocks/>
              </p:cNvGrpSpPr>
              <p:nvPr/>
            </p:nvGrpSpPr>
            <p:grpSpPr bwMode="auto">
              <a:xfrm rot="10800000">
                <a:off x="3796" y="1402"/>
                <a:ext cx="392" cy="137"/>
                <a:chOff x="4227" y="1360"/>
                <a:chExt cx="863" cy="270"/>
              </a:xfrm>
            </p:grpSpPr>
            <p:sp>
              <p:nvSpPr>
                <p:cNvPr id="61750" name="Line 1607"/>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51" name="Line 1608"/>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52" name="Line 1609"/>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753" name="Line 1610"/>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61454" name="Group 1611"/>
            <p:cNvGrpSpPr>
              <a:grpSpLocks/>
            </p:cNvGrpSpPr>
            <p:nvPr/>
          </p:nvGrpSpPr>
          <p:grpSpPr bwMode="auto">
            <a:xfrm>
              <a:off x="3189" y="1364"/>
              <a:ext cx="436" cy="114"/>
              <a:chOff x="3072" y="739"/>
              <a:chExt cx="652" cy="146"/>
            </a:xfrm>
          </p:grpSpPr>
          <p:pic>
            <p:nvPicPr>
              <p:cNvPr id="61729" name="Picture 1612"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30" name="Line 1613"/>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31" name="Line 1614"/>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61455" name="Picture 1615" descr="imgyjav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65" y="1183"/>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56" name="Group 1616"/>
            <p:cNvGrpSpPr>
              <a:grpSpLocks/>
            </p:cNvGrpSpPr>
            <p:nvPr/>
          </p:nvGrpSpPr>
          <p:grpSpPr bwMode="auto">
            <a:xfrm>
              <a:off x="3846" y="1069"/>
              <a:ext cx="256" cy="269"/>
              <a:chOff x="2870" y="1518"/>
              <a:chExt cx="292" cy="320"/>
            </a:xfrm>
          </p:grpSpPr>
          <p:graphicFrame>
            <p:nvGraphicFramePr>
              <p:cNvPr id="61727" name="Object 161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8428" name="Clip" r:id="rId6" imgW="826829" imgH="840406" progId="MS_ClipArt_Gallery.2">
                      <p:embed/>
                    </p:oleObj>
                  </mc:Choice>
                  <mc:Fallback>
                    <p:oleObj name="Clip" r:id="rId6" imgW="826829" imgH="840406" progId="MS_ClipArt_Gallery.2">
                      <p:embed/>
                      <p:pic>
                        <p:nvPicPr>
                          <p:cNvPr id="61727" name="Object 16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728" name="Object 161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8429" name="Clip" r:id="rId8" imgW="1268295" imgH="1199426" progId="MS_ClipArt_Gallery.2">
                      <p:embed/>
                    </p:oleObj>
                  </mc:Choice>
                  <mc:Fallback>
                    <p:oleObj name="Clip" r:id="rId8" imgW="1268295" imgH="1199426" progId="MS_ClipArt_Gallery.2">
                      <p:embed/>
                      <p:pic>
                        <p:nvPicPr>
                          <p:cNvPr id="61728" name="Object 16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1457" name="Group 1619"/>
            <p:cNvGrpSpPr>
              <a:grpSpLocks/>
            </p:cNvGrpSpPr>
            <p:nvPr/>
          </p:nvGrpSpPr>
          <p:grpSpPr bwMode="auto">
            <a:xfrm>
              <a:off x="4304" y="2253"/>
              <a:ext cx="228" cy="108"/>
              <a:chOff x="3600" y="219"/>
              <a:chExt cx="360" cy="175"/>
            </a:xfrm>
          </p:grpSpPr>
          <p:sp>
            <p:nvSpPr>
              <p:cNvPr id="61714" name="Oval 162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715" name="Line 162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16" name="Line 162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17" name="Rectangle 162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718" name="Oval 162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719" name="Group 1625"/>
              <p:cNvGrpSpPr>
                <a:grpSpLocks/>
              </p:cNvGrpSpPr>
              <p:nvPr/>
            </p:nvGrpSpPr>
            <p:grpSpPr bwMode="auto">
              <a:xfrm>
                <a:off x="3686" y="244"/>
                <a:ext cx="177" cy="66"/>
                <a:chOff x="2848" y="848"/>
                <a:chExt cx="140" cy="98"/>
              </a:xfrm>
            </p:grpSpPr>
            <p:sp>
              <p:nvSpPr>
                <p:cNvPr id="61724" name="Line 162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25" name="Line 162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26" name="Line 162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720" name="Group 1629"/>
              <p:cNvGrpSpPr>
                <a:grpSpLocks/>
              </p:cNvGrpSpPr>
              <p:nvPr/>
            </p:nvGrpSpPr>
            <p:grpSpPr bwMode="auto">
              <a:xfrm flipV="1">
                <a:off x="3686" y="243"/>
                <a:ext cx="177" cy="66"/>
                <a:chOff x="2848" y="848"/>
                <a:chExt cx="140" cy="98"/>
              </a:xfrm>
            </p:grpSpPr>
            <p:sp>
              <p:nvSpPr>
                <p:cNvPr id="61721" name="Line 163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22" name="Line 163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23" name="Line 163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1458" name="Group 1633"/>
            <p:cNvGrpSpPr>
              <a:grpSpLocks/>
            </p:cNvGrpSpPr>
            <p:nvPr/>
          </p:nvGrpSpPr>
          <p:grpSpPr bwMode="auto">
            <a:xfrm>
              <a:off x="4528" y="2429"/>
              <a:ext cx="228" cy="108"/>
              <a:chOff x="3600" y="219"/>
              <a:chExt cx="360" cy="175"/>
            </a:xfrm>
          </p:grpSpPr>
          <p:sp>
            <p:nvSpPr>
              <p:cNvPr id="61701" name="Oval 163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702" name="Line 163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03" name="Line 163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04" name="Rectangle 163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705" name="Oval 163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706" name="Group 1639"/>
              <p:cNvGrpSpPr>
                <a:grpSpLocks/>
              </p:cNvGrpSpPr>
              <p:nvPr/>
            </p:nvGrpSpPr>
            <p:grpSpPr bwMode="auto">
              <a:xfrm>
                <a:off x="3686" y="244"/>
                <a:ext cx="177" cy="66"/>
                <a:chOff x="2848" y="848"/>
                <a:chExt cx="140" cy="98"/>
              </a:xfrm>
            </p:grpSpPr>
            <p:sp>
              <p:nvSpPr>
                <p:cNvPr id="61711" name="Line 164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12" name="Line 164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13" name="Line 164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707" name="Group 1643"/>
              <p:cNvGrpSpPr>
                <a:grpSpLocks/>
              </p:cNvGrpSpPr>
              <p:nvPr/>
            </p:nvGrpSpPr>
            <p:grpSpPr bwMode="auto">
              <a:xfrm flipV="1">
                <a:off x="3686" y="243"/>
                <a:ext cx="177" cy="66"/>
                <a:chOff x="2848" y="848"/>
                <a:chExt cx="140" cy="98"/>
              </a:xfrm>
            </p:grpSpPr>
            <p:sp>
              <p:nvSpPr>
                <p:cNvPr id="61708" name="Line 164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09" name="Line 164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10" name="Line 164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1459" name="Group 1647"/>
            <p:cNvGrpSpPr>
              <a:grpSpLocks/>
            </p:cNvGrpSpPr>
            <p:nvPr/>
          </p:nvGrpSpPr>
          <p:grpSpPr bwMode="auto">
            <a:xfrm>
              <a:off x="4704" y="2261"/>
              <a:ext cx="228" cy="108"/>
              <a:chOff x="3600" y="219"/>
              <a:chExt cx="360" cy="175"/>
            </a:xfrm>
          </p:grpSpPr>
          <p:sp>
            <p:nvSpPr>
              <p:cNvPr id="61688" name="Oval 164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89" name="Line 164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90" name="Line 165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91" name="Rectangle 165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92" name="Oval 165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693" name="Group 1653"/>
              <p:cNvGrpSpPr>
                <a:grpSpLocks/>
              </p:cNvGrpSpPr>
              <p:nvPr/>
            </p:nvGrpSpPr>
            <p:grpSpPr bwMode="auto">
              <a:xfrm>
                <a:off x="3686" y="244"/>
                <a:ext cx="177" cy="66"/>
                <a:chOff x="2848" y="848"/>
                <a:chExt cx="140" cy="98"/>
              </a:xfrm>
            </p:grpSpPr>
            <p:sp>
              <p:nvSpPr>
                <p:cNvPr id="61698" name="Line 16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99" name="Line 16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00" name="Line 16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694" name="Group 1657"/>
              <p:cNvGrpSpPr>
                <a:grpSpLocks/>
              </p:cNvGrpSpPr>
              <p:nvPr/>
            </p:nvGrpSpPr>
            <p:grpSpPr bwMode="auto">
              <a:xfrm flipV="1">
                <a:off x="3686" y="243"/>
                <a:ext cx="177" cy="66"/>
                <a:chOff x="2848" y="848"/>
                <a:chExt cx="140" cy="98"/>
              </a:xfrm>
            </p:grpSpPr>
            <p:sp>
              <p:nvSpPr>
                <p:cNvPr id="61695" name="Line 165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96" name="Line 165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97" name="Line 166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1460" name="Group 1661"/>
            <p:cNvGrpSpPr>
              <a:grpSpLocks/>
            </p:cNvGrpSpPr>
            <p:nvPr/>
          </p:nvGrpSpPr>
          <p:grpSpPr bwMode="auto">
            <a:xfrm>
              <a:off x="4367" y="1532"/>
              <a:ext cx="221" cy="101"/>
              <a:chOff x="3600" y="219"/>
              <a:chExt cx="360" cy="175"/>
            </a:xfrm>
          </p:grpSpPr>
          <p:sp>
            <p:nvSpPr>
              <p:cNvPr id="61675" name="Oval 166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76" name="Line 166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77" name="Line 166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78" name="Rectangle 166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79" name="Oval 166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680" name="Group 1667"/>
              <p:cNvGrpSpPr>
                <a:grpSpLocks/>
              </p:cNvGrpSpPr>
              <p:nvPr/>
            </p:nvGrpSpPr>
            <p:grpSpPr bwMode="auto">
              <a:xfrm>
                <a:off x="3686" y="244"/>
                <a:ext cx="177" cy="66"/>
                <a:chOff x="2848" y="848"/>
                <a:chExt cx="140" cy="98"/>
              </a:xfrm>
            </p:grpSpPr>
            <p:sp>
              <p:nvSpPr>
                <p:cNvPr id="61685" name="Line 166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86" name="Line 166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87" name="Line 167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681" name="Group 1671"/>
              <p:cNvGrpSpPr>
                <a:grpSpLocks/>
              </p:cNvGrpSpPr>
              <p:nvPr/>
            </p:nvGrpSpPr>
            <p:grpSpPr bwMode="auto">
              <a:xfrm flipV="1">
                <a:off x="3686" y="243"/>
                <a:ext cx="177" cy="66"/>
                <a:chOff x="2848" y="848"/>
                <a:chExt cx="140" cy="98"/>
              </a:xfrm>
            </p:grpSpPr>
            <p:sp>
              <p:nvSpPr>
                <p:cNvPr id="61682" name="Line 167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83" name="Line 167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84" name="Line 167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1461" name="Group 1675"/>
            <p:cNvGrpSpPr>
              <a:grpSpLocks/>
            </p:cNvGrpSpPr>
            <p:nvPr/>
          </p:nvGrpSpPr>
          <p:grpSpPr bwMode="auto">
            <a:xfrm>
              <a:off x="4366" y="1693"/>
              <a:ext cx="228" cy="108"/>
              <a:chOff x="3600" y="219"/>
              <a:chExt cx="360" cy="175"/>
            </a:xfrm>
          </p:grpSpPr>
          <p:sp>
            <p:nvSpPr>
              <p:cNvPr id="61662" name="Oval 167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63" name="Line 167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64" name="Line 167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65" name="Rectangle 167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66" name="Oval 168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667" name="Group 1681"/>
              <p:cNvGrpSpPr>
                <a:grpSpLocks/>
              </p:cNvGrpSpPr>
              <p:nvPr/>
            </p:nvGrpSpPr>
            <p:grpSpPr bwMode="auto">
              <a:xfrm>
                <a:off x="3686" y="244"/>
                <a:ext cx="177" cy="66"/>
                <a:chOff x="2848" y="848"/>
                <a:chExt cx="140" cy="98"/>
              </a:xfrm>
            </p:grpSpPr>
            <p:sp>
              <p:nvSpPr>
                <p:cNvPr id="61672" name="Line 168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73" name="Line 168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74" name="Line 168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668" name="Group 1685"/>
              <p:cNvGrpSpPr>
                <a:grpSpLocks/>
              </p:cNvGrpSpPr>
              <p:nvPr/>
            </p:nvGrpSpPr>
            <p:grpSpPr bwMode="auto">
              <a:xfrm flipV="1">
                <a:off x="3686" y="243"/>
                <a:ext cx="177" cy="66"/>
                <a:chOff x="2848" y="848"/>
                <a:chExt cx="140" cy="98"/>
              </a:xfrm>
            </p:grpSpPr>
            <p:sp>
              <p:nvSpPr>
                <p:cNvPr id="61669" name="Line 168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70" name="Line 168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71" name="Line 168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1462" name="Group 1689"/>
            <p:cNvGrpSpPr>
              <a:grpSpLocks/>
            </p:cNvGrpSpPr>
            <p:nvPr/>
          </p:nvGrpSpPr>
          <p:grpSpPr bwMode="auto">
            <a:xfrm>
              <a:off x="4666" y="1472"/>
              <a:ext cx="210" cy="97"/>
              <a:chOff x="3600" y="219"/>
              <a:chExt cx="360" cy="175"/>
            </a:xfrm>
          </p:grpSpPr>
          <p:sp>
            <p:nvSpPr>
              <p:cNvPr id="61649" name="Oval 169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50" name="Line 169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51" name="Line 169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52" name="Rectangle 169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53" name="Oval 169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654" name="Group 1695"/>
              <p:cNvGrpSpPr>
                <a:grpSpLocks/>
              </p:cNvGrpSpPr>
              <p:nvPr/>
            </p:nvGrpSpPr>
            <p:grpSpPr bwMode="auto">
              <a:xfrm>
                <a:off x="3686" y="244"/>
                <a:ext cx="177" cy="66"/>
                <a:chOff x="2848" y="848"/>
                <a:chExt cx="140" cy="98"/>
              </a:xfrm>
            </p:grpSpPr>
            <p:sp>
              <p:nvSpPr>
                <p:cNvPr id="61659" name="Line 169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60" name="Line 169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61" name="Line 169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655" name="Group 1699"/>
              <p:cNvGrpSpPr>
                <a:grpSpLocks/>
              </p:cNvGrpSpPr>
              <p:nvPr/>
            </p:nvGrpSpPr>
            <p:grpSpPr bwMode="auto">
              <a:xfrm flipV="1">
                <a:off x="3686" y="243"/>
                <a:ext cx="177" cy="66"/>
                <a:chOff x="2848" y="848"/>
                <a:chExt cx="140" cy="98"/>
              </a:xfrm>
            </p:grpSpPr>
            <p:sp>
              <p:nvSpPr>
                <p:cNvPr id="61656" name="Line 170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57" name="Line 170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58" name="Line 170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1463" name="Group 1703"/>
            <p:cNvGrpSpPr>
              <a:grpSpLocks/>
            </p:cNvGrpSpPr>
            <p:nvPr/>
          </p:nvGrpSpPr>
          <p:grpSpPr bwMode="auto">
            <a:xfrm>
              <a:off x="4720" y="1693"/>
              <a:ext cx="228" cy="108"/>
              <a:chOff x="3600" y="219"/>
              <a:chExt cx="360" cy="175"/>
            </a:xfrm>
          </p:grpSpPr>
          <p:sp>
            <p:nvSpPr>
              <p:cNvPr id="61636" name="Oval 170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37" name="Line 170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38" name="Line 170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39" name="Rectangle 170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40" name="Oval 170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641" name="Group 1709"/>
              <p:cNvGrpSpPr>
                <a:grpSpLocks/>
              </p:cNvGrpSpPr>
              <p:nvPr/>
            </p:nvGrpSpPr>
            <p:grpSpPr bwMode="auto">
              <a:xfrm>
                <a:off x="3686" y="244"/>
                <a:ext cx="177" cy="66"/>
                <a:chOff x="2848" y="848"/>
                <a:chExt cx="140" cy="98"/>
              </a:xfrm>
            </p:grpSpPr>
            <p:sp>
              <p:nvSpPr>
                <p:cNvPr id="61646" name="Line 171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47" name="Line 171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48" name="Line 171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642" name="Group 1713"/>
              <p:cNvGrpSpPr>
                <a:grpSpLocks/>
              </p:cNvGrpSpPr>
              <p:nvPr/>
            </p:nvGrpSpPr>
            <p:grpSpPr bwMode="auto">
              <a:xfrm flipV="1">
                <a:off x="3686" y="243"/>
                <a:ext cx="177" cy="66"/>
                <a:chOff x="2848" y="848"/>
                <a:chExt cx="140" cy="98"/>
              </a:xfrm>
            </p:grpSpPr>
            <p:sp>
              <p:nvSpPr>
                <p:cNvPr id="61643" name="Line 17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44" name="Line 171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45" name="Line 171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1464" name="Group 1717"/>
            <p:cNvGrpSpPr>
              <a:grpSpLocks/>
            </p:cNvGrpSpPr>
            <p:nvPr/>
          </p:nvGrpSpPr>
          <p:grpSpPr bwMode="auto">
            <a:xfrm>
              <a:off x="3832" y="1529"/>
              <a:ext cx="220" cy="100"/>
              <a:chOff x="3600" y="219"/>
              <a:chExt cx="360" cy="175"/>
            </a:xfrm>
          </p:grpSpPr>
          <p:sp>
            <p:nvSpPr>
              <p:cNvPr id="61623" name="Oval 171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24" name="Line 171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25" name="Line 172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26" name="Rectangle 172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27" name="Oval 172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628" name="Group 1723"/>
              <p:cNvGrpSpPr>
                <a:grpSpLocks/>
              </p:cNvGrpSpPr>
              <p:nvPr/>
            </p:nvGrpSpPr>
            <p:grpSpPr bwMode="auto">
              <a:xfrm>
                <a:off x="3686" y="244"/>
                <a:ext cx="177" cy="66"/>
                <a:chOff x="2848" y="848"/>
                <a:chExt cx="140" cy="98"/>
              </a:xfrm>
            </p:grpSpPr>
            <p:sp>
              <p:nvSpPr>
                <p:cNvPr id="61633" name="Line 172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34" name="Line 172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35" name="Line 172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629" name="Group 1727"/>
              <p:cNvGrpSpPr>
                <a:grpSpLocks/>
              </p:cNvGrpSpPr>
              <p:nvPr/>
            </p:nvGrpSpPr>
            <p:grpSpPr bwMode="auto">
              <a:xfrm flipV="1">
                <a:off x="3686" y="243"/>
                <a:ext cx="177" cy="66"/>
                <a:chOff x="2848" y="848"/>
                <a:chExt cx="140" cy="98"/>
              </a:xfrm>
            </p:grpSpPr>
            <p:sp>
              <p:nvSpPr>
                <p:cNvPr id="61630" name="Line 17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31" name="Line 172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32" name="Line 173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1465" name="Group 1731"/>
            <p:cNvGrpSpPr>
              <a:grpSpLocks/>
            </p:cNvGrpSpPr>
            <p:nvPr/>
          </p:nvGrpSpPr>
          <p:grpSpPr bwMode="auto">
            <a:xfrm>
              <a:off x="3639" y="2253"/>
              <a:ext cx="220" cy="100"/>
              <a:chOff x="3600" y="219"/>
              <a:chExt cx="360" cy="175"/>
            </a:xfrm>
          </p:grpSpPr>
          <p:sp>
            <p:nvSpPr>
              <p:cNvPr id="61610" name="Oval 173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11" name="Line 173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12" name="Line 173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13" name="Rectangle 173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614" name="Oval 173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615" name="Group 1737"/>
              <p:cNvGrpSpPr>
                <a:grpSpLocks/>
              </p:cNvGrpSpPr>
              <p:nvPr/>
            </p:nvGrpSpPr>
            <p:grpSpPr bwMode="auto">
              <a:xfrm>
                <a:off x="3686" y="244"/>
                <a:ext cx="177" cy="66"/>
                <a:chOff x="2848" y="848"/>
                <a:chExt cx="140" cy="98"/>
              </a:xfrm>
            </p:grpSpPr>
            <p:sp>
              <p:nvSpPr>
                <p:cNvPr id="61620" name="Line 173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21" name="Line 173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22" name="Line 174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616" name="Group 1741"/>
              <p:cNvGrpSpPr>
                <a:grpSpLocks/>
              </p:cNvGrpSpPr>
              <p:nvPr/>
            </p:nvGrpSpPr>
            <p:grpSpPr bwMode="auto">
              <a:xfrm flipV="1">
                <a:off x="3686" y="243"/>
                <a:ext cx="177" cy="66"/>
                <a:chOff x="2848" y="848"/>
                <a:chExt cx="140" cy="98"/>
              </a:xfrm>
            </p:grpSpPr>
            <p:sp>
              <p:nvSpPr>
                <p:cNvPr id="61617" name="Line 17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18" name="Line 174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19" name="Line 174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1466" name="Line 1745"/>
            <p:cNvSpPr>
              <a:spLocks noChangeShapeType="1"/>
            </p:cNvSpPr>
            <p:nvPr/>
          </p:nvSpPr>
          <p:spPr bwMode="auto">
            <a:xfrm flipV="1">
              <a:off x="4396" y="2523"/>
              <a:ext cx="143" cy="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7" name="Line 1746"/>
            <p:cNvSpPr>
              <a:spLocks noChangeShapeType="1"/>
            </p:cNvSpPr>
            <p:nvPr/>
          </p:nvSpPr>
          <p:spPr bwMode="auto">
            <a:xfrm>
              <a:off x="4474" y="2358"/>
              <a:ext cx="103"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8" name="Line 1747"/>
            <p:cNvSpPr>
              <a:spLocks noChangeShapeType="1"/>
            </p:cNvSpPr>
            <p:nvPr/>
          </p:nvSpPr>
          <p:spPr bwMode="auto">
            <a:xfrm>
              <a:off x="4535" y="2308"/>
              <a:ext cx="1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9" name="Line 1748"/>
            <p:cNvSpPr>
              <a:spLocks noChangeShapeType="1"/>
            </p:cNvSpPr>
            <p:nvPr/>
          </p:nvSpPr>
          <p:spPr bwMode="auto">
            <a:xfrm flipV="1">
              <a:off x="4684" y="2362"/>
              <a:ext cx="85"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0" name="Line 1749"/>
            <p:cNvSpPr>
              <a:spLocks noChangeShapeType="1"/>
            </p:cNvSpPr>
            <p:nvPr/>
          </p:nvSpPr>
          <p:spPr bwMode="auto">
            <a:xfrm>
              <a:off x="3864" y="2312"/>
              <a:ext cx="4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1471" name="Group 1750"/>
            <p:cNvGrpSpPr>
              <a:grpSpLocks/>
            </p:cNvGrpSpPr>
            <p:nvPr/>
          </p:nvGrpSpPr>
          <p:grpSpPr bwMode="auto">
            <a:xfrm>
              <a:off x="3390" y="1979"/>
              <a:ext cx="209" cy="224"/>
              <a:chOff x="2870" y="1518"/>
              <a:chExt cx="292" cy="320"/>
            </a:xfrm>
          </p:grpSpPr>
          <p:graphicFrame>
            <p:nvGraphicFramePr>
              <p:cNvPr id="61608" name="Object 175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8430" name="Clip" r:id="rId10" imgW="826829" imgH="840406" progId="MS_ClipArt_Gallery.2">
                      <p:embed/>
                    </p:oleObj>
                  </mc:Choice>
                  <mc:Fallback>
                    <p:oleObj name="Clip" r:id="rId10" imgW="826829" imgH="840406" progId="MS_ClipArt_Gallery.2">
                      <p:embed/>
                      <p:pic>
                        <p:nvPicPr>
                          <p:cNvPr id="61608" name="Object 17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609" name="Object 175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8431" name="Clip" r:id="rId11" imgW="1268295" imgH="1199426" progId="MS_ClipArt_Gallery.2">
                      <p:embed/>
                    </p:oleObj>
                  </mc:Choice>
                  <mc:Fallback>
                    <p:oleObj name="Clip" r:id="rId11" imgW="1268295" imgH="1199426" progId="MS_ClipArt_Gallery.2">
                      <p:embed/>
                      <p:pic>
                        <p:nvPicPr>
                          <p:cNvPr id="61609" name="Object 175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1472" name="Group 1753"/>
            <p:cNvGrpSpPr>
              <a:grpSpLocks/>
            </p:cNvGrpSpPr>
            <p:nvPr/>
          </p:nvGrpSpPr>
          <p:grpSpPr bwMode="auto">
            <a:xfrm>
              <a:off x="3418" y="2211"/>
              <a:ext cx="139" cy="194"/>
              <a:chOff x="2556" y="2689"/>
              <a:chExt cx="183" cy="255"/>
            </a:xfrm>
          </p:grpSpPr>
          <p:pic>
            <p:nvPicPr>
              <p:cNvPr id="61591" name="Picture 1754" descr="31u_bnrz[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92" name="Freeform 1755"/>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93" name="Freeform 1756"/>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94" name="Freeform 1757"/>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95" name="Freeform 1758"/>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96" name="Freeform 1759"/>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97" name="Freeform 1760"/>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98" name="Freeform 1761"/>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99" name="Freeform 1762"/>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00" name="Freeform 1763"/>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01" name="Freeform 1764"/>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02" name="Freeform 1765"/>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03" name="Freeform 1766"/>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04" name="Freeform 1767"/>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05" name="Freeform 1768"/>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06" name="Freeform 1769"/>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07" name="Freeform 1770"/>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aphicFrame>
          <p:nvGraphicFramePr>
            <p:cNvPr id="61473" name="Object 1771"/>
            <p:cNvGraphicFramePr>
              <a:graphicFrameLocks noChangeAspect="1"/>
            </p:cNvGraphicFramePr>
            <p:nvPr/>
          </p:nvGraphicFramePr>
          <p:xfrm>
            <a:off x="3660" y="2006"/>
            <a:ext cx="207" cy="173"/>
          </p:xfrm>
          <a:graphic>
            <a:graphicData uri="http://schemas.openxmlformats.org/presentationml/2006/ole">
              <mc:AlternateContent xmlns:mc="http://schemas.openxmlformats.org/markup-compatibility/2006">
                <mc:Choice xmlns:v="urn:schemas-microsoft-com:vml" Requires="v">
                  <p:oleObj spid="_x0000_s8432" name="Clip" r:id="rId13" imgW="1307263" imgH="1084139" progId="MS_ClipArt_Gallery.2">
                    <p:embed/>
                  </p:oleObj>
                </mc:Choice>
                <mc:Fallback>
                  <p:oleObj name="Clip" r:id="rId13" imgW="1307263" imgH="1084139" progId="MS_ClipArt_Gallery.2">
                    <p:embed/>
                    <p:pic>
                      <p:nvPicPr>
                        <p:cNvPr id="61473" name="Object 17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0" y="2006"/>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74" name="Line 1772"/>
            <p:cNvSpPr>
              <a:spLocks noChangeShapeType="1"/>
            </p:cNvSpPr>
            <p:nvPr/>
          </p:nvSpPr>
          <p:spPr bwMode="auto">
            <a:xfrm>
              <a:off x="4050" y="1586"/>
              <a:ext cx="321"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5" name="Line 1773"/>
            <p:cNvSpPr>
              <a:spLocks noChangeShapeType="1"/>
            </p:cNvSpPr>
            <p:nvPr/>
          </p:nvSpPr>
          <p:spPr bwMode="auto">
            <a:xfrm>
              <a:off x="3777" y="1478"/>
              <a:ext cx="96"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6" name="Freeform 1774"/>
            <p:cNvSpPr>
              <a:spLocks/>
            </p:cNvSpPr>
            <p:nvPr/>
          </p:nvSpPr>
          <p:spPr bwMode="auto">
            <a:xfrm>
              <a:off x="3348" y="2742"/>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477" name="Line 1775"/>
            <p:cNvSpPr>
              <a:spLocks noChangeShapeType="1"/>
            </p:cNvSpPr>
            <p:nvPr/>
          </p:nvSpPr>
          <p:spPr bwMode="auto">
            <a:xfrm rot="-5400000">
              <a:off x="4757" y="3206"/>
              <a:ext cx="330"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478" name="Group 1776"/>
            <p:cNvGrpSpPr>
              <a:grpSpLocks/>
            </p:cNvGrpSpPr>
            <p:nvPr/>
          </p:nvGrpSpPr>
          <p:grpSpPr bwMode="auto">
            <a:xfrm>
              <a:off x="4702" y="3292"/>
              <a:ext cx="125" cy="230"/>
              <a:chOff x="4180" y="783"/>
              <a:chExt cx="150" cy="307"/>
            </a:xfrm>
          </p:grpSpPr>
          <p:sp>
            <p:nvSpPr>
              <p:cNvPr id="61583" name="AutoShape 177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84" name="Rectangle 177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85" name="Rectangle 177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86" name="AutoShape 178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87" name="Line 178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88" name="Line 178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89" name="Rectangle 178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90" name="Rectangle 178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sp>
          <p:nvSpPr>
            <p:cNvPr id="61479" name="Line 1785"/>
            <p:cNvSpPr>
              <a:spLocks noChangeShapeType="1"/>
            </p:cNvSpPr>
            <p:nvPr/>
          </p:nvSpPr>
          <p:spPr bwMode="auto">
            <a:xfrm rot="5400000" flipV="1">
              <a:off x="4849" y="3383"/>
              <a:ext cx="2" cy="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0" name="Line 1786"/>
            <p:cNvSpPr>
              <a:spLocks noChangeShapeType="1"/>
            </p:cNvSpPr>
            <p:nvPr/>
          </p:nvSpPr>
          <p:spPr bwMode="auto">
            <a:xfrm rot="-5400000">
              <a:off x="4966" y="3179"/>
              <a:ext cx="0"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481" name="Group 1787"/>
            <p:cNvGrpSpPr>
              <a:grpSpLocks/>
            </p:cNvGrpSpPr>
            <p:nvPr/>
          </p:nvGrpSpPr>
          <p:grpSpPr bwMode="auto">
            <a:xfrm>
              <a:off x="4701" y="2996"/>
              <a:ext cx="316" cy="148"/>
              <a:chOff x="3600" y="219"/>
              <a:chExt cx="360" cy="175"/>
            </a:xfrm>
          </p:grpSpPr>
          <p:sp>
            <p:nvSpPr>
              <p:cNvPr id="61570" name="Oval 178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71" name="Line 178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72" name="Line 179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73" name="Rectangle 179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74" name="Oval 179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575" name="Group 1793"/>
              <p:cNvGrpSpPr>
                <a:grpSpLocks/>
              </p:cNvGrpSpPr>
              <p:nvPr/>
            </p:nvGrpSpPr>
            <p:grpSpPr bwMode="auto">
              <a:xfrm>
                <a:off x="3686" y="244"/>
                <a:ext cx="177" cy="66"/>
                <a:chOff x="2848" y="848"/>
                <a:chExt cx="140" cy="98"/>
              </a:xfrm>
            </p:grpSpPr>
            <p:sp>
              <p:nvSpPr>
                <p:cNvPr id="61580" name="Line 179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81" name="Line 179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82" name="Line 179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576" name="Group 1797"/>
              <p:cNvGrpSpPr>
                <a:grpSpLocks/>
              </p:cNvGrpSpPr>
              <p:nvPr/>
            </p:nvGrpSpPr>
            <p:grpSpPr bwMode="auto">
              <a:xfrm flipV="1">
                <a:off x="3686" y="243"/>
                <a:ext cx="177" cy="66"/>
                <a:chOff x="2848" y="848"/>
                <a:chExt cx="140" cy="98"/>
              </a:xfrm>
            </p:grpSpPr>
            <p:sp>
              <p:nvSpPr>
                <p:cNvPr id="61577" name="Line 179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78" name="Line 179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79" name="Line 180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1482" name="Group 1801"/>
            <p:cNvGrpSpPr>
              <a:grpSpLocks/>
            </p:cNvGrpSpPr>
            <p:nvPr/>
          </p:nvGrpSpPr>
          <p:grpSpPr bwMode="auto">
            <a:xfrm>
              <a:off x="4187" y="2822"/>
              <a:ext cx="316" cy="148"/>
              <a:chOff x="3600" y="219"/>
              <a:chExt cx="360" cy="175"/>
            </a:xfrm>
          </p:grpSpPr>
          <p:sp>
            <p:nvSpPr>
              <p:cNvPr id="61557" name="Oval 180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58" name="Line 180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59" name="Line 180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60" name="Rectangle 180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61" name="Oval 180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562" name="Group 1807"/>
              <p:cNvGrpSpPr>
                <a:grpSpLocks/>
              </p:cNvGrpSpPr>
              <p:nvPr/>
            </p:nvGrpSpPr>
            <p:grpSpPr bwMode="auto">
              <a:xfrm>
                <a:off x="3686" y="244"/>
                <a:ext cx="177" cy="66"/>
                <a:chOff x="2848" y="848"/>
                <a:chExt cx="140" cy="98"/>
              </a:xfrm>
            </p:grpSpPr>
            <p:sp>
              <p:nvSpPr>
                <p:cNvPr id="61567" name="Line 180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68" name="Line 180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69" name="Line 181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563" name="Group 1811"/>
              <p:cNvGrpSpPr>
                <a:grpSpLocks/>
              </p:cNvGrpSpPr>
              <p:nvPr/>
            </p:nvGrpSpPr>
            <p:grpSpPr bwMode="auto">
              <a:xfrm flipV="1">
                <a:off x="3686" y="243"/>
                <a:ext cx="177" cy="66"/>
                <a:chOff x="2848" y="848"/>
                <a:chExt cx="140" cy="98"/>
              </a:xfrm>
            </p:grpSpPr>
            <p:sp>
              <p:nvSpPr>
                <p:cNvPr id="61564" name="Line 18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65" name="Line 18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66" name="Line 18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1483" name="Group 1815"/>
            <p:cNvGrpSpPr>
              <a:grpSpLocks/>
            </p:cNvGrpSpPr>
            <p:nvPr/>
          </p:nvGrpSpPr>
          <p:grpSpPr bwMode="auto">
            <a:xfrm>
              <a:off x="3768" y="3014"/>
              <a:ext cx="316" cy="148"/>
              <a:chOff x="3600" y="219"/>
              <a:chExt cx="360" cy="175"/>
            </a:xfrm>
          </p:grpSpPr>
          <p:sp>
            <p:nvSpPr>
              <p:cNvPr id="61544" name="Oval 181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45" name="Line 181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46" name="Line 181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47" name="Rectangle 181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48" name="Oval 182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61549" name="Group 1821"/>
              <p:cNvGrpSpPr>
                <a:grpSpLocks/>
              </p:cNvGrpSpPr>
              <p:nvPr/>
            </p:nvGrpSpPr>
            <p:grpSpPr bwMode="auto">
              <a:xfrm>
                <a:off x="3686" y="244"/>
                <a:ext cx="177" cy="66"/>
                <a:chOff x="2848" y="848"/>
                <a:chExt cx="140" cy="98"/>
              </a:xfrm>
            </p:grpSpPr>
            <p:sp>
              <p:nvSpPr>
                <p:cNvPr id="61554" name="Line 182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55" name="Line 182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56" name="Line 182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550" name="Group 1825"/>
              <p:cNvGrpSpPr>
                <a:grpSpLocks/>
              </p:cNvGrpSpPr>
              <p:nvPr/>
            </p:nvGrpSpPr>
            <p:grpSpPr bwMode="auto">
              <a:xfrm flipV="1">
                <a:off x="3686" y="243"/>
                <a:ext cx="177" cy="66"/>
                <a:chOff x="2848" y="848"/>
                <a:chExt cx="140" cy="98"/>
              </a:xfrm>
            </p:grpSpPr>
            <p:sp>
              <p:nvSpPr>
                <p:cNvPr id="61551" name="Line 182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52" name="Line 182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53" name="Line 182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1484" name="Line 1829"/>
            <p:cNvSpPr>
              <a:spLocks noChangeShapeType="1"/>
            </p:cNvSpPr>
            <p:nvPr/>
          </p:nvSpPr>
          <p:spPr bwMode="auto">
            <a:xfrm>
              <a:off x="4470" y="2955"/>
              <a:ext cx="22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5" name="Line 1830"/>
            <p:cNvSpPr>
              <a:spLocks noChangeShapeType="1"/>
            </p:cNvSpPr>
            <p:nvPr/>
          </p:nvSpPr>
          <p:spPr bwMode="auto">
            <a:xfrm flipV="1">
              <a:off x="4059" y="2963"/>
              <a:ext cx="17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6" name="Line 1831"/>
            <p:cNvSpPr>
              <a:spLocks noChangeShapeType="1"/>
            </p:cNvSpPr>
            <p:nvPr/>
          </p:nvSpPr>
          <p:spPr bwMode="auto">
            <a:xfrm flipV="1">
              <a:off x="4086" y="3091"/>
              <a:ext cx="6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7" name="Line 1832"/>
            <p:cNvSpPr>
              <a:spLocks noChangeShapeType="1"/>
            </p:cNvSpPr>
            <p:nvPr/>
          </p:nvSpPr>
          <p:spPr bwMode="auto">
            <a:xfrm flipH="1">
              <a:off x="3642" y="2931"/>
              <a:ext cx="160" cy="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8" name="Line 1833"/>
            <p:cNvSpPr>
              <a:spLocks noChangeShapeType="1"/>
            </p:cNvSpPr>
            <p:nvPr/>
          </p:nvSpPr>
          <p:spPr bwMode="auto">
            <a:xfrm>
              <a:off x="3658" y="2963"/>
              <a:ext cx="1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9" name="Line 1834"/>
            <p:cNvSpPr>
              <a:spLocks noChangeShapeType="1"/>
            </p:cNvSpPr>
            <p:nvPr/>
          </p:nvSpPr>
          <p:spPr bwMode="auto">
            <a:xfrm>
              <a:off x="3570" y="3175"/>
              <a:ext cx="9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0" name="Line 1835"/>
            <p:cNvSpPr>
              <a:spLocks noChangeShapeType="1"/>
            </p:cNvSpPr>
            <p:nvPr/>
          </p:nvSpPr>
          <p:spPr bwMode="auto">
            <a:xfrm>
              <a:off x="3729" y="3225"/>
              <a:ext cx="30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1" name="Line 1836"/>
            <p:cNvSpPr>
              <a:spLocks noChangeShapeType="1"/>
            </p:cNvSpPr>
            <p:nvPr/>
          </p:nvSpPr>
          <p:spPr bwMode="auto">
            <a:xfrm flipH="1">
              <a:off x="3880" y="3167"/>
              <a:ext cx="34"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2" name="Line 1837"/>
            <p:cNvSpPr>
              <a:spLocks noChangeShapeType="1"/>
            </p:cNvSpPr>
            <p:nvPr/>
          </p:nvSpPr>
          <p:spPr bwMode="auto">
            <a:xfrm>
              <a:off x="3762" y="3223"/>
              <a:ext cx="1"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3" name="Line 1838"/>
            <p:cNvSpPr>
              <a:spLocks noChangeShapeType="1"/>
            </p:cNvSpPr>
            <p:nvPr/>
          </p:nvSpPr>
          <p:spPr bwMode="auto">
            <a:xfrm flipH="1" flipV="1">
              <a:off x="4012" y="3228"/>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1494" name="Object 1839"/>
            <p:cNvGraphicFramePr>
              <a:graphicFrameLocks noChangeAspect="1"/>
            </p:cNvGraphicFramePr>
            <p:nvPr/>
          </p:nvGraphicFramePr>
          <p:xfrm>
            <a:off x="3417" y="3101"/>
            <a:ext cx="216" cy="180"/>
          </p:xfrm>
          <a:graphic>
            <a:graphicData uri="http://schemas.openxmlformats.org/presentationml/2006/ole">
              <mc:AlternateContent xmlns:mc="http://schemas.openxmlformats.org/markup-compatibility/2006">
                <mc:Choice xmlns:v="urn:schemas-microsoft-com:vml" Requires="v">
                  <p:oleObj spid="_x0000_s8433" name="Clip" r:id="rId15" imgW="1307263" imgH="1084139" progId="MS_ClipArt_Gallery.2">
                    <p:embed/>
                  </p:oleObj>
                </mc:Choice>
                <mc:Fallback>
                  <p:oleObj name="Clip" r:id="rId15" imgW="1307263" imgH="1084139" progId="MS_ClipArt_Gallery.2">
                    <p:embed/>
                    <p:pic>
                      <p:nvPicPr>
                        <p:cNvPr id="61494" name="Object 18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7" y="310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95" name="Object 1840"/>
            <p:cNvGraphicFramePr>
              <a:graphicFrameLocks noChangeAspect="1"/>
            </p:cNvGraphicFramePr>
            <p:nvPr/>
          </p:nvGraphicFramePr>
          <p:xfrm>
            <a:off x="3521" y="2901"/>
            <a:ext cx="216" cy="180"/>
          </p:xfrm>
          <a:graphic>
            <a:graphicData uri="http://schemas.openxmlformats.org/presentationml/2006/ole">
              <mc:AlternateContent xmlns:mc="http://schemas.openxmlformats.org/markup-compatibility/2006">
                <mc:Choice xmlns:v="urn:schemas-microsoft-com:vml" Requires="v">
                  <p:oleObj spid="_x0000_s8434" name="Clip" r:id="rId16" imgW="1307263" imgH="1084139" progId="MS_ClipArt_Gallery.2">
                    <p:embed/>
                  </p:oleObj>
                </mc:Choice>
                <mc:Fallback>
                  <p:oleObj name="Clip" r:id="rId16" imgW="1307263" imgH="1084139" progId="MS_ClipArt_Gallery.2">
                    <p:embed/>
                    <p:pic>
                      <p:nvPicPr>
                        <p:cNvPr id="61495" name="Object 18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21" y="290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96" name="Object 1841"/>
            <p:cNvGraphicFramePr>
              <a:graphicFrameLocks noChangeAspect="1"/>
            </p:cNvGraphicFramePr>
            <p:nvPr/>
          </p:nvGraphicFramePr>
          <p:xfrm>
            <a:off x="3689" y="3261"/>
            <a:ext cx="216" cy="180"/>
          </p:xfrm>
          <a:graphic>
            <a:graphicData uri="http://schemas.openxmlformats.org/presentationml/2006/ole">
              <mc:AlternateContent xmlns:mc="http://schemas.openxmlformats.org/markup-compatibility/2006">
                <mc:Choice xmlns:v="urn:schemas-microsoft-com:vml" Requires="v">
                  <p:oleObj spid="_x0000_s8435" name="Clip" r:id="rId17" imgW="1307263" imgH="1084139" progId="MS_ClipArt_Gallery.2">
                    <p:embed/>
                  </p:oleObj>
                </mc:Choice>
                <mc:Fallback>
                  <p:oleObj name="Clip" r:id="rId17" imgW="1307263" imgH="1084139" progId="MS_ClipArt_Gallery.2">
                    <p:embed/>
                    <p:pic>
                      <p:nvPicPr>
                        <p:cNvPr id="61496" name="Object 184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89" y="326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97" name="Object 1842"/>
            <p:cNvGraphicFramePr>
              <a:graphicFrameLocks noChangeAspect="1"/>
            </p:cNvGraphicFramePr>
            <p:nvPr/>
          </p:nvGraphicFramePr>
          <p:xfrm>
            <a:off x="3903" y="3263"/>
            <a:ext cx="216" cy="180"/>
          </p:xfrm>
          <a:graphic>
            <a:graphicData uri="http://schemas.openxmlformats.org/presentationml/2006/ole">
              <mc:AlternateContent xmlns:mc="http://schemas.openxmlformats.org/markup-compatibility/2006">
                <mc:Choice xmlns:v="urn:schemas-microsoft-com:vml" Requires="v">
                  <p:oleObj spid="_x0000_s8436" name="Clip" r:id="rId18" imgW="1307263" imgH="1084139" progId="MS_ClipArt_Gallery.2">
                    <p:embed/>
                  </p:oleObj>
                </mc:Choice>
                <mc:Fallback>
                  <p:oleObj name="Clip" r:id="rId18" imgW="1307263" imgH="1084139" progId="MS_ClipArt_Gallery.2">
                    <p:embed/>
                    <p:pic>
                      <p:nvPicPr>
                        <p:cNvPr id="61497" name="Object 184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03" y="3263"/>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1498" name="Group 1843"/>
            <p:cNvGrpSpPr>
              <a:grpSpLocks/>
            </p:cNvGrpSpPr>
            <p:nvPr/>
          </p:nvGrpSpPr>
          <p:grpSpPr bwMode="auto">
            <a:xfrm>
              <a:off x="4475" y="3342"/>
              <a:ext cx="172" cy="215"/>
              <a:chOff x="2870" y="1518"/>
              <a:chExt cx="292" cy="320"/>
            </a:xfrm>
          </p:grpSpPr>
          <p:graphicFrame>
            <p:nvGraphicFramePr>
              <p:cNvPr id="61542" name="Object 184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8437" name="Clip" r:id="rId19" imgW="826829" imgH="840406" progId="MS_ClipArt_Gallery.2">
                      <p:embed/>
                    </p:oleObj>
                  </mc:Choice>
                  <mc:Fallback>
                    <p:oleObj name="Clip" r:id="rId19" imgW="826829" imgH="840406" progId="MS_ClipArt_Gallery.2">
                      <p:embed/>
                      <p:pic>
                        <p:nvPicPr>
                          <p:cNvPr id="61542" name="Object 18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43" name="Object 184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8438" name="Clip" r:id="rId20" imgW="1268295" imgH="1199426" progId="MS_ClipArt_Gallery.2">
                      <p:embed/>
                    </p:oleObj>
                  </mc:Choice>
                  <mc:Fallback>
                    <p:oleObj name="Clip" r:id="rId20" imgW="1268295" imgH="1199426" progId="MS_ClipArt_Gallery.2">
                      <p:embed/>
                      <p:pic>
                        <p:nvPicPr>
                          <p:cNvPr id="61543" name="Object 18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1499" name="Group 1846"/>
            <p:cNvGrpSpPr>
              <a:grpSpLocks/>
            </p:cNvGrpSpPr>
            <p:nvPr/>
          </p:nvGrpSpPr>
          <p:grpSpPr bwMode="auto">
            <a:xfrm>
              <a:off x="4191" y="3374"/>
              <a:ext cx="220" cy="203"/>
              <a:chOff x="2870" y="1518"/>
              <a:chExt cx="292" cy="320"/>
            </a:xfrm>
          </p:grpSpPr>
          <p:graphicFrame>
            <p:nvGraphicFramePr>
              <p:cNvPr id="61540" name="Object 184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8439" name="Clip" r:id="rId21" imgW="826829" imgH="840406" progId="MS_ClipArt_Gallery.2">
                      <p:embed/>
                    </p:oleObj>
                  </mc:Choice>
                  <mc:Fallback>
                    <p:oleObj name="Clip" r:id="rId21" imgW="826829" imgH="840406" progId="MS_ClipArt_Gallery.2">
                      <p:embed/>
                      <p:pic>
                        <p:nvPicPr>
                          <p:cNvPr id="61540" name="Object 18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41" name="Object 184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8440" name="Clip" r:id="rId22" imgW="1268295" imgH="1199426" progId="MS_ClipArt_Gallery.2">
                      <p:embed/>
                    </p:oleObj>
                  </mc:Choice>
                  <mc:Fallback>
                    <p:oleObj name="Clip" r:id="rId22" imgW="1268295" imgH="1199426" progId="MS_ClipArt_Gallery.2">
                      <p:embed/>
                      <p:pic>
                        <p:nvPicPr>
                          <p:cNvPr id="61541" name="Object 18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1500" name="Group 1849"/>
            <p:cNvGrpSpPr>
              <a:grpSpLocks/>
            </p:cNvGrpSpPr>
            <p:nvPr/>
          </p:nvGrpSpPr>
          <p:grpSpPr bwMode="auto">
            <a:xfrm>
              <a:off x="4290" y="3130"/>
              <a:ext cx="183" cy="255"/>
              <a:chOff x="2556" y="2689"/>
              <a:chExt cx="183" cy="255"/>
            </a:xfrm>
          </p:grpSpPr>
          <p:pic>
            <p:nvPicPr>
              <p:cNvPr id="61523" name="Picture 1850" descr="31u_bnrz[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4" name="Freeform 1851"/>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25" name="Freeform 1852"/>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26" name="Freeform 1853"/>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27" name="Freeform 1854"/>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28" name="Freeform 1855"/>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29" name="Freeform 1856"/>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0" name="Freeform 1857"/>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1" name="Freeform 1858"/>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2" name="Freeform 1859"/>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3" name="Freeform 1860"/>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4" name="Freeform 1861"/>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5" name="Freeform 1862"/>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6" name="Freeform 1863"/>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7" name="Freeform 1864"/>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8" name="Freeform 1865"/>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9" name="Freeform 1866"/>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1501" name="Line 1867"/>
            <p:cNvSpPr>
              <a:spLocks noChangeShapeType="1"/>
            </p:cNvSpPr>
            <p:nvPr/>
          </p:nvSpPr>
          <p:spPr bwMode="auto">
            <a:xfrm>
              <a:off x="4063" y="3139"/>
              <a:ext cx="317"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2" name="Line 1868"/>
            <p:cNvSpPr>
              <a:spLocks noChangeShapeType="1"/>
            </p:cNvSpPr>
            <p:nvPr/>
          </p:nvSpPr>
          <p:spPr bwMode="auto">
            <a:xfrm>
              <a:off x="3716" y="3098"/>
              <a:ext cx="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1503" name="Group 1869"/>
            <p:cNvGrpSpPr>
              <a:grpSpLocks/>
            </p:cNvGrpSpPr>
            <p:nvPr/>
          </p:nvGrpSpPr>
          <p:grpSpPr bwMode="auto">
            <a:xfrm>
              <a:off x="4961" y="3136"/>
              <a:ext cx="131" cy="258"/>
              <a:chOff x="4180" y="783"/>
              <a:chExt cx="150" cy="307"/>
            </a:xfrm>
          </p:grpSpPr>
          <p:sp>
            <p:nvSpPr>
              <p:cNvPr id="61515" name="AutoShape 1870"/>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16" name="Rectangle 1871"/>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17" name="Rectangle 187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18" name="AutoShape 187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19" name="Line 1874"/>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20" name="Line 1875"/>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21" name="Rectangle 187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61522" name="Rectangle 1877"/>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sp>
          <p:nvSpPr>
            <p:cNvPr id="61504" name="Line 1878"/>
            <p:cNvSpPr>
              <a:spLocks noChangeShapeType="1"/>
            </p:cNvSpPr>
            <p:nvPr/>
          </p:nvSpPr>
          <p:spPr bwMode="auto">
            <a:xfrm flipH="1">
              <a:off x="3772" y="2167"/>
              <a:ext cx="2"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5" name="Line 1879"/>
            <p:cNvSpPr>
              <a:spLocks noChangeShapeType="1"/>
            </p:cNvSpPr>
            <p:nvPr/>
          </p:nvSpPr>
          <p:spPr bwMode="auto">
            <a:xfrm flipV="1">
              <a:off x="4589" y="1526"/>
              <a:ext cx="7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6" name="Line 1880"/>
            <p:cNvSpPr>
              <a:spLocks noChangeShapeType="1"/>
            </p:cNvSpPr>
            <p:nvPr/>
          </p:nvSpPr>
          <p:spPr bwMode="auto">
            <a:xfrm>
              <a:off x="4480" y="1635"/>
              <a:ext cx="0"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7" name="Line 1881"/>
            <p:cNvSpPr>
              <a:spLocks noChangeShapeType="1"/>
            </p:cNvSpPr>
            <p:nvPr/>
          </p:nvSpPr>
          <p:spPr bwMode="auto">
            <a:xfrm flipV="1">
              <a:off x="4596" y="1570"/>
              <a:ext cx="166"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8" name="Line 1882"/>
            <p:cNvSpPr>
              <a:spLocks noChangeShapeType="1"/>
            </p:cNvSpPr>
            <p:nvPr/>
          </p:nvSpPr>
          <p:spPr bwMode="auto">
            <a:xfrm>
              <a:off x="4818" y="1569"/>
              <a:ext cx="0"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9" name="Line 1883"/>
            <p:cNvSpPr>
              <a:spLocks noChangeShapeType="1"/>
            </p:cNvSpPr>
            <p:nvPr/>
          </p:nvSpPr>
          <p:spPr bwMode="auto">
            <a:xfrm>
              <a:off x="4600" y="1762"/>
              <a:ext cx="1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0" name="Line 1884"/>
            <p:cNvSpPr>
              <a:spLocks noChangeShapeType="1"/>
            </p:cNvSpPr>
            <p:nvPr/>
          </p:nvSpPr>
          <p:spPr bwMode="auto">
            <a:xfrm flipV="1">
              <a:off x="3526" y="2308"/>
              <a:ext cx="106"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1" name="Line 1885"/>
            <p:cNvSpPr>
              <a:spLocks noChangeShapeType="1"/>
            </p:cNvSpPr>
            <p:nvPr/>
          </p:nvSpPr>
          <p:spPr bwMode="auto">
            <a:xfrm flipV="1">
              <a:off x="4861" y="1380"/>
              <a:ext cx="150" cy="1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2" name="Line 1886"/>
            <p:cNvSpPr>
              <a:spLocks noChangeShapeType="1"/>
            </p:cNvSpPr>
            <p:nvPr/>
          </p:nvSpPr>
          <p:spPr bwMode="auto">
            <a:xfrm>
              <a:off x="4949" y="1756"/>
              <a:ext cx="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3" name="Line 1887"/>
            <p:cNvSpPr>
              <a:spLocks noChangeShapeType="1"/>
            </p:cNvSpPr>
            <p:nvPr/>
          </p:nvSpPr>
          <p:spPr bwMode="auto">
            <a:xfrm flipH="1">
              <a:off x="4411" y="1804"/>
              <a:ext cx="62" cy="4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4" name="Line 1888"/>
            <p:cNvSpPr>
              <a:spLocks noChangeShapeType="1"/>
            </p:cNvSpPr>
            <p:nvPr/>
          </p:nvSpPr>
          <p:spPr bwMode="auto">
            <a:xfrm flipH="1">
              <a:off x="4783" y="1804"/>
              <a:ext cx="70" cy="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1447" name="Freeform 1889"/>
          <p:cNvSpPr>
            <a:spLocks/>
          </p:cNvSpPr>
          <p:nvPr/>
        </p:nvSpPr>
        <p:spPr bwMode="auto">
          <a:xfrm>
            <a:off x="9114009" y="2054225"/>
            <a:ext cx="2584450" cy="3233738"/>
          </a:xfrm>
          <a:custGeom>
            <a:avLst/>
            <a:gdLst>
              <a:gd name="T0" fmla="*/ 0 w 1628"/>
              <a:gd name="T1" fmla="*/ 0 h 2037"/>
              <a:gd name="T2" fmla="*/ 2147483646 w 1628"/>
              <a:gd name="T3" fmla="*/ 2147483646 h 2037"/>
              <a:gd name="T4" fmla="*/ 2147483646 w 1628"/>
              <a:gd name="T5" fmla="*/ 2147483646 h 2037"/>
              <a:gd name="T6" fmla="*/ 2147483646 w 1628"/>
              <a:gd name="T7" fmla="*/ 2147483646 h 2037"/>
              <a:gd name="T8" fmla="*/ 2147483646 w 1628"/>
              <a:gd name="T9" fmla="*/ 2147483646 h 2037"/>
              <a:gd name="T10" fmla="*/ 2147483646 w 1628"/>
              <a:gd name="T11" fmla="*/ 2147483646 h 2037"/>
              <a:gd name="T12" fmla="*/ 2147483646 w 1628"/>
              <a:gd name="T13" fmla="*/ 2147483646 h 2037"/>
              <a:gd name="T14" fmla="*/ 2147483646 w 1628"/>
              <a:gd name="T15" fmla="*/ 2147483646 h 2037"/>
              <a:gd name="T16" fmla="*/ 2147483646 w 1628"/>
              <a:gd name="T17" fmla="*/ 2147483646 h 20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28"/>
              <a:gd name="T28" fmla="*/ 0 h 2037"/>
              <a:gd name="T29" fmla="*/ 1628 w 1628"/>
              <a:gd name="T30" fmla="*/ 2037 h 20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28" h="2037">
                <a:moveTo>
                  <a:pt x="0" y="0"/>
                </a:moveTo>
                <a:lnTo>
                  <a:pt x="351" y="209"/>
                </a:lnTo>
                <a:lnTo>
                  <a:pt x="1060" y="250"/>
                </a:lnTo>
                <a:lnTo>
                  <a:pt x="969" y="910"/>
                </a:lnTo>
                <a:lnTo>
                  <a:pt x="1161" y="1127"/>
                </a:lnTo>
                <a:lnTo>
                  <a:pt x="927" y="1528"/>
                </a:lnTo>
                <a:lnTo>
                  <a:pt x="1469" y="1653"/>
                </a:lnTo>
                <a:lnTo>
                  <a:pt x="1369" y="1995"/>
                </a:lnTo>
                <a:lnTo>
                  <a:pt x="1628" y="2037"/>
                </a:lnTo>
              </a:path>
            </a:pathLst>
          </a:custGeom>
          <a:noFill/>
          <a:ln w="76200">
            <a:solidFill>
              <a:srgbClr val="FF33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48" name="Freeform 1890"/>
          <p:cNvSpPr>
            <a:spLocks/>
          </p:cNvSpPr>
          <p:nvPr/>
        </p:nvSpPr>
        <p:spPr bwMode="auto">
          <a:xfrm>
            <a:off x="9061623" y="3390900"/>
            <a:ext cx="1646237" cy="1974850"/>
          </a:xfrm>
          <a:custGeom>
            <a:avLst/>
            <a:gdLst>
              <a:gd name="T0" fmla="*/ 0 w 1037"/>
              <a:gd name="T1" fmla="*/ 0 h 1244"/>
              <a:gd name="T2" fmla="*/ 2147483646 w 1037"/>
              <a:gd name="T3" fmla="*/ 2147483646 h 1244"/>
              <a:gd name="T4" fmla="*/ 2147483646 w 1037"/>
              <a:gd name="T5" fmla="*/ 2147483646 h 1244"/>
              <a:gd name="T6" fmla="*/ 2147483646 w 1037"/>
              <a:gd name="T7" fmla="*/ 2147483646 h 1244"/>
              <a:gd name="T8" fmla="*/ 2147483646 w 1037"/>
              <a:gd name="T9" fmla="*/ 2147483646 h 1244"/>
              <a:gd name="T10" fmla="*/ 2147483646 w 1037"/>
              <a:gd name="T11" fmla="*/ 2147483646 h 1244"/>
              <a:gd name="T12" fmla="*/ 2147483646 w 1037"/>
              <a:gd name="T13" fmla="*/ 2147483646 h 1244"/>
              <a:gd name="T14" fmla="*/ 2147483646 w 1037"/>
              <a:gd name="T15" fmla="*/ 2147483646 h 1244"/>
              <a:gd name="T16" fmla="*/ 0 60000 65536"/>
              <a:gd name="T17" fmla="*/ 0 60000 65536"/>
              <a:gd name="T18" fmla="*/ 0 60000 65536"/>
              <a:gd name="T19" fmla="*/ 0 60000 65536"/>
              <a:gd name="T20" fmla="*/ 0 60000 65536"/>
              <a:gd name="T21" fmla="*/ 0 60000 65536"/>
              <a:gd name="T22" fmla="*/ 0 60000 65536"/>
              <a:gd name="T23" fmla="*/ 0 60000 65536"/>
              <a:gd name="T24" fmla="*/ 0 w 1037"/>
              <a:gd name="T25" fmla="*/ 0 h 1244"/>
              <a:gd name="T26" fmla="*/ 1037 w 1037"/>
              <a:gd name="T27" fmla="*/ 1244 h 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37" h="1244">
                <a:moveTo>
                  <a:pt x="0" y="0"/>
                </a:moveTo>
                <a:lnTo>
                  <a:pt x="29" y="86"/>
                </a:lnTo>
                <a:lnTo>
                  <a:pt x="845" y="80"/>
                </a:lnTo>
                <a:lnTo>
                  <a:pt x="1037" y="280"/>
                </a:lnTo>
                <a:lnTo>
                  <a:pt x="805" y="688"/>
                </a:lnTo>
                <a:lnTo>
                  <a:pt x="473" y="880"/>
                </a:lnTo>
                <a:lnTo>
                  <a:pt x="345" y="1024"/>
                </a:lnTo>
                <a:lnTo>
                  <a:pt x="285" y="1244"/>
                </a:lnTo>
              </a:path>
            </a:pathLst>
          </a:custGeom>
          <a:noFill/>
          <a:ln w="76200">
            <a:solidFill>
              <a:srgbClr val="0000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30648684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497264"/>
            <a:ext cx="5500688" cy="266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Title 1"/>
          <p:cNvSpPr>
            <a:spLocks noGrp="1"/>
          </p:cNvSpPr>
          <p:nvPr>
            <p:ph type="title" idx="4294967295"/>
          </p:nvPr>
        </p:nvSpPr>
        <p:spPr/>
        <p:txBody>
          <a:bodyPr/>
          <a:lstStyle/>
          <a:p>
            <a:pPr eaLnBrk="1" hangingPunct="1"/>
            <a:r>
              <a:rPr lang="zh-CN" altLang="en-US" sz="3200"/>
              <a:t>电路交换</a:t>
            </a:r>
            <a:endParaRPr lang="en-US" altLang="zh-CN" sz="3200"/>
          </a:p>
        </p:txBody>
      </p:sp>
      <p:sp>
        <p:nvSpPr>
          <p:cNvPr id="63492" name="Content Placeholder 2"/>
          <p:cNvSpPr>
            <a:spLocks noGrp="1"/>
          </p:cNvSpPr>
          <p:nvPr>
            <p:ph idx="4294967295"/>
          </p:nvPr>
        </p:nvSpPr>
        <p:spPr/>
        <p:txBody>
          <a:bodyPr/>
          <a:lstStyle/>
          <a:p>
            <a:pPr eaLnBrk="1" hangingPunct="1"/>
            <a:r>
              <a:rPr lang="zh-CN" altLang="en-US" sz="2800"/>
              <a:t>端到端的持续链接</a:t>
            </a:r>
          </a:p>
          <a:p>
            <a:pPr lvl="1" eaLnBrk="1" hangingPunct="1"/>
            <a:r>
              <a:rPr lang="zh-CN" altLang="en-US" sz="2400">
                <a:solidFill>
                  <a:srgbClr val="0000FF"/>
                </a:solidFill>
              </a:rPr>
              <a:t>流经特定的</a:t>
            </a:r>
            <a:r>
              <a:rPr lang="zh-CN" altLang="en-US" sz="2400"/>
              <a:t>通信路由</a:t>
            </a:r>
          </a:p>
          <a:p>
            <a:pPr lvl="1" eaLnBrk="1" hangingPunct="1"/>
            <a:r>
              <a:rPr lang="zh-CN" altLang="en-US" sz="2400"/>
              <a:t>数据报文中不需要目的地址</a:t>
            </a:r>
            <a:endParaRPr lang="en-US" altLang="zh-CN" sz="2400"/>
          </a:p>
          <a:p>
            <a:pPr eaLnBrk="1" hangingPunct="1"/>
            <a:r>
              <a:rPr lang="zh-CN" altLang="en-US" sz="2800"/>
              <a:t>一旦通信结束</a:t>
            </a:r>
            <a:r>
              <a:rPr lang="en-US" altLang="zh-CN" sz="2800"/>
              <a:t>, </a:t>
            </a:r>
            <a:r>
              <a:rPr lang="zh-CN" altLang="en-US" sz="2800"/>
              <a:t>连接自动断开并释放链路</a:t>
            </a:r>
            <a:r>
              <a:rPr lang="en-US" altLang="zh-CN" sz="2800"/>
              <a:t>. </a:t>
            </a:r>
          </a:p>
        </p:txBody>
      </p:sp>
      <p:sp>
        <p:nvSpPr>
          <p:cNvPr id="63493" name="Slide Number Placeholder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fld id="{CCD6CF47-B2E0-42EC-8960-E3AE100F3274}" type="slidenum">
              <a:rPr kumimoji="0" lang="en-US" altLang="zh-CN" sz="1000">
                <a:latin typeface="Arial" panose="020B0604020202020204" pitchFamily="34" charset="0"/>
                <a:ea typeface="宋体" panose="02010600030101010101" pitchFamily="2" charset="-122"/>
              </a:rPr>
              <a:pPr algn="r" eaLnBrk="1" hangingPunct="1">
                <a:spcBef>
                  <a:spcPct val="0"/>
                </a:spcBef>
                <a:buClrTx/>
                <a:buSzTx/>
                <a:buFontTx/>
                <a:buNone/>
              </a:pPr>
              <a:t>38</a:t>
            </a:fld>
            <a:endParaRPr kumimoji="0" lang="en-US" altLang="zh-CN" sz="10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28362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D53A981A-7A96-4970-8E94-84AA354290DE}"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39</a:t>
            </a:fld>
            <a:r>
              <a:rPr kumimoji="0" lang="en-US" altLang="zh-CN" sz="1000">
                <a:latin typeface="Arial" panose="020B0604020202020204" pitchFamily="34" charset="0"/>
                <a:ea typeface="宋体" panose="02010600030101010101" pitchFamily="2" charset="-122"/>
              </a:rPr>
              <a:t>-</a:t>
            </a:r>
          </a:p>
        </p:txBody>
      </p:sp>
      <p:sp>
        <p:nvSpPr>
          <p:cNvPr id="64515" name="Rectangle 2"/>
          <p:cNvSpPr>
            <a:spLocks noGrp="1" noChangeArrowheads="1"/>
          </p:cNvSpPr>
          <p:nvPr>
            <p:ph type="title" idx="4294967295"/>
          </p:nvPr>
        </p:nvSpPr>
        <p:spPr/>
        <p:txBody>
          <a:bodyPr/>
          <a:lstStyle/>
          <a:p>
            <a:pPr eaLnBrk="1" hangingPunct="1"/>
            <a:r>
              <a:rPr lang="zh-CN" altLang="en-US" sz="3200"/>
              <a:t>电路交换</a:t>
            </a:r>
            <a:r>
              <a:rPr lang="en-US" altLang="zh-CN" sz="3200"/>
              <a:t>: </a:t>
            </a:r>
            <a:r>
              <a:rPr lang="zh-CN" altLang="en-US" sz="3200"/>
              <a:t>时序图</a:t>
            </a:r>
          </a:p>
        </p:txBody>
      </p:sp>
      <p:grpSp>
        <p:nvGrpSpPr>
          <p:cNvPr id="64516" name="Group 3"/>
          <p:cNvGrpSpPr>
            <a:grpSpLocks/>
          </p:cNvGrpSpPr>
          <p:nvPr/>
        </p:nvGrpSpPr>
        <p:grpSpPr bwMode="auto">
          <a:xfrm>
            <a:off x="1631504" y="1494033"/>
            <a:ext cx="8864600" cy="4826000"/>
            <a:chOff x="0" y="0"/>
            <a:chExt cx="5430" cy="2997"/>
          </a:xfrm>
        </p:grpSpPr>
        <p:sp>
          <p:nvSpPr>
            <p:cNvPr id="64517" name="AutoShape 4"/>
            <p:cNvSpPr>
              <a:spLocks noChangeArrowheads="1"/>
            </p:cNvSpPr>
            <p:nvPr/>
          </p:nvSpPr>
          <p:spPr bwMode="auto">
            <a:xfrm rot="5400000">
              <a:off x="2150" y="489"/>
              <a:ext cx="1115" cy="3265"/>
            </a:xfrm>
            <a:prstGeom prst="parallelogram">
              <a:avLst>
                <a:gd name="adj" fmla="val 25000"/>
              </a:avLst>
            </a:prstGeom>
            <a:solidFill>
              <a:srgbClr val="C1CEFF"/>
            </a:solidFill>
            <a:ln w="9525">
              <a:solidFill>
                <a:schemeClr val="tx1"/>
              </a:solidFill>
              <a:miter lim="800000"/>
              <a:headEnd/>
              <a:tailEnd/>
            </a:ln>
          </p:spPr>
          <p:txBody>
            <a:bodyPr rot="10800000" vert="eaVert" wrap="none" lIns="92121" tIns="46062" rIns="92121" bIns="46062"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zh-CN" altLang="en-US" sz="2400" i="1">
                  <a:latin typeface="Arial" panose="020B0604020202020204" pitchFamily="34" charset="0"/>
                  <a:ea typeface="PMingLiU" pitchFamily="18" charset="-120"/>
                </a:rPr>
                <a:t>数据</a:t>
              </a:r>
              <a:endParaRPr kumimoji="0" lang="en-US" altLang="zh-CN" sz="2400" i="1">
                <a:latin typeface="Arial" panose="020B0604020202020204" pitchFamily="34" charset="0"/>
                <a:ea typeface="PMingLiU" pitchFamily="18" charset="-120"/>
              </a:endParaRPr>
            </a:p>
          </p:txBody>
        </p:sp>
        <p:sp>
          <p:nvSpPr>
            <p:cNvPr id="64518" name="Line 5"/>
            <p:cNvSpPr>
              <a:spLocks noChangeShapeType="1"/>
            </p:cNvSpPr>
            <p:nvPr/>
          </p:nvSpPr>
          <p:spPr bwMode="auto">
            <a:xfrm>
              <a:off x="2160" y="845"/>
              <a:ext cx="2" cy="2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zh-CN" altLang="en-US"/>
            </a:p>
          </p:txBody>
        </p:sp>
        <p:sp>
          <p:nvSpPr>
            <p:cNvPr id="64519" name="Line 6"/>
            <p:cNvSpPr>
              <a:spLocks noChangeShapeType="1"/>
            </p:cNvSpPr>
            <p:nvPr/>
          </p:nvSpPr>
          <p:spPr bwMode="auto">
            <a:xfrm>
              <a:off x="1073" y="737"/>
              <a:ext cx="0" cy="223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zh-CN" altLang="en-US"/>
            </a:p>
          </p:txBody>
        </p:sp>
        <p:sp>
          <p:nvSpPr>
            <p:cNvPr id="64520" name="Line 7"/>
            <p:cNvSpPr>
              <a:spLocks noChangeShapeType="1"/>
            </p:cNvSpPr>
            <p:nvPr/>
          </p:nvSpPr>
          <p:spPr bwMode="auto">
            <a:xfrm>
              <a:off x="4338" y="737"/>
              <a:ext cx="0" cy="223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zh-CN" altLang="en-US"/>
            </a:p>
          </p:txBody>
        </p:sp>
        <p:sp>
          <p:nvSpPr>
            <p:cNvPr id="64521" name="AutoShape 8"/>
            <p:cNvSpPr>
              <a:spLocks noChangeArrowheads="1"/>
            </p:cNvSpPr>
            <p:nvPr/>
          </p:nvSpPr>
          <p:spPr bwMode="auto">
            <a:xfrm rot="16200000" flipH="1">
              <a:off x="2589" y="1159"/>
              <a:ext cx="232" cy="3265"/>
            </a:xfrm>
            <a:prstGeom prst="parallelogram">
              <a:avLst>
                <a:gd name="adj" fmla="val 80898"/>
              </a:avLst>
            </a:prstGeom>
            <a:solidFill>
              <a:srgbClr val="FF0000"/>
            </a:solidFill>
            <a:ln w="9525">
              <a:solidFill>
                <a:schemeClr val="tx1"/>
              </a:solidFill>
              <a:miter lim="800000"/>
              <a:headEnd/>
              <a:tailEnd/>
            </a:ln>
          </p:spPr>
          <p:txBody>
            <a:bodyPr rot="10800000" vert="eaVert" wrap="none" lIns="92121" tIns="46062" rIns="92121" bIns="4606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4522" name="AutoShape 9"/>
            <p:cNvSpPr>
              <a:spLocks noChangeArrowheads="1"/>
            </p:cNvSpPr>
            <p:nvPr/>
          </p:nvSpPr>
          <p:spPr bwMode="auto">
            <a:xfrm rot="16200000" flipH="1">
              <a:off x="2609" y="-164"/>
              <a:ext cx="192" cy="3265"/>
            </a:xfrm>
            <a:prstGeom prst="parallelogram">
              <a:avLst>
                <a:gd name="adj" fmla="val 79579"/>
              </a:avLst>
            </a:prstGeom>
            <a:solidFill>
              <a:srgbClr val="FF0000"/>
            </a:solidFill>
            <a:ln w="9525">
              <a:solidFill>
                <a:schemeClr val="tx1"/>
              </a:solidFill>
              <a:miter lim="800000"/>
              <a:headEnd/>
              <a:tailEnd/>
            </a:ln>
          </p:spPr>
          <p:txBody>
            <a:bodyPr rot="10800000" vert="eaVert" wrap="none" lIns="92121" tIns="46062" rIns="92121" bIns="4606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4523" name="AutoShape 10"/>
            <p:cNvSpPr>
              <a:spLocks noChangeArrowheads="1"/>
            </p:cNvSpPr>
            <p:nvPr/>
          </p:nvSpPr>
          <p:spPr bwMode="auto">
            <a:xfrm rot="5400000">
              <a:off x="2647" y="635"/>
              <a:ext cx="115" cy="1089"/>
            </a:xfrm>
            <a:prstGeom prst="parallelogram">
              <a:avLst>
                <a:gd name="adj" fmla="val 63884"/>
              </a:avLst>
            </a:prstGeom>
            <a:solidFill>
              <a:srgbClr val="FF0000"/>
            </a:solidFill>
            <a:ln w="9525">
              <a:solidFill>
                <a:schemeClr val="tx1"/>
              </a:solidFill>
              <a:miter lim="800000"/>
              <a:headEnd/>
              <a:tailEnd/>
            </a:ln>
          </p:spPr>
          <p:txBody>
            <a:bodyPr rot="10800000" vert="eaVert" wrap="none" lIns="92121" tIns="46062" rIns="92121" bIns="4606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4524" name="AutoShape 11"/>
            <p:cNvSpPr>
              <a:spLocks noChangeArrowheads="1"/>
            </p:cNvSpPr>
            <p:nvPr/>
          </p:nvSpPr>
          <p:spPr bwMode="auto">
            <a:xfrm rot="5400000">
              <a:off x="1559" y="521"/>
              <a:ext cx="116" cy="1088"/>
            </a:xfrm>
            <a:prstGeom prst="parallelogram">
              <a:avLst>
                <a:gd name="adj" fmla="val 63884"/>
              </a:avLst>
            </a:prstGeom>
            <a:solidFill>
              <a:srgbClr val="FF0000"/>
            </a:solidFill>
            <a:ln w="9525">
              <a:solidFill>
                <a:schemeClr val="tx1"/>
              </a:solidFill>
              <a:miter lim="800000"/>
              <a:headEnd/>
              <a:tailEnd/>
            </a:ln>
          </p:spPr>
          <p:txBody>
            <a:bodyPr rot="10800000" vert="eaVert" wrap="none" lIns="92121" tIns="46062" rIns="92121" bIns="4606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aphicFrame>
          <p:nvGraphicFramePr>
            <p:cNvPr id="64525" name="Object 12"/>
            <p:cNvGraphicFramePr>
              <a:graphicFrameLocks noChangeAspect="1"/>
            </p:cNvGraphicFramePr>
            <p:nvPr/>
          </p:nvGraphicFramePr>
          <p:xfrm>
            <a:off x="0" y="0"/>
            <a:ext cx="5192" cy="751"/>
          </p:xfrm>
          <a:graphic>
            <a:graphicData uri="http://schemas.openxmlformats.org/presentationml/2006/ole">
              <mc:AlternateContent xmlns:mc="http://schemas.openxmlformats.org/markup-compatibility/2006">
                <mc:Choice xmlns:v="urn:schemas-microsoft-com:vml" Requires="v">
                  <p:oleObj spid="_x0000_s9236" r:id="rId4" imgW="8280400" imgH="1153160" progId="Visio.Drawing.6">
                    <p:embed/>
                  </p:oleObj>
                </mc:Choice>
                <mc:Fallback>
                  <p:oleObj r:id="rId4" imgW="8280400" imgH="1153160" progId="Visio.Drawing.6">
                    <p:embed/>
                    <p:pic>
                      <p:nvPicPr>
                        <p:cNvPr id="64525"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192" cy="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26" name="Line 13"/>
            <p:cNvSpPr>
              <a:spLocks noChangeShapeType="1"/>
            </p:cNvSpPr>
            <p:nvPr/>
          </p:nvSpPr>
          <p:spPr bwMode="auto">
            <a:xfrm>
              <a:off x="1087" y="999"/>
              <a:ext cx="337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zh-CN" altLang="en-US"/>
            </a:p>
          </p:txBody>
        </p:sp>
        <p:sp>
          <p:nvSpPr>
            <p:cNvPr id="64527" name="Line 14"/>
            <p:cNvSpPr>
              <a:spLocks noChangeShapeType="1"/>
            </p:cNvSpPr>
            <p:nvPr/>
          </p:nvSpPr>
          <p:spPr bwMode="auto">
            <a:xfrm>
              <a:off x="2153" y="1085"/>
              <a:ext cx="2311"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zh-CN" altLang="en-US"/>
            </a:p>
          </p:txBody>
        </p:sp>
        <p:sp>
          <p:nvSpPr>
            <p:cNvPr id="64528" name="AutoShape 15"/>
            <p:cNvSpPr>
              <a:spLocks/>
            </p:cNvSpPr>
            <p:nvPr/>
          </p:nvSpPr>
          <p:spPr bwMode="auto">
            <a:xfrm>
              <a:off x="4464" y="993"/>
              <a:ext cx="48" cy="96"/>
            </a:xfrm>
            <a:prstGeom prst="rightBrace">
              <a:avLst>
                <a:gd name="adj1" fmla="val 16667"/>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731" tIns="45786" rIns="91570" bIns="228943"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50000"/>
                </a:spcBef>
                <a:spcAft>
                  <a:spcPts val="1000"/>
                </a:spcAft>
                <a:buClrTx/>
                <a:buSzTx/>
                <a:buNone/>
              </a:pPr>
              <a:endParaRPr kumimoji="0" lang="zh-CN" altLang="en-US" sz="1400">
                <a:latin typeface="PMingLiU" pitchFamily="18" charset="-120"/>
                <a:ea typeface="宋体" panose="02010600030101010101" pitchFamily="2" charset="-122"/>
              </a:endParaRPr>
            </a:p>
          </p:txBody>
        </p:sp>
        <p:sp>
          <p:nvSpPr>
            <p:cNvPr id="64529" name="Text Box 16"/>
            <p:cNvSpPr txBox="1">
              <a:spLocks noChangeArrowheads="1"/>
            </p:cNvSpPr>
            <p:nvPr/>
          </p:nvSpPr>
          <p:spPr bwMode="auto">
            <a:xfrm>
              <a:off x="324" y="156"/>
              <a:ext cx="492"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0" tIns="45786" rIns="91570" bIns="228943" anchorCtr="1">
              <a:spAutoFit/>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50000"/>
                </a:spcBef>
                <a:spcAft>
                  <a:spcPts val="1000"/>
                </a:spcAft>
                <a:buClrTx/>
                <a:buSzTx/>
                <a:buNone/>
              </a:pPr>
              <a:r>
                <a:rPr kumimoji="0" lang="zh-CN" altLang="en-US" sz="1400">
                  <a:latin typeface="Arial" panose="020B0604020202020204" pitchFamily="34" charset="0"/>
                  <a:ea typeface="宋体" panose="02010600030101010101" pitchFamily="2" charset="-122"/>
                </a:rPr>
                <a:t>主机</a:t>
              </a:r>
              <a:r>
                <a:rPr kumimoji="0" lang="en-US" altLang="zh-CN" sz="1400">
                  <a:latin typeface="Arial" panose="020B0604020202020204" pitchFamily="34" charset="0"/>
                  <a:ea typeface="宋体" panose="02010600030101010101" pitchFamily="2" charset="-122"/>
                </a:rPr>
                <a:t>1</a:t>
              </a:r>
            </a:p>
          </p:txBody>
        </p:sp>
        <p:sp>
          <p:nvSpPr>
            <p:cNvPr id="64530" name="Text Box 17"/>
            <p:cNvSpPr txBox="1">
              <a:spLocks noChangeArrowheads="1"/>
            </p:cNvSpPr>
            <p:nvPr/>
          </p:nvSpPr>
          <p:spPr bwMode="auto">
            <a:xfrm>
              <a:off x="4567" y="156"/>
              <a:ext cx="473"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0" tIns="45786" rIns="91570" bIns="228943" anchorCtr="1">
              <a:spAutoFit/>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50000"/>
                </a:spcBef>
                <a:spcAft>
                  <a:spcPts val="1000"/>
                </a:spcAft>
                <a:buClrTx/>
                <a:buSzTx/>
                <a:buNone/>
              </a:pPr>
              <a:r>
                <a:rPr kumimoji="0" lang="zh-CN" altLang="en-US" sz="1400">
                  <a:latin typeface="Arial" panose="020B0604020202020204" pitchFamily="34" charset="0"/>
                  <a:ea typeface="宋体" panose="02010600030101010101" pitchFamily="2" charset="-122"/>
                </a:rPr>
                <a:t>主机</a:t>
              </a:r>
              <a:r>
                <a:rPr kumimoji="0" lang="en-US" altLang="zh-CN" sz="1400">
                  <a:latin typeface="Arial" panose="020B0604020202020204" pitchFamily="34" charset="0"/>
                  <a:ea typeface="宋体" panose="02010600030101010101" pitchFamily="2" charset="-122"/>
                </a:rPr>
                <a:t>2</a:t>
              </a:r>
            </a:p>
          </p:txBody>
        </p:sp>
        <p:sp>
          <p:nvSpPr>
            <p:cNvPr id="64531" name="Text Box 18"/>
            <p:cNvSpPr txBox="1">
              <a:spLocks noChangeArrowheads="1"/>
            </p:cNvSpPr>
            <p:nvPr/>
          </p:nvSpPr>
          <p:spPr bwMode="auto">
            <a:xfrm>
              <a:off x="1872" y="252"/>
              <a:ext cx="587"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0" tIns="45786" rIns="91570" bIns="228943" anchorCtr="1">
              <a:spAutoFit/>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50000"/>
                </a:spcBef>
                <a:spcAft>
                  <a:spcPts val="1000"/>
                </a:spcAft>
                <a:buClrTx/>
                <a:buSzTx/>
                <a:buNone/>
              </a:pPr>
              <a:r>
                <a:rPr kumimoji="0" lang="zh-CN" altLang="en-US" sz="1400">
                  <a:latin typeface="Arial" panose="020B0604020202020204" pitchFamily="34" charset="0"/>
                  <a:ea typeface="宋体" panose="02010600030101010101" pitchFamily="2" charset="-122"/>
                </a:rPr>
                <a:t>交换机</a:t>
              </a:r>
              <a:r>
                <a:rPr kumimoji="0" lang="en-US" altLang="zh-CN" sz="1400">
                  <a:latin typeface="Arial" panose="020B0604020202020204" pitchFamily="34" charset="0"/>
                  <a:ea typeface="宋体" panose="02010600030101010101" pitchFamily="2" charset="-122"/>
                </a:rPr>
                <a:t> 1</a:t>
              </a:r>
            </a:p>
          </p:txBody>
        </p:sp>
        <p:sp>
          <p:nvSpPr>
            <p:cNvPr id="64532" name="Text Box 19"/>
            <p:cNvSpPr txBox="1">
              <a:spLocks noChangeArrowheads="1"/>
            </p:cNvSpPr>
            <p:nvPr/>
          </p:nvSpPr>
          <p:spPr bwMode="auto">
            <a:xfrm>
              <a:off x="2880" y="252"/>
              <a:ext cx="593"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0" tIns="45786" rIns="91570" bIns="228943" anchorCtr="1">
              <a:spAutoFit/>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50000"/>
                </a:spcBef>
                <a:spcAft>
                  <a:spcPts val="1000"/>
                </a:spcAft>
                <a:buClrTx/>
                <a:buSzTx/>
                <a:buNone/>
              </a:pPr>
              <a:r>
                <a:rPr kumimoji="0" lang="zh-CN" altLang="en-US" sz="1400">
                  <a:latin typeface="Arial" panose="020B0604020202020204" pitchFamily="34" charset="0"/>
                  <a:ea typeface="宋体" panose="02010600030101010101" pitchFamily="2" charset="-122"/>
                </a:rPr>
                <a:t>交换机</a:t>
              </a:r>
              <a:r>
                <a:rPr kumimoji="0" lang="en-US" altLang="zh-CN" sz="1400">
                  <a:latin typeface="Arial" panose="020B0604020202020204" pitchFamily="34" charset="0"/>
                  <a:ea typeface="宋体" panose="02010600030101010101" pitchFamily="2" charset="-122"/>
                </a:rPr>
                <a:t> 2</a:t>
              </a:r>
            </a:p>
          </p:txBody>
        </p:sp>
        <p:sp>
          <p:nvSpPr>
            <p:cNvPr id="64533" name="Text Box 20"/>
            <p:cNvSpPr txBox="1">
              <a:spLocks noChangeArrowheads="1"/>
            </p:cNvSpPr>
            <p:nvPr/>
          </p:nvSpPr>
          <p:spPr bwMode="auto">
            <a:xfrm>
              <a:off x="4536" y="797"/>
              <a:ext cx="894"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400">
                  <a:latin typeface="Arial" panose="020B0604020202020204" pitchFamily="34" charset="0"/>
                  <a:ea typeface="宋体" panose="02010600030101010101" pitchFamily="2" charset="-122"/>
                </a:rPr>
                <a:t>主机</a:t>
              </a:r>
              <a:r>
                <a:rPr kumimoji="0" lang="en-US" altLang="zh-CN" sz="1400">
                  <a:latin typeface="Arial" panose="020B0604020202020204" pitchFamily="34" charset="0"/>
                  <a:ea typeface="宋体" panose="02010600030101010101" pitchFamily="2" charset="-122"/>
                </a:rPr>
                <a:t>1</a:t>
              </a:r>
              <a:r>
                <a:rPr kumimoji="0" lang="zh-CN" altLang="en-US" sz="1400">
                  <a:latin typeface="Arial" panose="020B0604020202020204" pitchFamily="34" charset="0"/>
                  <a:ea typeface="宋体" panose="02010600030101010101" pitchFamily="2" charset="-122"/>
                </a:rPr>
                <a:t>与交换机</a:t>
              </a:r>
              <a:r>
                <a:rPr kumimoji="0" lang="en-US" altLang="zh-CN" sz="1400">
                  <a:latin typeface="Arial" panose="020B0604020202020204" pitchFamily="34" charset="0"/>
                  <a:ea typeface="宋体" panose="02010600030101010101" pitchFamily="2" charset="-122"/>
                </a:rPr>
                <a:t>1</a:t>
              </a:r>
            </a:p>
            <a:p>
              <a:pPr>
                <a:spcBef>
                  <a:spcPct val="0"/>
                </a:spcBef>
                <a:buClrTx/>
                <a:buSzTx/>
                <a:buFontTx/>
                <a:buNone/>
              </a:pPr>
              <a:r>
                <a:rPr kumimoji="0" lang="zh-CN" altLang="en-US" sz="1400">
                  <a:latin typeface="Arial" panose="020B0604020202020204" pitchFamily="34" charset="0"/>
                  <a:ea typeface="宋体" panose="02010600030101010101" pitchFamily="2" charset="-122"/>
                </a:rPr>
                <a:t>之间的传播时延</a:t>
              </a:r>
              <a:endParaRPr kumimoji="0" lang="en-US" altLang="zh-CN" sz="1400">
                <a:latin typeface="Arial" panose="020B0604020202020204" pitchFamily="34" charset="0"/>
                <a:ea typeface="宋体" panose="02010600030101010101" pitchFamily="2" charset="-122"/>
              </a:endParaRPr>
            </a:p>
          </p:txBody>
        </p:sp>
        <p:sp>
          <p:nvSpPr>
            <p:cNvPr id="64534" name="AutoShape 21"/>
            <p:cNvSpPr>
              <a:spLocks noChangeArrowheads="1"/>
            </p:cNvSpPr>
            <p:nvPr/>
          </p:nvSpPr>
          <p:spPr bwMode="auto">
            <a:xfrm rot="5400000">
              <a:off x="3736" y="759"/>
              <a:ext cx="116" cy="1088"/>
            </a:xfrm>
            <a:prstGeom prst="parallelogram">
              <a:avLst>
                <a:gd name="adj" fmla="val 63884"/>
              </a:avLst>
            </a:prstGeom>
            <a:solidFill>
              <a:srgbClr val="FF0000"/>
            </a:solidFill>
            <a:ln w="9525">
              <a:solidFill>
                <a:schemeClr val="tx1"/>
              </a:solidFill>
              <a:miter lim="800000"/>
              <a:headEnd/>
              <a:tailEnd/>
            </a:ln>
          </p:spPr>
          <p:txBody>
            <a:bodyPr rot="10800000" vert="eaVert" wrap="none" lIns="92121" tIns="46062" rIns="92121" bIns="46062"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4535" name="Line 22"/>
            <p:cNvSpPr>
              <a:spLocks noChangeShapeType="1"/>
            </p:cNvSpPr>
            <p:nvPr/>
          </p:nvSpPr>
          <p:spPr bwMode="auto">
            <a:xfrm>
              <a:off x="4328" y="1383"/>
              <a:ext cx="138" cy="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zh-CN" altLang="en-US"/>
            </a:p>
          </p:txBody>
        </p:sp>
        <p:sp>
          <p:nvSpPr>
            <p:cNvPr id="64536" name="Line 23"/>
            <p:cNvSpPr>
              <a:spLocks noChangeShapeType="1"/>
            </p:cNvSpPr>
            <p:nvPr/>
          </p:nvSpPr>
          <p:spPr bwMode="auto">
            <a:xfrm>
              <a:off x="1075" y="1526"/>
              <a:ext cx="337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zh-CN" altLang="en-US"/>
            </a:p>
          </p:txBody>
        </p:sp>
        <p:sp>
          <p:nvSpPr>
            <p:cNvPr id="64537" name="AutoShape 24"/>
            <p:cNvSpPr>
              <a:spLocks/>
            </p:cNvSpPr>
            <p:nvPr/>
          </p:nvSpPr>
          <p:spPr bwMode="auto">
            <a:xfrm>
              <a:off x="4482" y="1377"/>
              <a:ext cx="48" cy="137"/>
            </a:xfrm>
            <a:prstGeom prst="rightBrace">
              <a:avLst>
                <a:gd name="adj1" fmla="val 2378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731" tIns="45786" rIns="91570" bIns="228943"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50000"/>
                </a:spcBef>
                <a:spcAft>
                  <a:spcPts val="1000"/>
                </a:spcAft>
                <a:buClrTx/>
                <a:buSzTx/>
                <a:buNone/>
              </a:pPr>
              <a:endParaRPr kumimoji="0" lang="zh-CN" altLang="en-US" sz="1200" i="1">
                <a:solidFill>
                  <a:schemeClr val="tx2"/>
                </a:solidFill>
                <a:latin typeface="Arial" panose="020B0604020202020204" pitchFamily="34" charset="0"/>
                <a:ea typeface="宋体" panose="02010600030101010101" pitchFamily="2" charset="-122"/>
              </a:endParaRPr>
            </a:p>
          </p:txBody>
        </p:sp>
        <p:sp>
          <p:nvSpPr>
            <p:cNvPr id="64538" name="Text Box 25"/>
            <p:cNvSpPr txBox="1">
              <a:spLocks noChangeArrowheads="1"/>
            </p:cNvSpPr>
            <p:nvPr/>
          </p:nvSpPr>
          <p:spPr bwMode="auto">
            <a:xfrm>
              <a:off x="4512" y="1251"/>
              <a:ext cx="882"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400">
                  <a:latin typeface="Arial" panose="020B0604020202020204" pitchFamily="34" charset="0"/>
                  <a:ea typeface="宋体" panose="02010600030101010101" pitchFamily="2" charset="-122"/>
                </a:rPr>
                <a:t>主机</a:t>
              </a:r>
              <a:r>
                <a:rPr kumimoji="0" lang="en-US" altLang="zh-CN" sz="1400">
                  <a:latin typeface="Arial" panose="020B0604020202020204" pitchFamily="34" charset="0"/>
                  <a:ea typeface="宋体" panose="02010600030101010101" pitchFamily="2" charset="-122"/>
                </a:rPr>
                <a:t>2</a:t>
              </a:r>
              <a:r>
                <a:rPr kumimoji="0" lang="zh-CN" altLang="en-US" sz="1400">
                  <a:latin typeface="Arial" panose="020B0604020202020204" pitchFamily="34" charset="0"/>
                  <a:ea typeface="宋体" panose="02010600030101010101" pitchFamily="2" charset="-122"/>
                </a:rPr>
                <a:t>与主机</a:t>
              </a:r>
              <a:r>
                <a:rPr kumimoji="0" lang="en-US" altLang="zh-CN" sz="1400">
                  <a:latin typeface="Arial" panose="020B0604020202020204" pitchFamily="34" charset="0"/>
                  <a:ea typeface="宋体" panose="02010600030101010101" pitchFamily="2" charset="-122"/>
                </a:rPr>
                <a:t>1</a:t>
              </a:r>
            </a:p>
            <a:p>
              <a:pPr>
                <a:spcBef>
                  <a:spcPct val="0"/>
                </a:spcBef>
                <a:buClrTx/>
                <a:buSzTx/>
                <a:buFontTx/>
                <a:buNone/>
              </a:pPr>
              <a:r>
                <a:rPr kumimoji="0" lang="zh-CN" altLang="en-US" sz="1400">
                  <a:latin typeface="Arial" panose="020B0604020202020204" pitchFamily="34" charset="0"/>
                  <a:ea typeface="宋体" panose="02010600030101010101" pitchFamily="2" charset="-122"/>
                </a:rPr>
                <a:t>之间的传播时延</a:t>
              </a:r>
              <a:endParaRPr kumimoji="0" lang="en-US" altLang="zh-CN" sz="1400">
                <a:latin typeface="Arial" panose="020B0604020202020204" pitchFamily="34" charset="0"/>
                <a:ea typeface="宋体" panose="02010600030101010101" pitchFamily="2" charset="-122"/>
              </a:endParaRPr>
            </a:p>
          </p:txBody>
        </p:sp>
        <p:sp>
          <p:nvSpPr>
            <p:cNvPr id="64539" name="Line 26"/>
            <p:cNvSpPr>
              <a:spLocks noChangeShapeType="1"/>
            </p:cNvSpPr>
            <p:nvPr/>
          </p:nvSpPr>
          <p:spPr bwMode="auto">
            <a:xfrm flipV="1">
              <a:off x="2160" y="701"/>
              <a:ext cx="384"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64540" name="Line 27"/>
            <p:cNvSpPr>
              <a:spLocks noChangeShapeType="1"/>
            </p:cNvSpPr>
            <p:nvPr/>
          </p:nvSpPr>
          <p:spPr bwMode="auto">
            <a:xfrm flipV="1">
              <a:off x="2160" y="749"/>
              <a:ext cx="384"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64541" name="AutoShape 28"/>
            <p:cNvSpPr>
              <a:spLocks/>
            </p:cNvSpPr>
            <p:nvPr/>
          </p:nvSpPr>
          <p:spPr bwMode="auto">
            <a:xfrm>
              <a:off x="2544" y="701"/>
              <a:ext cx="47" cy="72"/>
            </a:xfrm>
            <a:prstGeom prst="rightBrace">
              <a:avLst>
                <a:gd name="adj1" fmla="val 12766"/>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731" tIns="45786" rIns="91570" bIns="228943"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50000"/>
                </a:spcBef>
                <a:spcAft>
                  <a:spcPts val="1000"/>
                </a:spcAft>
                <a:buClrTx/>
                <a:buSzTx/>
                <a:buNone/>
              </a:pPr>
              <a:endParaRPr kumimoji="0" lang="zh-CN" altLang="en-US" sz="1400">
                <a:latin typeface="PMingLiU" pitchFamily="18" charset="-120"/>
                <a:ea typeface="宋体" panose="02010600030101010101" pitchFamily="2" charset="-122"/>
              </a:endParaRPr>
            </a:p>
          </p:txBody>
        </p:sp>
        <p:sp>
          <p:nvSpPr>
            <p:cNvPr id="64542" name="Text Box 29"/>
            <p:cNvSpPr txBox="1">
              <a:spLocks noChangeArrowheads="1"/>
            </p:cNvSpPr>
            <p:nvPr/>
          </p:nvSpPr>
          <p:spPr bwMode="auto">
            <a:xfrm>
              <a:off x="2547" y="607"/>
              <a:ext cx="943"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400">
                  <a:latin typeface="Arial" panose="020B0604020202020204" pitchFamily="34" charset="0"/>
                  <a:ea typeface="宋体" panose="02010600030101010101" pitchFamily="2" charset="-122"/>
                </a:rPr>
                <a:t>节点</a:t>
              </a:r>
              <a:r>
                <a:rPr kumimoji="0" lang="en-US" altLang="zh-CN" sz="1400">
                  <a:latin typeface="Arial" panose="020B0604020202020204" pitchFamily="34" charset="0"/>
                  <a:ea typeface="宋体" panose="02010600030101010101" pitchFamily="2" charset="-122"/>
                </a:rPr>
                <a:t>1</a:t>
              </a:r>
              <a:r>
                <a:rPr kumimoji="0" lang="zh-CN" altLang="en-US" sz="1400">
                  <a:latin typeface="Arial" panose="020B0604020202020204" pitchFamily="34" charset="0"/>
                  <a:ea typeface="宋体" panose="02010600030101010101" pitchFamily="2" charset="-122"/>
                </a:rPr>
                <a:t>的处理时延</a:t>
              </a:r>
              <a:endParaRPr kumimoji="0" lang="en-US" altLang="zh-CN" sz="1400">
                <a:latin typeface="Arial" panose="020B0604020202020204" pitchFamily="34" charset="0"/>
                <a:ea typeface="宋体" panose="02010600030101010101" pitchFamily="2" charset="-122"/>
              </a:endParaRPr>
            </a:p>
          </p:txBody>
        </p:sp>
        <p:sp>
          <p:nvSpPr>
            <p:cNvPr id="64543" name="Line 30"/>
            <p:cNvSpPr>
              <a:spLocks noChangeShapeType="1"/>
            </p:cNvSpPr>
            <p:nvPr/>
          </p:nvSpPr>
          <p:spPr bwMode="auto">
            <a:xfrm flipH="1">
              <a:off x="3248" y="837"/>
              <a:ext cx="0" cy="2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zh-CN" altLang="en-US"/>
            </a:p>
          </p:txBody>
        </p:sp>
        <p:grpSp>
          <p:nvGrpSpPr>
            <p:cNvPr id="64544" name="Group 31"/>
            <p:cNvGrpSpPr>
              <a:grpSpLocks/>
            </p:cNvGrpSpPr>
            <p:nvPr/>
          </p:nvGrpSpPr>
          <p:grpSpPr bwMode="auto">
            <a:xfrm>
              <a:off x="960" y="988"/>
              <a:ext cx="48" cy="1923"/>
              <a:chOff x="0" y="0"/>
              <a:chExt cx="48" cy="1923"/>
            </a:xfrm>
          </p:grpSpPr>
          <p:sp>
            <p:nvSpPr>
              <p:cNvPr id="64545" name="AutoShape 32"/>
              <p:cNvSpPr>
                <a:spLocks/>
              </p:cNvSpPr>
              <p:nvPr/>
            </p:nvSpPr>
            <p:spPr bwMode="auto">
              <a:xfrm>
                <a:off x="0" y="0"/>
                <a:ext cx="48" cy="529"/>
              </a:xfrm>
              <a:prstGeom prst="leftBrace">
                <a:avLst>
                  <a:gd name="adj1" fmla="val 91840"/>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45" tIns="45924" rIns="91845" bIns="229630"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a:spcBef>
                    <a:spcPct val="50000"/>
                  </a:spcBef>
                  <a:spcAft>
                    <a:spcPts val="1000"/>
                  </a:spcAft>
                  <a:buClrTx/>
                  <a:buSzTx/>
                  <a:buNone/>
                </a:pPr>
                <a:r>
                  <a:rPr kumimoji="0" lang="zh-CN" altLang="en-US" sz="1400">
                    <a:latin typeface="Arial" panose="020B0604020202020204" pitchFamily="34" charset="0"/>
                    <a:ea typeface="宋体" panose="02010600030101010101" pitchFamily="2" charset="-122"/>
                  </a:rPr>
                  <a:t>建立电路   </a:t>
                </a:r>
                <a:endParaRPr kumimoji="0" lang="en-US" altLang="zh-CN" sz="1400">
                  <a:latin typeface="Arial" panose="020B0604020202020204" pitchFamily="34" charset="0"/>
                  <a:ea typeface="宋体" panose="02010600030101010101" pitchFamily="2" charset="-122"/>
                </a:endParaRPr>
              </a:p>
            </p:txBody>
          </p:sp>
          <p:sp>
            <p:nvSpPr>
              <p:cNvPr id="64546" name="AutoShape 33"/>
              <p:cNvSpPr>
                <a:spLocks/>
              </p:cNvSpPr>
              <p:nvPr/>
            </p:nvSpPr>
            <p:spPr bwMode="auto">
              <a:xfrm>
                <a:off x="0" y="577"/>
                <a:ext cx="48" cy="769"/>
              </a:xfrm>
              <a:prstGeom prst="leftBrace">
                <a:avLst>
                  <a:gd name="adj1" fmla="val 13350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45" tIns="45924" rIns="91845" bIns="229630"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a:spcBef>
                    <a:spcPct val="50000"/>
                  </a:spcBef>
                  <a:spcAft>
                    <a:spcPts val="1000"/>
                  </a:spcAft>
                  <a:buClrTx/>
                  <a:buSzTx/>
                  <a:buNone/>
                </a:pPr>
                <a:r>
                  <a:rPr kumimoji="0" lang="zh-CN" altLang="en-US" sz="1400">
                    <a:latin typeface="Arial" panose="020B0604020202020204" pitchFamily="34" charset="0"/>
                    <a:ea typeface="宋体" panose="02010600030101010101" pitchFamily="2" charset="-122"/>
                  </a:rPr>
                  <a:t>数据传输   </a:t>
                </a:r>
                <a:endParaRPr kumimoji="0" lang="en-US" altLang="zh-CN" sz="1400">
                  <a:latin typeface="Arial" panose="020B0604020202020204" pitchFamily="34" charset="0"/>
                  <a:ea typeface="宋体" panose="02010600030101010101" pitchFamily="2" charset="-122"/>
                </a:endParaRPr>
              </a:p>
            </p:txBody>
          </p:sp>
          <p:sp>
            <p:nvSpPr>
              <p:cNvPr id="64547" name="AutoShape 34"/>
              <p:cNvSpPr>
                <a:spLocks/>
              </p:cNvSpPr>
              <p:nvPr/>
            </p:nvSpPr>
            <p:spPr bwMode="auto">
              <a:xfrm>
                <a:off x="0" y="1442"/>
                <a:ext cx="48" cy="481"/>
              </a:xfrm>
              <a:prstGeom prst="leftBrace">
                <a:avLst>
                  <a:gd name="adj1" fmla="val 8350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845" tIns="45924" rIns="91845" bIns="229630"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a:spcBef>
                    <a:spcPct val="50000"/>
                  </a:spcBef>
                  <a:spcAft>
                    <a:spcPts val="1000"/>
                  </a:spcAft>
                  <a:buClrTx/>
                  <a:buSzTx/>
                  <a:buNone/>
                </a:pPr>
                <a:r>
                  <a:rPr kumimoji="0" lang="zh-CN" altLang="en-US" sz="1400">
                    <a:latin typeface="Arial" panose="020B0604020202020204" pitchFamily="34" charset="0"/>
                    <a:ea typeface="宋体" panose="02010600030101010101" pitchFamily="2" charset="-122"/>
                  </a:rPr>
                  <a:t>释放电路   </a:t>
                </a:r>
                <a:endParaRPr kumimoji="0" lang="en-US" altLang="zh-CN" sz="1400">
                  <a:latin typeface="Arial" panose="020B0604020202020204" pitchFamily="34" charset="0"/>
                  <a:ea typeface="宋体" panose="02010600030101010101" pitchFamily="2" charset="-122"/>
                </a:endParaRPr>
              </a:p>
            </p:txBody>
          </p:sp>
        </p:grpSp>
      </p:grpSp>
    </p:spTree>
    <p:extLst>
      <p:ext uri="{BB962C8B-B14F-4D97-AF65-F5344CB8AC3E}">
        <p14:creationId xmlns:p14="http://schemas.microsoft.com/office/powerpoint/2010/main" val="4148098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idx="4294967295"/>
          </p:nvPr>
        </p:nvSpPr>
        <p:spPr/>
        <p:txBody>
          <a:bodyPr/>
          <a:lstStyle/>
          <a:p>
            <a:pPr eaLnBrk="1" hangingPunct="1"/>
            <a:r>
              <a:rPr lang="zh-CN" altLang="en-US" sz="3200" dirty="0"/>
              <a:t>什么是网络？</a:t>
            </a:r>
            <a:endParaRPr lang="en-US" altLang="zh-CN" sz="3200" dirty="0"/>
          </a:p>
        </p:txBody>
      </p:sp>
      <p:sp>
        <p:nvSpPr>
          <p:cNvPr id="12291" name="Content Placeholder 2"/>
          <p:cNvSpPr>
            <a:spLocks noGrp="1"/>
          </p:cNvSpPr>
          <p:nvPr>
            <p:ph idx="4294967295"/>
          </p:nvPr>
        </p:nvSpPr>
        <p:spPr>
          <a:xfrm>
            <a:off x="983432" y="1235869"/>
            <a:ext cx="8839200" cy="1066800"/>
          </a:xfrm>
        </p:spPr>
        <p:txBody>
          <a:bodyPr/>
          <a:lstStyle/>
          <a:p>
            <a:pPr eaLnBrk="1" hangingPunct="1"/>
            <a:r>
              <a:rPr lang="zh-CN" altLang="en-US" sz="2800" dirty="0"/>
              <a:t>将两个或多个实体连接为在一起的系统</a:t>
            </a:r>
            <a:endParaRPr lang="en-US" altLang="zh-CN" sz="2800" dirty="0"/>
          </a:p>
          <a:p>
            <a:pPr lvl="1" eaLnBrk="1" hangingPunct="1"/>
            <a:r>
              <a:rPr lang="zh-CN" altLang="en-US" sz="2400" dirty="0"/>
              <a:t>例如</a:t>
            </a:r>
            <a:r>
              <a:rPr lang="en-US" altLang="zh-CN" sz="2400" dirty="0"/>
              <a:t>: </a:t>
            </a:r>
            <a:r>
              <a:rPr lang="zh-CN" altLang="en-US" sz="2400" dirty="0"/>
              <a:t>交通运输网络</a:t>
            </a:r>
            <a:r>
              <a:rPr lang="en-US" altLang="zh-CN" sz="2400" dirty="0"/>
              <a:t>, </a:t>
            </a:r>
            <a:r>
              <a:rPr lang="zh-CN" altLang="en-US" sz="2400" dirty="0"/>
              <a:t>电网</a:t>
            </a:r>
            <a:r>
              <a:rPr lang="en-US" altLang="zh-CN" sz="2400" dirty="0"/>
              <a:t>, </a:t>
            </a:r>
            <a:r>
              <a:rPr lang="zh-CN" altLang="en-US" sz="2400" dirty="0"/>
              <a:t>邮政</a:t>
            </a:r>
            <a:r>
              <a:rPr lang="en-US" altLang="zh-CN" sz="2400" dirty="0"/>
              <a:t>, </a:t>
            </a:r>
            <a:r>
              <a:rPr lang="zh-CN" altLang="en-US" sz="2400" dirty="0"/>
              <a:t>水务网络</a:t>
            </a:r>
            <a:r>
              <a:rPr lang="en-US" altLang="zh-CN" sz="2400" dirty="0"/>
              <a:t>, </a:t>
            </a:r>
            <a:r>
              <a:rPr lang="zh-CN" altLang="en-US" sz="2400" dirty="0"/>
              <a:t>电话网</a:t>
            </a:r>
          </a:p>
          <a:p>
            <a:pPr lvl="1" eaLnBrk="1" hangingPunct="1"/>
            <a:endParaRPr lang="zh-CN" altLang="en-US" sz="2400" dirty="0"/>
          </a:p>
          <a:p>
            <a:pPr lvl="1" eaLnBrk="1" hangingPunct="1"/>
            <a:endParaRPr lang="zh-CN" altLang="en-US" sz="2400" dirty="0"/>
          </a:p>
          <a:p>
            <a:pPr lvl="1" eaLnBrk="1" hangingPunct="1"/>
            <a:endParaRPr lang="zh-CN" altLang="en-US" sz="2400" dirty="0"/>
          </a:p>
          <a:p>
            <a:pPr lvl="1" eaLnBrk="1" hangingPunct="1"/>
            <a:endParaRPr lang="zh-CN" altLang="en-US" sz="2400" dirty="0"/>
          </a:p>
          <a:p>
            <a:pPr lvl="1" eaLnBrk="1" hangingPunct="1"/>
            <a:endParaRPr lang="zh-CN" altLang="en-US" sz="2400" dirty="0"/>
          </a:p>
          <a:p>
            <a:pPr lvl="1" eaLnBrk="1" hangingPunct="1"/>
            <a:endParaRPr lang="zh-CN" altLang="en-US" sz="2400" dirty="0"/>
          </a:p>
          <a:p>
            <a:pPr lvl="1" eaLnBrk="1" hangingPunct="1"/>
            <a:endParaRPr lang="zh-CN" altLang="en-US" sz="2400" dirty="0"/>
          </a:p>
          <a:p>
            <a:pPr eaLnBrk="1" hangingPunct="1"/>
            <a:r>
              <a:rPr lang="zh-CN" altLang="en-US" sz="2800" dirty="0">
                <a:solidFill>
                  <a:srgbClr val="FF0000"/>
                </a:solidFill>
              </a:rPr>
              <a:t>计算机网络</a:t>
            </a:r>
          </a:p>
          <a:p>
            <a:pPr lvl="1" eaLnBrk="1" hangingPunct="1"/>
            <a:r>
              <a:rPr lang="zh-CN" altLang="en-US" sz="2400" dirty="0"/>
              <a:t>自主计算机的互联集合</a:t>
            </a:r>
            <a:endParaRPr lang="en-US" altLang="zh-CN" sz="2400" dirty="0"/>
          </a:p>
          <a:p>
            <a:pPr lvl="1" eaLnBrk="1" hangingPunct="1"/>
            <a:r>
              <a:rPr lang="zh-CN" altLang="en-US" sz="2400" dirty="0"/>
              <a:t>互联网</a:t>
            </a:r>
            <a:r>
              <a:rPr lang="en-US" altLang="zh-CN" sz="2400" dirty="0"/>
              <a:t>(Internet)</a:t>
            </a:r>
            <a:r>
              <a:rPr lang="zh-CN" altLang="en-US" sz="2400" dirty="0"/>
              <a:t>：联接计算机网络的计算机网络</a:t>
            </a:r>
          </a:p>
          <a:p>
            <a:pPr eaLnBrk="1" hangingPunct="1"/>
            <a:endParaRPr lang="en-US" altLang="zh-CN" sz="2800" dirty="0"/>
          </a:p>
        </p:txBody>
      </p:sp>
      <p:sp>
        <p:nvSpPr>
          <p:cNvPr id="12292" name="灯片编号占位符 7"/>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204C386D-B842-4A55-91A6-65ACB017E20D}"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4</a:t>
            </a:fld>
            <a:r>
              <a:rPr kumimoji="0" lang="en-US" altLang="zh-CN" sz="1000">
                <a:latin typeface="Arial" panose="020B0604020202020204" pitchFamily="34" charset="0"/>
                <a:ea typeface="宋体" panose="02010600030101010101" pitchFamily="2" charset="-122"/>
              </a:rPr>
              <a:t>-</a:t>
            </a:r>
          </a:p>
        </p:txBody>
      </p:sp>
      <p:pic>
        <p:nvPicPr>
          <p:cNvPr id="12293" name="Picture 7" descr="[RUDK][~8Z_%LZ$NWBG$3S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273" y="2302669"/>
            <a:ext cx="7272338"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descr="七桥问题.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50899" y="2708919"/>
            <a:ext cx="3449757" cy="355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a:spLocks noChangeArrowheads="1"/>
          </p:cNvSpPr>
          <p:nvPr/>
        </p:nvSpPr>
        <p:spPr bwMode="auto">
          <a:xfrm>
            <a:off x="8543926" y="1989139"/>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t>哥尼斯堡七桥问题</a:t>
            </a:r>
          </a:p>
        </p:txBody>
      </p:sp>
    </p:spTree>
    <p:extLst>
      <p:ext uri="{BB962C8B-B14F-4D97-AF65-F5344CB8AC3E}">
        <p14:creationId xmlns:p14="http://schemas.microsoft.com/office/powerpoint/2010/main" val="10197958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2E19D608-5901-46C2-96B8-3A120F15D54B}"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40</a:t>
            </a:fld>
            <a:r>
              <a:rPr kumimoji="0" lang="en-US" altLang="zh-CN" sz="1000">
                <a:latin typeface="Arial" panose="020B0604020202020204" pitchFamily="34" charset="0"/>
                <a:ea typeface="宋体" panose="02010600030101010101" pitchFamily="2" charset="-122"/>
              </a:rPr>
              <a:t>-</a:t>
            </a:r>
          </a:p>
        </p:txBody>
      </p:sp>
      <p:sp>
        <p:nvSpPr>
          <p:cNvPr id="65539" name="Rectangle 2"/>
          <p:cNvSpPr>
            <a:spLocks noGrp="1" noChangeArrowheads="1"/>
          </p:cNvSpPr>
          <p:nvPr>
            <p:ph type="title" idx="4294967295"/>
          </p:nvPr>
        </p:nvSpPr>
        <p:spPr>
          <a:xfrm>
            <a:off x="1127448" y="692696"/>
            <a:ext cx="6588125" cy="714375"/>
          </a:xfrm>
        </p:spPr>
        <p:txBody>
          <a:bodyPr/>
          <a:lstStyle/>
          <a:p>
            <a:pPr eaLnBrk="1" hangingPunct="1"/>
            <a:r>
              <a:rPr lang="zh-CN" altLang="en-US" sz="3200" dirty="0"/>
              <a:t>电路交换</a:t>
            </a:r>
            <a:r>
              <a:rPr lang="en-US" altLang="zh-CN" sz="3200" dirty="0"/>
              <a:t>: </a:t>
            </a:r>
            <a:r>
              <a:rPr lang="zh-CN" altLang="en-US" sz="3200" dirty="0"/>
              <a:t>中间节点</a:t>
            </a:r>
          </a:p>
        </p:txBody>
      </p:sp>
      <p:grpSp>
        <p:nvGrpSpPr>
          <p:cNvPr id="65540" name="Group 3"/>
          <p:cNvGrpSpPr>
            <a:grpSpLocks/>
          </p:cNvGrpSpPr>
          <p:nvPr/>
        </p:nvGrpSpPr>
        <p:grpSpPr bwMode="auto">
          <a:xfrm>
            <a:off x="2711451" y="1988840"/>
            <a:ext cx="6551613" cy="3816350"/>
            <a:chOff x="0" y="0"/>
            <a:chExt cx="3648" cy="2112"/>
          </a:xfrm>
        </p:grpSpPr>
        <p:grpSp>
          <p:nvGrpSpPr>
            <p:cNvPr id="65541" name="Group 4"/>
            <p:cNvGrpSpPr>
              <a:grpSpLocks/>
            </p:cNvGrpSpPr>
            <p:nvPr/>
          </p:nvGrpSpPr>
          <p:grpSpPr bwMode="auto">
            <a:xfrm>
              <a:off x="2400" y="1680"/>
              <a:ext cx="1104" cy="192"/>
              <a:chOff x="0" y="0"/>
              <a:chExt cx="1104" cy="192"/>
            </a:xfrm>
          </p:grpSpPr>
          <p:sp>
            <p:nvSpPr>
              <p:cNvPr id="2" name="Oval 5"/>
              <p:cNvSpPr>
                <a:spLocks noChangeArrowheads="1"/>
              </p:cNvSpPr>
              <p:nvPr/>
            </p:nvSpPr>
            <p:spPr bwMode="auto">
              <a:xfrm>
                <a:off x="1008"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9525">
                <a:no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65571" name="Rectangle 6"/>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5572" name="Oval 7"/>
              <p:cNvSpPr>
                <a:spLocks noChangeArrowheads="1"/>
              </p:cNvSpPr>
              <p:nvPr/>
            </p:nvSpPr>
            <p:spPr bwMode="auto">
              <a:xfrm>
                <a:off x="0" y="0"/>
                <a:ext cx="96" cy="192"/>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65542" name="Group 8"/>
            <p:cNvGrpSpPr>
              <a:grpSpLocks/>
            </p:cNvGrpSpPr>
            <p:nvPr/>
          </p:nvGrpSpPr>
          <p:grpSpPr bwMode="auto">
            <a:xfrm>
              <a:off x="2400" y="1104"/>
              <a:ext cx="1104" cy="192"/>
              <a:chOff x="0" y="0"/>
              <a:chExt cx="1104" cy="192"/>
            </a:xfrm>
          </p:grpSpPr>
          <p:sp>
            <p:nvSpPr>
              <p:cNvPr id="3" name="Oval 9"/>
              <p:cNvSpPr>
                <a:spLocks noChangeArrowheads="1"/>
              </p:cNvSpPr>
              <p:nvPr/>
            </p:nvSpPr>
            <p:spPr bwMode="auto">
              <a:xfrm>
                <a:off x="1008"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9525">
                <a:no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65568" name="Rectangle 10"/>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5569" name="Oval 11"/>
              <p:cNvSpPr>
                <a:spLocks noChangeArrowheads="1"/>
              </p:cNvSpPr>
              <p:nvPr/>
            </p:nvSpPr>
            <p:spPr bwMode="auto">
              <a:xfrm>
                <a:off x="0" y="0"/>
                <a:ext cx="96" cy="192"/>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65543" name="Group 12"/>
            <p:cNvGrpSpPr>
              <a:grpSpLocks/>
            </p:cNvGrpSpPr>
            <p:nvPr/>
          </p:nvGrpSpPr>
          <p:grpSpPr bwMode="auto">
            <a:xfrm>
              <a:off x="2400" y="480"/>
              <a:ext cx="1104" cy="192"/>
              <a:chOff x="0" y="0"/>
              <a:chExt cx="1104" cy="192"/>
            </a:xfrm>
          </p:grpSpPr>
          <p:sp>
            <p:nvSpPr>
              <p:cNvPr id="4" name="Oval 13"/>
              <p:cNvSpPr>
                <a:spLocks noChangeArrowheads="1"/>
              </p:cNvSpPr>
              <p:nvPr/>
            </p:nvSpPr>
            <p:spPr bwMode="auto">
              <a:xfrm>
                <a:off x="1008"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9525">
                <a:no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65565" name="Rectangle 14"/>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5566" name="Oval 15"/>
              <p:cNvSpPr>
                <a:spLocks noChangeArrowheads="1"/>
              </p:cNvSpPr>
              <p:nvPr/>
            </p:nvSpPr>
            <p:spPr bwMode="auto">
              <a:xfrm>
                <a:off x="0" y="0"/>
                <a:ext cx="96" cy="192"/>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65544" name="Rectangle 16"/>
            <p:cNvSpPr>
              <a:spLocks noChangeArrowheads="1"/>
            </p:cNvSpPr>
            <p:nvPr/>
          </p:nvSpPr>
          <p:spPr bwMode="auto">
            <a:xfrm>
              <a:off x="1154" y="431"/>
              <a:ext cx="1342" cy="1681"/>
            </a:xfrm>
            <a:prstGeom prst="rect">
              <a:avLst/>
            </a:prstGeom>
            <a:solidFill>
              <a:schemeClr val="bg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bg1"/>
              </a:extrusionClr>
              <a:contourClr>
                <a:schemeClr val="bg1"/>
              </a:contourClr>
            </a:sp3d>
          </p:spPr>
          <p:txBody>
            <a:bodyPr wrap="none" lIns="90488" tIns="44450" rIns="90488" bIns="44450" anchor="ctr">
              <a:flatTx/>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65545" name="Group 17"/>
            <p:cNvGrpSpPr>
              <a:grpSpLocks/>
            </p:cNvGrpSpPr>
            <p:nvPr/>
          </p:nvGrpSpPr>
          <p:grpSpPr bwMode="auto">
            <a:xfrm>
              <a:off x="48" y="480"/>
              <a:ext cx="1104" cy="192"/>
              <a:chOff x="0" y="0"/>
              <a:chExt cx="1104" cy="192"/>
            </a:xfrm>
          </p:grpSpPr>
          <p:sp>
            <p:nvSpPr>
              <p:cNvPr id="5" name="Oval 18"/>
              <p:cNvSpPr>
                <a:spLocks noChangeArrowheads="1"/>
              </p:cNvSpPr>
              <p:nvPr/>
            </p:nvSpPr>
            <p:spPr bwMode="auto">
              <a:xfrm>
                <a:off x="1007"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9525">
                <a:no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65562" name="Rectangle 19"/>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5563" name="Oval 20"/>
              <p:cNvSpPr>
                <a:spLocks noChangeArrowheads="1"/>
              </p:cNvSpPr>
              <p:nvPr/>
            </p:nvSpPr>
            <p:spPr bwMode="auto">
              <a:xfrm>
                <a:off x="0" y="0"/>
                <a:ext cx="96" cy="192"/>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65546" name="Group 21"/>
            <p:cNvGrpSpPr>
              <a:grpSpLocks/>
            </p:cNvGrpSpPr>
            <p:nvPr/>
          </p:nvGrpSpPr>
          <p:grpSpPr bwMode="auto">
            <a:xfrm>
              <a:off x="48" y="1104"/>
              <a:ext cx="1104" cy="192"/>
              <a:chOff x="0" y="0"/>
              <a:chExt cx="1104" cy="192"/>
            </a:xfrm>
          </p:grpSpPr>
          <p:sp>
            <p:nvSpPr>
              <p:cNvPr id="30742" name="Oval 22"/>
              <p:cNvSpPr>
                <a:spLocks noChangeArrowheads="1"/>
              </p:cNvSpPr>
              <p:nvPr/>
            </p:nvSpPr>
            <p:spPr bwMode="auto">
              <a:xfrm>
                <a:off x="1007"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9525">
                <a:no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65559" name="Rectangle 23"/>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5560" name="Oval 24"/>
              <p:cNvSpPr>
                <a:spLocks noChangeArrowheads="1"/>
              </p:cNvSpPr>
              <p:nvPr/>
            </p:nvSpPr>
            <p:spPr bwMode="auto">
              <a:xfrm>
                <a:off x="0" y="0"/>
                <a:ext cx="96" cy="192"/>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65547" name="Group 25"/>
            <p:cNvGrpSpPr>
              <a:grpSpLocks/>
            </p:cNvGrpSpPr>
            <p:nvPr/>
          </p:nvGrpSpPr>
          <p:grpSpPr bwMode="auto">
            <a:xfrm>
              <a:off x="48" y="1680"/>
              <a:ext cx="1104" cy="192"/>
              <a:chOff x="0" y="0"/>
              <a:chExt cx="1104" cy="192"/>
            </a:xfrm>
          </p:grpSpPr>
          <p:sp>
            <p:nvSpPr>
              <p:cNvPr id="30746" name="Oval 26"/>
              <p:cNvSpPr>
                <a:spLocks noChangeArrowheads="1"/>
              </p:cNvSpPr>
              <p:nvPr/>
            </p:nvSpPr>
            <p:spPr bwMode="auto">
              <a:xfrm>
                <a:off x="1007"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9525">
                <a:no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65556" name="Rectangle 27"/>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5557" name="Oval 28"/>
              <p:cNvSpPr>
                <a:spLocks noChangeArrowheads="1"/>
              </p:cNvSpPr>
              <p:nvPr/>
            </p:nvSpPr>
            <p:spPr bwMode="auto">
              <a:xfrm>
                <a:off x="0" y="0"/>
                <a:ext cx="96" cy="192"/>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65548" name="Rectangle 29"/>
            <p:cNvSpPr>
              <a:spLocks noChangeArrowheads="1"/>
            </p:cNvSpPr>
            <p:nvPr/>
          </p:nvSpPr>
          <p:spPr bwMode="auto">
            <a:xfrm>
              <a:off x="320" y="115"/>
              <a:ext cx="4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600">
                  <a:latin typeface="Arial" panose="020B0604020202020204" pitchFamily="34" charset="0"/>
                  <a:ea typeface="宋体" panose="02010600030101010101" pitchFamily="2" charset="-122"/>
                </a:rPr>
                <a:t>输入链路</a:t>
              </a:r>
            </a:p>
          </p:txBody>
        </p:sp>
        <p:sp>
          <p:nvSpPr>
            <p:cNvPr id="65549" name="Rectangle 30"/>
            <p:cNvSpPr>
              <a:spLocks noChangeArrowheads="1"/>
            </p:cNvSpPr>
            <p:nvPr/>
          </p:nvSpPr>
          <p:spPr bwMode="auto">
            <a:xfrm>
              <a:off x="2680" y="115"/>
              <a:ext cx="45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600">
                  <a:latin typeface="Arial" panose="020B0604020202020204" pitchFamily="34" charset="0"/>
                  <a:ea typeface="宋体" panose="02010600030101010101" pitchFamily="2" charset="-122"/>
                </a:rPr>
                <a:t>输出链路</a:t>
              </a:r>
            </a:p>
          </p:txBody>
        </p:sp>
        <p:sp>
          <p:nvSpPr>
            <p:cNvPr id="65550" name="Line 31"/>
            <p:cNvSpPr>
              <a:spLocks noChangeShapeType="1"/>
            </p:cNvSpPr>
            <p:nvPr/>
          </p:nvSpPr>
          <p:spPr bwMode="auto">
            <a:xfrm flipV="1">
              <a:off x="0" y="1816"/>
              <a:ext cx="3648" cy="8"/>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65551" name="未知"/>
            <p:cNvSpPr>
              <a:spLocks/>
            </p:cNvSpPr>
            <p:nvPr/>
          </p:nvSpPr>
          <p:spPr bwMode="auto">
            <a:xfrm flipV="1">
              <a:off x="0" y="576"/>
              <a:ext cx="3648" cy="1152"/>
            </a:xfrm>
            <a:custGeom>
              <a:avLst/>
              <a:gdLst>
                <a:gd name="T0" fmla="*/ 0 w 3648"/>
                <a:gd name="T1" fmla="*/ 0 h 528"/>
                <a:gd name="T2" fmla="*/ 1296 w 3648"/>
                <a:gd name="T3" fmla="*/ 0 h 528"/>
                <a:gd name="T4" fmla="*/ 2400 w 3648"/>
                <a:gd name="T5" fmla="*/ 2147483646 h 528"/>
                <a:gd name="T6" fmla="*/ 3648 w 3648"/>
                <a:gd name="T7" fmla="*/ 2147483646 h 528"/>
                <a:gd name="T8" fmla="*/ 0 60000 65536"/>
                <a:gd name="T9" fmla="*/ 0 60000 65536"/>
                <a:gd name="T10" fmla="*/ 0 60000 65536"/>
                <a:gd name="T11" fmla="*/ 0 60000 65536"/>
                <a:gd name="T12" fmla="*/ 0 w 3648"/>
                <a:gd name="T13" fmla="*/ 0 h 528"/>
                <a:gd name="T14" fmla="*/ 3648 w 3648"/>
                <a:gd name="T15" fmla="*/ 528 h 528"/>
              </a:gdLst>
              <a:ahLst/>
              <a:cxnLst>
                <a:cxn ang="T8">
                  <a:pos x="T0" y="T1"/>
                </a:cxn>
                <a:cxn ang="T9">
                  <a:pos x="T2" y="T3"/>
                </a:cxn>
                <a:cxn ang="T10">
                  <a:pos x="T4" y="T5"/>
                </a:cxn>
                <a:cxn ang="T11">
                  <a:pos x="T6" y="T7"/>
                </a:cxn>
              </a:cxnLst>
              <a:rect l="T12" t="T13" r="T14" b="T15"/>
              <a:pathLst>
                <a:path w="3648" h="528">
                  <a:moveTo>
                    <a:pt x="0" y="0"/>
                  </a:moveTo>
                  <a:lnTo>
                    <a:pt x="1296" y="0"/>
                  </a:lnTo>
                  <a:lnTo>
                    <a:pt x="2400" y="528"/>
                  </a:lnTo>
                  <a:lnTo>
                    <a:pt x="3648" y="528"/>
                  </a:lnTo>
                </a:path>
              </a:pathLst>
            </a:custGeom>
            <a:noFill/>
            <a:ln w="50800">
              <a:solidFill>
                <a:srgbClr val="00CC66"/>
              </a:solidFill>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65552" name="未知"/>
            <p:cNvSpPr>
              <a:spLocks/>
            </p:cNvSpPr>
            <p:nvPr/>
          </p:nvSpPr>
          <p:spPr bwMode="auto">
            <a:xfrm>
              <a:off x="0" y="576"/>
              <a:ext cx="3648" cy="624"/>
            </a:xfrm>
            <a:custGeom>
              <a:avLst/>
              <a:gdLst>
                <a:gd name="T0" fmla="*/ 0 w 3600"/>
                <a:gd name="T1" fmla="*/ 0 h 576"/>
                <a:gd name="T2" fmla="*/ 1986 w 3600"/>
                <a:gd name="T3" fmla="*/ 0 h 576"/>
                <a:gd name="T4" fmla="*/ 3818 w 3600"/>
                <a:gd name="T5" fmla="*/ 9490 h 576"/>
                <a:gd name="T6" fmla="*/ 5724 w 3600"/>
                <a:gd name="T7" fmla="*/ 9490 h 576"/>
                <a:gd name="T8" fmla="*/ 0 60000 65536"/>
                <a:gd name="T9" fmla="*/ 0 60000 65536"/>
                <a:gd name="T10" fmla="*/ 0 60000 65536"/>
                <a:gd name="T11" fmla="*/ 0 60000 65536"/>
                <a:gd name="T12" fmla="*/ 0 w 3600"/>
                <a:gd name="T13" fmla="*/ 0 h 576"/>
                <a:gd name="T14" fmla="*/ 3600 w 3600"/>
                <a:gd name="T15" fmla="*/ 576 h 576"/>
              </a:gdLst>
              <a:ahLst/>
              <a:cxnLst>
                <a:cxn ang="T8">
                  <a:pos x="T0" y="T1"/>
                </a:cxn>
                <a:cxn ang="T9">
                  <a:pos x="T2" y="T3"/>
                </a:cxn>
                <a:cxn ang="T10">
                  <a:pos x="T4" y="T5"/>
                </a:cxn>
                <a:cxn ang="T11">
                  <a:pos x="T6" y="T7"/>
                </a:cxn>
              </a:cxnLst>
              <a:rect l="T12" t="T13" r="T14" b="T15"/>
              <a:pathLst>
                <a:path w="3600" h="576">
                  <a:moveTo>
                    <a:pt x="0" y="0"/>
                  </a:moveTo>
                  <a:lnTo>
                    <a:pt x="1248" y="0"/>
                  </a:lnTo>
                  <a:lnTo>
                    <a:pt x="2400" y="576"/>
                  </a:lnTo>
                  <a:lnTo>
                    <a:pt x="3600" y="576"/>
                  </a:lnTo>
                </a:path>
              </a:pathLst>
            </a:custGeom>
            <a:noFill/>
            <a:ln w="50800">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65553" name="未知"/>
            <p:cNvSpPr>
              <a:spLocks/>
            </p:cNvSpPr>
            <p:nvPr/>
          </p:nvSpPr>
          <p:spPr bwMode="auto">
            <a:xfrm>
              <a:off x="0" y="1200"/>
              <a:ext cx="3648" cy="528"/>
            </a:xfrm>
            <a:custGeom>
              <a:avLst/>
              <a:gdLst>
                <a:gd name="T0" fmla="*/ 0 w 3648"/>
                <a:gd name="T1" fmla="*/ 0 h 528"/>
                <a:gd name="T2" fmla="*/ 1248 w 3648"/>
                <a:gd name="T3" fmla="*/ 0 h 528"/>
                <a:gd name="T4" fmla="*/ 2448 w 3648"/>
                <a:gd name="T5" fmla="*/ 528 h 528"/>
                <a:gd name="T6" fmla="*/ 3648 w 3648"/>
                <a:gd name="T7" fmla="*/ 528 h 528"/>
                <a:gd name="T8" fmla="*/ 0 60000 65536"/>
                <a:gd name="T9" fmla="*/ 0 60000 65536"/>
                <a:gd name="T10" fmla="*/ 0 60000 65536"/>
                <a:gd name="T11" fmla="*/ 0 60000 65536"/>
                <a:gd name="T12" fmla="*/ 0 w 3648"/>
                <a:gd name="T13" fmla="*/ 0 h 528"/>
                <a:gd name="T14" fmla="*/ 3648 w 3648"/>
                <a:gd name="T15" fmla="*/ 528 h 528"/>
              </a:gdLst>
              <a:ahLst/>
              <a:cxnLst>
                <a:cxn ang="T8">
                  <a:pos x="T0" y="T1"/>
                </a:cxn>
                <a:cxn ang="T9">
                  <a:pos x="T2" y="T3"/>
                </a:cxn>
                <a:cxn ang="T10">
                  <a:pos x="T4" y="T5"/>
                </a:cxn>
                <a:cxn ang="T11">
                  <a:pos x="T6" y="T7"/>
                </a:cxn>
              </a:cxnLst>
              <a:rect l="T12" t="T13" r="T14" b="T15"/>
              <a:pathLst>
                <a:path w="3648" h="528">
                  <a:moveTo>
                    <a:pt x="0" y="0"/>
                  </a:moveTo>
                  <a:lnTo>
                    <a:pt x="1248" y="0"/>
                  </a:lnTo>
                  <a:lnTo>
                    <a:pt x="2448" y="528"/>
                  </a:lnTo>
                  <a:lnTo>
                    <a:pt x="3648" y="528"/>
                  </a:lnTo>
                </a:path>
              </a:pathLst>
            </a:custGeom>
            <a:noFill/>
            <a:ln w="5080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65554" name="Rectangle 35"/>
            <p:cNvSpPr>
              <a:spLocks noChangeArrowheads="1"/>
            </p:cNvSpPr>
            <p:nvPr/>
          </p:nvSpPr>
          <p:spPr bwMode="auto">
            <a:xfrm>
              <a:off x="1492" y="0"/>
              <a:ext cx="534"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600">
                  <a:latin typeface="Arial" panose="020B0604020202020204" pitchFamily="34" charset="0"/>
                  <a:ea typeface="宋体" panose="02010600030101010101" pitchFamily="2" charset="-122"/>
                </a:rPr>
                <a:t>中间节点</a:t>
              </a:r>
            </a:p>
            <a:p>
              <a:pPr algn="ctr">
                <a:spcBef>
                  <a:spcPct val="0"/>
                </a:spcBef>
                <a:buClrTx/>
                <a:buSzTx/>
                <a:buFontTx/>
                <a:buNone/>
              </a:pPr>
              <a:r>
                <a:rPr kumimoji="0" lang="en-US" altLang="zh-CN" sz="1600">
                  <a:latin typeface="Arial" panose="020B0604020202020204" pitchFamily="34" charset="0"/>
                  <a:ea typeface="宋体" panose="02010600030101010101" pitchFamily="2" charset="-122"/>
                </a:rPr>
                <a:t>(</a:t>
              </a:r>
              <a:r>
                <a:rPr kumimoji="0" lang="zh-CN" altLang="en-US" sz="1600">
                  <a:latin typeface="Arial" panose="020B0604020202020204" pitchFamily="34" charset="0"/>
                  <a:ea typeface="宋体" panose="02010600030101010101" pitchFamily="2" charset="-122"/>
                </a:rPr>
                <a:t>交换设备</a:t>
              </a:r>
              <a:r>
                <a:rPr kumimoji="0" lang="en-US" altLang="zh-CN" sz="1600">
                  <a:latin typeface="Arial" panose="020B0604020202020204" pitchFamily="34" charset="0"/>
                  <a:ea typeface="宋体" panose="02010600030101010101" pitchFamily="2" charset="-122"/>
                </a:rPr>
                <a:t>)</a:t>
              </a:r>
            </a:p>
          </p:txBody>
        </p:sp>
      </p:grpSp>
    </p:spTree>
    <p:extLst>
      <p:ext uri="{BB962C8B-B14F-4D97-AF65-F5344CB8AC3E}">
        <p14:creationId xmlns:p14="http://schemas.microsoft.com/office/powerpoint/2010/main" val="1574986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2"/>
          <p:cNvSpPr>
            <a:spLocks noGrp="1"/>
          </p:cNvSpPr>
          <p:nvPr>
            <p:ph type="sldNum" sz="quarter" idx="11"/>
          </p:nvPr>
        </p:nvSpPr>
        <p:spPr>
          <a:xfrm>
            <a:off x="9610328" y="6523038"/>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dirty="0">
                <a:solidFill>
                  <a:schemeClr val="bg2"/>
                </a:solidFill>
                <a:latin typeface="Arial" panose="020B0604020202020204" pitchFamily="34" charset="0"/>
                <a:ea typeface="华文隶书" panose="02010800040101010101" pitchFamily="2" charset="-122"/>
              </a:rPr>
              <a:t>-</a:t>
            </a:r>
            <a:fld id="{9E5794D2-3F05-41C0-B60A-6D19A7AEC88A}"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41</a:t>
            </a:fld>
            <a:r>
              <a:rPr kumimoji="0" lang="en-US" altLang="zh-CN" sz="1600" dirty="0">
                <a:solidFill>
                  <a:schemeClr val="bg2"/>
                </a:solidFill>
                <a:latin typeface="Arial" panose="020B0604020202020204" pitchFamily="34" charset="0"/>
                <a:ea typeface="华文隶书" panose="02010800040101010101" pitchFamily="2" charset="-122"/>
              </a:rPr>
              <a:t>-</a:t>
            </a:r>
          </a:p>
        </p:txBody>
      </p:sp>
      <p:sp>
        <p:nvSpPr>
          <p:cNvPr id="66563"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66564" name="Rectangle 2"/>
          <p:cNvSpPr>
            <a:spLocks noGrp="1" noChangeArrowheads="1"/>
          </p:cNvSpPr>
          <p:nvPr>
            <p:ph type="title" idx="4294967295"/>
          </p:nvPr>
        </p:nvSpPr>
        <p:spPr>
          <a:xfrm>
            <a:off x="1343472" y="693812"/>
            <a:ext cx="7467600" cy="517525"/>
          </a:xfrm>
        </p:spPr>
        <p:txBody>
          <a:bodyPr/>
          <a:lstStyle/>
          <a:p>
            <a:pPr eaLnBrk="1" hangingPunct="1"/>
            <a:r>
              <a:rPr lang="zh-CN" altLang="en-US" dirty="0">
                <a:ea typeface="宋体" panose="02010600030101010101" pitchFamily="2" charset="-122"/>
              </a:rPr>
              <a:t>电路交换</a:t>
            </a:r>
            <a:endParaRPr lang="zh-CN" altLang="en-US" sz="4300" dirty="0">
              <a:ea typeface="宋体" panose="02010600030101010101" pitchFamily="2" charset="-122"/>
            </a:endParaRPr>
          </a:p>
        </p:txBody>
      </p:sp>
      <p:sp>
        <p:nvSpPr>
          <p:cNvPr id="66565" name="Rectangle 3"/>
          <p:cNvSpPr>
            <a:spLocks noGrp="1" noChangeArrowheads="1"/>
          </p:cNvSpPr>
          <p:nvPr>
            <p:ph type="body" sz="half" idx="4294967295"/>
          </p:nvPr>
        </p:nvSpPr>
        <p:spPr>
          <a:xfrm>
            <a:off x="1415480" y="1628800"/>
            <a:ext cx="4392488" cy="4648200"/>
          </a:xfrm>
        </p:spPr>
        <p:txBody>
          <a:bodyPr/>
          <a:lstStyle/>
          <a:p>
            <a:pPr eaLnBrk="1" hangingPunct="1">
              <a:buFont typeface="Wingdings" panose="05000000000000000000" pitchFamily="2" charset="2"/>
              <a:buNone/>
            </a:pPr>
            <a:r>
              <a:rPr lang="zh-CN" altLang="en-US" dirty="0">
                <a:ea typeface="宋体" panose="02010600030101010101" pitchFamily="2" charset="-122"/>
              </a:rPr>
              <a:t>网络资源 </a:t>
            </a:r>
            <a:r>
              <a:rPr lang="en-US" altLang="zh-CN" dirty="0">
                <a:ea typeface="宋体" panose="02010600030101010101" pitchFamily="2" charset="-122"/>
              </a:rPr>
              <a:t>(</a:t>
            </a:r>
            <a:r>
              <a:rPr lang="zh-CN" altLang="en-US" dirty="0">
                <a:ea typeface="宋体" panose="02010600030101010101" pitchFamily="2" charset="-122"/>
              </a:rPr>
              <a:t>例如带宽</a:t>
            </a:r>
            <a:r>
              <a:rPr lang="en-US" altLang="zh-CN" dirty="0">
                <a:ea typeface="宋体" panose="02010600030101010101" pitchFamily="2" charset="-122"/>
              </a:rPr>
              <a:t>) </a:t>
            </a:r>
            <a:r>
              <a:rPr lang="zh-CN" altLang="en-US" dirty="0">
                <a:solidFill>
                  <a:srgbClr val="FF0000"/>
                </a:solidFill>
                <a:ea typeface="宋体" panose="02010600030101010101" pitchFamily="2" charset="-122"/>
              </a:rPr>
              <a:t>被分成</a:t>
            </a:r>
            <a:r>
              <a:rPr lang="zh-CN" altLang="en-US" dirty="0">
                <a:solidFill>
                  <a:srgbClr val="FF0000"/>
                </a:solidFill>
                <a:latin typeface="华文中宋" panose="02010600040101010101" pitchFamily="2" charset="-122"/>
                <a:ea typeface="宋体" panose="02010600030101010101" pitchFamily="2" charset="-122"/>
              </a:rPr>
              <a:t>“</a:t>
            </a:r>
            <a:r>
              <a:rPr lang="zh-CN" altLang="en-US" dirty="0">
                <a:solidFill>
                  <a:srgbClr val="FF0000"/>
                </a:solidFill>
                <a:ea typeface="宋体" panose="02010600030101010101" pitchFamily="2" charset="-122"/>
              </a:rPr>
              <a:t>片</a:t>
            </a:r>
            <a:r>
              <a:rPr lang="zh-CN" altLang="en-US" dirty="0">
                <a:solidFill>
                  <a:srgbClr val="FF0000"/>
                </a:solidFill>
                <a:latin typeface="华文中宋" panose="02010600040101010101" pitchFamily="2" charset="-122"/>
                <a:ea typeface="宋体" panose="02010600030101010101" pitchFamily="2" charset="-122"/>
              </a:rPr>
              <a:t>”</a:t>
            </a:r>
            <a:endParaRPr lang="zh-CN" altLang="en-US" sz="2600" dirty="0">
              <a:solidFill>
                <a:srgbClr val="FF0000"/>
              </a:solidFill>
              <a:ea typeface="宋体" panose="02010600030101010101" pitchFamily="2" charset="-122"/>
            </a:endParaRPr>
          </a:p>
          <a:p>
            <a:pPr eaLnBrk="1" hangingPunct="1"/>
            <a:r>
              <a:rPr lang="zh-CN" altLang="en-US" sz="2600" dirty="0">
                <a:ea typeface="宋体" panose="02010600030101010101" pitchFamily="2" charset="-122"/>
              </a:rPr>
              <a:t>将资源</a:t>
            </a:r>
            <a:r>
              <a:rPr lang="zh-CN" altLang="en-US" sz="2600" dirty="0">
                <a:latin typeface="华文中宋" panose="02010600040101010101" pitchFamily="2" charset="-122"/>
                <a:ea typeface="宋体" panose="02010600030101010101" pitchFamily="2" charset="-122"/>
              </a:rPr>
              <a:t>“</a:t>
            </a:r>
            <a:r>
              <a:rPr lang="zh-CN" altLang="en-US" sz="2600" dirty="0">
                <a:ea typeface="宋体" panose="02010600030101010101" pitchFamily="2" charset="-122"/>
              </a:rPr>
              <a:t>分片”分配给每个通话。</a:t>
            </a:r>
          </a:p>
          <a:p>
            <a:pPr eaLnBrk="1" hangingPunct="1"/>
            <a:r>
              <a:rPr lang="zh-CN" altLang="en-US" sz="2600" dirty="0">
                <a:ea typeface="宋体" panose="02010600030101010101" pitchFamily="2" charset="-122"/>
              </a:rPr>
              <a:t>资源分片在没有被所属的通话使用时虽然是</a:t>
            </a:r>
            <a:r>
              <a:rPr lang="zh-CN" altLang="en-US" sz="2600" dirty="0">
                <a:solidFill>
                  <a:srgbClr val="FF0000"/>
                </a:solidFill>
                <a:ea typeface="宋体" panose="02010600030101010101" pitchFamily="2" charset="-122"/>
              </a:rPr>
              <a:t>空闲的</a:t>
            </a:r>
            <a:r>
              <a:rPr lang="zh-CN" altLang="en-US" sz="2600" dirty="0">
                <a:ea typeface="宋体" panose="02010600030101010101" pitchFamily="2" charset="-122"/>
              </a:rPr>
              <a:t>却不能共享。</a:t>
            </a:r>
          </a:p>
        </p:txBody>
      </p:sp>
      <p:sp>
        <p:nvSpPr>
          <p:cNvPr id="66566" name="Rectangle 7"/>
          <p:cNvSpPr>
            <a:spLocks noChangeArrowheads="1"/>
          </p:cNvSpPr>
          <p:nvPr/>
        </p:nvSpPr>
        <p:spPr bwMode="auto">
          <a:xfrm>
            <a:off x="6130925" y="1485900"/>
            <a:ext cx="4038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buClr>
                <a:schemeClr val="accent2"/>
              </a:buClr>
              <a:buSzPct val="85000"/>
              <a:buFont typeface="Wingdings" panose="05000000000000000000" pitchFamily="2" charset="2"/>
              <a:buChar char="q"/>
            </a:pPr>
            <a:endParaRPr kumimoji="0" lang="en-US" altLang="zh-CN" sz="2000">
              <a:latin typeface="Comic Sans MS" panose="030F0702030302020204" pitchFamily="66" charset="0"/>
              <a:ea typeface="宋体" panose="02010600030101010101" pitchFamily="2" charset="-122"/>
            </a:endParaRPr>
          </a:p>
        </p:txBody>
      </p:sp>
      <p:sp>
        <p:nvSpPr>
          <p:cNvPr id="66567" name="Rectangle 3"/>
          <p:cNvSpPr>
            <a:spLocks noChangeArrowheads="1"/>
          </p:cNvSpPr>
          <p:nvPr/>
        </p:nvSpPr>
        <p:spPr bwMode="auto">
          <a:xfrm>
            <a:off x="6471216" y="1658679"/>
            <a:ext cx="4038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692150" indent="-34766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r>
              <a:rPr kumimoji="0" lang="zh-CN" altLang="en-US" sz="2600" dirty="0">
                <a:latin typeface="Arial" panose="020B0604020202020204" pitchFamily="34" charset="0"/>
                <a:ea typeface="宋体" panose="02010600030101010101" pitchFamily="2" charset="-122"/>
              </a:rPr>
              <a:t>将链路带宽“分片”：</a:t>
            </a:r>
          </a:p>
          <a:p>
            <a:pPr lvl="1" eaLnBrk="1" hangingPunct="1"/>
            <a:r>
              <a:rPr kumimoji="0" lang="zh-CN" altLang="en-US" sz="2200" dirty="0">
                <a:latin typeface="Arial" panose="020B0604020202020204" pitchFamily="34" charset="0"/>
                <a:ea typeface="宋体" panose="02010600030101010101" pitchFamily="2" charset="-122"/>
              </a:rPr>
              <a:t>频分</a:t>
            </a:r>
          </a:p>
          <a:p>
            <a:pPr lvl="1" eaLnBrk="1" hangingPunct="1"/>
            <a:r>
              <a:rPr kumimoji="0" lang="zh-CN" altLang="en-US" sz="2200" dirty="0">
                <a:latin typeface="Arial" panose="020B0604020202020204" pitchFamily="34" charset="0"/>
                <a:ea typeface="宋体" panose="02010600030101010101" pitchFamily="2" charset="-122"/>
              </a:rPr>
              <a:t>时分</a:t>
            </a:r>
            <a:endParaRPr kumimoji="0" lang="en-US" altLang="zh-CN" sz="2200" dirty="0">
              <a:latin typeface="Arial" panose="020B0604020202020204" pitchFamily="34" charset="0"/>
              <a:ea typeface="宋体" panose="02010600030101010101" pitchFamily="2" charset="-122"/>
            </a:endParaRPr>
          </a:p>
          <a:p>
            <a:pPr lvl="1" eaLnBrk="1" hangingPunct="1"/>
            <a:r>
              <a:rPr kumimoji="0" lang="zh-CN" altLang="en-US" sz="2200" dirty="0">
                <a:latin typeface="Arial" panose="020B0604020202020204" pitchFamily="34" charset="0"/>
                <a:ea typeface="宋体" panose="02010600030101010101" pitchFamily="2" charset="-122"/>
              </a:rPr>
              <a:t>码分</a:t>
            </a:r>
          </a:p>
        </p:txBody>
      </p:sp>
    </p:spTree>
    <p:extLst>
      <p:ext uri="{BB962C8B-B14F-4D97-AF65-F5344CB8AC3E}">
        <p14:creationId xmlns:p14="http://schemas.microsoft.com/office/powerpoint/2010/main" val="235960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idx="4294967295"/>
          </p:nvPr>
        </p:nvSpPr>
        <p:spPr/>
        <p:txBody>
          <a:bodyPr/>
          <a:lstStyle/>
          <a:p>
            <a:pPr eaLnBrk="1" hangingPunct="1"/>
            <a:r>
              <a:rPr lang="zh-CN" altLang="en-US" sz="3200" dirty="0"/>
              <a:t>电路交换：多路复用</a:t>
            </a:r>
          </a:p>
        </p:txBody>
      </p:sp>
      <p:sp>
        <p:nvSpPr>
          <p:cNvPr id="68611" name="Content Placeholder 2"/>
          <p:cNvSpPr>
            <a:spLocks noGrp="1"/>
          </p:cNvSpPr>
          <p:nvPr>
            <p:ph idx="4294967295"/>
          </p:nvPr>
        </p:nvSpPr>
        <p:spPr>
          <a:xfrm>
            <a:off x="609600" y="1447800"/>
            <a:ext cx="2781300" cy="5113338"/>
          </a:xfrm>
        </p:spPr>
        <p:txBody>
          <a:bodyPr/>
          <a:lstStyle/>
          <a:p>
            <a:pPr eaLnBrk="1" hangingPunct="1"/>
            <a:r>
              <a:rPr lang="zh-CN" altLang="en-US" dirty="0"/>
              <a:t>时分复用</a:t>
            </a:r>
          </a:p>
          <a:p>
            <a:pPr eaLnBrk="1" hangingPunct="1"/>
            <a:endParaRPr lang="en-US" altLang="zh-CN" dirty="0"/>
          </a:p>
          <a:p>
            <a:pPr eaLnBrk="1" hangingPunct="1"/>
            <a:endParaRPr lang="en-US" altLang="zh-CN" dirty="0"/>
          </a:p>
          <a:p>
            <a:pPr eaLnBrk="1" hangingPunct="1"/>
            <a:endParaRPr lang="en-US" altLang="zh-CN" sz="1200" dirty="0"/>
          </a:p>
          <a:p>
            <a:pPr eaLnBrk="1" hangingPunct="1"/>
            <a:r>
              <a:rPr lang="zh-CN" altLang="en-US" dirty="0"/>
              <a:t>频分复用</a:t>
            </a:r>
          </a:p>
          <a:p>
            <a:pPr eaLnBrk="1" hangingPunct="1"/>
            <a:endParaRPr lang="en-US" altLang="zh-CN" dirty="0"/>
          </a:p>
          <a:p>
            <a:pPr eaLnBrk="1" hangingPunct="1"/>
            <a:endParaRPr lang="en-US" altLang="zh-CN" dirty="0"/>
          </a:p>
          <a:p>
            <a:pPr eaLnBrk="1" hangingPunct="1"/>
            <a:endParaRPr lang="en-US" altLang="zh-CN" sz="4000" dirty="0"/>
          </a:p>
          <a:p>
            <a:pPr eaLnBrk="1" hangingPunct="1"/>
            <a:endParaRPr lang="en-US" altLang="zh-CN" sz="2000" dirty="0"/>
          </a:p>
        </p:txBody>
      </p:sp>
      <p:sp>
        <p:nvSpPr>
          <p:cNvPr id="68612" name="Slide Number Placeholder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fld id="{6138CEDC-3302-4840-A6FB-ACE5718850A7}" type="slidenum">
              <a:rPr kumimoji="0" lang="en-US" altLang="zh-CN" sz="1000">
                <a:latin typeface="Arial" panose="020B0604020202020204" pitchFamily="34" charset="0"/>
                <a:ea typeface="宋体" panose="02010600030101010101" pitchFamily="2" charset="-122"/>
              </a:rPr>
              <a:pPr algn="r" eaLnBrk="1" hangingPunct="1">
                <a:spcBef>
                  <a:spcPct val="0"/>
                </a:spcBef>
                <a:buClrTx/>
                <a:buSzTx/>
                <a:buFontTx/>
                <a:buNone/>
              </a:pPr>
              <a:t>42</a:t>
            </a:fld>
            <a:endParaRPr kumimoji="0" lang="en-US" altLang="zh-CN" sz="1000">
              <a:latin typeface="Arial" panose="020B0604020202020204" pitchFamily="34" charset="0"/>
              <a:ea typeface="宋体" panose="02010600030101010101" pitchFamily="2" charset="-122"/>
            </a:endParaRPr>
          </a:p>
        </p:txBody>
      </p:sp>
      <p:cxnSp>
        <p:nvCxnSpPr>
          <p:cNvPr id="6" name="Straight Arrow Connector 5"/>
          <p:cNvCxnSpPr/>
          <p:nvPr/>
        </p:nvCxnSpPr>
        <p:spPr>
          <a:xfrm flipV="1">
            <a:off x="2209800" y="2949153"/>
            <a:ext cx="65532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438400" y="2285578"/>
            <a:ext cx="381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1</a:t>
            </a:r>
          </a:p>
        </p:txBody>
      </p:sp>
      <p:sp>
        <p:nvSpPr>
          <p:cNvPr id="8" name="Rectangle 7"/>
          <p:cNvSpPr/>
          <p:nvPr/>
        </p:nvSpPr>
        <p:spPr>
          <a:xfrm>
            <a:off x="2886075" y="2285578"/>
            <a:ext cx="381000" cy="609600"/>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2</a:t>
            </a:r>
          </a:p>
        </p:txBody>
      </p:sp>
      <p:sp>
        <p:nvSpPr>
          <p:cNvPr id="9" name="Rectangle 8"/>
          <p:cNvSpPr/>
          <p:nvPr/>
        </p:nvSpPr>
        <p:spPr>
          <a:xfrm>
            <a:off x="3333750" y="2285578"/>
            <a:ext cx="381000" cy="609600"/>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3</a:t>
            </a:r>
          </a:p>
        </p:txBody>
      </p:sp>
      <p:sp>
        <p:nvSpPr>
          <p:cNvPr id="10" name="Rectangle 9"/>
          <p:cNvSpPr/>
          <p:nvPr/>
        </p:nvSpPr>
        <p:spPr>
          <a:xfrm>
            <a:off x="3773488" y="2285578"/>
            <a:ext cx="381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1</a:t>
            </a:r>
          </a:p>
        </p:txBody>
      </p:sp>
      <p:sp>
        <p:nvSpPr>
          <p:cNvPr id="11" name="Rectangle 10"/>
          <p:cNvSpPr/>
          <p:nvPr/>
        </p:nvSpPr>
        <p:spPr>
          <a:xfrm>
            <a:off x="4219575" y="2285578"/>
            <a:ext cx="381000" cy="609600"/>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2</a:t>
            </a:r>
          </a:p>
        </p:txBody>
      </p:sp>
      <p:sp>
        <p:nvSpPr>
          <p:cNvPr id="12" name="Rectangle 11"/>
          <p:cNvSpPr/>
          <p:nvPr/>
        </p:nvSpPr>
        <p:spPr>
          <a:xfrm>
            <a:off x="4667250" y="2285578"/>
            <a:ext cx="381000" cy="609600"/>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3</a:t>
            </a:r>
          </a:p>
        </p:txBody>
      </p:sp>
      <p:sp>
        <p:nvSpPr>
          <p:cNvPr id="13" name="Rectangle 12"/>
          <p:cNvSpPr/>
          <p:nvPr/>
        </p:nvSpPr>
        <p:spPr>
          <a:xfrm>
            <a:off x="5124450" y="2285578"/>
            <a:ext cx="381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1</a:t>
            </a:r>
          </a:p>
        </p:txBody>
      </p:sp>
      <p:sp>
        <p:nvSpPr>
          <p:cNvPr id="14" name="Rectangle 13"/>
          <p:cNvSpPr/>
          <p:nvPr/>
        </p:nvSpPr>
        <p:spPr>
          <a:xfrm>
            <a:off x="5572125" y="2285578"/>
            <a:ext cx="381000" cy="609600"/>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2</a:t>
            </a:r>
          </a:p>
        </p:txBody>
      </p:sp>
      <p:sp>
        <p:nvSpPr>
          <p:cNvPr id="15" name="Rectangle 14"/>
          <p:cNvSpPr/>
          <p:nvPr/>
        </p:nvSpPr>
        <p:spPr>
          <a:xfrm>
            <a:off x="6019800" y="2285578"/>
            <a:ext cx="381000" cy="609600"/>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3</a:t>
            </a:r>
          </a:p>
        </p:txBody>
      </p:sp>
      <p:sp>
        <p:nvSpPr>
          <p:cNvPr id="16" name="Rectangle 15"/>
          <p:cNvSpPr/>
          <p:nvPr/>
        </p:nvSpPr>
        <p:spPr>
          <a:xfrm>
            <a:off x="6459538" y="2285578"/>
            <a:ext cx="381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1</a:t>
            </a:r>
          </a:p>
        </p:txBody>
      </p:sp>
      <p:sp>
        <p:nvSpPr>
          <p:cNvPr id="17" name="Rectangle 16"/>
          <p:cNvSpPr/>
          <p:nvPr/>
        </p:nvSpPr>
        <p:spPr>
          <a:xfrm>
            <a:off x="6907213" y="2285578"/>
            <a:ext cx="381000" cy="609600"/>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2</a:t>
            </a:r>
          </a:p>
        </p:txBody>
      </p:sp>
      <p:sp>
        <p:nvSpPr>
          <p:cNvPr id="18" name="Rectangle 17"/>
          <p:cNvSpPr/>
          <p:nvPr/>
        </p:nvSpPr>
        <p:spPr>
          <a:xfrm>
            <a:off x="7354888" y="2285578"/>
            <a:ext cx="381000" cy="609600"/>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sz="1600" dirty="0"/>
              <a:t>S</a:t>
            </a:r>
            <a:r>
              <a:rPr lang="en-US" sz="1600" baseline="-25000" dirty="0"/>
              <a:t>3</a:t>
            </a:r>
          </a:p>
        </p:txBody>
      </p:sp>
      <p:sp>
        <p:nvSpPr>
          <p:cNvPr id="68626" name="TextBox 18"/>
          <p:cNvSpPr txBox="1">
            <a:spLocks noChangeArrowheads="1"/>
          </p:cNvSpPr>
          <p:nvPr/>
        </p:nvSpPr>
        <p:spPr bwMode="auto">
          <a:xfrm>
            <a:off x="8645525" y="2690391"/>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a:t>时间</a:t>
            </a:r>
          </a:p>
        </p:txBody>
      </p:sp>
      <p:cxnSp>
        <p:nvCxnSpPr>
          <p:cNvPr id="20" name="Straight Arrow Connector 19"/>
          <p:cNvCxnSpPr/>
          <p:nvPr/>
        </p:nvCxnSpPr>
        <p:spPr>
          <a:xfrm>
            <a:off x="2362200" y="6171778"/>
            <a:ext cx="4419600" cy="15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628" name="TextBox 21"/>
          <p:cNvSpPr txBox="1">
            <a:spLocks noChangeArrowheads="1"/>
          </p:cNvSpPr>
          <p:nvPr/>
        </p:nvSpPr>
        <p:spPr bwMode="auto">
          <a:xfrm>
            <a:off x="6696075" y="5924128"/>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a:t>时间</a:t>
            </a:r>
          </a:p>
        </p:txBody>
      </p:sp>
      <p:sp>
        <p:nvSpPr>
          <p:cNvPr id="68629" name="TextBox 22"/>
          <p:cNvSpPr txBox="1">
            <a:spLocks noChangeArrowheads="1"/>
          </p:cNvSpPr>
          <p:nvPr/>
        </p:nvSpPr>
        <p:spPr bwMode="auto">
          <a:xfrm>
            <a:off x="2514600" y="4190578"/>
            <a:ext cx="1493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400"/>
              <a:t>频率</a:t>
            </a:r>
          </a:p>
        </p:txBody>
      </p:sp>
      <p:cxnSp>
        <p:nvCxnSpPr>
          <p:cNvPr id="24" name="Straight Arrow Connector 23"/>
          <p:cNvCxnSpPr/>
          <p:nvPr/>
        </p:nvCxnSpPr>
        <p:spPr>
          <a:xfrm rot="5400000" flipH="1" flipV="1">
            <a:off x="1600201" y="5333579"/>
            <a:ext cx="1827212" cy="158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362200" y="5714578"/>
            <a:ext cx="1524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362200" y="5257378"/>
            <a:ext cx="1524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362200" y="4800178"/>
            <a:ext cx="1524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514600" y="4800178"/>
            <a:ext cx="39624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514600" y="5255792"/>
            <a:ext cx="3962400" cy="158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514600" y="5714578"/>
            <a:ext cx="39624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2522538" y="4846216"/>
            <a:ext cx="3429000" cy="381000"/>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sz="2400" dirty="0"/>
              <a:t>S</a:t>
            </a:r>
            <a:r>
              <a:rPr lang="en-US" sz="2400" baseline="-25000" dirty="0"/>
              <a:t>3</a:t>
            </a:r>
          </a:p>
        </p:txBody>
      </p:sp>
      <p:sp>
        <p:nvSpPr>
          <p:cNvPr id="36" name="Rectangle 35"/>
          <p:cNvSpPr/>
          <p:nvPr/>
        </p:nvSpPr>
        <p:spPr>
          <a:xfrm>
            <a:off x="2530475" y="5752678"/>
            <a:ext cx="3429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dirty="0"/>
              <a:t>S</a:t>
            </a:r>
            <a:r>
              <a:rPr lang="en-US" sz="2400" baseline="-25000" dirty="0"/>
              <a:t>1</a:t>
            </a:r>
          </a:p>
        </p:txBody>
      </p:sp>
      <p:sp>
        <p:nvSpPr>
          <p:cNvPr id="37" name="Rectangle 36"/>
          <p:cNvSpPr/>
          <p:nvPr/>
        </p:nvSpPr>
        <p:spPr>
          <a:xfrm>
            <a:off x="2522984" y="5287541"/>
            <a:ext cx="3429000" cy="381000"/>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spcBef>
                <a:spcPts val="0"/>
              </a:spcBef>
              <a:spcAft>
                <a:spcPts val="0"/>
              </a:spcAft>
              <a:defRPr/>
            </a:pPr>
            <a:r>
              <a:rPr lang="en-US" sz="2400" dirty="0"/>
              <a:t>S</a:t>
            </a:r>
            <a:r>
              <a:rPr lang="en-US" sz="2400" baseline="-25000" dirty="0"/>
              <a:t>2</a:t>
            </a:r>
          </a:p>
        </p:txBody>
      </p:sp>
      <p:sp>
        <p:nvSpPr>
          <p:cNvPr id="68640" name="Rectangle 37"/>
          <p:cNvSpPr>
            <a:spLocks noChangeArrowheads="1"/>
          </p:cNvSpPr>
          <p:nvPr/>
        </p:nvSpPr>
        <p:spPr bwMode="auto">
          <a:xfrm>
            <a:off x="2209801" y="5768553"/>
            <a:ext cx="333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ea typeface="宋体" panose="02010600030101010101" pitchFamily="2" charset="-122"/>
              </a:rPr>
              <a:t>f</a:t>
            </a:r>
            <a:r>
              <a:rPr kumimoji="0" lang="en-US" altLang="zh-CN" sz="1800" baseline="-25000">
                <a:ea typeface="宋体" panose="02010600030101010101" pitchFamily="2" charset="-122"/>
              </a:rPr>
              <a:t>1</a:t>
            </a:r>
            <a:endParaRPr kumimoji="0" lang="en-US" altLang="zh-CN" sz="1800">
              <a:ea typeface="宋体" panose="02010600030101010101" pitchFamily="2" charset="-122"/>
            </a:endParaRPr>
          </a:p>
        </p:txBody>
      </p:sp>
      <p:sp>
        <p:nvSpPr>
          <p:cNvPr id="68641" name="Rectangle 38"/>
          <p:cNvSpPr>
            <a:spLocks noChangeArrowheads="1"/>
          </p:cNvSpPr>
          <p:nvPr/>
        </p:nvSpPr>
        <p:spPr bwMode="auto">
          <a:xfrm>
            <a:off x="2209801" y="5314528"/>
            <a:ext cx="333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ea typeface="宋体" panose="02010600030101010101" pitchFamily="2" charset="-122"/>
              </a:rPr>
              <a:t>f</a:t>
            </a:r>
            <a:r>
              <a:rPr kumimoji="0" lang="en-US" altLang="zh-CN" sz="1800" baseline="-25000">
                <a:ea typeface="宋体" panose="02010600030101010101" pitchFamily="2" charset="-122"/>
              </a:rPr>
              <a:t>2</a:t>
            </a:r>
            <a:endParaRPr kumimoji="0" lang="en-US" altLang="zh-CN" sz="1800">
              <a:ea typeface="宋体" panose="02010600030101010101" pitchFamily="2" charset="-122"/>
            </a:endParaRPr>
          </a:p>
        </p:txBody>
      </p:sp>
      <p:sp>
        <p:nvSpPr>
          <p:cNvPr id="68642" name="Rectangle 39"/>
          <p:cNvSpPr>
            <a:spLocks noChangeArrowheads="1"/>
          </p:cNvSpPr>
          <p:nvPr/>
        </p:nvSpPr>
        <p:spPr bwMode="auto">
          <a:xfrm>
            <a:off x="2209801" y="4854153"/>
            <a:ext cx="333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ea typeface="宋体" panose="02010600030101010101" pitchFamily="2" charset="-122"/>
              </a:rPr>
              <a:t>f</a:t>
            </a:r>
            <a:r>
              <a:rPr kumimoji="0" lang="en-US" altLang="zh-CN" sz="1800" baseline="-25000">
                <a:ea typeface="宋体" panose="02010600030101010101" pitchFamily="2" charset="-122"/>
              </a:rPr>
              <a:t>3</a:t>
            </a:r>
            <a:endParaRPr kumimoji="0" lang="en-US" altLang="zh-CN" sz="1800">
              <a:ea typeface="宋体" panose="02010600030101010101" pitchFamily="2" charset="-122"/>
            </a:endParaRPr>
          </a:p>
        </p:txBody>
      </p:sp>
    </p:spTree>
    <p:extLst>
      <p:ext uri="{BB962C8B-B14F-4D97-AF65-F5344CB8AC3E}">
        <p14:creationId xmlns:p14="http://schemas.microsoft.com/office/powerpoint/2010/main" val="3110990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5"/>
          <p:cNvSpPr>
            <a:spLocks noGrp="1"/>
          </p:cNvSpPr>
          <p:nvPr>
            <p:ph type="sldNum" sz="quarter" idx="11"/>
          </p:nvPr>
        </p:nvSpPr>
        <p:spPr>
          <a:xfrm>
            <a:off x="9848851" y="6462714"/>
            <a:ext cx="676275" cy="276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cs typeface="Arial" panose="020B0604020202020204" pitchFamily="34" charset="0"/>
              </a:rPr>
              <a:t>-</a:t>
            </a:r>
            <a:fld id="{8D3FBB89-44E4-4D7A-87C6-85D16789C1E9}" type="slidenum">
              <a:rPr kumimoji="0" lang="en-US" altLang="zh-CN" sz="1000">
                <a:latin typeface="Arial" panose="020B0604020202020204" pitchFamily="34" charset="0"/>
                <a:ea typeface="宋体" panose="02010600030101010101" pitchFamily="2" charset="-122"/>
                <a:cs typeface="Arial" panose="020B0604020202020204" pitchFamily="34" charset="0"/>
              </a:rPr>
              <a:pPr>
                <a:spcBef>
                  <a:spcPct val="0"/>
                </a:spcBef>
                <a:buClrTx/>
                <a:buSzTx/>
                <a:buFontTx/>
                <a:buNone/>
              </a:pPr>
              <a:t>43</a:t>
            </a:fld>
            <a:r>
              <a:rPr kumimoji="0" lang="en-US" altLang="zh-CN" sz="1000">
                <a:latin typeface="Arial" panose="020B0604020202020204" pitchFamily="34" charset="0"/>
                <a:ea typeface="宋体" panose="02010600030101010101" pitchFamily="2" charset="-122"/>
                <a:cs typeface="Arial" panose="020B0604020202020204" pitchFamily="34" charset="0"/>
              </a:rPr>
              <a:t>-</a:t>
            </a:r>
          </a:p>
        </p:txBody>
      </p:sp>
      <p:sp>
        <p:nvSpPr>
          <p:cNvPr id="69635" name="Rectangle 2"/>
          <p:cNvSpPr>
            <a:spLocks noGrp="1" noChangeArrowheads="1"/>
          </p:cNvSpPr>
          <p:nvPr>
            <p:ph type="title"/>
          </p:nvPr>
        </p:nvSpPr>
        <p:spPr/>
        <p:txBody>
          <a:bodyPr/>
          <a:lstStyle/>
          <a:p>
            <a:r>
              <a:rPr lang="zh-CN" altLang="en-US">
                <a:ea typeface="宋体" panose="02010600030101010101" pitchFamily="2" charset="-122"/>
              </a:rPr>
              <a:t>案例分析</a:t>
            </a:r>
            <a:endParaRPr lang="en-US" altLang="zh-CN">
              <a:ea typeface="宋体" panose="02010600030101010101" pitchFamily="2" charset="-122"/>
            </a:endParaRPr>
          </a:p>
        </p:txBody>
      </p:sp>
      <p:sp>
        <p:nvSpPr>
          <p:cNvPr id="69636" name="Rectangle 3"/>
          <p:cNvSpPr>
            <a:spLocks noGrp="1" noChangeArrowheads="1"/>
          </p:cNvSpPr>
          <p:nvPr>
            <p:ph type="body" idx="1"/>
          </p:nvPr>
        </p:nvSpPr>
        <p:spPr/>
        <p:txBody>
          <a:bodyPr/>
          <a:lstStyle/>
          <a:p>
            <a:r>
              <a:rPr lang="zh-CN" altLang="en-US">
                <a:solidFill>
                  <a:srgbClr val="FF0000"/>
                </a:solidFill>
                <a:ea typeface="宋体" panose="02010600030101010101" pitchFamily="2" charset="-122"/>
              </a:rPr>
              <a:t>使用电路交换网络，将一个长为</a:t>
            </a:r>
            <a:r>
              <a:rPr lang="en-US" altLang="zh-CN">
                <a:solidFill>
                  <a:srgbClr val="FF0000"/>
                </a:solidFill>
                <a:ea typeface="宋体" panose="02010600030101010101" pitchFamily="2" charset="-122"/>
              </a:rPr>
              <a:t>640,000 </a:t>
            </a:r>
            <a:r>
              <a:rPr lang="zh-CN" altLang="en-US">
                <a:solidFill>
                  <a:srgbClr val="FF0000"/>
                </a:solidFill>
                <a:ea typeface="宋体" panose="02010600030101010101" pitchFamily="2" charset="-122"/>
              </a:rPr>
              <a:t>比特的文件从主机</a:t>
            </a:r>
            <a:r>
              <a:rPr lang="en-US" altLang="zh-CN">
                <a:solidFill>
                  <a:srgbClr val="FF0000"/>
                </a:solidFill>
                <a:ea typeface="宋体" panose="02010600030101010101" pitchFamily="2" charset="-122"/>
              </a:rPr>
              <a:t>A</a:t>
            </a:r>
            <a:r>
              <a:rPr lang="zh-CN" altLang="en-US">
                <a:solidFill>
                  <a:srgbClr val="FF0000"/>
                </a:solidFill>
                <a:ea typeface="宋体" panose="02010600030101010101" pitchFamily="2" charset="-122"/>
              </a:rPr>
              <a:t>传输到主机</a:t>
            </a:r>
            <a:r>
              <a:rPr lang="en-US" altLang="zh-CN">
                <a:solidFill>
                  <a:srgbClr val="FF0000"/>
                </a:solidFill>
                <a:ea typeface="宋体" panose="02010600030101010101" pitchFamily="2" charset="-122"/>
              </a:rPr>
              <a:t>B</a:t>
            </a:r>
            <a:r>
              <a:rPr lang="zh-CN" altLang="en-US">
                <a:solidFill>
                  <a:srgbClr val="FF0000"/>
                </a:solidFill>
                <a:ea typeface="宋体" panose="02010600030101010101" pitchFamily="2" charset="-122"/>
              </a:rPr>
              <a:t>需要多长时间</a:t>
            </a:r>
            <a:r>
              <a:rPr lang="en-US" altLang="zh-CN">
                <a:solidFill>
                  <a:srgbClr val="FF0000"/>
                </a:solidFill>
                <a:ea typeface="宋体" panose="02010600030101010101" pitchFamily="2" charset="-122"/>
              </a:rPr>
              <a:t>?</a:t>
            </a:r>
          </a:p>
          <a:p>
            <a:pPr lvl="1"/>
            <a:r>
              <a:rPr lang="zh-CN" altLang="en-US">
                <a:ea typeface="宋体" panose="02010600030101010101" pitchFamily="2" charset="-122"/>
              </a:rPr>
              <a:t>所有的链路带宽均为</a:t>
            </a:r>
            <a:r>
              <a:rPr lang="en-US" altLang="zh-CN">
                <a:ea typeface="宋体" panose="02010600030101010101" pitchFamily="2" charset="-122"/>
              </a:rPr>
              <a:t>1.536 Mbps</a:t>
            </a:r>
          </a:p>
          <a:p>
            <a:pPr lvl="1"/>
            <a:r>
              <a:rPr lang="zh-CN" altLang="en-US">
                <a:ea typeface="宋体" panose="02010600030101010101" pitchFamily="2" charset="-122"/>
              </a:rPr>
              <a:t>每条链路使用时分复用，每秒钟分为</a:t>
            </a:r>
            <a:r>
              <a:rPr lang="en-US" altLang="zh-CN">
                <a:ea typeface="宋体" panose="02010600030101010101" pitchFamily="2" charset="-122"/>
              </a:rPr>
              <a:t>24</a:t>
            </a:r>
            <a:r>
              <a:rPr lang="zh-CN" altLang="en-US">
                <a:ea typeface="宋体" panose="02010600030101010101" pitchFamily="2" charset="-122"/>
              </a:rPr>
              <a:t>片时隙</a:t>
            </a:r>
            <a:endParaRPr lang="en-US" altLang="zh-CN">
              <a:ea typeface="宋体" panose="02010600030101010101" pitchFamily="2" charset="-122"/>
            </a:endParaRPr>
          </a:p>
          <a:p>
            <a:pPr lvl="1"/>
            <a:r>
              <a:rPr lang="zh-CN" altLang="en-US">
                <a:ea typeface="宋体" panose="02010600030101010101" pitchFamily="2" charset="-122"/>
              </a:rPr>
              <a:t>建立端到端电路需要</a:t>
            </a:r>
            <a:r>
              <a:rPr lang="en-US" altLang="zh-CN">
                <a:ea typeface="宋体" panose="02010600030101010101" pitchFamily="2" charset="-122"/>
              </a:rPr>
              <a:t>500 </a:t>
            </a:r>
            <a:r>
              <a:rPr lang="zh-CN" altLang="en-US">
                <a:ea typeface="宋体" panose="02010600030101010101" pitchFamily="2" charset="-122"/>
              </a:rPr>
              <a:t>毫秒</a:t>
            </a:r>
            <a:endParaRPr lang="en-US" altLang="zh-CN">
              <a:ea typeface="宋体" panose="02010600030101010101" pitchFamily="2" charset="-122"/>
            </a:endParaRPr>
          </a:p>
          <a:p>
            <a:pPr lvl="1"/>
            <a:endParaRPr lang="en-US" altLang="zh-CN">
              <a:ea typeface="宋体" panose="02010600030101010101" pitchFamily="2" charset="-122"/>
            </a:endParaRPr>
          </a:p>
          <a:p>
            <a:pPr>
              <a:buFont typeface="Wingdings" panose="05000000000000000000" pitchFamily="2" charset="2"/>
              <a:buNone/>
            </a:pPr>
            <a:r>
              <a:rPr lang="zh-CN" altLang="en-US">
                <a:solidFill>
                  <a:schemeClr val="accent2"/>
                </a:solidFill>
                <a:ea typeface="宋体" panose="02010600030101010101" pitchFamily="2" charset="-122"/>
              </a:rPr>
              <a:t>我们来计算一下</a:t>
            </a:r>
            <a:r>
              <a:rPr lang="en-US" altLang="zh-CN">
                <a:solidFill>
                  <a:schemeClr val="accent2"/>
                </a:solidFill>
                <a:ea typeface="宋体" panose="02010600030101010101" pitchFamily="2" charset="-122"/>
              </a:rPr>
              <a:t>!</a:t>
            </a:r>
          </a:p>
        </p:txBody>
      </p:sp>
      <p:sp>
        <p:nvSpPr>
          <p:cNvPr id="5" name="TextBox 4"/>
          <p:cNvSpPr txBox="1">
            <a:spLocks noChangeArrowheads="1"/>
          </p:cNvSpPr>
          <p:nvPr/>
        </p:nvSpPr>
        <p:spPr bwMode="auto">
          <a:xfrm>
            <a:off x="3470276" y="5043489"/>
            <a:ext cx="42114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建立链路时间</a:t>
            </a:r>
            <a:r>
              <a:rPr kumimoji="0" lang="en-US" altLang="zh-CN" sz="1800">
                <a:latin typeface="Arial" panose="020B0604020202020204" pitchFamily="34" charset="0"/>
                <a:ea typeface="宋体" panose="02010600030101010101" pitchFamily="2" charset="-122"/>
              </a:rPr>
              <a:t>+</a:t>
            </a:r>
            <a:r>
              <a:rPr kumimoji="0" lang="zh-CN" altLang="en-US" sz="1800">
                <a:latin typeface="Arial" panose="020B0604020202020204" pitchFamily="34" charset="0"/>
                <a:ea typeface="宋体" panose="02010600030101010101" pitchFamily="2" charset="-122"/>
              </a:rPr>
              <a:t>文件传输时间</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=500</a:t>
            </a:r>
            <a:r>
              <a:rPr kumimoji="0" lang="zh-CN" altLang="en-US" sz="1800">
                <a:latin typeface="Arial" panose="020B0604020202020204" pitchFamily="34" charset="0"/>
                <a:ea typeface="宋体" panose="02010600030101010101" pitchFamily="2" charset="-122"/>
              </a:rPr>
              <a:t>毫秒</a:t>
            </a:r>
            <a:r>
              <a:rPr kumimoji="0" lang="en-US" altLang="zh-CN" sz="1800">
                <a:latin typeface="Arial" panose="020B0604020202020204" pitchFamily="34" charset="0"/>
                <a:ea typeface="宋体" panose="02010600030101010101" pitchFamily="2" charset="-122"/>
              </a:rPr>
              <a:t>+640000</a:t>
            </a:r>
            <a:r>
              <a:rPr kumimoji="0" lang="zh-CN" altLang="en-US" sz="1800">
                <a:latin typeface="Arial" panose="020B0604020202020204" pitchFamily="34" charset="0"/>
                <a:ea typeface="宋体" panose="02010600030101010101" pitchFamily="2" charset="-122"/>
              </a:rPr>
              <a:t>比特</a:t>
            </a:r>
            <a:r>
              <a:rPr kumimoji="0" lang="en-US" altLang="zh-CN" sz="1800">
                <a:latin typeface="Arial" panose="020B0604020202020204" pitchFamily="34" charset="0"/>
                <a:ea typeface="宋体" panose="02010600030101010101" pitchFamily="2" charset="-122"/>
              </a:rPr>
              <a:t>/(1.536Mbps/24)</a:t>
            </a:r>
            <a:endParaRPr kumimoji="0"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983102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idx="4294967295"/>
          </p:nvPr>
        </p:nvSpPr>
        <p:spPr/>
        <p:txBody>
          <a:bodyPr/>
          <a:lstStyle/>
          <a:p>
            <a:r>
              <a:rPr lang="zh-CN" altLang="en-US" sz="3200"/>
              <a:t>电路交换的优点</a:t>
            </a:r>
            <a:endParaRPr lang="en-US" altLang="zh-CN" sz="3200"/>
          </a:p>
        </p:txBody>
      </p:sp>
      <p:sp>
        <p:nvSpPr>
          <p:cNvPr id="71683" name="Content Placeholder 2"/>
          <p:cNvSpPr>
            <a:spLocks noGrp="1"/>
          </p:cNvSpPr>
          <p:nvPr>
            <p:ph idx="4294967295"/>
          </p:nvPr>
        </p:nvSpPr>
        <p:spPr/>
        <p:txBody>
          <a:bodyPr/>
          <a:lstStyle/>
          <a:p>
            <a:r>
              <a:rPr lang="zh-CN" altLang="en-US" sz="2800"/>
              <a:t>带宽保证 </a:t>
            </a:r>
            <a:r>
              <a:rPr lang="en-US" altLang="zh-CN" sz="2800"/>
              <a:t>(</a:t>
            </a:r>
            <a:r>
              <a:rPr lang="zh-CN" altLang="en-US" sz="2800"/>
              <a:t>服务质量</a:t>
            </a:r>
            <a:r>
              <a:rPr lang="en-US" altLang="zh-CN" sz="2800"/>
              <a:t>)</a:t>
            </a:r>
          </a:p>
          <a:p>
            <a:pPr lvl="1"/>
            <a:r>
              <a:rPr lang="zh-CN" altLang="en-US" sz="2400">
                <a:sym typeface="Wingdings" panose="05000000000000000000" pitchFamily="2" charset="2"/>
              </a:rPr>
              <a:t>具有可预测的比特率和时延</a:t>
            </a:r>
            <a:endParaRPr lang="en-US" altLang="zh-CN" sz="2400">
              <a:sym typeface="Wingdings" panose="05000000000000000000" pitchFamily="2" charset="2"/>
            </a:endParaRPr>
          </a:p>
          <a:p>
            <a:pPr lvl="1"/>
            <a:r>
              <a:rPr lang="zh-CN" altLang="en-US" sz="2400">
                <a:sym typeface="Wingdings" panose="05000000000000000000" pitchFamily="2" charset="2"/>
              </a:rPr>
              <a:t>适用于时延敏感性应用</a:t>
            </a:r>
          </a:p>
          <a:p>
            <a:r>
              <a:rPr lang="zh-CN" altLang="en-US" sz="2800">
                <a:sym typeface="Wingdings" panose="05000000000000000000" pitchFamily="2" charset="2"/>
              </a:rPr>
              <a:t>通信可靠</a:t>
            </a:r>
          </a:p>
          <a:p>
            <a:pPr lvl="1"/>
            <a:r>
              <a:rPr lang="zh-CN" altLang="en-US" sz="2400">
                <a:sym typeface="Wingdings" panose="05000000000000000000" pitchFamily="2" charset="2"/>
              </a:rPr>
              <a:t>数据包丢失概率低</a:t>
            </a:r>
            <a:endParaRPr lang="en-US" altLang="zh-CN" sz="2400">
              <a:sym typeface="Wingdings" panose="05000000000000000000" pitchFamily="2" charset="2"/>
            </a:endParaRPr>
          </a:p>
          <a:p>
            <a:pPr lvl="1"/>
            <a:r>
              <a:rPr lang="zh-CN" altLang="en-US" sz="2400">
                <a:sym typeface="Wingdings" panose="05000000000000000000" pitchFamily="2" charset="2"/>
              </a:rPr>
              <a:t>数据包按序传送</a:t>
            </a:r>
          </a:p>
          <a:p>
            <a:r>
              <a:rPr lang="zh-CN" altLang="en-US" sz="2800"/>
              <a:t>路由机制简单</a:t>
            </a:r>
          </a:p>
          <a:p>
            <a:pPr lvl="1"/>
            <a:r>
              <a:rPr lang="zh-CN" altLang="en-US" sz="2400"/>
              <a:t>基于时分或频分复用的数据转发</a:t>
            </a:r>
            <a:endParaRPr lang="en-US" altLang="zh-CN" sz="2400"/>
          </a:p>
          <a:p>
            <a:pPr lvl="1"/>
            <a:r>
              <a:rPr lang="zh-CN" altLang="en-US" sz="2400"/>
              <a:t>不需要进行数据包头部的地址识别</a:t>
            </a:r>
            <a:endParaRPr lang="en-US" altLang="zh-CN" sz="2400"/>
          </a:p>
          <a:p>
            <a:r>
              <a:rPr lang="zh-CN" altLang="en-US" sz="2800"/>
              <a:t>数据包结构的额外开销较小</a:t>
            </a:r>
            <a:endParaRPr lang="en-US" altLang="zh-CN" sz="2800"/>
          </a:p>
          <a:p>
            <a:pPr lvl="1"/>
            <a:r>
              <a:rPr lang="zh-CN" altLang="en-US" sz="2400"/>
              <a:t>不需要额外的协议</a:t>
            </a:r>
            <a:r>
              <a:rPr lang="en-US" altLang="zh-CN" sz="2400"/>
              <a:t>(IP/TCP/UDP)</a:t>
            </a:r>
            <a:r>
              <a:rPr lang="zh-CN" altLang="en-US" sz="2400"/>
              <a:t>首部</a:t>
            </a:r>
            <a:endParaRPr lang="en-US" altLang="zh-CN" sz="2400"/>
          </a:p>
          <a:p>
            <a:endParaRPr lang="en-US" altLang="zh-CN" sz="2800"/>
          </a:p>
        </p:txBody>
      </p:sp>
      <p:sp>
        <p:nvSpPr>
          <p:cNvPr id="71684" name="Slide Number Placeholder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fld id="{9E1CD8F6-745E-4591-AA30-AAA79364B1DF}" type="slidenum">
              <a:rPr kumimoji="0" lang="en-US" altLang="zh-CN" sz="1000">
                <a:latin typeface="Arial" panose="020B0604020202020204" pitchFamily="34" charset="0"/>
                <a:ea typeface="宋体" panose="02010600030101010101" pitchFamily="2" charset="-122"/>
              </a:rPr>
              <a:pPr algn="r" eaLnBrk="1" hangingPunct="1">
                <a:spcBef>
                  <a:spcPct val="0"/>
                </a:spcBef>
                <a:buClrTx/>
                <a:buSzTx/>
                <a:buFontTx/>
                <a:buNone/>
              </a:pPr>
              <a:t>44</a:t>
            </a:fld>
            <a:endParaRPr kumimoji="0" lang="en-US" altLang="zh-CN" sz="10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64995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idx="4294967295"/>
          </p:nvPr>
        </p:nvSpPr>
        <p:spPr/>
        <p:txBody>
          <a:bodyPr/>
          <a:lstStyle/>
          <a:p>
            <a:r>
              <a:rPr lang="zh-CN" altLang="en-US" sz="3200"/>
              <a:t>电路交换的缺点</a:t>
            </a:r>
          </a:p>
        </p:txBody>
      </p:sp>
      <p:sp>
        <p:nvSpPr>
          <p:cNvPr id="72707" name="Content Placeholder 2"/>
          <p:cNvSpPr>
            <a:spLocks noGrp="1"/>
          </p:cNvSpPr>
          <p:nvPr>
            <p:ph idx="4294967295"/>
          </p:nvPr>
        </p:nvSpPr>
        <p:spPr/>
        <p:txBody>
          <a:bodyPr/>
          <a:lstStyle/>
          <a:p>
            <a:r>
              <a:rPr lang="zh-CN" altLang="en-US" sz="2800"/>
              <a:t>浪费带宽</a:t>
            </a:r>
          </a:p>
          <a:p>
            <a:pPr lvl="1"/>
            <a:r>
              <a:rPr lang="zh-CN" altLang="en-US" sz="2400"/>
              <a:t>突发流量将造成已建立连接的长时间空闲</a:t>
            </a:r>
            <a:endParaRPr lang="en-US" altLang="zh-CN" sz="2400"/>
          </a:p>
          <a:p>
            <a:r>
              <a:rPr lang="zh-CN" altLang="en-US" sz="2800"/>
              <a:t>受限连接</a:t>
            </a:r>
          </a:p>
          <a:p>
            <a:pPr lvl="1"/>
            <a:r>
              <a:rPr lang="zh-CN" altLang="en-US" sz="2400"/>
              <a:t>当资源不足时无法建立新的连接</a:t>
            </a:r>
            <a:endParaRPr lang="en-US" altLang="zh-CN" sz="2400"/>
          </a:p>
          <a:p>
            <a:pPr lvl="1"/>
            <a:r>
              <a:rPr lang="zh-CN" altLang="en-US" sz="2400"/>
              <a:t>无法向所有人提供</a:t>
            </a:r>
            <a:r>
              <a:rPr lang="en-US" altLang="zh-CN" sz="2400"/>
              <a:t> </a:t>
            </a:r>
            <a:r>
              <a:rPr lang="zh-CN" altLang="en-US" sz="2400"/>
              <a:t>“基本”服务</a:t>
            </a:r>
          </a:p>
          <a:p>
            <a:r>
              <a:rPr lang="zh-CN" altLang="en-US" sz="2800"/>
              <a:t>连接建立时延 </a:t>
            </a:r>
          </a:p>
          <a:p>
            <a:pPr lvl="1"/>
            <a:r>
              <a:rPr lang="zh-CN" altLang="en-US" sz="2400"/>
              <a:t>连接建立成功后方能进行通信</a:t>
            </a:r>
            <a:endParaRPr lang="en-US" altLang="zh-CN" sz="2400"/>
          </a:p>
          <a:p>
            <a:pPr lvl="1"/>
            <a:r>
              <a:rPr lang="zh-CN" altLang="en-US" sz="2400"/>
              <a:t>即时较少的数据传送也无法避免数据连接建立时延</a:t>
            </a:r>
            <a:endParaRPr lang="en-US" altLang="zh-CN" sz="2400"/>
          </a:p>
          <a:p>
            <a:r>
              <a:rPr lang="zh-CN" altLang="en-US" sz="2800"/>
              <a:t>网络状态</a:t>
            </a:r>
          </a:p>
          <a:p>
            <a:pPr lvl="1"/>
            <a:r>
              <a:rPr lang="zh-CN" altLang="en-US" sz="2400"/>
              <a:t>网络节点必须保存每一个已建立连接的状态信息</a:t>
            </a:r>
            <a:endParaRPr lang="en-US" altLang="zh-CN" sz="2400"/>
          </a:p>
          <a:p>
            <a:pPr lvl="1"/>
            <a:r>
              <a:rPr lang="zh-CN" altLang="en-US" sz="2400"/>
              <a:t>对节点异常的容错性较差</a:t>
            </a:r>
          </a:p>
        </p:txBody>
      </p:sp>
      <p:sp>
        <p:nvSpPr>
          <p:cNvPr id="72708" name="Slide Number Placeholder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fld id="{C5394054-6E6F-42E2-A77E-5A4AF50E04E2}" type="slidenum">
              <a:rPr kumimoji="0" lang="en-US" altLang="zh-CN" sz="1000">
                <a:latin typeface="Arial" panose="020B0604020202020204" pitchFamily="34" charset="0"/>
                <a:ea typeface="宋体" panose="02010600030101010101" pitchFamily="2" charset="-122"/>
              </a:rPr>
              <a:pPr algn="r" eaLnBrk="1" hangingPunct="1">
                <a:spcBef>
                  <a:spcPct val="0"/>
                </a:spcBef>
                <a:buClrTx/>
                <a:buSzTx/>
                <a:buFontTx/>
                <a:buNone/>
              </a:pPr>
              <a:t>45</a:t>
            </a:fld>
            <a:endParaRPr kumimoji="0" lang="en-US" altLang="zh-CN" sz="10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66103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5E63AEBE-4548-4DEB-BA04-0DC55D8D7660}"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46</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73731"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73732" name="Rectangle 2"/>
          <p:cNvSpPr>
            <a:spLocks noGrp="1" noChangeArrowheads="1"/>
          </p:cNvSpPr>
          <p:nvPr>
            <p:ph type="title" idx="4294967295"/>
          </p:nvPr>
        </p:nvSpPr>
        <p:spPr/>
        <p:txBody>
          <a:bodyPr/>
          <a:lstStyle/>
          <a:p>
            <a:pPr eaLnBrk="1" hangingPunct="1"/>
            <a:r>
              <a:rPr lang="zh-CN" altLang="en-US" dirty="0">
                <a:ea typeface="宋体" panose="02010600030101010101" pitchFamily="2" charset="-122"/>
              </a:rPr>
              <a:t>分组交换</a:t>
            </a:r>
            <a:endParaRPr lang="zh-CN" altLang="en-US" sz="4300" dirty="0">
              <a:ea typeface="宋体" panose="02010600030101010101" pitchFamily="2" charset="-122"/>
            </a:endParaRPr>
          </a:p>
        </p:txBody>
      </p:sp>
      <p:sp>
        <p:nvSpPr>
          <p:cNvPr id="73733" name="Rectangle 3"/>
          <p:cNvSpPr>
            <a:spLocks noGrp="1" noChangeArrowheads="1"/>
          </p:cNvSpPr>
          <p:nvPr>
            <p:ph type="body" sz="half" idx="4294967295"/>
          </p:nvPr>
        </p:nvSpPr>
        <p:spPr>
          <a:xfrm>
            <a:off x="695400" y="1456928"/>
            <a:ext cx="5760640" cy="3124200"/>
          </a:xfrm>
        </p:spPr>
        <p:txBody>
          <a:bodyPr/>
          <a:lstStyle/>
          <a:p>
            <a:pPr eaLnBrk="1" hangingPunct="1">
              <a:lnSpc>
                <a:spcPct val="90000"/>
              </a:lnSpc>
              <a:buFont typeface="Wingdings" panose="05000000000000000000" pitchFamily="2" charset="2"/>
              <a:buNone/>
            </a:pPr>
            <a:r>
              <a:rPr lang="zh-CN" altLang="en-US" sz="2800" dirty="0">
                <a:solidFill>
                  <a:srgbClr val="FF0000"/>
                </a:solidFill>
                <a:ea typeface="宋体" panose="02010600030101010101" pitchFamily="2" charset="-122"/>
              </a:rPr>
              <a:t>端到端的数据流被分成数据包</a:t>
            </a:r>
            <a:endParaRPr lang="zh-CN" altLang="en-US" sz="28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用户</a:t>
            </a:r>
            <a:r>
              <a:rPr lang="en-US" altLang="zh-CN" sz="2800" dirty="0">
                <a:ea typeface="宋体" panose="02010600030101010101" pitchFamily="2" charset="-122"/>
              </a:rPr>
              <a:t>A</a:t>
            </a:r>
            <a:r>
              <a:rPr lang="zh-CN" altLang="en-US" sz="2800" dirty="0">
                <a:ea typeface="宋体" panose="02010600030101010101" pitchFamily="2" charset="-122"/>
              </a:rPr>
              <a:t>，</a:t>
            </a:r>
            <a:r>
              <a:rPr lang="en-US" altLang="zh-CN" sz="2800" dirty="0">
                <a:ea typeface="宋体" panose="02010600030101010101" pitchFamily="2" charset="-122"/>
              </a:rPr>
              <a:t>B</a:t>
            </a:r>
            <a:r>
              <a:rPr lang="zh-CN" altLang="en-US" sz="2800" dirty="0">
                <a:ea typeface="宋体" panose="02010600030101010101" pitchFamily="2" charset="-122"/>
              </a:rPr>
              <a:t>的数据包共享网络资源</a:t>
            </a:r>
          </a:p>
          <a:p>
            <a:pPr eaLnBrk="1" hangingPunct="1">
              <a:lnSpc>
                <a:spcPct val="90000"/>
              </a:lnSpc>
            </a:pPr>
            <a:r>
              <a:rPr lang="zh-CN" altLang="en-US" sz="2800" dirty="0">
                <a:ea typeface="宋体" panose="02010600030101010101" pitchFamily="2" charset="-122"/>
              </a:rPr>
              <a:t>每个数据包获得全部网络带宽</a:t>
            </a:r>
          </a:p>
          <a:p>
            <a:pPr eaLnBrk="1" hangingPunct="1">
              <a:lnSpc>
                <a:spcPct val="90000"/>
              </a:lnSpc>
            </a:pPr>
            <a:r>
              <a:rPr lang="zh-CN" altLang="en-US" sz="2800" dirty="0">
                <a:ea typeface="宋体" panose="02010600030101010101" pitchFamily="2" charset="-122"/>
              </a:rPr>
              <a:t>资源在需要时才被占用 </a:t>
            </a:r>
          </a:p>
          <a:p>
            <a:pPr eaLnBrk="1" hangingPunct="1">
              <a:lnSpc>
                <a:spcPct val="90000"/>
              </a:lnSpc>
            </a:pPr>
            <a:endParaRPr lang="zh-CN" altLang="en-US" sz="2800" dirty="0">
              <a:ea typeface="宋体" panose="02010600030101010101" pitchFamily="2" charset="-122"/>
            </a:endParaRPr>
          </a:p>
          <a:p>
            <a:pPr eaLnBrk="1" hangingPunct="1">
              <a:lnSpc>
                <a:spcPct val="90000"/>
              </a:lnSpc>
            </a:pPr>
            <a:endParaRPr lang="en-US" altLang="zh-CN" sz="2800" dirty="0">
              <a:ea typeface="宋体" panose="02010600030101010101" pitchFamily="2" charset="-122"/>
            </a:endParaRPr>
          </a:p>
        </p:txBody>
      </p:sp>
      <p:sp>
        <p:nvSpPr>
          <p:cNvPr id="73734" name="Rectangle 6"/>
          <p:cNvSpPr>
            <a:spLocks noChangeArrowheads="1"/>
          </p:cNvSpPr>
          <p:nvPr/>
        </p:nvSpPr>
        <p:spPr bwMode="auto">
          <a:xfrm>
            <a:off x="6553200" y="1371600"/>
            <a:ext cx="3886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buClr>
                <a:schemeClr val="accent2"/>
              </a:buClr>
              <a:buSzPct val="85000"/>
              <a:buFont typeface="Wingdings" panose="05000000000000000000" pitchFamily="2" charset="2"/>
              <a:buNone/>
            </a:pPr>
            <a:endParaRPr kumimoji="0" lang="en-US" altLang="zh-CN" sz="1800">
              <a:latin typeface="Comic Sans MS" panose="030F0702030302020204" pitchFamily="66" charset="0"/>
              <a:ea typeface="宋体" panose="02010600030101010101" pitchFamily="2" charset="-122"/>
            </a:endParaRPr>
          </a:p>
        </p:txBody>
      </p:sp>
      <p:grpSp>
        <p:nvGrpSpPr>
          <p:cNvPr id="73735" name="Group 10"/>
          <p:cNvGrpSpPr>
            <a:grpSpLocks/>
          </p:cNvGrpSpPr>
          <p:nvPr/>
        </p:nvGrpSpPr>
        <p:grpSpPr bwMode="auto">
          <a:xfrm>
            <a:off x="2514600" y="4419600"/>
            <a:ext cx="2895600" cy="1752600"/>
            <a:chOff x="336" y="2496"/>
            <a:chExt cx="2544" cy="1392"/>
          </a:xfrm>
        </p:grpSpPr>
        <p:sp>
          <p:nvSpPr>
            <p:cNvPr id="73737" name="Rectangle 7"/>
            <p:cNvSpPr>
              <a:spLocks noChangeArrowheads="1"/>
            </p:cNvSpPr>
            <p:nvPr/>
          </p:nvSpPr>
          <p:spPr bwMode="auto">
            <a:xfrm>
              <a:off x="336" y="2784"/>
              <a:ext cx="2544"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buClr>
                  <a:schemeClr val="accent2"/>
                </a:buClr>
                <a:buSzPct val="85000"/>
                <a:buFont typeface="Wingdings" panose="05000000000000000000" pitchFamily="2" charset="2"/>
                <a:buNone/>
              </a:pPr>
              <a:r>
                <a:rPr kumimoji="0" lang="zh-CN" altLang="en-US" sz="2000">
                  <a:latin typeface="Comic Sans MS" panose="030F0702030302020204" pitchFamily="66" charset="0"/>
                  <a:ea typeface="宋体" panose="02010600030101010101" pitchFamily="2" charset="-122"/>
                </a:rPr>
                <a:t>带宽被分成片</a:t>
              </a:r>
            </a:p>
            <a:p>
              <a:pPr algn="ctr" eaLnBrk="1" hangingPunct="1">
                <a:buClr>
                  <a:schemeClr val="accent2"/>
                </a:buClr>
                <a:buSzPct val="85000"/>
                <a:buFont typeface="Wingdings" panose="05000000000000000000" pitchFamily="2" charset="2"/>
                <a:buNone/>
              </a:pPr>
              <a:r>
                <a:rPr kumimoji="0" lang="zh-CN" altLang="en-US" sz="2000">
                  <a:latin typeface="Comic Sans MS" panose="030F0702030302020204" pitchFamily="66" charset="0"/>
                  <a:ea typeface="宋体" panose="02010600030101010101" pitchFamily="2" charset="-122"/>
                </a:rPr>
                <a:t>专用</a:t>
              </a:r>
            </a:p>
            <a:p>
              <a:pPr algn="ctr" eaLnBrk="1" hangingPunct="1">
                <a:buClr>
                  <a:schemeClr val="accent2"/>
                </a:buClr>
                <a:buSzPct val="85000"/>
                <a:buFont typeface="Wingdings" panose="05000000000000000000" pitchFamily="2" charset="2"/>
                <a:buNone/>
              </a:pPr>
              <a:r>
                <a:rPr kumimoji="0" lang="zh-CN" altLang="en-US" sz="2000">
                  <a:latin typeface="Comic Sans MS" panose="030F0702030302020204" pitchFamily="66" charset="0"/>
                  <a:ea typeface="宋体" panose="02010600030101010101" pitchFamily="2" charset="-122"/>
                </a:rPr>
                <a:t>资源预留</a:t>
              </a:r>
            </a:p>
          </p:txBody>
        </p:sp>
        <p:sp>
          <p:nvSpPr>
            <p:cNvPr id="73738" name="Oval 8"/>
            <p:cNvSpPr>
              <a:spLocks noChangeArrowheads="1"/>
            </p:cNvSpPr>
            <p:nvPr/>
          </p:nvSpPr>
          <p:spPr bwMode="auto">
            <a:xfrm>
              <a:off x="768" y="2496"/>
              <a:ext cx="1488" cy="1392"/>
            </a:xfrm>
            <a:prstGeom prst="ellipse">
              <a:avLst/>
            </a:pr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73739" name="Line 9"/>
            <p:cNvSpPr>
              <a:spLocks noChangeShapeType="1"/>
            </p:cNvSpPr>
            <p:nvPr/>
          </p:nvSpPr>
          <p:spPr bwMode="auto">
            <a:xfrm>
              <a:off x="1056" y="2640"/>
              <a:ext cx="960" cy="105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3736" name="Rectangle 3"/>
          <p:cNvSpPr>
            <a:spLocks noChangeArrowheads="1"/>
          </p:cNvSpPr>
          <p:nvPr/>
        </p:nvSpPr>
        <p:spPr bwMode="auto">
          <a:xfrm>
            <a:off x="6553200" y="1219200"/>
            <a:ext cx="5231432"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692150" indent="-34766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buFont typeface="Wingdings" panose="05000000000000000000" pitchFamily="2" charset="2"/>
              <a:buNone/>
            </a:pPr>
            <a:r>
              <a:rPr kumimoji="0" lang="zh-CN" altLang="en-US" sz="2600" dirty="0">
                <a:solidFill>
                  <a:srgbClr val="FF0000"/>
                </a:solidFill>
                <a:latin typeface="宋体" panose="02010600030101010101" pitchFamily="2" charset="-122"/>
                <a:ea typeface="宋体" panose="02010600030101010101" pitchFamily="2" charset="-122"/>
              </a:rPr>
              <a:t>资源竞争</a:t>
            </a:r>
            <a:r>
              <a:rPr kumimoji="0" lang="en-US" altLang="zh-CN" sz="2600" dirty="0">
                <a:solidFill>
                  <a:srgbClr val="FF0000"/>
                </a:solidFill>
                <a:latin typeface="宋体" panose="02010600030101010101" pitchFamily="2" charset="-122"/>
                <a:ea typeface="宋体" panose="02010600030101010101" pitchFamily="2" charset="-122"/>
              </a:rPr>
              <a:t>:</a:t>
            </a:r>
            <a:r>
              <a:rPr kumimoji="0" lang="en-US" altLang="zh-CN" sz="2600" dirty="0">
                <a:latin typeface="宋体" panose="02010600030101010101" pitchFamily="2" charset="-122"/>
                <a:ea typeface="宋体" panose="02010600030101010101" pitchFamily="2" charset="-122"/>
              </a:rPr>
              <a:t> </a:t>
            </a:r>
          </a:p>
          <a:p>
            <a:pPr eaLnBrk="1" hangingPunct="1"/>
            <a:r>
              <a:rPr kumimoji="0" lang="zh-CN" altLang="en-US" sz="2600" dirty="0">
                <a:latin typeface="宋体" panose="02010600030101010101" pitchFamily="2" charset="-122"/>
                <a:ea typeface="宋体" panose="02010600030101010101" pitchFamily="2" charset="-122"/>
              </a:rPr>
              <a:t>总的资源需求可能超过可用资源</a:t>
            </a:r>
          </a:p>
          <a:p>
            <a:pPr eaLnBrk="1" hangingPunct="1"/>
            <a:r>
              <a:rPr kumimoji="0" lang="zh-CN" altLang="en-US" sz="2600" dirty="0">
                <a:latin typeface="宋体" panose="02010600030101010101" pitchFamily="2" charset="-122"/>
                <a:ea typeface="宋体" panose="02010600030101010101" pitchFamily="2" charset="-122"/>
              </a:rPr>
              <a:t>拥塞：数据包排队，等待可用链路</a:t>
            </a:r>
          </a:p>
          <a:p>
            <a:pPr eaLnBrk="1" hangingPunct="1"/>
            <a:r>
              <a:rPr kumimoji="0" lang="zh-CN" altLang="en-US" sz="2600" dirty="0">
                <a:latin typeface="宋体" panose="02010600030101010101" pitchFamily="2" charset="-122"/>
                <a:ea typeface="宋体" panose="02010600030101010101" pitchFamily="2" charset="-122"/>
              </a:rPr>
              <a:t>存储转发：数据包一次传输一跳的距离</a:t>
            </a:r>
          </a:p>
          <a:p>
            <a:pPr lvl="1" eaLnBrk="1" hangingPunct="1"/>
            <a:r>
              <a:rPr kumimoji="0" lang="zh-CN" altLang="en-US" sz="2200" dirty="0">
                <a:latin typeface="宋体" panose="02010600030101010101" pitchFamily="2" charset="-122"/>
                <a:ea typeface="宋体" panose="02010600030101010101" pitchFamily="2" charset="-122"/>
              </a:rPr>
              <a:t>节点接收到完整的数据包才转发</a:t>
            </a:r>
          </a:p>
          <a:p>
            <a:pPr eaLnBrk="1" hangingPunct="1"/>
            <a:endParaRPr kumimoji="0" lang="zh-CN" altLang="en-US" sz="2600" dirty="0">
              <a:latin typeface="宋体" panose="02010600030101010101" pitchFamily="2" charset="-122"/>
              <a:ea typeface="宋体" panose="02010600030101010101" pitchFamily="2" charset="-122"/>
            </a:endParaRPr>
          </a:p>
          <a:p>
            <a:pPr eaLnBrk="1" hangingPunct="1"/>
            <a:endParaRPr kumimoji="0" lang="en-US" altLang="zh-CN" sz="2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73553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4189414"/>
            <a:ext cx="5500688" cy="266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Title 1"/>
          <p:cNvSpPr>
            <a:spLocks noGrp="1"/>
          </p:cNvSpPr>
          <p:nvPr>
            <p:ph type="title" idx="4294967295"/>
          </p:nvPr>
        </p:nvSpPr>
        <p:spPr/>
        <p:txBody>
          <a:bodyPr/>
          <a:lstStyle/>
          <a:p>
            <a:pPr eaLnBrk="1" hangingPunct="1"/>
            <a:r>
              <a:rPr lang="zh-CN" altLang="en-US" sz="3200"/>
              <a:t>分组交换网络</a:t>
            </a:r>
          </a:p>
        </p:txBody>
      </p:sp>
      <p:sp>
        <p:nvSpPr>
          <p:cNvPr id="75780" name="Content Placeholder 2"/>
          <p:cNvSpPr>
            <a:spLocks noGrp="1"/>
          </p:cNvSpPr>
          <p:nvPr>
            <p:ph idx="4294967295"/>
          </p:nvPr>
        </p:nvSpPr>
        <p:spPr/>
        <p:txBody>
          <a:bodyPr/>
          <a:lstStyle/>
          <a:p>
            <a:pPr eaLnBrk="1" hangingPunct="1"/>
            <a:r>
              <a:rPr lang="zh-CN" altLang="en-US" sz="2800"/>
              <a:t>数据报文被划分为许多较小的包</a:t>
            </a:r>
            <a:endParaRPr lang="en-US" altLang="zh-CN" sz="2800"/>
          </a:p>
          <a:p>
            <a:pPr lvl="1" eaLnBrk="1" hangingPunct="1"/>
            <a:r>
              <a:rPr lang="zh-CN" altLang="en-US" sz="2400"/>
              <a:t>每个数据包均包含识别信息</a:t>
            </a:r>
            <a:r>
              <a:rPr lang="en-US" altLang="zh-CN" sz="2400"/>
              <a:t> (</a:t>
            </a:r>
            <a:r>
              <a:rPr lang="zh-CN" altLang="en-US" sz="2400"/>
              <a:t>源地址</a:t>
            </a:r>
            <a:r>
              <a:rPr lang="en-US" altLang="zh-CN" sz="2400"/>
              <a:t>/</a:t>
            </a:r>
            <a:r>
              <a:rPr lang="zh-CN" altLang="en-US" sz="2400"/>
              <a:t>目的地址</a:t>
            </a:r>
            <a:r>
              <a:rPr lang="en-US" altLang="zh-CN" sz="2400"/>
              <a:t>, </a:t>
            </a:r>
            <a:r>
              <a:rPr lang="zh-CN" altLang="en-US" sz="2400"/>
              <a:t>序列号 等等</a:t>
            </a:r>
            <a:r>
              <a:rPr lang="en-US" altLang="zh-CN" sz="2400"/>
              <a:t>)</a:t>
            </a:r>
          </a:p>
          <a:p>
            <a:pPr eaLnBrk="1" hangingPunct="1"/>
            <a:r>
              <a:rPr lang="zh-CN" altLang="en-US" sz="2800"/>
              <a:t>数据包在网络中独立传送</a:t>
            </a:r>
            <a:endParaRPr lang="en-US" altLang="zh-CN" sz="2800"/>
          </a:p>
          <a:p>
            <a:pPr lvl="1" eaLnBrk="1" hangingPunct="1"/>
            <a:r>
              <a:rPr lang="zh-CN" altLang="en-US" sz="2400"/>
              <a:t>根据数据包中的目的节点地址进行转发</a:t>
            </a:r>
            <a:endParaRPr lang="en-US" altLang="zh-CN" sz="2400"/>
          </a:p>
          <a:p>
            <a:pPr lvl="1" eaLnBrk="1" hangingPunct="1"/>
            <a:r>
              <a:rPr lang="zh-CN" altLang="en-US" sz="2400"/>
              <a:t>某一数据流的包可能通过不同的路径传送，节点会临时性地进行数据包存储</a:t>
            </a:r>
          </a:p>
          <a:p>
            <a:pPr eaLnBrk="1" hangingPunct="1"/>
            <a:endParaRPr lang="en-US" altLang="zh-CN" sz="2800"/>
          </a:p>
        </p:txBody>
      </p:sp>
      <p:sp>
        <p:nvSpPr>
          <p:cNvPr id="75781" name="Slide Number Placeholder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fld id="{85CCB643-BA04-4B86-B4D5-5EEAF0EB9E38}" type="slidenum">
              <a:rPr kumimoji="0" lang="en-US" altLang="zh-CN" sz="1000">
                <a:latin typeface="Arial" panose="020B0604020202020204" pitchFamily="34" charset="0"/>
                <a:ea typeface="宋体" panose="02010600030101010101" pitchFamily="2" charset="-122"/>
              </a:rPr>
              <a:pPr algn="r" eaLnBrk="1" hangingPunct="1">
                <a:spcBef>
                  <a:spcPct val="0"/>
                </a:spcBef>
                <a:buClrTx/>
                <a:buSzTx/>
                <a:buFontTx/>
                <a:buNone/>
              </a:pPr>
              <a:t>47</a:t>
            </a:fld>
            <a:endParaRPr kumimoji="0" lang="en-US" altLang="zh-CN" sz="1000">
              <a:latin typeface="Arial" panose="020B0604020202020204" pitchFamily="34" charset="0"/>
              <a:ea typeface="宋体" panose="02010600030101010101" pitchFamily="2" charset="-122"/>
            </a:endParaRPr>
          </a:p>
        </p:txBody>
      </p:sp>
      <p:cxnSp>
        <p:nvCxnSpPr>
          <p:cNvPr id="7" name="Straight Connector 6"/>
          <p:cNvCxnSpPr/>
          <p:nvPr/>
        </p:nvCxnSpPr>
        <p:spPr>
          <a:xfrm rot="16200000" flipH="1">
            <a:off x="5210175" y="5638800"/>
            <a:ext cx="609600" cy="3048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5867400" y="5638800"/>
            <a:ext cx="1066800" cy="533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515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body" idx="1"/>
          </p:nvPr>
        </p:nvSpPr>
        <p:spPr>
          <a:xfrm>
            <a:off x="2063750" y="1214439"/>
            <a:ext cx="8280400" cy="4745037"/>
          </a:xfrm>
        </p:spPr>
        <p:txBody>
          <a:bodyPr/>
          <a:lstStyle/>
          <a:p>
            <a:pPr>
              <a:defRPr/>
            </a:pPr>
            <a:r>
              <a:rPr lang="zh-CN" altLang="en-US" sz="2600" dirty="0">
                <a:latin typeface="+mn-ea"/>
              </a:rPr>
              <a:t>在发送端，先把较长的报文</a:t>
            </a:r>
            <a:r>
              <a:rPr lang="zh-CN" altLang="en-US" sz="2600" dirty="0">
                <a:solidFill>
                  <a:schemeClr val="hlink"/>
                </a:solidFill>
                <a:latin typeface="+mn-ea"/>
              </a:rPr>
              <a:t>划分成较短的、固定长度的数据段</a:t>
            </a:r>
            <a:r>
              <a:rPr lang="zh-CN" altLang="en-US" sz="2600" dirty="0">
                <a:latin typeface="+mn-ea"/>
              </a:rPr>
              <a:t>。</a:t>
            </a:r>
            <a:endParaRPr lang="en-US" altLang="zh-CN" sz="2600" dirty="0">
              <a:latin typeface="+mn-ea"/>
            </a:endParaRPr>
          </a:p>
          <a:p>
            <a:pPr>
              <a:defRPr/>
            </a:pPr>
            <a:endParaRPr lang="en-US" altLang="zh-CN" sz="2600" dirty="0">
              <a:latin typeface="+mn-ea"/>
            </a:endParaRPr>
          </a:p>
          <a:p>
            <a:pPr>
              <a:defRPr/>
            </a:pPr>
            <a:endParaRPr lang="en-US" altLang="zh-CN" sz="2600" dirty="0">
              <a:latin typeface="+mn-ea"/>
            </a:endParaRPr>
          </a:p>
          <a:p>
            <a:pPr>
              <a:defRPr/>
            </a:pPr>
            <a:r>
              <a:rPr lang="zh-CN" altLang="en-US" sz="2600" dirty="0">
                <a:latin typeface="+mn-ea"/>
              </a:rPr>
              <a:t>每一个数据段前面添加上</a:t>
            </a:r>
            <a:r>
              <a:rPr lang="zh-CN" altLang="en-US" sz="2600" dirty="0">
                <a:solidFill>
                  <a:schemeClr val="hlink"/>
                </a:solidFill>
                <a:latin typeface="+mn-ea"/>
              </a:rPr>
              <a:t>首部</a:t>
            </a:r>
            <a:r>
              <a:rPr lang="zh-CN" altLang="en-US" sz="2600" dirty="0">
                <a:latin typeface="+mn-ea"/>
              </a:rPr>
              <a:t>构成分组。</a:t>
            </a:r>
            <a:endParaRPr lang="en-US" altLang="zh-CN" sz="2600" dirty="0">
              <a:latin typeface="+mn-ea"/>
            </a:endParaRPr>
          </a:p>
          <a:p>
            <a:pPr>
              <a:defRPr/>
            </a:pPr>
            <a:endParaRPr lang="en-US" altLang="zh-CN" sz="2800" dirty="0">
              <a:latin typeface="+mn-ea"/>
            </a:endParaRPr>
          </a:p>
          <a:p>
            <a:pPr>
              <a:defRPr/>
            </a:pPr>
            <a:endParaRPr lang="en-US" altLang="zh-CN" sz="2800" dirty="0">
              <a:latin typeface="+mn-ea"/>
            </a:endParaRPr>
          </a:p>
          <a:p>
            <a:pPr>
              <a:defRPr/>
            </a:pPr>
            <a:endParaRPr lang="en-US" altLang="zh-CN" sz="2800" dirty="0">
              <a:latin typeface="+mn-ea"/>
            </a:endParaRPr>
          </a:p>
          <a:p>
            <a:pPr>
              <a:defRPr/>
            </a:pPr>
            <a:endParaRPr lang="zh-CN" altLang="en-US" sz="2800" dirty="0">
              <a:latin typeface="+mn-ea"/>
            </a:endParaRPr>
          </a:p>
        </p:txBody>
      </p:sp>
      <p:sp>
        <p:nvSpPr>
          <p:cNvPr id="76803" name="Rectangle 2"/>
          <p:cNvSpPr>
            <a:spLocks noGrp="1" noChangeArrowheads="1"/>
          </p:cNvSpPr>
          <p:nvPr>
            <p:ph type="title"/>
          </p:nvPr>
        </p:nvSpPr>
        <p:spPr/>
        <p:txBody>
          <a:bodyPr/>
          <a:lstStyle/>
          <a:p>
            <a:r>
              <a:rPr lang="zh-CN" altLang="en-US" sz="3200"/>
              <a:t>分组交换的原理（一）</a:t>
            </a:r>
          </a:p>
        </p:txBody>
      </p:sp>
      <p:sp>
        <p:nvSpPr>
          <p:cNvPr id="16" name="Rectangle 12"/>
          <p:cNvSpPr>
            <a:spLocks noChangeArrowheads="1"/>
          </p:cNvSpPr>
          <p:nvPr/>
        </p:nvSpPr>
        <p:spPr bwMode="auto">
          <a:xfrm>
            <a:off x="3840163" y="3956050"/>
            <a:ext cx="1727200" cy="431800"/>
          </a:xfrm>
          <a:prstGeom prst="rect">
            <a:avLst/>
          </a:prstGeom>
          <a:solidFill>
            <a:srgbClr val="CCECFF"/>
          </a:solidFill>
          <a:ln w="2857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数     据</a:t>
            </a:r>
          </a:p>
        </p:txBody>
      </p:sp>
      <p:sp>
        <p:nvSpPr>
          <p:cNvPr id="17" name="Rectangle 13"/>
          <p:cNvSpPr>
            <a:spLocks noChangeArrowheads="1"/>
          </p:cNvSpPr>
          <p:nvPr/>
        </p:nvSpPr>
        <p:spPr bwMode="auto">
          <a:xfrm>
            <a:off x="5568950" y="3956050"/>
            <a:ext cx="1727200" cy="431800"/>
          </a:xfrm>
          <a:prstGeom prst="rect">
            <a:avLst/>
          </a:prstGeom>
          <a:solidFill>
            <a:srgbClr val="CCECFF"/>
          </a:solidFill>
          <a:ln w="2857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数     据</a:t>
            </a:r>
          </a:p>
        </p:txBody>
      </p:sp>
      <p:sp>
        <p:nvSpPr>
          <p:cNvPr id="18" name="Rectangle 14"/>
          <p:cNvSpPr>
            <a:spLocks noChangeArrowheads="1"/>
          </p:cNvSpPr>
          <p:nvPr/>
        </p:nvSpPr>
        <p:spPr bwMode="auto">
          <a:xfrm>
            <a:off x="7297738" y="3956050"/>
            <a:ext cx="1727200" cy="431800"/>
          </a:xfrm>
          <a:prstGeom prst="rect">
            <a:avLst/>
          </a:prstGeom>
          <a:solidFill>
            <a:srgbClr val="CCECFF"/>
          </a:solidFill>
          <a:ln w="2857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数     据</a:t>
            </a:r>
          </a:p>
        </p:txBody>
      </p:sp>
      <p:grpSp>
        <p:nvGrpSpPr>
          <p:cNvPr id="2" name="Group 15"/>
          <p:cNvGrpSpPr>
            <a:grpSpLocks/>
          </p:cNvGrpSpPr>
          <p:nvPr/>
        </p:nvGrpSpPr>
        <p:grpSpPr bwMode="auto">
          <a:xfrm>
            <a:off x="3840164" y="3500439"/>
            <a:ext cx="5184775" cy="396875"/>
            <a:chOff x="1247" y="1737"/>
            <a:chExt cx="3266" cy="250"/>
          </a:xfrm>
        </p:grpSpPr>
        <p:sp>
          <p:nvSpPr>
            <p:cNvPr id="76829" name="Line 2"/>
            <p:cNvSpPr>
              <a:spLocks noChangeShapeType="1"/>
            </p:cNvSpPr>
            <p:nvPr/>
          </p:nvSpPr>
          <p:spPr bwMode="auto">
            <a:xfrm>
              <a:off x="1247" y="1888"/>
              <a:ext cx="3266" cy="0"/>
            </a:xfrm>
            <a:prstGeom prst="line">
              <a:avLst/>
            </a:prstGeom>
            <a:noFill/>
            <a:ln w="952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30" name="Text Box 3"/>
            <p:cNvSpPr txBox="1">
              <a:spLocks noChangeArrowheads="1"/>
            </p:cNvSpPr>
            <p:nvPr/>
          </p:nvSpPr>
          <p:spPr bwMode="auto">
            <a:xfrm>
              <a:off x="2699" y="1737"/>
              <a:ext cx="436"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solidFill>
                    <a:srgbClr val="333399"/>
                  </a:solidFill>
                  <a:latin typeface="Times New Roman" panose="02020603050405020304" pitchFamily="18" charset="0"/>
                  <a:ea typeface="黑体" panose="02010609060101010101" pitchFamily="49" charset="-122"/>
                </a:rPr>
                <a:t>报文</a:t>
              </a:r>
            </a:p>
          </p:txBody>
        </p:sp>
      </p:grpSp>
      <p:sp>
        <p:nvSpPr>
          <p:cNvPr id="22" name="Rectangle 16"/>
          <p:cNvSpPr>
            <a:spLocks noChangeArrowheads="1"/>
          </p:cNvSpPr>
          <p:nvPr/>
        </p:nvSpPr>
        <p:spPr bwMode="auto">
          <a:xfrm>
            <a:off x="3263901" y="4941888"/>
            <a:ext cx="576263" cy="431800"/>
          </a:xfrm>
          <a:prstGeom prst="rect">
            <a:avLst/>
          </a:prstGeom>
          <a:solidFill>
            <a:schemeClr val="accent2"/>
          </a:solidFill>
          <a:ln w="2857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首部</a:t>
            </a:r>
          </a:p>
        </p:txBody>
      </p:sp>
      <p:sp>
        <p:nvSpPr>
          <p:cNvPr id="23" name="Rectangle 19"/>
          <p:cNvSpPr>
            <a:spLocks noChangeArrowheads="1"/>
          </p:cNvSpPr>
          <p:nvPr/>
        </p:nvSpPr>
        <p:spPr bwMode="auto">
          <a:xfrm>
            <a:off x="4992688" y="5734050"/>
            <a:ext cx="576262" cy="431800"/>
          </a:xfrm>
          <a:prstGeom prst="rect">
            <a:avLst/>
          </a:prstGeom>
          <a:solidFill>
            <a:schemeClr val="accent2"/>
          </a:solidFill>
          <a:ln w="2857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首部</a:t>
            </a:r>
          </a:p>
        </p:txBody>
      </p:sp>
      <p:sp>
        <p:nvSpPr>
          <p:cNvPr id="24" name="Rectangle 20"/>
          <p:cNvSpPr>
            <a:spLocks noChangeArrowheads="1"/>
          </p:cNvSpPr>
          <p:nvPr/>
        </p:nvSpPr>
        <p:spPr bwMode="auto">
          <a:xfrm>
            <a:off x="6719888" y="6308725"/>
            <a:ext cx="576262" cy="431800"/>
          </a:xfrm>
          <a:prstGeom prst="rect">
            <a:avLst/>
          </a:prstGeom>
          <a:solidFill>
            <a:schemeClr val="accent2"/>
          </a:solidFill>
          <a:ln w="2857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首部</a:t>
            </a:r>
          </a:p>
        </p:txBody>
      </p:sp>
      <p:grpSp>
        <p:nvGrpSpPr>
          <p:cNvPr id="3" name="Group 25"/>
          <p:cNvGrpSpPr>
            <a:grpSpLocks/>
          </p:cNvGrpSpPr>
          <p:nvPr/>
        </p:nvGrpSpPr>
        <p:grpSpPr bwMode="auto">
          <a:xfrm>
            <a:off x="3265488" y="4379913"/>
            <a:ext cx="2303462" cy="488950"/>
            <a:chOff x="1973" y="2532"/>
            <a:chExt cx="1451" cy="308"/>
          </a:xfrm>
        </p:grpSpPr>
        <p:sp>
          <p:nvSpPr>
            <p:cNvPr id="76827" name="AutoShape 21"/>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6828" name="Text Box 24"/>
            <p:cNvSpPr txBox="1">
              <a:spLocks noChangeArrowheads="1"/>
            </p:cNvSpPr>
            <p:nvPr/>
          </p:nvSpPr>
          <p:spPr bwMode="auto">
            <a:xfrm>
              <a:off x="2489" y="2532"/>
              <a:ext cx="5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分组</a:t>
              </a:r>
              <a:r>
                <a:rPr kumimoji="0" lang="zh-CN" altLang="en-US" sz="1000">
                  <a:solidFill>
                    <a:srgbClr val="333399"/>
                  </a:solidFill>
                  <a:latin typeface="Arial" panose="020B0604020202020204" pitchFamily="34" charset="0"/>
                  <a:ea typeface="黑体" panose="02010609060101010101" pitchFamily="49" charset="-122"/>
                </a:rPr>
                <a:t> </a:t>
              </a:r>
              <a:r>
                <a:rPr kumimoji="0" lang="en-US" altLang="zh-CN" sz="2000">
                  <a:solidFill>
                    <a:srgbClr val="333399"/>
                  </a:solidFill>
                  <a:latin typeface="Arial" panose="020B0604020202020204" pitchFamily="34" charset="0"/>
                  <a:ea typeface="黑体" panose="02010609060101010101" pitchFamily="49" charset="-122"/>
                </a:rPr>
                <a:t>1</a:t>
              </a:r>
            </a:p>
          </p:txBody>
        </p:sp>
      </p:grpSp>
      <p:grpSp>
        <p:nvGrpSpPr>
          <p:cNvPr id="4" name="Group 26"/>
          <p:cNvGrpSpPr>
            <a:grpSpLocks/>
          </p:cNvGrpSpPr>
          <p:nvPr/>
        </p:nvGrpSpPr>
        <p:grpSpPr bwMode="auto">
          <a:xfrm>
            <a:off x="4992688" y="5172075"/>
            <a:ext cx="2303462" cy="488950"/>
            <a:chOff x="1973" y="2532"/>
            <a:chExt cx="1451" cy="308"/>
          </a:xfrm>
        </p:grpSpPr>
        <p:sp>
          <p:nvSpPr>
            <p:cNvPr id="76825" name="AutoShape 27"/>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6826" name="Text Box 28"/>
            <p:cNvSpPr txBox="1">
              <a:spLocks noChangeArrowheads="1"/>
            </p:cNvSpPr>
            <p:nvPr/>
          </p:nvSpPr>
          <p:spPr bwMode="auto">
            <a:xfrm>
              <a:off x="2489" y="2532"/>
              <a:ext cx="5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分组</a:t>
              </a:r>
              <a:r>
                <a:rPr kumimoji="0" lang="zh-CN" altLang="en-US" sz="1000">
                  <a:solidFill>
                    <a:srgbClr val="333399"/>
                  </a:solidFill>
                  <a:latin typeface="Arial" panose="020B0604020202020204" pitchFamily="34" charset="0"/>
                  <a:ea typeface="黑体" panose="02010609060101010101" pitchFamily="49" charset="-122"/>
                </a:rPr>
                <a:t> </a:t>
              </a:r>
              <a:r>
                <a:rPr kumimoji="0" lang="en-US" altLang="zh-CN" sz="2000">
                  <a:solidFill>
                    <a:srgbClr val="333399"/>
                  </a:solidFill>
                  <a:latin typeface="Arial" panose="020B0604020202020204" pitchFamily="34" charset="0"/>
                  <a:ea typeface="黑体" panose="02010609060101010101" pitchFamily="49" charset="-122"/>
                </a:rPr>
                <a:t>2</a:t>
              </a:r>
            </a:p>
          </p:txBody>
        </p:sp>
      </p:grpSp>
      <p:grpSp>
        <p:nvGrpSpPr>
          <p:cNvPr id="5" name="Group 29"/>
          <p:cNvGrpSpPr>
            <a:grpSpLocks/>
          </p:cNvGrpSpPr>
          <p:nvPr/>
        </p:nvGrpSpPr>
        <p:grpSpPr bwMode="auto">
          <a:xfrm>
            <a:off x="6719888" y="5770563"/>
            <a:ext cx="2303462" cy="488950"/>
            <a:chOff x="1973" y="2532"/>
            <a:chExt cx="1451" cy="308"/>
          </a:xfrm>
        </p:grpSpPr>
        <p:sp>
          <p:nvSpPr>
            <p:cNvPr id="76823" name="AutoShape 30"/>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6824" name="Text Box 31"/>
            <p:cNvSpPr txBox="1">
              <a:spLocks noChangeArrowheads="1"/>
            </p:cNvSpPr>
            <p:nvPr/>
          </p:nvSpPr>
          <p:spPr bwMode="auto">
            <a:xfrm>
              <a:off x="2489" y="2532"/>
              <a:ext cx="5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solidFill>
                    <a:srgbClr val="333399"/>
                  </a:solidFill>
                  <a:latin typeface="Tahoma" panose="020B0604030504040204" pitchFamily="34" charset="0"/>
                  <a:ea typeface="黑体" panose="02010609060101010101" pitchFamily="49" charset="-122"/>
                </a:rPr>
                <a:t>分组</a:t>
              </a:r>
              <a:r>
                <a:rPr kumimoji="0" lang="zh-CN" altLang="en-US" sz="1000">
                  <a:solidFill>
                    <a:srgbClr val="333399"/>
                  </a:solidFill>
                  <a:latin typeface="Arial" panose="020B0604020202020204" pitchFamily="34" charset="0"/>
                  <a:ea typeface="黑体" panose="02010609060101010101" pitchFamily="49" charset="-122"/>
                </a:rPr>
                <a:t> </a:t>
              </a:r>
              <a:r>
                <a:rPr kumimoji="0" lang="en-US" altLang="zh-CN" sz="2000">
                  <a:solidFill>
                    <a:srgbClr val="333399"/>
                  </a:solidFill>
                  <a:latin typeface="Arial" panose="020B0604020202020204" pitchFamily="34" charset="0"/>
                  <a:ea typeface="黑体" panose="02010609060101010101" pitchFamily="49" charset="-122"/>
                </a:rPr>
                <a:t>3</a:t>
              </a:r>
            </a:p>
          </p:txBody>
        </p:sp>
      </p:grpSp>
      <p:sp>
        <p:nvSpPr>
          <p:cNvPr id="76814" name="Line 8"/>
          <p:cNvSpPr>
            <a:spLocks noChangeShapeType="1"/>
          </p:cNvSpPr>
          <p:nvPr/>
        </p:nvSpPr>
        <p:spPr bwMode="auto">
          <a:xfrm>
            <a:off x="3832226" y="2209800"/>
            <a:ext cx="5184775" cy="0"/>
          </a:xfrm>
          <a:prstGeom prst="line">
            <a:avLst/>
          </a:prstGeom>
          <a:noFill/>
          <a:ln w="952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15" name="Text Box 9"/>
          <p:cNvSpPr txBox="1">
            <a:spLocks noChangeArrowheads="1"/>
          </p:cNvSpPr>
          <p:nvPr/>
        </p:nvSpPr>
        <p:spPr bwMode="auto">
          <a:xfrm>
            <a:off x="6137275" y="1970089"/>
            <a:ext cx="692150"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solidFill>
                  <a:srgbClr val="333399"/>
                </a:solidFill>
                <a:latin typeface="Times New Roman" panose="02020603050405020304" pitchFamily="18" charset="0"/>
                <a:ea typeface="仿宋_GB2312"/>
                <a:cs typeface="仿宋_GB2312"/>
              </a:rPr>
              <a:t>报文</a:t>
            </a:r>
          </a:p>
        </p:txBody>
      </p:sp>
      <p:grpSp>
        <p:nvGrpSpPr>
          <p:cNvPr id="76816" name="Group 77"/>
          <p:cNvGrpSpPr>
            <a:grpSpLocks/>
          </p:cNvGrpSpPr>
          <p:nvPr/>
        </p:nvGrpSpPr>
        <p:grpSpPr bwMode="auto">
          <a:xfrm>
            <a:off x="3760788" y="2425700"/>
            <a:ext cx="5264150" cy="431800"/>
            <a:chOff x="1202" y="2206"/>
            <a:chExt cx="3316" cy="272"/>
          </a:xfrm>
        </p:grpSpPr>
        <p:grpSp>
          <p:nvGrpSpPr>
            <p:cNvPr id="76817" name="Group 75"/>
            <p:cNvGrpSpPr>
              <a:grpSpLocks/>
            </p:cNvGrpSpPr>
            <p:nvPr/>
          </p:nvGrpSpPr>
          <p:grpSpPr bwMode="auto">
            <a:xfrm>
              <a:off x="1247" y="2206"/>
              <a:ext cx="3266" cy="272"/>
              <a:chOff x="1247" y="2931"/>
              <a:chExt cx="3266" cy="272"/>
            </a:xfrm>
          </p:grpSpPr>
          <p:sp>
            <p:nvSpPr>
              <p:cNvPr id="76819" name="Rectangle 70"/>
              <p:cNvSpPr>
                <a:spLocks noChangeArrowheads="1"/>
              </p:cNvSpPr>
              <p:nvPr/>
            </p:nvSpPr>
            <p:spPr bwMode="auto">
              <a:xfrm>
                <a:off x="1248" y="2931"/>
                <a:ext cx="1088" cy="272"/>
              </a:xfrm>
              <a:prstGeom prst="rect">
                <a:avLst/>
              </a:prstGeom>
              <a:solidFill>
                <a:srgbClr val="CCEC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000">
                  <a:solidFill>
                    <a:srgbClr val="333399"/>
                  </a:solidFill>
                  <a:latin typeface="Arial" panose="020B0604020202020204" pitchFamily="34" charset="0"/>
                  <a:ea typeface="黑体" panose="02010609060101010101" pitchFamily="49" charset="-122"/>
                </a:endParaRPr>
              </a:p>
            </p:txBody>
          </p:sp>
          <p:sp>
            <p:nvSpPr>
              <p:cNvPr id="76820" name="Rectangle 71"/>
              <p:cNvSpPr>
                <a:spLocks noChangeArrowheads="1"/>
              </p:cNvSpPr>
              <p:nvPr/>
            </p:nvSpPr>
            <p:spPr bwMode="auto">
              <a:xfrm>
                <a:off x="2336" y="2931"/>
                <a:ext cx="1088" cy="272"/>
              </a:xfrm>
              <a:prstGeom prst="rect">
                <a:avLst/>
              </a:prstGeom>
              <a:solidFill>
                <a:srgbClr val="CCEC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000">
                  <a:solidFill>
                    <a:srgbClr val="333399"/>
                  </a:solidFill>
                  <a:latin typeface="Tahoma" panose="020B0604030504040204" pitchFamily="34" charset="0"/>
                  <a:ea typeface="黑体" panose="02010609060101010101" pitchFamily="49" charset="-122"/>
                </a:endParaRPr>
              </a:p>
            </p:txBody>
          </p:sp>
          <p:sp>
            <p:nvSpPr>
              <p:cNvPr id="76821" name="Rectangle 72"/>
              <p:cNvSpPr>
                <a:spLocks noChangeArrowheads="1"/>
              </p:cNvSpPr>
              <p:nvPr/>
            </p:nvSpPr>
            <p:spPr bwMode="auto">
              <a:xfrm>
                <a:off x="3425" y="2931"/>
                <a:ext cx="1088" cy="272"/>
              </a:xfrm>
              <a:prstGeom prst="rect">
                <a:avLst/>
              </a:prstGeom>
              <a:solidFill>
                <a:srgbClr val="CCEC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000">
                  <a:solidFill>
                    <a:srgbClr val="333399"/>
                  </a:solidFill>
                  <a:latin typeface="Arial" panose="020B0604020202020204" pitchFamily="34" charset="0"/>
                  <a:ea typeface="黑体" panose="02010609060101010101" pitchFamily="49" charset="-122"/>
                </a:endParaRPr>
              </a:p>
            </p:txBody>
          </p:sp>
          <p:sp>
            <p:nvSpPr>
              <p:cNvPr id="76822" name="Rectangle 74"/>
              <p:cNvSpPr>
                <a:spLocks noChangeArrowheads="1"/>
              </p:cNvSpPr>
              <p:nvPr/>
            </p:nvSpPr>
            <p:spPr bwMode="auto">
              <a:xfrm>
                <a:off x="1247" y="2931"/>
                <a:ext cx="3266" cy="27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76818" name="Text Box 76"/>
            <p:cNvSpPr txBox="1">
              <a:spLocks noChangeArrowheads="1"/>
            </p:cNvSpPr>
            <p:nvPr/>
          </p:nvSpPr>
          <p:spPr bwMode="auto">
            <a:xfrm>
              <a:off x="1202" y="2219"/>
              <a:ext cx="3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1101000110101010110101011100010011010010</a:t>
              </a:r>
            </a:p>
          </p:txBody>
        </p:sp>
      </p:grpSp>
    </p:spTree>
    <p:extLst>
      <p:ext uri="{BB962C8B-B14F-4D97-AF65-F5344CB8AC3E}">
        <p14:creationId xmlns:p14="http://schemas.microsoft.com/office/powerpoint/2010/main" val="11285416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nodeType="afterGroup">
                            <p:stCondLst>
                              <p:cond delay="0"/>
                            </p:stCondLst>
                            <p:childTnLst>
                              <p:par>
                                <p:cTn id="8" presetID="42" presetClass="path" presetSubtype="0" accel="50000" decel="50000" fill="hold" grpId="0" nodeType="afterEffect">
                                  <p:stCondLst>
                                    <p:cond delay="0"/>
                                  </p:stCondLst>
                                  <p:childTnLst>
                                    <p:animMotion origin="layout" path="M 2.5E-6 -2.59259E-6 L 2.5E-6 0.14375 " pathEditMode="relative" rAng="0" ptsTypes="AA">
                                      <p:cBhvr>
                                        <p:cTn id="9" dur="1000" fill="hold"/>
                                        <p:tgtEl>
                                          <p:spTgt spid="16"/>
                                        </p:tgtEl>
                                        <p:attrNameLst>
                                          <p:attrName>ppt_x</p:attrName>
                                          <p:attrName>ppt_y</p:attrName>
                                        </p:attrNameLst>
                                      </p:cBhvr>
                                      <p:rCtr x="0" y="7176"/>
                                    </p:animMotion>
                                  </p:childTnLst>
                                </p:cTn>
                              </p:par>
                            </p:childTnLst>
                          </p:cTn>
                        </p:par>
                        <p:par>
                          <p:cTn id="10" fill="hold" nodeType="afterGroup">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nodeType="afterEffect">
                                  <p:stCondLst>
                                    <p:cond delay="50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nodeType="afterGroup">
                            <p:stCondLst>
                              <p:cond delay="2000"/>
                            </p:stCondLst>
                            <p:childTnLst>
                              <p:par>
                                <p:cTn id="17" presetID="42" presetClass="path" presetSubtype="0" accel="50000" decel="50000" fill="hold" grpId="0" nodeType="afterEffect">
                                  <p:stCondLst>
                                    <p:cond delay="500"/>
                                  </p:stCondLst>
                                  <p:childTnLst>
                                    <p:animMotion origin="layout" path="M 0 0.05972 L 0 0.25926 " pathEditMode="relative" rAng="0" ptsTypes="AA">
                                      <p:cBhvr>
                                        <p:cTn id="18" dur="1000" fill="hold"/>
                                        <p:tgtEl>
                                          <p:spTgt spid="17"/>
                                        </p:tgtEl>
                                        <p:attrNameLst>
                                          <p:attrName>ppt_x</p:attrName>
                                          <p:attrName>ppt_y</p:attrName>
                                        </p:attrNameLst>
                                      </p:cBhvr>
                                      <p:rCtr x="0" y="9977"/>
                                    </p:animMotion>
                                  </p:childTnLst>
                                </p:cTn>
                              </p:par>
                            </p:childTnLst>
                          </p:cTn>
                        </p:par>
                        <p:par>
                          <p:cTn id="19" fill="hold" nodeType="afterGroup">
                            <p:stCondLst>
                              <p:cond delay="3500"/>
                            </p:stCondLst>
                            <p:childTnLst>
                              <p:par>
                                <p:cTn id="20" presetID="1" presetClass="entr" presetSubtype="0" fill="hold" grpId="0" nodeType="afterEffect">
                                  <p:stCondLst>
                                    <p:cond delay="50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nodeType="afterGroup">
                            <p:stCondLst>
                              <p:cond delay="4000"/>
                            </p:stCondLst>
                            <p:childTnLst>
                              <p:par>
                                <p:cTn id="23" presetID="1" presetClass="entr" presetSubtype="0" fill="hold" nodeType="after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childTnLst>
                          </p:cTn>
                        </p:par>
                        <p:par>
                          <p:cTn id="25" fill="hold" nodeType="afterGroup">
                            <p:stCondLst>
                              <p:cond delay="4500"/>
                            </p:stCondLst>
                            <p:childTnLst>
                              <p:par>
                                <p:cTn id="26" presetID="42" presetClass="path" presetSubtype="0" accel="50000" decel="50000" fill="hold" grpId="0" nodeType="afterEffect">
                                  <p:stCondLst>
                                    <p:cond delay="500"/>
                                  </p:stCondLst>
                                  <p:childTnLst>
                                    <p:animMotion origin="layout" path="M -2.5E-6 -1.96532E-6 L -2.5E-6 0.34613 " pathEditMode="relative" rAng="0" ptsTypes="AA">
                                      <p:cBhvr>
                                        <p:cTn id="27" dur="1000" fill="hold"/>
                                        <p:tgtEl>
                                          <p:spTgt spid="18"/>
                                        </p:tgtEl>
                                        <p:attrNameLst>
                                          <p:attrName>ppt_x</p:attrName>
                                          <p:attrName>ppt_y</p:attrName>
                                        </p:attrNameLst>
                                      </p:cBhvr>
                                      <p:rCtr x="0" y="17295"/>
                                    </p:animMotion>
                                  </p:childTnLst>
                                </p:cTn>
                              </p:par>
                            </p:childTnLst>
                          </p:cTn>
                        </p:par>
                        <p:par>
                          <p:cTn id="28" fill="hold" nodeType="afterGroup">
                            <p:stCondLst>
                              <p:cond delay="6000"/>
                            </p:stCondLst>
                            <p:childTnLst>
                              <p:par>
                                <p:cTn id="29" presetID="1" presetClass="entr" presetSubtype="0" fill="hold" grpId="0" nodeType="afterEffect">
                                  <p:stCondLst>
                                    <p:cond delay="50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nodeType="afterGroup">
                            <p:stCondLst>
                              <p:cond delay="6500"/>
                            </p:stCondLst>
                            <p:childTnLst>
                              <p:par>
                                <p:cTn id="32" presetID="1" presetClass="entr" presetSubtype="0" fill="hold" nodeType="afterEffect">
                                  <p:stCondLst>
                                    <p:cond delay="500"/>
                                  </p:stCondLst>
                                  <p:childTnLst>
                                    <p:set>
                                      <p:cBhvr>
                                        <p:cTn id="3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2" grpId="0" animBg="1"/>
      <p:bldP spid="23" grpId="0" animBg="1"/>
      <p:bldP spid="2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zh-CN" altLang="en-US" sz="3200"/>
              <a:t>分组交换的原理（二）</a:t>
            </a:r>
          </a:p>
        </p:txBody>
      </p:sp>
      <p:grpSp>
        <p:nvGrpSpPr>
          <p:cNvPr id="77827" name="Group 4"/>
          <p:cNvGrpSpPr>
            <a:grpSpLocks/>
          </p:cNvGrpSpPr>
          <p:nvPr/>
        </p:nvGrpSpPr>
        <p:grpSpPr bwMode="auto">
          <a:xfrm>
            <a:off x="3052764" y="2192339"/>
            <a:ext cx="4090987" cy="3667125"/>
            <a:chOff x="2256" y="2386"/>
            <a:chExt cx="2147" cy="1919"/>
          </a:xfrm>
        </p:grpSpPr>
        <p:sp>
          <p:nvSpPr>
            <p:cNvPr id="61445" name="Oval 5"/>
            <p:cNvSpPr>
              <a:spLocks noChangeArrowheads="1"/>
            </p:cNvSpPr>
            <p:nvPr/>
          </p:nvSpPr>
          <p:spPr bwMode="auto">
            <a:xfrm rot="-1674972">
              <a:off x="2346" y="2526"/>
              <a:ext cx="1015" cy="692"/>
            </a:xfrm>
            <a:prstGeom prst="ellipse">
              <a:avLst/>
            </a:prstGeom>
            <a:solidFill>
              <a:srgbClr val="FFFF99"/>
            </a:solidFill>
            <a:ln w="1270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46" name="Oval 6"/>
            <p:cNvSpPr>
              <a:spLocks noChangeArrowheads="1"/>
            </p:cNvSpPr>
            <p:nvPr/>
          </p:nvSpPr>
          <p:spPr bwMode="auto">
            <a:xfrm rot="-774972">
              <a:off x="3025" y="2386"/>
              <a:ext cx="887" cy="642"/>
            </a:xfrm>
            <a:prstGeom prst="ellipse">
              <a:avLst/>
            </a:prstGeom>
            <a:solidFill>
              <a:srgbClr val="FFFF99"/>
            </a:solidFill>
            <a:ln w="1270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47" name="Oval 7"/>
            <p:cNvSpPr>
              <a:spLocks noChangeArrowheads="1"/>
            </p:cNvSpPr>
            <p:nvPr/>
          </p:nvSpPr>
          <p:spPr bwMode="auto">
            <a:xfrm rot="-174972">
              <a:off x="3673" y="2621"/>
              <a:ext cx="655" cy="832"/>
            </a:xfrm>
            <a:prstGeom prst="ellipse">
              <a:avLst/>
            </a:prstGeom>
            <a:solidFill>
              <a:srgbClr val="FFFF99"/>
            </a:solidFill>
            <a:ln w="1270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48" name="Oval 8"/>
            <p:cNvSpPr>
              <a:spLocks noChangeArrowheads="1"/>
            </p:cNvSpPr>
            <p:nvPr/>
          </p:nvSpPr>
          <p:spPr bwMode="auto">
            <a:xfrm rot="18365028">
              <a:off x="3755" y="3107"/>
              <a:ext cx="687" cy="610"/>
            </a:xfrm>
            <a:prstGeom prst="ellipse">
              <a:avLst/>
            </a:prstGeom>
            <a:solidFill>
              <a:srgbClr val="FFFF99"/>
            </a:solidFill>
            <a:ln w="1270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49" name="Oval 9"/>
            <p:cNvSpPr>
              <a:spLocks noChangeArrowheads="1"/>
            </p:cNvSpPr>
            <p:nvPr/>
          </p:nvSpPr>
          <p:spPr bwMode="auto">
            <a:xfrm rot="-1674972">
              <a:off x="3052" y="3445"/>
              <a:ext cx="1111" cy="772"/>
            </a:xfrm>
            <a:prstGeom prst="ellipse">
              <a:avLst/>
            </a:prstGeom>
            <a:solidFill>
              <a:srgbClr val="FFFF99"/>
            </a:solidFill>
            <a:ln w="1270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50" name="Oval 10"/>
            <p:cNvSpPr>
              <a:spLocks noChangeArrowheads="1"/>
            </p:cNvSpPr>
            <p:nvPr/>
          </p:nvSpPr>
          <p:spPr bwMode="auto">
            <a:xfrm rot="-594972">
              <a:off x="2616" y="3772"/>
              <a:ext cx="793" cy="533"/>
            </a:xfrm>
            <a:prstGeom prst="ellipse">
              <a:avLst/>
            </a:prstGeom>
            <a:solidFill>
              <a:srgbClr val="FFFF99"/>
            </a:solidFill>
            <a:ln w="1270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51" name="Oval 11"/>
            <p:cNvSpPr>
              <a:spLocks noChangeArrowheads="1"/>
            </p:cNvSpPr>
            <p:nvPr/>
          </p:nvSpPr>
          <p:spPr bwMode="auto">
            <a:xfrm rot="-1674972">
              <a:off x="2311" y="3539"/>
              <a:ext cx="503" cy="631"/>
            </a:xfrm>
            <a:prstGeom prst="ellipse">
              <a:avLst/>
            </a:prstGeom>
            <a:solidFill>
              <a:srgbClr val="FFFF99"/>
            </a:solidFill>
            <a:ln w="1270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52" name="Oval 12"/>
            <p:cNvSpPr>
              <a:spLocks noChangeArrowheads="1"/>
            </p:cNvSpPr>
            <p:nvPr/>
          </p:nvSpPr>
          <p:spPr bwMode="auto">
            <a:xfrm rot="18065028">
              <a:off x="2160" y="3115"/>
              <a:ext cx="695" cy="504"/>
            </a:xfrm>
            <a:prstGeom prst="ellipse">
              <a:avLst/>
            </a:prstGeom>
            <a:solidFill>
              <a:srgbClr val="FFFF99"/>
            </a:solidFill>
            <a:ln w="1270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53" name="Freeform 13"/>
            <p:cNvSpPr>
              <a:spLocks/>
            </p:cNvSpPr>
            <p:nvPr/>
          </p:nvSpPr>
          <p:spPr bwMode="auto">
            <a:xfrm>
              <a:off x="2358" y="2506"/>
              <a:ext cx="1931" cy="1686"/>
            </a:xfrm>
            <a:custGeom>
              <a:avLst/>
              <a:gdLst/>
              <a:ahLst/>
              <a:cxnLst>
                <a:cxn ang="0">
                  <a:pos x="579" y="263"/>
                </a:cxn>
                <a:cxn ang="0">
                  <a:pos x="632" y="168"/>
                </a:cxn>
                <a:cxn ang="0">
                  <a:pos x="695" y="126"/>
                </a:cxn>
                <a:cxn ang="0">
                  <a:pos x="916" y="115"/>
                </a:cxn>
                <a:cxn ang="0">
                  <a:pos x="1095" y="52"/>
                </a:cxn>
                <a:cxn ang="0">
                  <a:pos x="1158" y="21"/>
                </a:cxn>
                <a:cxn ang="0">
                  <a:pos x="1221" y="0"/>
                </a:cxn>
                <a:cxn ang="0">
                  <a:pos x="1337" y="42"/>
                </a:cxn>
                <a:cxn ang="0">
                  <a:pos x="1400" y="84"/>
                </a:cxn>
                <a:cxn ang="0">
                  <a:pos x="1432" y="105"/>
                </a:cxn>
                <a:cxn ang="0">
                  <a:pos x="1505" y="158"/>
                </a:cxn>
                <a:cxn ang="0">
                  <a:pos x="1526" y="189"/>
                </a:cxn>
                <a:cxn ang="0">
                  <a:pos x="1558" y="210"/>
                </a:cxn>
                <a:cxn ang="0">
                  <a:pos x="1653" y="294"/>
                </a:cxn>
                <a:cxn ang="0">
                  <a:pos x="1737" y="368"/>
                </a:cxn>
                <a:cxn ang="0">
                  <a:pos x="1800" y="389"/>
                </a:cxn>
                <a:cxn ang="0">
                  <a:pos x="1832" y="410"/>
                </a:cxn>
                <a:cxn ang="0">
                  <a:pos x="1916" y="589"/>
                </a:cxn>
                <a:cxn ang="0">
                  <a:pos x="1842" y="1084"/>
                </a:cxn>
                <a:cxn ang="0">
                  <a:pos x="1769" y="1168"/>
                </a:cxn>
                <a:cxn ang="0">
                  <a:pos x="1653" y="1284"/>
                </a:cxn>
                <a:cxn ang="0">
                  <a:pos x="1590" y="1347"/>
                </a:cxn>
                <a:cxn ang="0">
                  <a:pos x="1558" y="1368"/>
                </a:cxn>
                <a:cxn ang="0">
                  <a:pos x="1474" y="1431"/>
                </a:cxn>
                <a:cxn ang="0">
                  <a:pos x="1411" y="1453"/>
                </a:cxn>
                <a:cxn ang="0">
                  <a:pos x="1253" y="1579"/>
                </a:cxn>
                <a:cxn ang="0">
                  <a:pos x="1190" y="1621"/>
                </a:cxn>
                <a:cxn ang="0">
                  <a:pos x="1000" y="1684"/>
                </a:cxn>
                <a:cxn ang="0">
                  <a:pos x="432" y="1653"/>
                </a:cxn>
                <a:cxn ang="0">
                  <a:pos x="337" y="1621"/>
                </a:cxn>
                <a:cxn ang="0">
                  <a:pos x="242" y="1558"/>
                </a:cxn>
                <a:cxn ang="0">
                  <a:pos x="168" y="1463"/>
                </a:cxn>
                <a:cxn ang="0">
                  <a:pos x="126" y="1400"/>
                </a:cxn>
                <a:cxn ang="0">
                  <a:pos x="105" y="1368"/>
                </a:cxn>
                <a:cxn ang="0">
                  <a:pos x="21" y="1242"/>
                </a:cxn>
                <a:cxn ang="0">
                  <a:pos x="32" y="1031"/>
                </a:cxn>
                <a:cxn ang="0">
                  <a:pos x="42" y="821"/>
                </a:cxn>
                <a:cxn ang="0">
                  <a:pos x="84" y="631"/>
                </a:cxn>
                <a:cxn ang="0">
                  <a:pos x="200" y="337"/>
                </a:cxn>
                <a:cxn ang="0">
                  <a:pos x="242" y="263"/>
                </a:cxn>
                <a:cxn ang="0">
                  <a:pos x="305" y="252"/>
                </a:cxn>
                <a:cxn ang="0">
                  <a:pos x="326" y="189"/>
                </a:cxn>
                <a:cxn ang="0">
                  <a:pos x="400" y="147"/>
                </a:cxn>
                <a:cxn ang="0">
                  <a:pos x="432" y="168"/>
                </a:cxn>
                <a:cxn ang="0">
                  <a:pos x="453" y="200"/>
                </a:cxn>
                <a:cxn ang="0">
                  <a:pos x="537" y="210"/>
                </a:cxn>
                <a:cxn ang="0">
                  <a:pos x="558" y="242"/>
                </a:cxn>
                <a:cxn ang="0">
                  <a:pos x="579" y="263"/>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FFFF99"/>
            </a:solidFill>
            <a:ln w="9525">
              <a:noFill/>
              <a:round/>
              <a:headEnd/>
              <a:tailEnd/>
            </a:ln>
            <a:effectLst/>
          </p:spPr>
          <p:txBody>
            <a:bodyPr wrap="none" anchor="ctr"/>
            <a:lstStyle/>
            <a:p>
              <a:pPr eaLnBrk="1" hangingPunct="1">
                <a:defRPr/>
              </a:pPr>
              <a:endParaRPr lang="zh-CN" altLang="en-US">
                <a:latin typeface="+mn-ea"/>
                <a:ea typeface="+mn-ea"/>
              </a:endParaRPr>
            </a:p>
          </p:txBody>
        </p:sp>
      </p:grpSp>
      <p:sp>
        <p:nvSpPr>
          <p:cNvPr id="61454" name="Line 14"/>
          <p:cNvSpPr>
            <a:spLocks noChangeShapeType="1"/>
          </p:cNvSpPr>
          <p:nvPr/>
        </p:nvSpPr>
        <p:spPr bwMode="auto">
          <a:xfrm flipV="1">
            <a:off x="4184651" y="2427289"/>
            <a:ext cx="1281113" cy="555625"/>
          </a:xfrm>
          <a:prstGeom prst="line">
            <a:avLst/>
          </a:prstGeom>
          <a:noFill/>
          <a:ln w="28575">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55" name="Line 15"/>
          <p:cNvSpPr>
            <a:spLocks noChangeShapeType="1"/>
          </p:cNvSpPr>
          <p:nvPr/>
        </p:nvSpPr>
        <p:spPr bwMode="auto">
          <a:xfrm>
            <a:off x="5622925" y="2501900"/>
            <a:ext cx="757238" cy="1398588"/>
          </a:xfrm>
          <a:prstGeom prst="line">
            <a:avLst/>
          </a:prstGeom>
          <a:noFill/>
          <a:ln w="28575">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56" name="Line 16"/>
          <p:cNvSpPr>
            <a:spLocks noChangeShapeType="1"/>
          </p:cNvSpPr>
          <p:nvPr/>
        </p:nvSpPr>
        <p:spPr bwMode="auto">
          <a:xfrm flipH="1">
            <a:off x="3429001" y="3074988"/>
            <a:ext cx="665163" cy="1255712"/>
          </a:xfrm>
          <a:prstGeom prst="line">
            <a:avLst/>
          </a:prstGeom>
          <a:noFill/>
          <a:ln w="28575">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57" name="Line 17"/>
          <p:cNvSpPr>
            <a:spLocks noChangeShapeType="1"/>
          </p:cNvSpPr>
          <p:nvPr/>
        </p:nvSpPr>
        <p:spPr bwMode="auto">
          <a:xfrm>
            <a:off x="3470276" y="4508500"/>
            <a:ext cx="1520825" cy="882650"/>
          </a:xfrm>
          <a:prstGeom prst="line">
            <a:avLst/>
          </a:prstGeom>
          <a:noFill/>
          <a:ln w="28575">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58" name="Line 18"/>
          <p:cNvSpPr>
            <a:spLocks noChangeShapeType="1"/>
          </p:cNvSpPr>
          <p:nvPr/>
        </p:nvSpPr>
        <p:spPr bwMode="auto">
          <a:xfrm flipV="1">
            <a:off x="5054601" y="4176713"/>
            <a:ext cx="1325563" cy="1306512"/>
          </a:xfrm>
          <a:prstGeom prst="line">
            <a:avLst/>
          </a:prstGeom>
          <a:noFill/>
          <a:ln w="28575">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59" name="Line 19"/>
          <p:cNvSpPr>
            <a:spLocks noChangeShapeType="1"/>
          </p:cNvSpPr>
          <p:nvPr/>
        </p:nvSpPr>
        <p:spPr bwMode="auto">
          <a:xfrm>
            <a:off x="4237038" y="3081338"/>
            <a:ext cx="2125662" cy="946150"/>
          </a:xfrm>
          <a:prstGeom prst="line">
            <a:avLst/>
          </a:prstGeom>
          <a:noFill/>
          <a:ln w="28575">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60" name="Line 20"/>
          <p:cNvSpPr>
            <a:spLocks noChangeShapeType="1"/>
          </p:cNvSpPr>
          <p:nvPr/>
        </p:nvSpPr>
        <p:spPr bwMode="auto">
          <a:xfrm>
            <a:off x="4135439" y="2917825"/>
            <a:ext cx="1000125" cy="2471738"/>
          </a:xfrm>
          <a:prstGeom prst="line">
            <a:avLst/>
          </a:prstGeom>
          <a:noFill/>
          <a:ln w="28575">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61" name="Line 21"/>
          <p:cNvSpPr>
            <a:spLocks noChangeShapeType="1"/>
          </p:cNvSpPr>
          <p:nvPr/>
        </p:nvSpPr>
        <p:spPr bwMode="auto">
          <a:xfrm flipV="1">
            <a:off x="4459288" y="5461001"/>
            <a:ext cx="639762" cy="549275"/>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62" name="Line 22"/>
          <p:cNvSpPr>
            <a:spLocks noChangeShapeType="1"/>
          </p:cNvSpPr>
          <p:nvPr/>
        </p:nvSpPr>
        <p:spPr bwMode="auto">
          <a:xfrm rot="-5400000">
            <a:off x="5383213" y="2111375"/>
            <a:ext cx="336550" cy="0"/>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63" name="Line 23"/>
          <p:cNvSpPr>
            <a:spLocks noChangeShapeType="1"/>
          </p:cNvSpPr>
          <p:nvPr/>
        </p:nvSpPr>
        <p:spPr bwMode="auto">
          <a:xfrm>
            <a:off x="6472238" y="4176713"/>
            <a:ext cx="639762" cy="1008062"/>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64" name="Line 24"/>
          <p:cNvSpPr>
            <a:spLocks noChangeShapeType="1"/>
          </p:cNvSpPr>
          <p:nvPr/>
        </p:nvSpPr>
        <p:spPr bwMode="auto">
          <a:xfrm flipV="1">
            <a:off x="2551114" y="4433888"/>
            <a:ext cx="644525" cy="6350"/>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65" name="Line 25"/>
          <p:cNvSpPr>
            <a:spLocks noChangeShapeType="1"/>
          </p:cNvSpPr>
          <p:nvPr/>
        </p:nvSpPr>
        <p:spPr bwMode="auto">
          <a:xfrm rot="5400000" flipH="1">
            <a:off x="3708401" y="2543176"/>
            <a:ext cx="773112" cy="1587"/>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66" name="Text Box 26"/>
          <p:cNvSpPr txBox="1">
            <a:spLocks noChangeArrowheads="1"/>
          </p:cNvSpPr>
          <p:nvPr/>
        </p:nvSpPr>
        <p:spPr bwMode="auto">
          <a:xfrm>
            <a:off x="2206625" y="3798888"/>
            <a:ext cx="495300" cy="400050"/>
          </a:xfrm>
          <a:prstGeom prst="rect">
            <a:avLst/>
          </a:prstGeom>
          <a:noFill/>
          <a:ln w="9525">
            <a:noFill/>
            <a:miter lim="800000"/>
            <a:headEnd/>
            <a:tailEnd/>
          </a:ln>
          <a:effectLst/>
        </p:spPr>
        <p:txBody>
          <a:bodyPr wrap="none">
            <a:spAutoFit/>
          </a:bodyPr>
          <a:lstStyle/>
          <a:p>
            <a:pPr eaLnBrk="1" hangingPunct="1">
              <a:defRPr/>
            </a:pPr>
            <a:r>
              <a:rPr lang="en-US" altLang="zh-CN" sz="2000">
                <a:solidFill>
                  <a:srgbClr val="333399"/>
                </a:solidFill>
                <a:latin typeface="+mn-ea"/>
                <a:ea typeface="+mn-ea"/>
              </a:rPr>
              <a:t>H</a:t>
            </a:r>
            <a:r>
              <a:rPr lang="en-US" altLang="zh-CN" sz="2000" baseline="-25000">
                <a:solidFill>
                  <a:srgbClr val="333399"/>
                </a:solidFill>
                <a:latin typeface="+mn-ea"/>
                <a:ea typeface="+mn-ea"/>
              </a:rPr>
              <a:t>1</a:t>
            </a:r>
            <a:endParaRPr lang="en-US" altLang="zh-CN" sz="2000">
              <a:solidFill>
                <a:srgbClr val="333399"/>
              </a:solidFill>
              <a:latin typeface="+mn-ea"/>
              <a:ea typeface="+mn-ea"/>
            </a:endParaRPr>
          </a:p>
        </p:txBody>
      </p:sp>
      <p:sp>
        <p:nvSpPr>
          <p:cNvPr id="77841" name="Oval 31"/>
          <p:cNvSpPr>
            <a:spLocks noChangeArrowheads="1"/>
          </p:cNvSpPr>
          <p:nvPr/>
        </p:nvSpPr>
        <p:spPr bwMode="auto">
          <a:xfrm>
            <a:off x="3179763" y="4176714"/>
            <a:ext cx="457200" cy="458787"/>
          </a:xfrm>
          <a:prstGeom prst="ellipse">
            <a:avLst/>
          </a:prstGeom>
          <a:solidFill>
            <a:srgbClr val="66FF33"/>
          </a:solidFill>
          <a:ln w="1905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华文中宋" panose="02010600040101010101" pitchFamily="2" charset="-122"/>
              </a:rPr>
              <a:t>A</a:t>
            </a:r>
          </a:p>
        </p:txBody>
      </p:sp>
      <p:sp>
        <p:nvSpPr>
          <p:cNvPr id="61479" name="Line 39"/>
          <p:cNvSpPr>
            <a:spLocks noChangeShapeType="1"/>
          </p:cNvSpPr>
          <p:nvPr/>
        </p:nvSpPr>
        <p:spPr bwMode="auto">
          <a:xfrm flipV="1">
            <a:off x="6472238" y="3579813"/>
            <a:ext cx="806450" cy="412750"/>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61483" name="AutoShape 43"/>
          <p:cNvSpPr>
            <a:spLocks noChangeArrowheads="1"/>
          </p:cNvSpPr>
          <p:nvPr/>
        </p:nvSpPr>
        <p:spPr bwMode="auto">
          <a:xfrm flipV="1">
            <a:off x="6024563" y="5827713"/>
            <a:ext cx="1655762" cy="425450"/>
          </a:xfrm>
          <a:prstGeom prst="wedgeRoundRectCallout">
            <a:avLst>
              <a:gd name="adj1" fmla="val -60356"/>
              <a:gd name="adj2" fmla="val 115671"/>
              <a:gd name="adj3" fmla="val 16667"/>
            </a:avLst>
          </a:prstGeom>
          <a:solidFill>
            <a:schemeClr val="bg1"/>
          </a:solidFill>
          <a:ln w="9525">
            <a:solidFill>
              <a:schemeClr val="tx1"/>
            </a:solidFill>
            <a:miter lim="800000"/>
            <a:headEnd/>
            <a:tailEnd/>
          </a:ln>
          <a:effectLst/>
        </p:spPr>
        <p:txBody>
          <a:bodyPr rot="10800000" wrap="none" anchor="ctr"/>
          <a:lstStyle/>
          <a:p>
            <a:pPr algn="ctr" eaLnBrk="1" hangingPunct="1">
              <a:defRPr/>
            </a:pPr>
            <a:endParaRPr lang="zh-CN" altLang="zh-CN" sz="2400">
              <a:latin typeface="+mn-ea"/>
              <a:ea typeface="+mn-ea"/>
            </a:endParaRPr>
          </a:p>
        </p:txBody>
      </p:sp>
      <p:sp>
        <p:nvSpPr>
          <p:cNvPr id="61484" name="Text Box 44"/>
          <p:cNvSpPr txBox="1">
            <a:spLocks noChangeArrowheads="1"/>
          </p:cNvSpPr>
          <p:nvPr/>
        </p:nvSpPr>
        <p:spPr bwMode="auto">
          <a:xfrm>
            <a:off x="6127750" y="5856289"/>
            <a:ext cx="1454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分组交换网</a:t>
            </a:r>
          </a:p>
        </p:txBody>
      </p:sp>
      <p:pic>
        <p:nvPicPr>
          <p:cNvPr id="77845" name="Picture 7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7164" y="1500189"/>
            <a:ext cx="5857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6" name="Picture 7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4389" y="3214689"/>
            <a:ext cx="5873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7" name="Picture 7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4164" y="5919789"/>
            <a:ext cx="5857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8" name="Picture 7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9439" y="5002214"/>
            <a:ext cx="5857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9" name="Picture 7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9526" y="1698626"/>
            <a:ext cx="58737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0" name="Oval 80"/>
          <p:cNvSpPr>
            <a:spLocks noChangeArrowheads="1"/>
          </p:cNvSpPr>
          <p:nvPr/>
        </p:nvSpPr>
        <p:spPr bwMode="auto">
          <a:xfrm>
            <a:off x="3903663" y="2809875"/>
            <a:ext cx="457200" cy="458788"/>
          </a:xfrm>
          <a:prstGeom prst="ellipse">
            <a:avLst/>
          </a:prstGeom>
          <a:solidFill>
            <a:srgbClr val="66FF33"/>
          </a:solidFill>
          <a:ln w="1905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华文中宋" panose="02010600040101010101" pitchFamily="2" charset="-122"/>
              </a:rPr>
              <a:t>B</a:t>
            </a:r>
          </a:p>
        </p:txBody>
      </p:sp>
      <p:sp>
        <p:nvSpPr>
          <p:cNvPr id="77851" name="Oval 81"/>
          <p:cNvSpPr>
            <a:spLocks noChangeArrowheads="1"/>
          </p:cNvSpPr>
          <p:nvPr/>
        </p:nvSpPr>
        <p:spPr bwMode="auto">
          <a:xfrm>
            <a:off x="5324475" y="2198689"/>
            <a:ext cx="457200" cy="458787"/>
          </a:xfrm>
          <a:prstGeom prst="ellipse">
            <a:avLst/>
          </a:prstGeom>
          <a:solidFill>
            <a:srgbClr val="66FF33"/>
          </a:solidFill>
          <a:ln w="1905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华文中宋" panose="02010600040101010101" pitchFamily="2" charset="-122"/>
              </a:rPr>
              <a:t>D</a:t>
            </a:r>
          </a:p>
        </p:txBody>
      </p:sp>
      <p:sp>
        <p:nvSpPr>
          <p:cNvPr id="77852" name="Oval 82"/>
          <p:cNvSpPr>
            <a:spLocks noChangeArrowheads="1"/>
          </p:cNvSpPr>
          <p:nvPr/>
        </p:nvSpPr>
        <p:spPr bwMode="auto">
          <a:xfrm>
            <a:off x="6178550" y="3827464"/>
            <a:ext cx="457200" cy="458787"/>
          </a:xfrm>
          <a:prstGeom prst="ellipse">
            <a:avLst/>
          </a:prstGeom>
          <a:solidFill>
            <a:srgbClr val="66FF33"/>
          </a:solidFill>
          <a:ln w="1905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华文中宋" panose="02010600040101010101" pitchFamily="2" charset="-122"/>
              </a:rPr>
              <a:t>E</a:t>
            </a:r>
          </a:p>
        </p:txBody>
      </p:sp>
      <p:sp>
        <p:nvSpPr>
          <p:cNvPr id="77853" name="Oval 83"/>
          <p:cNvSpPr>
            <a:spLocks noChangeArrowheads="1"/>
          </p:cNvSpPr>
          <p:nvPr/>
        </p:nvSpPr>
        <p:spPr bwMode="auto">
          <a:xfrm>
            <a:off x="4870450" y="5146675"/>
            <a:ext cx="457200" cy="458788"/>
          </a:xfrm>
          <a:prstGeom prst="ellipse">
            <a:avLst/>
          </a:prstGeom>
          <a:solidFill>
            <a:srgbClr val="66FF33"/>
          </a:solidFill>
          <a:ln w="1905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华文中宋" panose="02010600040101010101" pitchFamily="2" charset="-122"/>
              </a:rPr>
              <a:t>C</a:t>
            </a:r>
          </a:p>
        </p:txBody>
      </p:sp>
      <p:sp>
        <p:nvSpPr>
          <p:cNvPr id="61524" name="Text Box 84"/>
          <p:cNvSpPr txBox="1">
            <a:spLocks noChangeArrowheads="1"/>
          </p:cNvSpPr>
          <p:nvPr/>
        </p:nvSpPr>
        <p:spPr bwMode="auto">
          <a:xfrm>
            <a:off x="6600825" y="4956175"/>
            <a:ext cx="495300" cy="400050"/>
          </a:xfrm>
          <a:prstGeom prst="rect">
            <a:avLst/>
          </a:prstGeom>
          <a:noFill/>
          <a:ln w="9525">
            <a:noFill/>
            <a:miter lim="800000"/>
            <a:headEnd/>
            <a:tailEnd/>
          </a:ln>
          <a:effectLst/>
        </p:spPr>
        <p:txBody>
          <a:bodyPr wrap="none">
            <a:spAutoFit/>
          </a:bodyPr>
          <a:lstStyle/>
          <a:p>
            <a:pPr eaLnBrk="1" hangingPunct="1">
              <a:defRPr/>
            </a:pPr>
            <a:r>
              <a:rPr lang="en-US" altLang="zh-CN" sz="2000">
                <a:solidFill>
                  <a:srgbClr val="333399"/>
                </a:solidFill>
                <a:latin typeface="+mn-ea"/>
                <a:ea typeface="+mn-ea"/>
              </a:rPr>
              <a:t>H</a:t>
            </a:r>
            <a:r>
              <a:rPr lang="en-US" altLang="zh-CN" sz="2000" baseline="-25000">
                <a:solidFill>
                  <a:srgbClr val="333399"/>
                </a:solidFill>
                <a:latin typeface="+mn-ea"/>
                <a:ea typeface="+mn-ea"/>
              </a:rPr>
              <a:t>5</a:t>
            </a:r>
            <a:endParaRPr lang="en-US" altLang="zh-CN" sz="2000">
              <a:solidFill>
                <a:srgbClr val="333399"/>
              </a:solidFill>
              <a:latin typeface="+mn-ea"/>
              <a:ea typeface="+mn-ea"/>
            </a:endParaRPr>
          </a:p>
        </p:txBody>
      </p:sp>
      <p:sp>
        <p:nvSpPr>
          <p:cNvPr id="61525" name="Text Box 85"/>
          <p:cNvSpPr txBox="1">
            <a:spLocks noChangeArrowheads="1"/>
          </p:cNvSpPr>
          <p:nvPr/>
        </p:nvSpPr>
        <p:spPr bwMode="auto">
          <a:xfrm>
            <a:off x="7608888" y="3155950"/>
            <a:ext cx="495300" cy="400050"/>
          </a:xfrm>
          <a:prstGeom prst="rect">
            <a:avLst/>
          </a:prstGeom>
          <a:noFill/>
          <a:ln w="9525">
            <a:noFill/>
            <a:miter lim="800000"/>
            <a:headEnd/>
            <a:tailEnd/>
          </a:ln>
          <a:effectLst/>
        </p:spPr>
        <p:txBody>
          <a:bodyPr wrap="none">
            <a:spAutoFit/>
          </a:bodyPr>
          <a:lstStyle/>
          <a:p>
            <a:pPr eaLnBrk="1" hangingPunct="1">
              <a:defRPr/>
            </a:pPr>
            <a:r>
              <a:rPr lang="en-US" altLang="zh-CN" sz="2000">
                <a:solidFill>
                  <a:srgbClr val="333399"/>
                </a:solidFill>
                <a:latin typeface="+mn-ea"/>
                <a:ea typeface="+mn-ea"/>
              </a:rPr>
              <a:t>H</a:t>
            </a:r>
            <a:r>
              <a:rPr lang="en-US" altLang="zh-CN" sz="2000" baseline="-25000">
                <a:solidFill>
                  <a:srgbClr val="333399"/>
                </a:solidFill>
                <a:latin typeface="+mn-ea"/>
                <a:ea typeface="+mn-ea"/>
              </a:rPr>
              <a:t>6</a:t>
            </a:r>
            <a:endParaRPr lang="en-US" altLang="zh-CN" sz="2000">
              <a:solidFill>
                <a:srgbClr val="333399"/>
              </a:solidFill>
              <a:latin typeface="+mn-ea"/>
              <a:ea typeface="+mn-ea"/>
            </a:endParaRPr>
          </a:p>
        </p:txBody>
      </p:sp>
      <p:sp>
        <p:nvSpPr>
          <p:cNvPr id="61526" name="Text Box 86"/>
          <p:cNvSpPr txBox="1">
            <a:spLocks noChangeArrowheads="1"/>
          </p:cNvSpPr>
          <p:nvPr/>
        </p:nvSpPr>
        <p:spPr bwMode="auto">
          <a:xfrm>
            <a:off x="4872038" y="1500188"/>
            <a:ext cx="495300" cy="400050"/>
          </a:xfrm>
          <a:prstGeom prst="rect">
            <a:avLst/>
          </a:prstGeom>
          <a:noFill/>
          <a:ln w="9525">
            <a:noFill/>
            <a:miter lim="800000"/>
            <a:headEnd/>
            <a:tailEnd/>
          </a:ln>
          <a:effectLst/>
        </p:spPr>
        <p:txBody>
          <a:bodyPr wrap="none">
            <a:spAutoFit/>
          </a:bodyPr>
          <a:lstStyle/>
          <a:p>
            <a:pPr eaLnBrk="1" hangingPunct="1">
              <a:defRPr/>
            </a:pPr>
            <a:r>
              <a:rPr lang="en-US" altLang="zh-CN" sz="2000">
                <a:solidFill>
                  <a:srgbClr val="333399"/>
                </a:solidFill>
                <a:latin typeface="+mn-ea"/>
                <a:ea typeface="+mn-ea"/>
              </a:rPr>
              <a:t>H</a:t>
            </a:r>
            <a:r>
              <a:rPr lang="en-US" altLang="zh-CN" sz="2000" baseline="-25000">
                <a:solidFill>
                  <a:srgbClr val="333399"/>
                </a:solidFill>
                <a:latin typeface="+mn-ea"/>
                <a:ea typeface="+mn-ea"/>
              </a:rPr>
              <a:t>4</a:t>
            </a:r>
            <a:endParaRPr lang="en-US" altLang="zh-CN" sz="2000">
              <a:solidFill>
                <a:srgbClr val="333399"/>
              </a:solidFill>
              <a:latin typeface="+mn-ea"/>
              <a:ea typeface="+mn-ea"/>
            </a:endParaRPr>
          </a:p>
        </p:txBody>
      </p:sp>
      <p:sp>
        <p:nvSpPr>
          <p:cNvPr id="61527" name="Text Box 87"/>
          <p:cNvSpPr txBox="1">
            <a:spLocks noChangeArrowheads="1"/>
          </p:cNvSpPr>
          <p:nvPr/>
        </p:nvSpPr>
        <p:spPr bwMode="auto">
          <a:xfrm>
            <a:off x="3503613" y="1644650"/>
            <a:ext cx="495300" cy="400050"/>
          </a:xfrm>
          <a:prstGeom prst="rect">
            <a:avLst/>
          </a:prstGeom>
          <a:noFill/>
          <a:ln w="9525">
            <a:noFill/>
            <a:miter lim="800000"/>
            <a:headEnd/>
            <a:tailEnd/>
          </a:ln>
          <a:effectLst/>
        </p:spPr>
        <p:txBody>
          <a:bodyPr wrap="none">
            <a:spAutoFit/>
          </a:bodyPr>
          <a:lstStyle/>
          <a:p>
            <a:pPr eaLnBrk="1" hangingPunct="1">
              <a:defRPr/>
            </a:pPr>
            <a:r>
              <a:rPr lang="en-US" altLang="zh-CN" sz="2000">
                <a:solidFill>
                  <a:srgbClr val="333399"/>
                </a:solidFill>
                <a:latin typeface="+mn-ea"/>
                <a:ea typeface="+mn-ea"/>
              </a:rPr>
              <a:t>H</a:t>
            </a:r>
            <a:r>
              <a:rPr lang="en-US" altLang="zh-CN" sz="2000" baseline="-25000">
                <a:solidFill>
                  <a:srgbClr val="333399"/>
                </a:solidFill>
                <a:latin typeface="+mn-ea"/>
                <a:ea typeface="+mn-ea"/>
              </a:rPr>
              <a:t>2</a:t>
            </a:r>
            <a:endParaRPr lang="en-US" altLang="zh-CN" sz="2000">
              <a:solidFill>
                <a:srgbClr val="333399"/>
              </a:solidFill>
              <a:latin typeface="+mn-ea"/>
              <a:ea typeface="+mn-ea"/>
            </a:endParaRPr>
          </a:p>
        </p:txBody>
      </p:sp>
      <p:sp>
        <p:nvSpPr>
          <p:cNvPr id="61528" name="Text Box 88"/>
          <p:cNvSpPr txBox="1">
            <a:spLocks noChangeArrowheads="1"/>
          </p:cNvSpPr>
          <p:nvPr/>
        </p:nvSpPr>
        <p:spPr bwMode="auto">
          <a:xfrm>
            <a:off x="3719513" y="5892800"/>
            <a:ext cx="495300" cy="400050"/>
          </a:xfrm>
          <a:prstGeom prst="rect">
            <a:avLst/>
          </a:prstGeom>
          <a:noFill/>
          <a:ln w="9525">
            <a:noFill/>
            <a:miter lim="800000"/>
            <a:headEnd/>
            <a:tailEnd/>
          </a:ln>
          <a:effectLst/>
        </p:spPr>
        <p:txBody>
          <a:bodyPr wrap="none">
            <a:spAutoFit/>
          </a:bodyPr>
          <a:lstStyle/>
          <a:p>
            <a:pPr eaLnBrk="1" hangingPunct="1">
              <a:defRPr/>
            </a:pPr>
            <a:r>
              <a:rPr lang="en-US" altLang="zh-CN" sz="2000">
                <a:solidFill>
                  <a:srgbClr val="333399"/>
                </a:solidFill>
                <a:latin typeface="+mn-ea"/>
                <a:ea typeface="+mn-ea"/>
              </a:rPr>
              <a:t>H</a:t>
            </a:r>
            <a:r>
              <a:rPr lang="en-US" altLang="zh-CN" sz="2000" baseline="-25000">
                <a:solidFill>
                  <a:srgbClr val="333399"/>
                </a:solidFill>
                <a:latin typeface="+mn-ea"/>
                <a:ea typeface="+mn-ea"/>
              </a:rPr>
              <a:t>3</a:t>
            </a:r>
            <a:endParaRPr lang="en-US" altLang="zh-CN" sz="2000">
              <a:solidFill>
                <a:srgbClr val="333399"/>
              </a:solidFill>
              <a:latin typeface="+mn-ea"/>
              <a:ea typeface="+mn-ea"/>
            </a:endParaRPr>
          </a:p>
        </p:txBody>
      </p:sp>
      <p:sp>
        <p:nvSpPr>
          <p:cNvPr id="61535" name="Rectangle 95"/>
          <p:cNvSpPr>
            <a:spLocks noChangeArrowheads="1"/>
          </p:cNvSpPr>
          <p:nvPr/>
        </p:nvSpPr>
        <p:spPr bwMode="auto">
          <a:xfrm>
            <a:off x="4008439" y="1860550"/>
            <a:ext cx="217487" cy="217488"/>
          </a:xfrm>
          <a:prstGeom prst="rect">
            <a:avLst/>
          </a:prstGeom>
          <a:solidFill>
            <a:srgbClr val="333399"/>
          </a:solidFill>
          <a:ln w="9525">
            <a:solidFill>
              <a:srgbClr val="333399"/>
            </a:solidFill>
            <a:miter lim="800000"/>
            <a:headEnd/>
            <a:tailEnd/>
          </a:ln>
          <a:effectLst/>
        </p:spPr>
        <p:txBody>
          <a:bodyPr wrap="none" anchor="ctr"/>
          <a:lstStyle/>
          <a:p>
            <a:pPr eaLnBrk="1" hangingPunct="1">
              <a:defRPr/>
            </a:pPr>
            <a:endParaRPr lang="zh-CN" altLang="en-US">
              <a:latin typeface="+mn-ea"/>
              <a:ea typeface="+mn-ea"/>
            </a:endParaRPr>
          </a:p>
        </p:txBody>
      </p:sp>
      <p:pic>
        <p:nvPicPr>
          <p:cNvPr id="77860" name="Picture 7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5189" y="4176714"/>
            <a:ext cx="5873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2" name="Rectangle 92"/>
          <p:cNvSpPr>
            <a:spLocks noChangeArrowheads="1"/>
          </p:cNvSpPr>
          <p:nvPr/>
        </p:nvSpPr>
        <p:spPr bwMode="auto">
          <a:xfrm>
            <a:off x="2351089" y="4308475"/>
            <a:ext cx="217487" cy="217488"/>
          </a:xfrm>
          <a:prstGeom prst="rect">
            <a:avLst/>
          </a:prstGeom>
          <a:solidFill>
            <a:schemeClr val="hlink"/>
          </a:solidFill>
          <a:ln w="9525">
            <a:solidFill>
              <a:schemeClr val="hlink"/>
            </a:solidFill>
            <a:miter lim="800000"/>
            <a:headEnd/>
            <a:tailEnd/>
          </a:ln>
          <a:effectLst/>
        </p:spPr>
        <p:txBody>
          <a:bodyPr wrap="none" anchor="ctr"/>
          <a:lstStyle/>
          <a:p>
            <a:pPr eaLnBrk="1" hangingPunct="1">
              <a:defRPr/>
            </a:pPr>
            <a:endParaRPr lang="zh-CN" altLang="en-US">
              <a:latin typeface="+mn-ea"/>
              <a:ea typeface="+mn-ea"/>
            </a:endParaRPr>
          </a:p>
        </p:txBody>
      </p:sp>
      <p:sp>
        <p:nvSpPr>
          <p:cNvPr id="61534" name="Rectangle 94"/>
          <p:cNvSpPr>
            <a:spLocks noChangeArrowheads="1"/>
          </p:cNvSpPr>
          <p:nvPr/>
        </p:nvSpPr>
        <p:spPr bwMode="auto">
          <a:xfrm>
            <a:off x="2351089" y="4308475"/>
            <a:ext cx="217487" cy="217488"/>
          </a:xfrm>
          <a:prstGeom prst="rect">
            <a:avLst/>
          </a:prstGeom>
          <a:solidFill>
            <a:schemeClr val="hlink"/>
          </a:solidFill>
          <a:ln w="9525">
            <a:solidFill>
              <a:schemeClr val="hlink"/>
            </a:solidFill>
            <a:miter lim="800000"/>
            <a:headEnd/>
            <a:tailEnd/>
          </a:ln>
          <a:effectLst/>
        </p:spPr>
        <p:txBody>
          <a:bodyPr wrap="none" anchor="ctr"/>
          <a:lstStyle/>
          <a:p>
            <a:pPr eaLnBrk="1" hangingPunct="1">
              <a:defRPr/>
            </a:pPr>
            <a:endParaRPr lang="zh-CN" altLang="en-US">
              <a:latin typeface="+mn-ea"/>
              <a:ea typeface="+mn-ea"/>
            </a:endParaRPr>
          </a:p>
        </p:txBody>
      </p:sp>
      <p:sp>
        <p:nvSpPr>
          <p:cNvPr id="61538" name="Text Box 98"/>
          <p:cNvSpPr txBox="1">
            <a:spLocks noChangeArrowheads="1"/>
          </p:cNvSpPr>
          <p:nvPr/>
        </p:nvSpPr>
        <p:spPr bwMode="auto">
          <a:xfrm>
            <a:off x="7751764" y="4813301"/>
            <a:ext cx="2732087" cy="461963"/>
          </a:xfrm>
          <a:prstGeom prst="rect">
            <a:avLst/>
          </a:prstGeom>
          <a:noFill/>
          <a:ln w="9525">
            <a:solidFill>
              <a:schemeClr val="hlink"/>
            </a:solidFill>
            <a:miter lim="800000"/>
            <a:headEnd/>
            <a:tailEnd/>
          </a:ln>
          <a:effectLst/>
        </p:spPr>
        <p:txBody>
          <a:bodyPr wrap="none">
            <a:spAutoFit/>
          </a:bodyPr>
          <a:lstStyle/>
          <a:p>
            <a:pPr eaLnBrk="1" hangingPunct="1">
              <a:defRPr/>
            </a:pPr>
            <a:r>
              <a:rPr lang="en-US" altLang="zh-CN" sz="2400">
                <a:solidFill>
                  <a:schemeClr val="hlink"/>
                </a:solidFill>
                <a:latin typeface="+mn-ea"/>
                <a:ea typeface="+mn-ea"/>
              </a:rPr>
              <a:t>H</a:t>
            </a:r>
            <a:r>
              <a:rPr lang="en-US" altLang="zh-CN" sz="2400" baseline="-25000">
                <a:solidFill>
                  <a:schemeClr val="hlink"/>
                </a:solidFill>
                <a:latin typeface="+mn-ea"/>
                <a:ea typeface="+mn-ea"/>
              </a:rPr>
              <a:t>1 </a:t>
            </a:r>
            <a:r>
              <a:rPr lang="zh-CN" altLang="en-US" sz="2400">
                <a:solidFill>
                  <a:schemeClr val="hlink"/>
                </a:solidFill>
                <a:latin typeface="+mn-ea"/>
                <a:ea typeface="+mn-ea"/>
              </a:rPr>
              <a:t>向 </a:t>
            </a:r>
            <a:r>
              <a:rPr lang="en-US" altLang="zh-CN" sz="2400">
                <a:solidFill>
                  <a:schemeClr val="hlink"/>
                </a:solidFill>
                <a:latin typeface="+mn-ea"/>
                <a:ea typeface="+mn-ea"/>
              </a:rPr>
              <a:t>H</a:t>
            </a:r>
            <a:r>
              <a:rPr lang="en-US" altLang="zh-CN" sz="2400" baseline="-25000">
                <a:solidFill>
                  <a:schemeClr val="hlink"/>
                </a:solidFill>
                <a:latin typeface="+mn-ea"/>
                <a:ea typeface="+mn-ea"/>
              </a:rPr>
              <a:t>5</a:t>
            </a:r>
            <a:r>
              <a:rPr lang="en-US" altLang="zh-CN" sz="2400">
                <a:solidFill>
                  <a:schemeClr val="hlink"/>
                </a:solidFill>
                <a:latin typeface="+mn-ea"/>
                <a:ea typeface="+mn-ea"/>
              </a:rPr>
              <a:t> </a:t>
            </a:r>
            <a:r>
              <a:rPr lang="zh-CN" altLang="en-US" sz="2400">
                <a:solidFill>
                  <a:schemeClr val="hlink"/>
                </a:solidFill>
                <a:latin typeface="+mn-ea"/>
                <a:ea typeface="+mn-ea"/>
              </a:rPr>
              <a:t>发送分组</a:t>
            </a:r>
          </a:p>
        </p:txBody>
      </p:sp>
      <p:sp>
        <p:nvSpPr>
          <p:cNvPr id="61539" name="Text Box 99"/>
          <p:cNvSpPr txBox="1">
            <a:spLocks noChangeArrowheads="1"/>
          </p:cNvSpPr>
          <p:nvPr/>
        </p:nvSpPr>
        <p:spPr bwMode="auto">
          <a:xfrm>
            <a:off x="7751764" y="3948113"/>
            <a:ext cx="2732087" cy="461962"/>
          </a:xfrm>
          <a:prstGeom prst="rect">
            <a:avLst/>
          </a:prstGeom>
          <a:noFill/>
          <a:ln w="9525">
            <a:solidFill>
              <a:srgbClr val="333399"/>
            </a:solidFill>
            <a:miter lim="800000"/>
            <a:headEnd/>
            <a:tailEnd/>
          </a:ln>
          <a:effectLst/>
        </p:spPr>
        <p:txBody>
          <a:bodyPr wrap="none">
            <a:spAutoFit/>
          </a:bodyPr>
          <a:lstStyle/>
          <a:p>
            <a:pPr eaLnBrk="1" hangingPunct="1">
              <a:defRPr/>
            </a:pPr>
            <a:r>
              <a:rPr lang="en-US" altLang="zh-CN" sz="2400">
                <a:solidFill>
                  <a:srgbClr val="333399"/>
                </a:solidFill>
                <a:latin typeface="+mn-ea"/>
                <a:ea typeface="+mn-ea"/>
              </a:rPr>
              <a:t>H</a:t>
            </a:r>
            <a:r>
              <a:rPr lang="en-US" altLang="zh-CN" sz="2400" baseline="-25000">
                <a:solidFill>
                  <a:srgbClr val="333399"/>
                </a:solidFill>
                <a:latin typeface="+mn-ea"/>
                <a:ea typeface="+mn-ea"/>
              </a:rPr>
              <a:t>2 </a:t>
            </a:r>
            <a:r>
              <a:rPr lang="zh-CN" altLang="en-US" sz="2400">
                <a:solidFill>
                  <a:srgbClr val="333399"/>
                </a:solidFill>
                <a:latin typeface="+mn-ea"/>
                <a:ea typeface="+mn-ea"/>
              </a:rPr>
              <a:t>向 </a:t>
            </a:r>
            <a:r>
              <a:rPr lang="en-US" altLang="zh-CN" sz="2400">
                <a:solidFill>
                  <a:srgbClr val="333399"/>
                </a:solidFill>
                <a:latin typeface="+mn-ea"/>
                <a:ea typeface="+mn-ea"/>
              </a:rPr>
              <a:t>H</a:t>
            </a:r>
            <a:r>
              <a:rPr lang="en-US" altLang="zh-CN" sz="2400" baseline="-25000">
                <a:solidFill>
                  <a:srgbClr val="333399"/>
                </a:solidFill>
                <a:latin typeface="+mn-ea"/>
                <a:ea typeface="+mn-ea"/>
              </a:rPr>
              <a:t>6</a:t>
            </a:r>
            <a:r>
              <a:rPr lang="en-US" altLang="zh-CN" sz="2400">
                <a:solidFill>
                  <a:srgbClr val="333399"/>
                </a:solidFill>
                <a:latin typeface="+mn-ea"/>
                <a:ea typeface="+mn-ea"/>
              </a:rPr>
              <a:t> </a:t>
            </a:r>
            <a:r>
              <a:rPr lang="zh-CN" altLang="en-US" sz="2400">
                <a:solidFill>
                  <a:srgbClr val="333399"/>
                </a:solidFill>
                <a:latin typeface="+mn-ea"/>
                <a:ea typeface="+mn-ea"/>
              </a:rPr>
              <a:t>发送分组</a:t>
            </a:r>
          </a:p>
        </p:txBody>
      </p:sp>
      <p:sp>
        <p:nvSpPr>
          <p:cNvPr id="61540" name="Rectangle 100"/>
          <p:cNvSpPr>
            <a:spLocks noChangeArrowheads="1"/>
          </p:cNvSpPr>
          <p:nvPr/>
        </p:nvSpPr>
        <p:spPr bwMode="auto">
          <a:xfrm>
            <a:off x="2351089" y="4308475"/>
            <a:ext cx="217487" cy="217488"/>
          </a:xfrm>
          <a:prstGeom prst="rect">
            <a:avLst/>
          </a:prstGeom>
          <a:solidFill>
            <a:schemeClr val="hlink"/>
          </a:solidFill>
          <a:ln w="9525">
            <a:solidFill>
              <a:schemeClr val="hlink"/>
            </a:solidFill>
            <a:miter lim="800000"/>
            <a:headEnd/>
            <a:tailEnd/>
          </a:ln>
          <a:effectLst/>
        </p:spPr>
        <p:txBody>
          <a:bodyPr wrap="none" anchor="ctr"/>
          <a:lstStyle/>
          <a:p>
            <a:pPr eaLnBrk="1" hangingPunct="1">
              <a:defRPr/>
            </a:pPr>
            <a:endParaRPr lang="zh-CN" altLang="en-US">
              <a:latin typeface="+mn-ea"/>
              <a:ea typeface="+mn-ea"/>
            </a:endParaRPr>
          </a:p>
        </p:txBody>
      </p:sp>
      <p:sp>
        <p:nvSpPr>
          <p:cNvPr id="61541" name="Rectangle 101"/>
          <p:cNvSpPr>
            <a:spLocks noChangeArrowheads="1"/>
          </p:cNvSpPr>
          <p:nvPr/>
        </p:nvSpPr>
        <p:spPr bwMode="auto">
          <a:xfrm>
            <a:off x="4008439" y="1860550"/>
            <a:ext cx="217487" cy="217488"/>
          </a:xfrm>
          <a:prstGeom prst="rect">
            <a:avLst/>
          </a:prstGeom>
          <a:solidFill>
            <a:srgbClr val="333399"/>
          </a:solidFill>
          <a:ln w="9525">
            <a:solidFill>
              <a:srgbClr val="333399"/>
            </a:solidFill>
            <a:miter lim="800000"/>
            <a:headEnd/>
            <a:tailEnd/>
          </a:ln>
          <a:effectLst/>
        </p:spPr>
        <p:txBody>
          <a:bodyPr wrap="none" anchor="ctr"/>
          <a:lstStyle/>
          <a:p>
            <a:pPr eaLnBrk="1" hangingPunct="1">
              <a:defRPr/>
            </a:pPr>
            <a:endParaRPr lang="zh-CN" altLang="en-US">
              <a:latin typeface="+mn-ea"/>
              <a:ea typeface="+mn-ea"/>
            </a:endParaRPr>
          </a:p>
        </p:txBody>
      </p:sp>
      <p:sp>
        <p:nvSpPr>
          <p:cNvPr id="61537" name="Rectangle 97"/>
          <p:cNvSpPr>
            <a:spLocks noChangeArrowheads="1"/>
          </p:cNvSpPr>
          <p:nvPr/>
        </p:nvSpPr>
        <p:spPr bwMode="auto">
          <a:xfrm>
            <a:off x="2351089" y="4308475"/>
            <a:ext cx="217487" cy="217488"/>
          </a:xfrm>
          <a:prstGeom prst="rect">
            <a:avLst/>
          </a:prstGeom>
          <a:solidFill>
            <a:schemeClr val="hlink"/>
          </a:solidFill>
          <a:ln w="9525">
            <a:solidFill>
              <a:srgbClr val="333399"/>
            </a:solidFill>
            <a:miter lim="800000"/>
            <a:headEnd/>
            <a:tailEnd/>
          </a:ln>
          <a:effectLst/>
        </p:spPr>
        <p:txBody>
          <a:bodyPr wrap="none" anchor="ctr"/>
          <a:lstStyle/>
          <a:p>
            <a:pPr eaLnBrk="1" hangingPunct="1">
              <a:defRPr/>
            </a:pPr>
            <a:endParaRPr lang="zh-CN" altLang="en-US">
              <a:latin typeface="+mn-ea"/>
              <a:ea typeface="+mn-ea"/>
            </a:endParaRPr>
          </a:p>
        </p:txBody>
      </p:sp>
      <p:sp>
        <p:nvSpPr>
          <p:cNvPr id="61536" name="Rectangle 96"/>
          <p:cNvSpPr>
            <a:spLocks noChangeArrowheads="1"/>
          </p:cNvSpPr>
          <p:nvPr/>
        </p:nvSpPr>
        <p:spPr bwMode="auto">
          <a:xfrm>
            <a:off x="4008439" y="1860550"/>
            <a:ext cx="217487" cy="217488"/>
          </a:xfrm>
          <a:prstGeom prst="rect">
            <a:avLst/>
          </a:prstGeom>
          <a:solidFill>
            <a:srgbClr val="333399"/>
          </a:solidFill>
          <a:ln w="9525">
            <a:solidFill>
              <a:srgbClr val="333399"/>
            </a:solidFill>
            <a:miter lim="800000"/>
            <a:headEnd/>
            <a:tailEnd/>
          </a:ln>
          <a:effectLst/>
        </p:spPr>
        <p:txBody>
          <a:bodyPr wrap="none" anchor="ctr"/>
          <a:lstStyle/>
          <a:p>
            <a:pPr eaLnBrk="1" hangingPunct="1">
              <a:defRPr/>
            </a:pPr>
            <a:endParaRPr lang="zh-CN" altLang="en-US">
              <a:latin typeface="+mn-ea"/>
              <a:ea typeface="+mn-ea"/>
            </a:endParaRPr>
          </a:p>
        </p:txBody>
      </p:sp>
      <p:sp>
        <p:nvSpPr>
          <p:cNvPr id="61542" name="Text Box 102"/>
          <p:cNvSpPr txBox="1">
            <a:spLocks noChangeArrowheads="1"/>
          </p:cNvSpPr>
          <p:nvPr/>
        </p:nvSpPr>
        <p:spPr bwMode="auto">
          <a:xfrm>
            <a:off x="6600826" y="1912939"/>
            <a:ext cx="3775075" cy="523875"/>
          </a:xfrm>
          <a:prstGeom prst="rect">
            <a:avLst/>
          </a:prstGeom>
          <a:solidFill>
            <a:srgbClr val="FFFFCC"/>
          </a:solidFill>
          <a:ln w="76200" cmpd="tri">
            <a:solidFill>
              <a:srgbClr val="333399"/>
            </a:solidFill>
            <a:miter lim="800000"/>
            <a:headEnd/>
            <a:tailEnd/>
          </a:ln>
          <a:effectLst/>
        </p:spPr>
        <p:txBody>
          <a:bodyPr wrap="none">
            <a:spAutoFit/>
          </a:bodyPr>
          <a:lstStyle/>
          <a:p>
            <a:pPr eaLnBrk="1" hangingPunct="1">
              <a:defRPr/>
            </a:pPr>
            <a:r>
              <a:rPr lang="zh-CN" altLang="en-US" sz="2800">
                <a:solidFill>
                  <a:srgbClr val="333399"/>
                </a:solidFill>
                <a:latin typeface="+mn-ea"/>
                <a:ea typeface="+mn-ea"/>
              </a:rPr>
              <a:t>注意分组路径的变化！</a:t>
            </a:r>
          </a:p>
        </p:txBody>
      </p:sp>
      <p:sp>
        <p:nvSpPr>
          <p:cNvPr id="61543" name="Text Box 103"/>
          <p:cNvSpPr txBox="1">
            <a:spLocks noChangeArrowheads="1"/>
          </p:cNvSpPr>
          <p:nvPr/>
        </p:nvSpPr>
        <p:spPr bwMode="auto">
          <a:xfrm>
            <a:off x="1774825" y="2508250"/>
            <a:ext cx="954088" cy="400050"/>
          </a:xfrm>
          <a:prstGeom prst="rect">
            <a:avLst/>
          </a:prstGeom>
          <a:noFill/>
          <a:ln w="9525">
            <a:noFill/>
            <a:miter lim="800000"/>
            <a:headEnd/>
            <a:tailEnd/>
          </a:ln>
          <a:effectLst/>
        </p:spPr>
        <p:txBody>
          <a:bodyPr wrap="none">
            <a:spAutoFit/>
          </a:bodyPr>
          <a:lstStyle/>
          <a:p>
            <a:pPr eaLnBrk="1" hangingPunct="1">
              <a:defRPr/>
            </a:pPr>
            <a:r>
              <a:rPr lang="zh-CN" altLang="en-US" sz="2000" dirty="0">
                <a:solidFill>
                  <a:srgbClr val="333399"/>
                </a:solidFill>
                <a:latin typeface="+mn-ea"/>
                <a:ea typeface="+mn-ea"/>
              </a:rPr>
              <a:t>交换机</a:t>
            </a:r>
          </a:p>
        </p:txBody>
      </p:sp>
      <p:sp>
        <p:nvSpPr>
          <p:cNvPr id="61545" name="Text Box 105"/>
          <p:cNvSpPr txBox="1">
            <a:spLocks noChangeArrowheads="1"/>
          </p:cNvSpPr>
          <p:nvPr/>
        </p:nvSpPr>
        <p:spPr bwMode="auto">
          <a:xfrm>
            <a:off x="1524000" y="3300414"/>
            <a:ext cx="692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主机</a:t>
            </a:r>
          </a:p>
        </p:txBody>
      </p:sp>
      <p:sp>
        <p:nvSpPr>
          <p:cNvPr id="61546" name="Line 106"/>
          <p:cNvSpPr>
            <a:spLocks noChangeShapeType="1"/>
          </p:cNvSpPr>
          <p:nvPr/>
        </p:nvSpPr>
        <p:spPr bwMode="auto">
          <a:xfrm>
            <a:off x="3143251" y="2724150"/>
            <a:ext cx="792163" cy="215900"/>
          </a:xfrm>
          <a:prstGeom prst="line">
            <a:avLst/>
          </a:prstGeom>
          <a:noFill/>
          <a:ln w="28575">
            <a:solidFill>
              <a:srgbClr val="333399"/>
            </a:solidFill>
            <a:round/>
            <a:headEnd/>
            <a:tailEnd type="triangle" w="med" len="lg"/>
          </a:ln>
          <a:effectLst/>
        </p:spPr>
        <p:txBody>
          <a:bodyPr/>
          <a:lstStyle/>
          <a:p>
            <a:pPr eaLnBrk="1" hangingPunct="1">
              <a:defRPr/>
            </a:pPr>
            <a:endParaRPr lang="zh-CN" altLang="en-US">
              <a:latin typeface="+mn-ea"/>
              <a:ea typeface="+mn-ea"/>
            </a:endParaRPr>
          </a:p>
        </p:txBody>
      </p:sp>
      <p:sp>
        <p:nvSpPr>
          <p:cNvPr id="61547" name="Line 107"/>
          <p:cNvSpPr>
            <a:spLocks noChangeShapeType="1"/>
          </p:cNvSpPr>
          <p:nvPr/>
        </p:nvSpPr>
        <p:spPr bwMode="auto">
          <a:xfrm>
            <a:off x="1919288" y="3660776"/>
            <a:ext cx="360362" cy="576263"/>
          </a:xfrm>
          <a:prstGeom prst="line">
            <a:avLst/>
          </a:prstGeom>
          <a:noFill/>
          <a:ln w="28575">
            <a:solidFill>
              <a:srgbClr val="333399"/>
            </a:solidFill>
            <a:round/>
            <a:headEnd/>
            <a:tailEnd type="triangle" w="med" len="lg"/>
          </a:ln>
          <a:effectLst/>
        </p:spPr>
        <p:txBody>
          <a:bodyPr/>
          <a:lstStyle/>
          <a:p>
            <a:pPr eaLnBrk="1" hangingPunct="1">
              <a:defRPr/>
            </a:pPr>
            <a:endParaRPr lang="zh-CN" altLang="en-US">
              <a:latin typeface="+mn-ea"/>
              <a:ea typeface="+mn-ea"/>
            </a:endParaRPr>
          </a:p>
        </p:txBody>
      </p:sp>
    </p:spTree>
    <p:extLst>
      <p:ext uri="{BB962C8B-B14F-4D97-AF65-F5344CB8AC3E}">
        <p14:creationId xmlns:p14="http://schemas.microsoft.com/office/powerpoint/2010/main" val="1114001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32"/>
                                        </p:tgtEl>
                                        <p:attrNameLst>
                                          <p:attrName>style.visibility</p:attrName>
                                        </p:attrNameLst>
                                      </p:cBhvr>
                                      <p:to>
                                        <p:strVal val="visible"/>
                                      </p:to>
                                    </p:set>
                                  </p:childTnLst>
                                </p:cTn>
                              </p:par>
                            </p:childTnLst>
                          </p:cTn>
                        </p:par>
                        <p:par>
                          <p:cTn id="7" fill="hold" nodeType="afterGroup">
                            <p:stCondLst>
                              <p:cond delay="0"/>
                            </p:stCondLst>
                            <p:childTnLst>
                              <p:par>
                                <p:cTn id="8" presetID="0" presetClass="path" presetSubtype="0" accel="50000" decel="50000" fill="hold" grpId="1" nodeType="afterEffect">
                                  <p:stCondLst>
                                    <p:cond delay="0"/>
                                  </p:stCondLst>
                                  <p:childTnLst>
                                    <p:animMotion origin="layout" path="M 2.5E-6 -4.04624E-7 L 0.10468 -4.04624E-7 L 0.28889 0.15006 L 0.43802 -0.04439 L 0.52222 0.13318 " pathEditMode="relative" ptsTypes="AAAAA">
                                      <p:cBhvr>
                                        <p:cTn id="9" dur="2000" fill="hold"/>
                                        <p:tgtEl>
                                          <p:spTgt spid="61532"/>
                                        </p:tgtEl>
                                        <p:attrNameLst>
                                          <p:attrName>ppt_x</p:attrName>
                                          <p:attrName>ppt_y</p:attrName>
                                        </p:attrNameLst>
                                      </p:cBhvr>
                                    </p:animMotion>
                                  </p:childTnLst>
                                </p:cTn>
                              </p:par>
                            </p:childTnLst>
                          </p:cTn>
                        </p:par>
                        <p:par>
                          <p:cTn id="10" fill="hold" nodeType="afterGroup">
                            <p:stCondLst>
                              <p:cond delay="2000"/>
                            </p:stCondLst>
                            <p:childTnLst>
                              <p:par>
                                <p:cTn id="11" presetID="1" presetClass="exit" presetSubtype="0" fill="hold" grpId="2" nodeType="afterEffect">
                                  <p:stCondLst>
                                    <p:cond delay="0"/>
                                  </p:stCondLst>
                                  <p:childTnLst>
                                    <p:set>
                                      <p:cBhvr>
                                        <p:cTn id="12" dur="1" fill="hold">
                                          <p:stCondLst>
                                            <p:cond delay="0"/>
                                          </p:stCondLst>
                                        </p:cTn>
                                        <p:tgtEl>
                                          <p:spTgt spid="61532"/>
                                        </p:tgtEl>
                                        <p:attrNameLst>
                                          <p:attrName>style.visibility</p:attrName>
                                        </p:attrNameLst>
                                      </p:cBhvr>
                                      <p:to>
                                        <p:strVal val="hidden"/>
                                      </p:to>
                                    </p:set>
                                  </p:childTnLst>
                                </p:cTn>
                              </p:par>
                            </p:childTnLst>
                          </p:cTn>
                        </p:par>
                        <p:par>
                          <p:cTn id="13" fill="hold" nodeType="afterGroup">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61534"/>
                                        </p:tgtEl>
                                        <p:attrNameLst>
                                          <p:attrName>style.visibility</p:attrName>
                                        </p:attrNameLst>
                                      </p:cBhvr>
                                      <p:to>
                                        <p:strVal val="visible"/>
                                      </p:to>
                                    </p:set>
                                  </p:childTnLst>
                                </p:cTn>
                              </p:par>
                            </p:childTnLst>
                          </p:cTn>
                        </p:par>
                        <p:par>
                          <p:cTn id="16" fill="hold" nodeType="afterGroup">
                            <p:stCondLst>
                              <p:cond delay="2000"/>
                            </p:stCondLst>
                            <p:childTnLst>
                              <p:par>
                                <p:cTn id="17"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18" dur="2000" fill="hold"/>
                                        <p:tgtEl>
                                          <p:spTgt spid="61534"/>
                                        </p:tgtEl>
                                        <p:attrNameLst>
                                          <p:attrName>ppt_x</p:attrName>
                                          <p:attrName>ppt_y</p:attrName>
                                        </p:attrNameLst>
                                      </p:cBhvr>
                                    </p:animMotion>
                                  </p:childTnLst>
                                </p:cTn>
                              </p:par>
                            </p:childTnLst>
                          </p:cTn>
                        </p:par>
                        <p:par>
                          <p:cTn id="19" fill="hold" nodeType="afterGroup">
                            <p:stCondLst>
                              <p:cond delay="4000"/>
                            </p:stCondLst>
                            <p:childTnLst>
                              <p:par>
                                <p:cTn id="20" presetID="1" presetClass="exit" presetSubtype="0" fill="hold" grpId="2" nodeType="afterEffect">
                                  <p:stCondLst>
                                    <p:cond delay="0"/>
                                  </p:stCondLst>
                                  <p:childTnLst>
                                    <p:set>
                                      <p:cBhvr>
                                        <p:cTn id="21" dur="1" fill="hold">
                                          <p:stCondLst>
                                            <p:cond delay="0"/>
                                          </p:stCondLst>
                                        </p:cTn>
                                        <p:tgtEl>
                                          <p:spTgt spid="61534"/>
                                        </p:tgtEl>
                                        <p:attrNameLst>
                                          <p:attrName>style.visibility</p:attrName>
                                        </p:attrNameLst>
                                      </p:cBhvr>
                                      <p:to>
                                        <p:strVal val="hidden"/>
                                      </p:to>
                                    </p:set>
                                  </p:childTnLst>
                                </p:cTn>
                              </p:par>
                            </p:childTnLst>
                          </p:cTn>
                        </p:par>
                        <p:par>
                          <p:cTn id="22" fill="hold" nodeType="afterGroup">
                            <p:stCondLst>
                              <p:cond delay="4000"/>
                            </p:stCondLst>
                            <p:childTnLst>
                              <p:par>
                                <p:cTn id="23" presetID="1" presetClass="entr" presetSubtype="0" fill="hold" grpId="0" nodeType="afterEffect">
                                  <p:stCondLst>
                                    <p:cond delay="0"/>
                                  </p:stCondLst>
                                  <p:childTnLst>
                                    <p:set>
                                      <p:cBhvr>
                                        <p:cTn id="24" dur="1" fill="hold">
                                          <p:stCondLst>
                                            <p:cond delay="0"/>
                                          </p:stCondLst>
                                        </p:cTn>
                                        <p:tgtEl>
                                          <p:spTgt spid="61539"/>
                                        </p:tgtEl>
                                        <p:attrNameLst>
                                          <p:attrName>style.visibility</p:attrName>
                                        </p:attrNameLst>
                                      </p:cBhvr>
                                      <p:to>
                                        <p:strVal val="visible"/>
                                      </p:to>
                                    </p:set>
                                  </p:childTnLst>
                                </p:cTn>
                              </p:par>
                            </p:childTnLst>
                          </p:cTn>
                        </p:par>
                        <p:par>
                          <p:cTn id="25" fill="hold" nodeType="afterGroup">
                            <p:stCondLst>
                              <p:cond delay="4000"/>
                            </p:stCondLst>
                            <p:childTnLst>
                              <p:par>
                                <p:cTn id="26" presetID="35" presetClass="emph" presetSubtype="0" repeatCount="3000" fill="hold" grpId="1" nodeType="afterEffect">
                                  <p:stCondLst>
                                    <p:cond delay="0"/>
                                  </p:stCondLst>
                                  <p:childTnLst>
                                    <p:anim calcmode="discrete" valueType="str">
                                      <p:cBhvr>
                                        <p:cTn id="27" dur="1000" fill="hold"/>
                                        <p:tgtEl>
                                          <p:spTgt spid="61539"/>
                                        </p:tgtEl>
                                        <p:attrNameLst>
                                          <p:attrName>style.visibility</p:attrName>
                                        </p:attrNameLst>
                                      </p:cBhvr>
                                      <p:tavLst>
                                        <p:tav tm="0">
                                          <p:val>
                                            <p:strVal val="hidden"/>
                                          </p:val>
                                        </p:tav>
                                        <p:tav tm="50000">
                                          <p:val>
                                            <p:strVal val="visible"/>
                                          </p:val>
                                        </p:tav>
                                      </p:tavLst>
                                    </p:anim>
                                  </p:childTnLst>
                                </p:cTn>
                              </p:par>
                            </p:childTnLst>
                          </p:cTn>
                        </p:par>
                        <p:par>
                          <p:cTn id="28" fill="hold" nodeType="afterGroup">
                            <p:stCondLst>
                              <p:cond delay="7000"/>
                            </p:stCondLst>
                            <p:childTnLst>
                              <p:par>
                                <p:cTn id="29" presetID="1" presetClass="entr" presetSubtype="0" fill="hold" grpId="0" nodeType="afterEffect">
                                  <p:stCondLst>
                                    <p:cond delay="0"/>
                                  </p:stCondLst>
                                  <p:childTnLst>
                                    <p:set>
                                      <p:cBhvr>
                                        <p:cTn id="30" dur="1" fill="hold">
                                          <p:stCondLst>
                                            <p:cond delay="0"/>
                                          </p:stCondLst>
                                        </p:cTn>
                                        <p:tgtEl>
                                          <p:spTgt spid="61535"/>
                                        </p:tgtEl>
                                        <p:attrNameLst>
                                          <p:attrName>style.visibility</p:attrName>
                                        </p:attrNameLst>
                                      </p:cBhvr>
                                      <p:to>
                                        <p:strVal val="visible"/>
                                      </p:to>
                                    </p:set>
                                  </p:childTnLst>
                                </p:cTn>
                              </p:par>
                            </p:childTnLst>
                          </p:cTn>
                        </p:par>
                        <p:par>
                          <p:cTn id="31" fill="hold" nodeType="afterGroup">
                            <p:stCondLst>
                              <p:cond delay="7000"/>
                            </p:stCondLst>
                            <p:childTnLst>
                              <p:par>
                                <p:cTn id="32"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33" dur="2000" fill="hold"/>
                                        <p:tgtEl>
                                          <p:spTgt spid="61535"/>
                                        </p:tgtEl>
                                        <p:attrNameLst>
                                          <p:attrName>ppt_x</p:attrName>
                                          <p:attrName>ppt_y</p:attrName>
                                        </p:attrNameLst>
                                      </p:cBhvr>
                                    </p:animMotion>
                                  </p:childTnLst>
                                </p:cTn>
                              </p:par>
                            </p:childTnLst>
                          </p:cTn>
                        </p:par>
                        <p:par>
                          <p:cTn id="34" fill="hold" nodeType="afterGroup">
                            <p:stCondLst>
                              <p:cond delay="9000"/>
                            </p:stCondLst>
                            <p:childTnLst>
                              <p:par>
                                <p:cTn id="35" presetID="1" presetClass="exit" presetSubtype="0" fill="hold" grpId="2" nodeType="afterEffect">
                                  <p:stCondLst>
                                    <p:cond delay="0"/>
                                  </p:stCondLst>
                                  <p:childTnLst>
                                    <p:set>
                                      <p:cBhvr>
                                        <p:cTn id="36" dur="1" fill="hold">
                                          <p:stCondLst>
                                            <p:cond delay="0"/>
                                          </p:stCondLst>
                                        </p:cTn>
                                        <p:tgtEl>
                                          <p:spTgt spid="61535"/>
                                        </p:tgtEl>
                                        <p:attrNameLst>
                                          <p:attrName>style.visibility</p:attrName>
                                        </p:attrNameLst>
                                      </p:cBhvr>
                                      <p:to>
                                        <p:strVal val="hidden"/>
                                      </p:to>
                                    </p:set>
                                  </p:childTnLst>
                                </p:cTn>
                              </p:par>
                            </p:childTnLst>
                          </p:cTn>
                        </p:par>
                        <p:par>
                          <p:cTn id="37" fill="hold" nodeType="afterGroup">
                            <p:stCondLst>
                              <p:cond delay="9000"/>
                            </p:stCondLst>
                            <p:childTnLst>
                              <p:par>
                                <p:cTn id="38" presetID="1" presetClass="entr" presetSubtype="0" fill="hold" grpId="0" nodeType="afterEffect">
                                  <p:stCondLst>
                                    <p:cond delay="0"/>
                                  </p:stCondLst>
                                  <p:childTnLst>
                                    <p:set>
                                      <p:cBhvr>
                                        <p:cTn id="39" dur="1" fill="hold">
                                          <p:stCondLst>
                                            <p:cond delay="0"/>
                                          </p:stCondLst>
                                        </p:cTn>
                                        <p:tgtEl>
                                          <p:spTgt spid="61542"/>
                                        </p:tgtEl>
                                        <p:attrNameLst>
                                          <p:attrName>style.visibility</p:attrName>
                                        </p:attrNameLst>
                                      </p:cBhvr>
                                      <p:to>
                                        <p:strVal val="visible"/>
                                      </p:to>
                                    </p:set>
                                  </p:childTnLst>
                                </p:cTn>
                              </p:par>
                            </p:childTnLst>
                          </p:cTn>
                        </p:par>
                        <p:par>
                          <p:cTn id="40" fill="hold" nodeType="afterGroup">
                            <p:stCondLst>
                              <p:cond delay="9000"/>
                            </p:stCondLst>
                            <p:childTnLst>
                              <p:par>
                                <p:cTn id="41" presetID="35" presetClass="emph" presetSubtype="0" repeatCount="2000" fill="hold" grpId="1" nodeType="afterEffect">
                                  <p:stCondLst>
                                    <p:cond delay="0"/>
                                  </p:stCondLst>
                                  <p:childTnLst>
                                    <p:anim calcmode="discrete" valueType="str">
                                      <p:cBhvr>
                                        <p:cTn id="42" dur="1000" fill="hold"/>
                                        <p:tgtEl>
                                          <p:spTgt spid="61542"/>
                                        </p:tgtEl>
                                        <p:attrNameLst>
                                          <p:attrName>style.visibility</p:attrName>
                                        </p:attrNameLst>
                                      </p:cBhvr>
                                      <p:tavLst>
                                        <p:tav tm="0">
                                          <p:val>
                                            <p:strVal val="hidden"/>
                                          </p:val>
                                        </p:tav>
                                        <p:tav tm="50000">
                                          <p:val>
                                            <p:strVal val="visible"/>
                                          </p:val>
                                        </p:tav>
                                      </p:tavLst>
                                    </p:anim>
                                  </p:childTnLst>
                                </p:cTn>
                              </p:par>
                            </p:childTnLst>
                          </p:cTn>
                        </p:par>
                        <p:par>
                          <p:cTn id="43" fill="hold" nodeType="afterGroup">
                            <p:stCondLst>
                              <p:cond delay="11000"/>
                            </p:stCondLst>
                            <p:childTnLst>
                              <p:par>
                                <p:cTn id="44" presetID="1" presetClass="entr" presetSubtype="0" fill="hold" grpId="0" nodeType="afterEffect">
                                  <p:stCondLst>
                                    <p:cond delay="0"/>
                                  </p:stCondLst>
                                  <p:childTnLst>
                                    <p:set>
                                      <p:cBhvr>
                                        <p:cTn id="45" dur="1" fill="hold">
                                          <p:stCondLst>
                                            <p:cond delay="0"/>
                                          </p:stCondLst>
                                        </p:cTn>
                                        <p:tgtEl>
                                          <p:spTgt spid="61540"/>
                                        </p:tgtEl>
                                        <p:attrNameLst>
                                          <p:attrName>style.visibility</p:attrName>
                                        </p:attrNameLst>
                                      </p:cBhvr>
                                      <p:to>
                                        <p:strVal val="visible"/>
                                      </p:to>
                                    </p:set>
                                  </p:childTnLst>
                                </p:cTn>
                              </p:par>
                            </p:childTnLst>
                          </p:cTn>
                        </p:par>
                        <p:par>
                          <p:cTn id="46" fill="hold" nodeType="afterGroup">
                            <p:stCondLst>
                              <p:cond delay="11000"/>
                            </p:stCondLst>
                            <p:childTnLst>
                              <p:par>
                                <p:cTn id="47"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48" dur="2000" fill="hold"/>
                                        <p:tgtEl>
                                          <p:spTgt spid="61540"/>
                                        </p:tgtEl>
                                        <p:attrNameLst>
                                          <p:attrName>ppt_x</p:attrName>
                                          <p:attrName>ppt_y</p:attrName>
                                        </p:attrNameLst>
                                      </p:cBhvr>
                                    </p:animMotion>
                                  </p:childTnLst>
                                </p:cTn>
                              </p:par>
                            </p:childTnLst>
                          </p:cTn>
                        </p:par>
                        <p:par>
                          <p:cTn id="49" fill="hold" nodeType="afterGroup">
                            <p:stCondLst>
                              <p:cond delay="13000"/>
                            </p:stCondLst>
                            <p:childTnLst>
                              <p:par>
                                <p:cTn id="50" presetID="1" presetClass="exit" presetSubtype="0" fill="hold" grpId="2" nodeType="afterEffect">
                                  <p:stCondLst>
                                    <p:cond delay="0"/>
                                  </p:stCondLst>
                                  <p:childTnLst>
                                    <p:set>
                                      <p:cBhvr>
                                        <p:cTn id="51" dur="1" fill="hold">
                                          <p:stCondLst>
                                            <p:cond delay="0"/>
                                          </p:stCondLst>
                                        </p:cTn>
                                        <p:tgtEl>
                                          <p:spTgt spid="61540"/>
                                        </p:tgtEl>
                                        <p:attrNameLst>
                                          <p:attrName>style.visibility</p:attrName>
                                        </p:attrNameLst>
                                      </p:cBhvr>
                                      <p:to>
                                        <p:strVal val="hidden"/>
                                      </p:to>
                                    </p:set>
                                  </p:childTnLst>
                                </p:cTn>
                              </p:par>
                            </p:childTnLst>
                          </p:cTn>
                        </p:par>
                        <p:par>
                          <p:cTn id="52" fill="hold" nodeType="afterGroup">
                            <p:stCondLst>
                              <p:cond delay="13000"/>
                            </p:stCondLst>
                            <p:childTnLst>
                              <p:par>
                                <p:cTn id="53" presetID="1" presetClass="entr" presetSubtype="0" fill="hold" grpId="0" nodeType="afterEffect">
                                  <p:stCondLst>
                                    <p:cond delay="0"/>
                                  </p:stCondLst>
                                  <p:childTnLst>
                                    <p:set>
                                      <p:cBhvr>
                                        <p:cTn id="54" dur="1" fill="hold">
                                          <p:stCondLst>
                                            <p:cond delay="0"/>
                                          </p:stCondLst>
                                        </p:cTn>
                                        <p:tgtEl>
                                          <p:spTgt spid="61541"/>
                                        </p:tgtEl>
                                        <p:attrNameLst>
                                          <p:attrName>style.visibility</p:attrName>
                                        </p:attrNameLst>
                                      </p:cBhvr>
                                      <p:to>
                                        <p:strVal val="visible"/>
                                      </p:to>
                                    </p:set>
                                  </p:childTnLst>
                                </p:cTn>
                              </p:par>
                            </p:childTnLst>
                          </p:cTn>
                        </p:par>
                        <p:par>
                          <p:cTn id="55" fill="hold" nodeType="afterGroup">
                            <p:stCondLst>
                              <p:cond delay="13000"/>
                            </p:stCondLst>
                            <p:childTnLst>
                              <p:par>
                                <p:cTn id="56"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57" dur="2000" fill="hold"/>
                                        <p:tgtEl>
                                          <p:spTgt spid="61541"/>
                                        </p:tgtEl>
                                        <p:attrNameLst>
                                          <p:attrName>ppt_x</p:attrName>
                                          <p:attrName>ppt_y</p:attrName>
                                        </p:attrNameLst>
                                      </p:cBhvr>
                                    </p:animMotion>
                                  </p:childTnLst>
                                </p:cTn>
                              </p:par>
                            </p:childTnLst>
                          </p:cTn>
                        </p:par>
                        <p:par>
                          <p:cTn id="58" fill="hold" nodeType="afterGroup">
                            <p:stCondLst>
                              <p:cond delay="15000"/>
                            </p:stCondLst>
                            <p:childTnLst>
                              <p:par>
                                <p:cTn id="59" presetID="1" presetClass="exit" presetSubtype="0" fill="hold" grpId="2" nodeType="afterEffect">
                                  <p:stCondLst>
                                    <p:cond delay="0"/>
                                  </p:stCondLst>
                                  <p:childTnLst>
                                    <p:set>
                                      <p:cBhvr>
                                        <p:cTn id="60" dur="1" fill="hold">
                                          <p:stCondLst>
                                            <p:cond delay="0"/>
                                          </p:stCondLst>
                                        </p:cTn>
                                        <p:tgtEl>
                                          <p:spTgt spid="61541"/>
                                        </p:tgtEl>
                                        <p:attrNameLst>
                                          <p:attrName>style.visibility</p:attrName>
                                        </p:attrNameLst>
                                      </p:cBhvr>
                                      <p:to>
                                        <p:strVal val="hidden"/>
                                      </p:to>
                                    </p:set>
                                  </p:childTnLst>
                                </p:cTn>
                              </p:par>
                            </p:childTnLst>
                          </p:cTn>
                        </p:par>
                        <p:par>
                          <p:cTn id="61" fill="hold" nodeType="afterGroup">
                            <p:stCondLst>
                              <p:cond delay="15000"/>
                            </p:stCondLst>
                            <p:childTnLst>
                              <p:par>
                                <p:cTn id="62" presetID="1" presetClass="entr" presetSubtype="0" fill="hold" grpId="0" nodeType="afterEffect">
                                  <p:stCondLst>
                                    <p:cond delay="0"/>
                                  </p:stCondLst>
                                  <p:childTnLst>
                                    <p:set>
                                      <p:cBhvr>
                                        <p:cTn id="63" dur="1" fill="hold">
                                          <p:stCondLst>
                                            <p:cond delay="0"/>
                                          </p:stCondLst>
                                        </p:cTn>
                                        <p:tgtEl>
                                          <p:spTgt spid="61537"/>
                                        </p:tgtEl>
                                        <p:attrNameLst>
                                          <p:attrName>style.visibility</p:attrName>
                                        </p:attrNameLst>
                                      </p:cBhvr>
                                      <p:to>
                                        <p:strVal val="visible"/>
                                      </p:to>
                                    </p:set>
                                  </p:childTnLst>
                                </p:cTn>
                              </p:par>
                            </p:childTnLst>
                          </p:cTn>
                        </p:par>
                        <p:par>
                          <p:cTn id="64" fill="hold" nodeType="afterGroup">
                            <p:stCondLst>
                              <p:cond delay="15000"/>
                            </p:stCondLst>
                            <p:childTnLst>
                              <p:par>
                                <p:cTn id="65" presetID="0" presetClass="path" presetSubtype="0" accel="50000" decel="50000" fill="hold" grpId="1" nodeType="afterEffect">
                                  <p:stCondLst>
                                    <p:cond delay="0"/>
                                  </p:stCondLst>
                                  <p:childTnLst>
                                    <p:animMotion origin="layout" path="M -3.05556E-6 1.84971E-6 L 0.10469 0.00416 L 0.18733 -0.19885 L 0.29358 0.14798 L 0.43802 -0.04879 L 0.52535 0.13734 " pathEditMode="relative" ptsTypes="AAAAAA">
                                      <p:cBhvr>
                                        <p:cTn id="66" dur="2000" fill="hold"/>
                                        <p:tgtEl>
                                          <p:spTgt spid="61537"/>
                                        </p:tgtEl>
                                        <p:attrNameLst>
                                          <p:attrName>ppt_x</p:attrName>
                                          <p:attrName>ppt_y</p:attrName>
                                        </p:attrNameLst>
                                      </p:cBhvr>
                                    </p:animMotion>
                                  </p:childTnLst>
                                </p:cTn>
                              </p:par>
                            </p:childTnLst>
                          </p:cTn>
                        </p:par>
                        <p:par>
                          <p:cTn id="67" fill="hold" nodeType="afterGroup">
                            <p:stCondLst>
                              <p:cond delay="17000"/>
                            </p:stCondLst>
                            <p:childTnLst>
                              <p:par>
                                <p:cTn id="68" presetID="1" presetClass="exit" presetSubtype="0" fill="hold" grpId="2" nodeType="afterEffect">
                                  <p:stCondLst>
                                    <p:cond delay="0"/>
                                  </p:stCondLst>
                                  <p:childTnLst>
                                    <p:set>
                                      <p:cBhvr>
                                        <p:cTn id="69" dur="1" fill="hold">
                                          <p:stCondLst>
                                            <p:cond delay="0"/>
                                          </p:stCondLst>
                                        </p:cTn>
                                        <p:tgtEl>
                                          <p:spTgt spid="61537"/>
                                        </p:tgtEl>
                                        <p:attrNameLst>
                                          <p:attrName>style.visibility</p:attrName>
                                        </p:attrNameLst>
                                      </p:cBhvr>
                                      <p:to>
                                        <p:strVal val="hidden"/>
                                      </p:to>
                                    </p:set>
                                  </p:childTnLst>
                                </p:cTn>
                              </p:par>
                            </p:childTnLst>
                          </p:cTn>
                        </p:par>
                        <p:par>
                          <p:cTn id="70" fill="hold" nodeType="afterGroup">
                            <p:stCondLst>
                              <p:cond delay="17000"/>
                            </p:stCondLst>
                            <p:childTnLst>
                              <p:par>
                                <p:cTn id="71" presetID="1" presetClass="entr" presetSubtype="0" fill="hold" grpId="0" nodeType="afterEffect">
                                  <p:stCondLst>
                                    <p:cond delay="0"/>
                                  </p:stCondLst>
                                  <p:childTnLst>
                                    <p:set>
                                      <p:cBhvr>
                                        <p:cTn id="72" dur="1" fill="hold">
                                          <p:stCondLst>
                                            <p:cond delay="0"/>
                                          </p:stCondLst>
                                        </p:cTn>
                                        <p:tgtEl>
                                          <p:spTgt spid="61536"/>
                                        </p:tgtEl>
                                        <p:attrNameLst>
                                          <p:attrName>style.visibility</p:attrName>
                                        </p:attrNameLst>
                                      </p:cBhvr>
                                      <p:to>
                                        <p:strVal val="visible"/>
                                      </p:to>
                                    </p:set>
                                  </p:childTnLst>
                                </p:cTn>
                              </p:par>
                            </p:childTnLst>
                          </p:cTn>
                        </p:par>
                        <p:par>
                          <p:cTn id="73" fill="hold" nodeType="afterGroup">
                            <p:stCondLst>
                              <p:cond delay="17000"/>
                            </p:stCondLst>
                            <p:childTnLst>
                              <p:par>
                                <p:cTn id="74" presetID="0" presetClass="path" presetSubtype="0" accel="50000" decel="50000" fill="hold" grpId="1" nodeType="afterEffect">
                                  <p:stCondLst>
                                    <p:cond delay="0"/>
                                  </p:stCondLst>
                                  <p:childTnLst>
                                    <p:animMotion origin="layout" path="M 1.66667E-6 -5.43353E-6 L 0.00173 0.16485 L 0.15729 0.06751 L 0.25399 0.30011 L 0.36996 0.21965 " pathEditMode="relative" ptsTypes="AAAAA">
                                      <p:cBhvr>
                                        <p:cTn id="75" dur="2000" fill="hold"/>
                                        <p:tgtEl>
                                          <p:spTgt spid="61536"/>
                                        </p:tgtEl>
                                        <p:attrNameLst>
                                          <p:attrName>ppt_x</p:attrName>
                                          <p:attrName>ppt_y</p:attrName>
                                        </p:attrNameLst>
                                      </p:cBhvr>
                                    </p:animMotion>
                                  </p:childTnLst>
                                </p:cTn>
                              </p:par>
                            </p:childTnLst>
                          </p:cTn>
                        </p:par>
                        <p:par>
                          <p:cTn id="76" fill="hold" nodeType="afterGroup">
                            <p:stCondLst>
                              <p:cond delay="19000"/>
                            </p:stCondLst>
                            <p:childTnLst>
                              <p:par>
                                <p:cTn id="77" presetID="1" presetClass="exit" presetSubtype="0" fill="hold" grpId="2" nodeType="afterEffect">
                                  <p:stCondLst>
                                    <p:cond delay="0"/>
                                  </p:stCondLst>
                                  <p:childTnLst>
                                    <p:set>
                                      <p:cBhvr>
                                        <p:cTn id="78" dur="1" fill="hold">
                                          <p:stCondLst>
                                            <p:cond delay="0"/>
                                          </p:stCondLst>
                                        </p:cTn>
                                        <p:tgtEl>
                                          <p:spTgt spid="615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5" grpId="0" animBg="1"/>
      <p:bldP spid="61535" grpId="1" animBg="1"/>
      <p:bldP spid="61535" grpId="2" animBg="1"/>
      <p:bldP spid="61532" grpId="0" animBg="1"/>
      <p:bldP spid="61532" grpId="1" animBg="1"/>
      <p:bldP spid="61532" grpId="2" animBg="1"/>
      <p:bldP spid="61534" grpId="0" animBg="1"/>
      <p:bldP spid="61534" grpId="1" animBg="1"/>
      <p:bldP spid="61534" grpId="2" animBg="1"/>
      <p:bldP spid="61539" grpId="0" animBg="1"/>
      <p:bldP spid="61539" grpId="1" animBg="1"/>
      <p:bldP spid="61540" grpId="0" animBg="1"/>
      <p:bldP spid="61540" grpId="1" animBg="1"/>
      <p:bldP spid="61540" grpId="2" animBg="1"/>
      <p:bldP spid="61541" grpId="0" animBg="1"/>
      <p:bldP spid="61541" grpId="1" animBg="1"/>
      <p:bldP spid="61541" grpId="2" animBg="1"/>
      <p:bldP spid="61537" grpId="0" animBg="1"/>
      <p:bldP spid="61537" grpId="1" animBg="1"/>
      <p:bldP spid="61537" grpId="2" animBg="1"/>
      <p:bldP spid="61536" grpId="0" animBg="1"/>
      <p:bldP spid="61536" grpId="1" animBg="1"/>
      <p:bldP spid="61536" grpId="2" animBg="1"/>
      <p:bldP spid="61542" grpId="0" animBg="1"/>
      <p:bldP spid="6154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2"/>
          <p:cNvSpPr>
            <a:spLocks noGrp="1"/>
          </p:cNvSpPr>
          <p:nvPr>
            <p:ph type="sldNum" sz="quarter" idx="11"/>
          </p:nvPr>
        </p:nvSpPr>
        <p:spPr>
          <a:xfrm>
            <a:off x="6621785" y="6670054"/>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23BCF0FA-430F-40FD-A447-D2724BBB7EE4}"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5</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14339"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14340" name="Rectangle 2"/>
          <p:cNvSpPr>
            <a:spLocks noGrp="1" noChangeArrowheads="1"/>
          </p:cNvSpPr>
          <p:nvPr>
            <p:ph type="title" idx="4294967295"/>
          </p:nvPr>
        </p:nvSpPr>
        <p:spPr>
          <a:xfrm>
            <a:off x="1124293" y="620092"/>
            <a:ext cx="8305800" cy="649288"/>
          </a:xfrm>
        </p:spPr>
        <p:txBody>
          <a:bodyPr/>
          <a:lstStyle/>
          <a:p>
            <a:pPr eaLnBrk="1" hangingPunct="1"/>
            <a:r>
              <a:rPr lang="zh-CN" altLang="en-US" sz="3500" dirty="0">
                <a:ea typeface="宋体" panose="02010600030101010101" pitchFamily="2" charset="-122"/>
              </a:rPr>
              <a:t>什么是互联网： 系统观点</a:t>
            </a:r>
            <a:endParaRPr lang="zh-CN" altLang="en-US" sz="4300" dirty="0">
              <a:ea typeface="宋体" panose="02010600030101010101" pitchFamily="2" charset="-122"/>
            </a:endParaRPr>
          </a:p>
        </p:txBody>
      </p:sp>
      <p:sp>
        <p:nvSpPr>
          <p:cNvPr id="4099" name="Rectangle 3"/>
          <p:cNvSpPr>
            <a:spLocks noGrp="1" noChangeArrowheads="1"/>
          </p:cNvSpPr>
          <p:nvPr>
            <p:ph type="body" sz="half" idx="4294967295"/>
          </p:nvPr>
        </p:nvSpPr>
        <p:spPr>
          <a:xfrm>
            <a:off x="2521272" y="1470992"/>
            <a:ext cx="3779838" cy="2036762"/>
          </a:xfrm>
        </p:spPr>
        <p:txBody>
          <a:bodyPr/>
          <a:lstStyle/>
          <a:p>
            <a:pPr eaLnBrk="1" hangingPunct="1"/>
            <a:r>
              <a:rPr lang="zh-CN" altLang="en-US" sz="2600">
                <a:ea typeface="宋体" panose="02010600030101010101" pitchFamily="2" charset="-122"/>
              </a:rPr>
              <a:t>数以百万计的接入设备</a:t>
            </a:r>
            <a:r>
              <a:rPr lang="en-US" altLang="zh-CN" sz="2600">
                <a:ea typeface="宋体" panose="02010600030101010101" pitchFamily="2" charset="-122"/>
              </a:rPr>
              <a:t>: </a:t>
            </a:r>
            <a:r>
              <a:rPr lang="zh-CN" altLang="en-US" sz="2600">
                <a:solidFill>
                  <a:srgbClr val="FF0000"/>
                </a:solidFill>
                <a:ea typeface="宋体" panose="02010600030101010101" pitchFamily="2" charset="-122"/>
              </a:rPr>
              <a:t>主机</a:t>
            </a:r>
            <a:r>
              <a:rPr lang="en-US" altLang="zh-CN" sz="2600">
                <a:solidFill>
                  <a:srgbClr val="FF0000"/>
                </a:solidFill>
                <a:ea typeface="宋体" panose="02010600030101010101" pitchFamily="2" charset="-122"/>
              </a:rPr>
              <a:t>=</a:t>
            </a:r>
            <a:r>
              <a:rPr lang="zh-CN" altLang="en-US" sz="2600">
                <a:solidFill>
                  <a:srgbClr val="FF0000"/>
                </a:solidFill>
                <a:ea typeface="宋体" panose="02010600030101010101" pitchFamily="2" charset="-122"/>
              </a:rPr>
              <a:t>终端系统 </a:t>
            </a:r>
          </a:p>
          <a:p>
            <a:pPr lvl="1" eaLnBrk="1" hangingPunct="1">
              <a:spcBef>
                <a:spcPct val="0"/>
              </a:spcBef>
            </a:pPr>
            <a:r>
              <a:rPr lang="zh-CN" altLang="en-US" sz="2200">
                <a:latin typeface="宋体" panose="02010600030101010101" pitchFamily="2" charset="-122"/>
                <a:ea typeface="宋体" panose="02010600030101010101" pitchFamily="2" charset="-122"/>
              </a:rPr>
              <a:t>运行网路应用程序</a:t>
            </a:r>
          </a:p>
        </p:txBody>
      </p:sp>
      <p:grpSp>
        <p:nvGrpSpPr>
          <p:cNvPr id="14342" name="Group 262"/>
          <p:cNvGrpSpPr>
            <a:grpSpLocks/>
          </p:cNvGrpSpPr>
          <p:nvPr/>
        </p:nvGrpSpPr>
        <p:grpSpPr bwMode="auto">
          <a:xfrm>
            <a:off x="6034411" y="1521792"/>
            <a:ext cx="3470275" cy="4489450"/>
            <a:chOff x="3177" y="1065"/>
            <a:chExt cx="2186" cy="2828"/>
          </a:xfrm>
        </p:grpSpPr>
        <p:sp>
          <p:nvSpPr>
            <p:cNvPr id="14433" name="Freeform 263"/>
            <p:cNvSpPr>
              <a:spLocks/>
            </p:cNvSpPr>
            <p:nvPr/>
          </p:nvSpPr>
          <p:spPr bwMode="auto">
            <a:xfrm>
              <a:off x="4261" y="2412"/>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34" name="Freeform 264"/>
            <p:cNvSpPr>
              <a:spLocks/>
            </p:cNvSpPr>
            <p:nvPr/>
          </p:nvSpPr>
          <p:spPr bwMode="auto">
            <a:xfrm>
              <a:off x="4273" y="1451"/>
              <a:ext cx="1090" cy="658"/>
            </a:xfrm>
            <a:custGeom>
              <a:avLst/>
              <a:gdLst>
                <a:gd name="T0" fmla="*/ 2147483646 w 765"/>
                <a:gd name="T1" fmla="*/ 455254642 h 459"/>
                <a:gd name="T2" fmla="*/ 2147483646 w 765"/>
                <a:gd name="T3" fmla="*/ 2147483646 h 459"/>
                <a:gd name="T4" fmla="*/ 2147483646 w 765"/>
                <a:gd name="T5" fmla="*/ 2147483646 h 459"/>
                <a:gd name="T6" fmla="*/ 470389694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1562611416 h 459"/>
                <a:gd name="T22" fmla="*/ 2147483646 w 765"/>
                <a:gd name="T23" fmla="*/ 455254642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35" name="Freeform 265"/>
            <p:cNvSpPr>
              <a:spLocks/>
            </p:cNvSpPr>
            <p:nvPr/>
          </p:nvSpPr>
          <p:spPr bwMode="auto">
            <a:xfrm>
              <a:off x="3177" y="1267"/>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436" name="Group 266"/>
            <p:cNvGrpSpPr>
              <a:grpSpLocks/>
            </p:cNvGrpSpPr>
            <p:nvPr/>
          </p:nvGrpSpPr>
          <p:grpSpPr bwMode="auto">
            <a:xfrm>
              <a:off x="3232" y="2108"/>
              <a:ext cx="919" cy="588"/>
              <a:chOff x="2889" y="1631"/>
              <a:chExt cx="980" cy="743"/>
            </a:xfrm>
          </p:grpSpPr>
          <p:sp>
            <p:nvSpPr>
              <p:cNvPr id="14751" name="Rectangle 2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752" name="AutoShape 2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solidFill>
                    <a:srgbClr val="00CCFF"/>
                  </a:solidFill>
                  <a:latin typeface="Times New Roman" panose="02020603050405020304" pitchFamily="18" charset="0"/>
                  <a:ea typeface="宋体" panose="02010600030101010101" pitchFamily="2" charset="-122"/>
                </a:endParaRPr>
              </a:p>
            </p:txBody>
          </p:sp>
        </p:grpSp>
        <p:grpSp>
          <p:nvGrpSpPr>
            <p:cNvPr id="14437" name="Group 269"/>
            <p:cNvGrpSpPr>
              <a:grpSpLocks/>
            </p:cNvGrpSpPr>
            <p:nvPr/>
          </p:nvGrpSpPr>
          <p:grpSpPr bwMode="auto">
            <a:xfrm>
              <a:off x="3674" y="1388"/>
              <a:ext cx="212" cy="335"/>
              <a:chOff x="3796" y="1043"/>
              <a:chExt cx="865" cy="1237"/>
            </a:xfrm>
          </p:grpSpPr>
          <p:sp>
            <p:nvSpPr>
              <p:cNvPr id="14721" name="Line 270"/>
              <p:cNvSpPr>
                <a:spLocks noChangeShapeType="1"/>
              </p:cNvSpPr>
              <p:nvPr/>
            </p:nvSpPr>
            <p:spPr bwMode="auto">
              <a:xfrm flipH="1">
                <a:off x="3992" y="1481"/>
                <a:ext cx="235" cy="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22" name="Line 271"/>
              <p:cNvSpPr>
                <a:spLocks noChangeShapeType="1"/>
              </p:cNvSpPr>
              <p:nvPr/>
            </p:nvSpPr>
            <p:spPr bwMode="auto">
              <a:xfrm>
                <a:off x="4227" y="1481"/>
                <a:ext cx="236"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23" name="Line 272"/>
              <p:cNvSpPr>
                <a:spLocks noChangeShapeType="1"/>
              </p:cNvSpPr>
              <p:nvPr/>
            </p:nvSpPr>
            <p:spPr bwMode="auto">
              <a:xfrm>
                <a:off x="3992" y="2201"/>
                <a:ext cx="235"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24" name="Line 273"/>
              <p:cNvSpPr>
                <a:spLocks noChangeShapeType="1"/>
              </p:cNvSpPr>
              <p:nvPr/>
            </p:nvSpPr>
            <p:spPr bwMode="auto">
              <a:xfrm flipH="1">
                <a:off x="4227" y="2201"/>
                <a:ext cx="236"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25" name="Line 274"/>
              <p:cNvSpPr>
                <a:spLocks noChangeShapeType="1"/>
              </p:cNvSpPr>
              <p:nvPr/>
            </p:nvSpPr>
            <p:spPr bwMode="auto">
              <a:xfrm>
                <a:off x="4227" y="1497"/>
                <a:ext cx="0" cy="7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26" name="Line 275"/>
              <p:cNvSpPr>
                <a:spLocks noChangeShapeType="1"/>
              </p:cNvSpPr>
              <p:nvPr/>
            </p:nvSpPr>
            <p:spPr bwMode="auto">
              <a:xfrm flipV="1">
                <a:off x="3992" y="2127"/>
                <a:ext cx="235" cy="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27" name="Line 276"/>
              <p:cNvSpPr>
                <a:spLocks noChangeShapeType="1"/>
              </p:cNvSpPr>
              <p:nvPr/>
            </p:nvSpPr>
            <p:spPr bwMode="auto">
              <a:xfrm flipH="1" flipV="1">
                <a:off x="4227" y="2127"/>
                <a:ext cx="236" cy="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28" name="Line 277"/>
              <p:cNvSpPr>
                <a:spLocks noChangeShapeType="1"/>
              </p:cNvSpPr>
              <p:nvPr/>
            </p:nvSpPr>
            <p:spPr bwMode="auto">
              <a:xfrm>
                <a:off x="4092" y="1890"/>
                <a:ext cx="135"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29" name="Line 278"/>
              <p:cNvSpPr>
                <a:spLocks noChangeShapeType="1"/>
              </p:cNvSpPr>
              <p:nvPr/>
            </p:nvSpPr>
            <p:spPr bwMode="auto">
              <a:xfrm flipV="1">
                <a:off x="4227" y="1890"/>
                <a:ext cx="143"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30" name="Line 279"/>
              <p:cNvSpPr>
                <a:spLocks noChangeShapeType="1"/>
              </p:cNvSpPr>
              <p:nvPr/>
            </p:nvSpPr>
            <p:spPr bwMode="auto">
              <a:xfrm>
                <a:off x="4047" y="1996"/>
                <a:ext cx="175"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31" name="Line 280"/>
              <p:cNvSpPr>
                <a:spLocks noChangeShapeType="1"/>
              </p:cNvSpPr>
              <p:nvPr/>
            </p:nvSpPr>
            <p:spPr bwMode="auto">
              <a:xfrm flipV="1">
                <a:off x="4227" y="2012"/>
                <a:ext cx="176" cy="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32" name="Line 281"/>
              <p:cNvSpPr>
                <a:spLocks noChangeShapeType="1"/>
              </p:cNvSpPr>
              <p:nvPr/>
            </p:nvSpPr>
            <p:spPr bwMode="auto">
              <a:xfrm flipV="1">
                <a:off x="4227" y="1782"/>
                <a:ext cx="90" cy="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33" name="Line 282"/>
              <p:cNvSpPr>
                <a:spLocks noChangeShapeType="1"/>
              </p:cNvSpPr>
              <p:nvPr/>
            </p:nvSpPr>
            <p:spPr bwMode="auto">
              <a:xfrm flipV="1">
                <a:off x="4227" y="1632"/>
                <a:ext cx="57"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34" name="Line 283"/>
              <p:cNvSpPr>
                <a:spLocks noChangeShapeType="1"/>
              </p:cNvSpPr>
              <p:nvPr/>
            </p:nvSpPr>
            <p:spPr bwMode="auto">
              <a:xfrm>
                <a:off x="4126" y="1772"/>
                <a:ext cx="109"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35" name="Line 284"/>
              <p:cNvSpPr>
                <a:spLocks noChangeShapeType="1"/>
              </p:cNvSpPr>
              <p:nvPr/>
            </p:nvSpPr>
            <p:spPr bwMode="auto">
              <a:xfrm>
                <a:off x="4175" y="1625"/>
                <a:ext cx="63"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4736" name="Group 285"/>
              <p:cNvGrpSpPr>
                <a:grpSpLocks/>
              </p:cNvGrpSpPr>
              <p:nvPr/>
            </p:nvGrpSpPr>
            <p:grpSpPr bwMode="auto">
              <a:xfrm>
                <a:off x="4269" y="1415"/>
                <a:ext cx="392" cy="137"/>
                <a:chOff x="4227" y="1360"/>
                <a:chExt cx="863" cy="270"/>
              </a:xfrm>
            </p:grpSpPr>
            <p:sp>
              <p:nvSpPr>
                <p:cNvPr id="14747" name="Line 286"/>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48" name="Line 287"/>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49" name="Line 288"/>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50" name="Line 289"/>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4737" name="Group 290"/>
              <p:cNvGrpSpPr>
                <a:grpSpLocks/>
              </p:cNvGrpSpPr>
              <p:nvPr/>
            </p:nvGrpSpPr>
            <p:grpSpPr bwMode="auto">
              <a:xfrm rot="5700496">
                <a:off x="4053" y="1170"/>
                <a:ext cx="392" cy="137"/>
                <a:chOff x="4227" y="1360"/>
                <a:chExt cx="863" cy="270"/>
              </a:xfrm>
            </p:grpSpPr>
            <p:sp>
              <p:nvSpPr>
                <p:cNvPr id="14743" name="Line 291"/>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44" name="Line 292"/>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45" name="Line 293"/>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46" name="Line 294"/>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4738" name="Group 295"/>
              <p:cNvGrpSpPr>
                <a:grpSpLocks/>
              </p:cNvGrpSpPr>
              <p:nvPr/>
            </p:nvGrpSpPr>
            <p:grpSpPr bwMode="auto">
              <a:xfrm rot="10800000">
                <a:off x="3796" y="1402"/>
                <a:ext cx="392" cy="137"/>
                <a:chOff x="4227" y="1360"/>
                <a:chExt cx="863" cy="270"/>
              </a:xfrm>
            </p:grpSpPr>
            <p:sp>
              <p:nvSpPr>
                <p:cNvPr id="14739" name="Line 296"/>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40" name="Line 297"/>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41" name="Line 298"/>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742" name="Line 299"/>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14438" name="Group 300"/>
            <p:cNvGrpSpPr>
              <a:grpSpLocks/>
            </p:cNvGrpSpPr>
            <p:nvPr/>
          </p:nvGrpSpPr>
          <p:grpSpPr bwMode="auto">
            <a:xfrm>
              <a:off x="3223" y="1598"/>
              <a:ext cx="436" cy="114"/>
              <a:chOff x="3072" y="739"/>
              <a:chExt cx="652" cy="146"/>
            </a:xfrm>
          </p:grpSpPr>
          <p:pic>
            <p:nvPicPr>
              <p:cNvPr id="14718" name="Picture 301"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19" name="Line 302"/>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20" name="Line 303"/>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14439" name="Picture 304" descr="imgyjav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9" y="1417"/>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440" name="Group 305"/>
            <p:cNvGrpSpPr>
              <a:grpSpLocks/>
            </p:cNvGrpSpPr>
            <p:nvPr/>
          </p:nvGrpSpPr>
          <p:grpSpPr bwMode="auto">
            <a:xfrm>
              <a:off x="3880" y="1303"/>
              <a:ext cx="256" cy="269"/>
              <a:chOff x="2870" y="1518"/>
              <a:chExt cx="292" cy="320"/>
            </a:xfrm>
          </p:grpSpPr>
          <p:graphicFrame>
            <p:nvGraphicFramePr>
              <p:cNvPr id="14716" name="Object 30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298" name="Clip" r:id="rId6" imgW="826829" imgH="840406" progId="MS_ClipArt_Gallery.2">
                      <p:embed/>
                    </p:oleObj>
                  </mc:Choice>
                  <mc:Fallback>
                    <p:oleObj name="Clip" r:id="rId6" imgW="826829" imgH="840406" progId="MS_ClipArt_Gallery.2">
                      <p:embed/>
                      <p:pic>
                        <p:nvPicPr>
                          <p:cNvPr id="14716" name="Object 30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17" name="Object 30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299" name="Clip" r:id="rId8" imgW="1268295" imgH="1199426" progId="MS_ClipArt_Gallery.2">
                      <p:embed/>
                    </p:oleObj>
                  </mc:Choice>
                  <mc:Fallback>
                    <p:oleObj name="Clip" r:id="rId8" imgW="1268295" imgH="1199426" progId="MS_ClipArt_Gallery.2">
                      <p:embed/>
                      <p:pic>
                        <p:nvPicPr>
                          <p:cNvPr id="14717" name="Object 30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441" name="Group 308"/>
            <p:cNvGrpSpPr>
              <a:grpSpLocks/>
            </p:cNvGrpSpPr>
            <p:nvPr/>
          </p:nvGrpSpPr>
          <p:grpSpPr bwMode="auto">
            <a:xfrm>
              <a:off x="4338" y="2487"/>
              <a:ext cx="228" cy="108"/>
              <a:chOff x="3600" y="219"/>
              <a:chExt cx="360" cy="175"/>
            </a:xfrm>
          </p:grpSpPr>
          <p:sp>
            <p:nvSpPr>
              <p:cNvPr id="14703" name="Oval 30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704" name="Line 31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05" name="Line 31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06" name="Rectangle 31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707" name="Oval 31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708" name="Group 314"/>
              <p:cNvGrpSpPr>
                <a:grpSpLocks/>
              </p:cNvGrpSpPr>
              <p:nvPr/>
            </p:nvGrpSpPr>
            <p:grpSpPr bwMode="auto">
              <a:xfrm>
                <a:off x="3686" y="244"/>
                <a:ext cx="177" cy="66"/>
                <a:chOff x="2848" y="848"/>
                <a:chExt cx="140" cy="98"/>
              </a:xfrm>
            </p:grpSpPr>
            <p:sp>
              <p:nvSpPr>
                <p:cNvPr id="14713" name="Line 3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14" name="Line 3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15" name="Line 3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709" name="Group 318"/>
              <p:cNvGrpSpPr>
                <a:grpSpLocks/>
              </p:cNvGrpSpPr>
              <p:nvPr/>
            </p:nvGrpSpPr>
            <p:grpSpPr bwMode="auto">
              <a:xfrm flipV="1">
                <a:off x="3686" y="243"/>
                <a:ext cx="177" cy="66"/>
                <a:chOff x="2848" y="848"/>
                <a:chExt cx="140" cy="98"/>
              </a:xfrm>
            </p:grpSpPr>
            <p:sp>
              <p:nvSpPr>
                <p:cNvPr id="14710" name="Line 31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11" name="Line 32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12" name="Line 32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442" name="Group 322"/>
            <p:cNvGrpSpPr>
              <a:grpSpLocks/>
            </p:cNvGrpSpPr>
            <p:nvPr/>
          </p:nvGrpSpPr>
          <p:grpSpPr bwMode="auto">
            <a:xfrm>
              <a:off x="4562" y="2663"/>
              <a:ext cx="228" cy="108"/>
              <a:chOff x="3600" y="219"/>
              <a:chExt cx="360" cy="175"/>
            </a:xfrm>
          </p:grpSpPr>
          <p:sp>
            <p:nvSpPr>
              <p:cNvPr id="14690" name="Oval 32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91" name="Line 32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92" name="Line 32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93" name="Rectangle 32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94" name="Oval 32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695" name="Group 328"/>
              <p:cNvGrpSpPr>
                <a:grpSpLocks/>
              </p:cNvGrpSpPr>
              <p:nvPr/>
            </p:nvGrpSpPr>
            <p:grpSpPr bwMode="auto">
              <a:xfrm>
                <a:off x="3686" y="244"/>
                <a:ext cx="177" cy="66"/>
                <a:chOff x="2848" y="848"/>
                <a:chExt cx="140" cy="98"/>
              </a:xfrm>
            </p:grpSpPr>
            <p:sp>
              <p:nvSpPr>
                <p:cNvPr id="14700" name="Line 32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01" name="Line 33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02" name="Line 33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696" name="Group 332"/>
              <p:cNvGrpSpPr>
                <a:grpSpLocks/>
              </p:cNvGrpSpPr>
              <p:nvPr/>
            </p:nvGrpSpPr>
            <p:grpSpPr bwMode="auto">
              <a:xfrm flipV="1">
                <a:off x="3686" y="243"/>
                <a:ext cx="177" cy="66"/>
                <a:chOff x="2848" y="848"/>
                <a:chExt cx="140" cy="98"/>
              </a:xfrm>
            </p:grpSpPr>
            <p:sp>
              <p:nvSpPr>
                <p:cNvPr id="14697" name="Line 3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98" name="Line 3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99" name="Line 3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443" name="Group 336"/>
            <p:cNvGrpSpPr>
              <a:grpSpLocks/>
            </p:cNvGrpSpPr>
            <p:nvPr/>
          </p:nvGrpSpPr>
          <p:grpSpPr bwMode="auto">
            <a:xfrm>
              <a:off x="4738" y="2495"/>
              <a:ext cx="228" cy="108"/>
              <a:chOff x="3600" y="219"/>
              <a:chExt cx="360" cy="175"/>
            </a:xfrm>
          </p:grpSpPr>
          <p:sp>
            <p:nvSpPr>
              <p:cNvPr id="14677" name="Oval 33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78" name="Line 33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79" name="Line 33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80" name="Rectangle 34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81" name="Oval 34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682" name="Group 342"/>
              <p:cNvGrpSpPr>
                <a:grpSpLocks/>
              </p:cNvGrpSpPr>
              <p:nvPr/>
            </p:nvGrpSpPr>
            <p:grpSpPr bwMode="auto">
              <a:xfrm>
                <a:off x="3686" y="244"/>
                <a:ext cx="177" cy="66"/>
                <a:chOff x="2848" y="848"/>
                <a:chExt cx="140" cy="98"/>
              </a:xfrm>
            </p:grpSpPr>
            <p:sp>
              <p:nvSpPr>
                <p:cNvPr id="14687" name="Line 34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88" name="Line 34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89" name="Line 34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683" name="Group 346"/>
              <p:cNvGrpSpPr>
                <a:grpSpLocks/>
              </p:cNvGrpSpPr>
              <p:nvPr/>
            </p:nvGrpSpPr>
            <p:grpSpPr bwMode="auto">
              <a:xfrm flipV="1">
                <a:off x="3686" y="243"/>
                <a:ext cx="177" cy="66"/>
                <a:chOff x="2848" y="848"/>
                <a:chExt cx="140" cy="98"/>
              </a:xfrm>
            </p:grpSpPr>
            <p:sp>
              <p:nvSpPr>
                <p:cNvPr id="14684" name="Line 34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85" name="Line 34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86" name="Line 34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444" name="Group 350"/>
            <p:cNvGrpSpPr>
              <a:grpSpLocks/>
            </p:cNvGrpSpPr>
            <p:nvPr/>
          </p:nvGrpSpPr>
          <p:grpSpPr bwMode="auto">
            <a:xfrm>
              <a:off x="4401" y="1766"/>
              <a:ext cx="221" cy="101"/>
              <a:chOff x="3600" y="219"/>
              <a:chExt cx="360" cy="175"/>
            </a:xfrm>
          </p:grpSpPr>
          <p:sp>
            <p:nvSpPr>
              <p:cNvPr id="14664" name="Oval 35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65" name="Line 35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66" name="Line 35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67" name="Rectangle 35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68" name="Oval 35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669" name="Group 356"/>
              <p:cNvGrpSpPr>
                <a:grpSpLocks/>
              </p:cNvGrpSpPr>
              <p:nvPr/>
            </p:nvGrpSpPr>
            <p:grpSpPr bwMode="auto">
              <a:xfrm>
                <a:off x="3686" y="244"/>
                <a:ext cx="177" cy="66"/>
                <a:chOff x="2848" y="848"/>
                <a:chExt cx="140" cy="98"/>
              </a:xfrm>
            </p:grpSpPr>
            <p:sp>
              <p:nvSpPr>
                <p:cNvPr id="14674" name="Line 3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75" name="Line 3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76" name="Line 3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670" name="Group 360"/>
              <p:cNvGrpSpPr>
                <a:grpSpLocks/>
              </p:cNvGrpSpPr>
              <p:nvPr/>
            </p:nvGrpSpPr>
            <p:grpSpPr bwMode="auto">
              <a:xfrm flipV="1">
                <a:off x="3686" y="243"/>
                <a:ext cx="177" cy="66"/>
                <a:chOff x="2848" y="848"/>
                <a:chExt cx="140" cy="98"/>
              </a:xfrm>
            </p:grpSpPr>
            <p:sp>
              <p:nvSpPr>
                <p:cNvPr id="14671" name="Line 36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72" name="Line 36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73" name="Line 36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445" name="Group 364"/>
            <p:cNvGrpSpPr>
              <a:grpSpLocks/>
            </p:cNvGrpSpPr>
            <p:nvPr/>
          </p:nvGrpSpPr>
          <p:grpSpPr bwMode="auto">
            <a:xfrm>
              <a:off x="4400" y="1927"/>
              <a:ext cx="228" cy="108"/>
              <a:chOff x="3600" y="219"/>
              <a:chExt cx="360" cy="175"/>
            </a:xfrm>
          </p:grpSpPr>
          <p:sp>
            <p:nvSpPr>
              <p:cNvPr id="14651" name="Oval 36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52" name="Line 36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3" name="Line 36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4" name="Rectangle 36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55" name="Oval 36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656" name="Group 370"/>
              <p:cNvGrpSpPr>
                <a:grpSpLocks/>
              </p:cNvGrpSpPr>
              <p:nvPr/>
            </p:nvGrpSpPr>
            <p:grpSpPr bwMode="auto">
              <a:xfrm>
                <a:off x="3686" y="244"/>
                <a:ext cx="177" cy="66"/>
                <a:chOff x="2848" y="848"/>
                <a:chExt cx="140" cy="98"/>
              </a:xfrm>
            </p:grpSpPr>
            <p:sp>
              <p:nvSpPr>
                <p:cNvPr id="14661" name="Line 37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62" name="Line 37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63" name="Line 37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657" name="Group 374"/>
              <p:cNvGrpSpPr>
                <a:grpSpLocks/>
              </p:cNvGrpSpPr>
              <p:nvPr/>
            </p:nvGrpSpPr>
            <p:grpSpPr bwMode="auto">
              <a:xfrm flipV="1">
                <a:off x="3686" y="243"/>
                <a:ext cx="177" cy="66"/>
                <a:chOff x="2848" y="848"/>
                <a:chExt cx="140" cy="98"/>
              </a:xfrm>
            </p:grpSpPr>
            <p:sp>
              <p:nvSpPr>
                <p:cNvPr id="14658" name="Line 37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9" name="Line 37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60" name="Line 37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446" name="Group 378"/>
            <p:cNvGrpSpPr>
              <a:grpSpLocks/>
            </p:cNvGrpSpPr>
            <p:nvPr/>
          </p:nvGrpSpPr>
          <p:grpSpPr bwMode="auto">
            <a:xfrm>
              <a:off x="4700" y="1706"/>
              <a:ext cx="210" cy="97"/>
              <a:chOff x="3600" y="219"/>
              <a:chExt cx="360" cy="175"/>
            </a:xfrm>
          </p:grpSpPr>
          <p:sp>
            <p:nvSpPr>
              <p:cNvPr id="14638" name="Oval 37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39" name="Line 38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0" name="Line 38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1" name="Rectangle 38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42" name="Oval 38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643" name="Group 384"/>
              <p:cNvGrpSpPr>
                <a:grpSpLocks/>
              </p:cNvGrpSpPr>
              <p:nvPr/>
            </p:nvGrpSpPr>
            <p:grpSpPr bwMode="auto">
              <a:xfrm>
                <a:off x="3686" y="244"/>
                <a:ext cx="177" cy="66"/>
                <a:chOff x="2848" y="848"/>
                <a:chExt cx="140" cy="98"/>
              </a:xfrm>
            </p:grpSpPr>
            <p:sp>
              <p:nvSpPr>
                <p:cNvPr id="14648" name="Line 38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9" name="Line 38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0" name="Line 38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644" name="Group 388"/>
              <p:cNvGrpSpPr>
                <a:grpSpLocks/>
              </p:cNvGrpSpPr>
              <p:nvPr/>
            </p:nvGrpSpPr>
            <p:grpSpPr bwMode="auto">
              <a:xfrm flipV="1">
                <a:off x="3686" y="243"/>
                <a:ext cx="177" cy="66"/>
                <a:chOff x="2848" y="848"/>
                <a:chExt cx="140" cy="98"/>
              </a:xfrm>
            </p:grpSpPr>
            <p:sp>
              <p:nvSpPr>
                <p:cNvPr id="14645" name="Line 38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6" name="Line 39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7" name="Line 39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447" name="Group 392"/>
            <p:cNvGrpSpPr>
              <a:grpSpLocks/>
            </p:cNvGrpSpPr>
            <p:nvPr/>
          </p:nvGrpSpPr>
          <p:grpSpPr bwMode="auto">
            <a:xfrm>
              <a:off x="4754" y="1927"/>
              <a:ext cx="228" cy="108"/>
              <a:chOff x="3600" y="219"/>
              <a:chExt cx="360" cy="175"/>
            </a:xfrm>
          </p:grpSpPr>
          <p:sp>
            <p:nvSpPr>
              <p:cNvPr id="14625" name="Oval 39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26" name="Line 39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27" name="Line 39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28" name="Rectangle 39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29" name="Oval 39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630" name="Group 398"/>
              <p:cNvGrpSpPr>
                <a:grpSpLocks/>
              </p:cNvGrpSpPr>
              <p:nvPr/>
            </p:nvGrpSpPr>
            <p:grpSpPr bwMode="auto">
              <a:xfrm>
                <a:off x="3686" y="244"/>
                <a:ext cx="177" cy="66"/>
                <a:chOff x="2848" y="848"/>
                <a:chExt cx="140" cy="98"/>
              </a:xfrm>
            </p:grpSpPr>
            <p:sp>
              <p:nvSpPr>
                <p:cNvPr id="14635" name="Line 39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36" name="Line 40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37" name="Line 40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631" name="Group 402"/>
              <p:cNvGrpSpPr>
                <a:grpSpLocks/>
              </p:cNvGrpSpPr>
              <p:nvPr/>
            </p:nvGrpSpPr>
            <p:grpSpPr bwMode="auto">
              <a:xfrm flipV="1">
                <a:off x="3686" y="243"/>
                <a:ext cx="177" cy="66"/>
                <a:chOff x="2848" y="848"/>
                <a:chExt cx="140" cy="98"/>
              </a:xfrm>
            </p:grpSpPr>
            <p:sp>
              <p:nvSpPr>
                <p:cNvPr id="14632" name="Line 40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33" name="Line 40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34" name="Line 40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448" name="Group 406"/>
            <p:cNvGrpSpPr>
              <a:grpSpLocks/>
            </p:cNvGrpSpPr>
            <p:nvPr/>
          </p:nvGrpSpPr>
          <p:grpSpPr bwMode="auto">
            <a:xfrm>
              <a:off x="3866" y="1763"/>
              <a:ext cx="220" cy="100"/>
              <a:chOff x="3600" y="219"/>
              <a:chExt cx="360" cy="175"/>
            </a:xfrm>
          </p:grpSpPr>
          <p:sp>
            <p:nvSpPr>
              <p:cNvPr id="14612" name="Oval 40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13" name="Line 40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14" name="Line 40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15" name="Rectangle 41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16" name="Oval 4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617" name="Group 412"/>
              <p:cNvGrpSpPr>
                <a:grpSpLocks/>
              </p:cNvGrpSpPr>
              <p:nvPr/>
            </p:nvGrpSpPr>
            <p:grpSpPr bwMode="auto">
              <a:xfrm>
                <a:off x="3686" y="244"/>
                <a:ext cx="177" cy="66"/>
                <a:chOff x="2848" y="848"/>
                <a:chExt cx="140" cy="98"/>
              </a:xfrm>
            </p:grpSpPr>
            <p:sp>
              <p:nvSpPr>
                <p:cNvPr id="14622" name="Line 41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23" name="Line 41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24" name="Line 41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618" name="Group 416"/>
              <p:cNvGrpSpPr>
                <a:grpSpLocks/>
              </p:cNvGrpSpPr>
              <p:nvPr/>
            </p:nvGrpSpPr>
            <p:grpSpPr bwMode="auto">
              <a:xfrm flipV="1">
                <a:off x="3686" y="243"/>
                <a:ext cx="177" cy="66"/>
                <a:chOff x="2848" y="848"/>
                <a:chExt cx="140" cy="98"/>
              </a:xfrm>
            </p:grpSpPr>
            <p:sp>
              <p:nvSpPr>
                <p:cNvPr id="14619" name="Line 41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20" name="Line 41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21" name="Line 41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449" name="Group 420"/>
            <p:cNvGrpSpPr>
              <a:grpSpLocks/>
            </p:cNvGrpSpPr>
            <p:nvPr/>
          </p:nvGrpSpPr>
          <p:grpSpPr bwMode="auto">
            <a:xfrm>
              <a:off x="3673" y="2487"/>
              <a:ext cx="220" cy="100"/>
              <a:chOff x="3600" y="219"/>
              <a:chExt cx="360" cy="175"/>
            </a:xfrm>
          </p:grpSpPr>
          <p:sp>
            <p:nvSpPr>
              <p:cNvPr id="14599" name="Oval 4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00" name="Line 42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01" name="Line 42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02" name="Rectangle 42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603" name="Oval 4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604" name="Group 426"/>
              <p:cNvGrpSpPr>
                <a:grpSpLocks/>
              </p:cNvGrpSpPr>
              <p:nvPr/>
            </p:nvGrpSpPr>
            <p:grpSpPr bwMode="auto">
              <a:xfrm>
                <a:off x="3686" y="244"/>
                <a:ext cx="177" cy="66"/>
                <a:chOff x="2848" y="848"/>
                <a:chExt cx="140" cy="98"/>
              </a:xfrm>
            </p:grpSpPr>
            <p:sp>
              <p:nvSpPr>
                <p:cNvPr id="14609" name="Line 42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10" name="Line 42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11" name="Line 42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605" name="Group 430"/>
              <p:cNvGrpSpPr>
                <a:grpSpLocks/>
              </p:cNvGrpSpPr>
              <p:nvPr/>
            </p:nvGrpSpPr>
            <p:grpSpPr bwMode="auto">
              <a:xfrm flipV="1">
                <a:off x="3686" y="243"/>
                <a:ext cx="177" cy="66"/>
                <a:chOff x="2848" y="848"/>
                <a:chExt cx="140" cy="98"/>
              </a:xfrm>
            </p:grpSpPr>
            <p:sp>
              <p:nvSpPr>
                <p:cNvPr id="14606" name="Line 43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07" name="Line 43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08" name="Line 43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4450" name="Line 434"/>
            <p:cNvSpPr>
              <a:spLocks noChangeShapeType="1"/>
            </p:cNvSpPr>
            <p:nvPr/>
          </p:nvSpPr>
          <p:spPr bwMode="auto">
            <a:xfrm flipV="1">
              <a:off x="4430" y="2757"/>
              <a:ext cx="143" cy="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1" name="Line 435"/>
            <p:cNvSpPr>
              <a:spLocks noChangeShapeType="1"/>
            </p:cNvSpPr>
            <p:nvPr/>
          </p:nvSpPr>
          <p:spPr bwMode="auto">
            <a:xfrm>
              <a:off x="4508" y="2592"/>
              <a:ext cx="103"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2" name="Line 436"/>
            <p:cNvSpPr>
              <a:spLocks noChangeShapeType="1"/>
            </p:cNvSpPr>
            <p:nvPr/>
          </p:nvSpPr>
          <p:spPr bwMode="auto">
            <a:xfrm>
              <a:off x="4569" y="2542"/>
              <a:ext cx="1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3" name="Line 437"/>
            <p:cNvSpPr>
              <a:spLocks noChangeShapeType="1"/>
            </p:cNvSpPr>
            <p:nvPr/>
          </p:nvSpPr>
          <p:spPr bwMode="auto">
            <a:xfrm flipV="1">
              <a:off x="4718" y="2596"/>
              <a:ext cx="85"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4" name="Line 438"/>
            <p:cNvSpPr>
              <a:spLocks noChangeShapeType="1"/>
            </p:cNvSpPr>
            <p:nvPr/>
          </p:nvSpPr>
          <p:spPr bwMode="auto">
            <a:xfrm>
              <a:off x="3898" y="2546"/>
              <a:ext cx="4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455" name="Group 439"/>
            <p:cNvGrpSpPr>
              <a:grpSpLocks/>
            </p:cNvGrpSpPr>
            <p:nvPr/>
          </p:nvGrpSpPr>
          <p:grpSpPr bwMode="auto">
            <a:xfrm>
              <a:off x="3424" y="2213"/>
              <a:ext cx="209" cy="224"/>
              <a:chOff x="2870" y="1518"/>
              <a:chExt cx="292" cy="320"/>
            </a:xfrm>
          </p:grpSpPr>
          <p:graphicFrame>
            <p:nvGraphicFramePr>
              <p:cNvPr id="14597" name="Object 44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300" name="Clip" r:id="rId10" imgW="826829" imgH="840406" progId="MS_ClipArt_Gallery.2">
                      <p:embed/>
                    </p:oleObj>
                  </mc:Choice>
                  <mc:Fallback>
                    <p:oleObj name="Clip" r:id="rId10" imgW="826829" imgH="840406" progId="MS_ClipArt_Gallery.2">
                      <p:embed/>
                      <p:pic>
                        <p:nvPicPr>
                          <p:cNvPr id="14597" name="Object 4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98" name="Object 44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301" name="Clip" r:id="rId11" imgW="1268295" imgH="1199426" progId="MS_ClipArt_Gallery.2">
                      <p:embed/>
                    </p:oleObj>
                  </mc:Choice>
                  <mc:Fallback>
                    <p:oleObj name="Clip" r:id="rId11" imgW="1268295" imgH="1199426" progId="MS_ClipArt_Gallery.2">
                      <p:embed/>
                      <p:pic>
                        <p:nvPicPr>
                          <p:cNvPr id="14598" name="Object 4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456" name="Group 442"/>
            <p:cNvGrpSpPr>
              <a:grpSpLocks/>
            </p:cNvGrpSpPr>
            <p:nvPr/>
          </p:nvGrpSpPr>
          <p:grpSpPr bwMode="auto">
            <a:xfrm>
              <a:off x="3452" y="2445"/>
              <a:ext cx="139" cy="194"/>
              <a:chOff x="2556" y="2689"/>
              <a:chExt cx="183" cy="255"/>
            </a:xfrm>
          </p:grpSpPr>
          <p:pic>
            <p:nvPicPr>
              <p:cNvPr id="14580" name="Picture 443" descr="31u_bnrz[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81" name="Freeform 444"/>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2" name="Freeform 445"/>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3" name="Freeform 446"/>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4" name="Freeform 447"/>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5" name="Freeform 448"/>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6" name="Freeform 449"/>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7" name="Freeform 450"/>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8" name="Freeform 451"/>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89" name="Freeform 452"/>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0" name="Freeform 453"/>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1" name="Freeform 454"/>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2" name="Freeform 455"/>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3" name="Freeform 456"/>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4" name="Freeform 457"/>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5" name="Freeform 458"/>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96" name="Freeform 459"/>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aphicFrame>
          <p:nvGraphicFramePr>
            <p:cNvPr id="14457" name="Object 460"/>
            <p:cNvGraphicFramePr>
              <a:graphicFrameLocks noChangeAspect="1"/>
            </p:cNvGraphicFramePr>
            <p:nvPr/>
          </p:nvGraphicFramePr>
          <p:xfrm>
            <a:off x="3694" y="2240"/>
            <a:ext cx="207" cy="173"/>
          </p:xfrm>
          <a:graphic>
            <a:graphicData uri="http://schemas.openxmlformats.org/presentationml/2006/ole">
              <mc:AlternateContent xmlns:mc="http://schemas.openxmlformats.org/markup-compatibility/2006">
                <mc:Choice xmlns:v="urn:schemas-microsoft-com:vml" Requires="v">
                  <p:oleObj spid="_x0000_s1302" name="Clip" r:id="rId13" imgW="1307263" imgH="1084139" progId="MS_ClipArt_Gallery.2">
                    <p:embed/>
                  </p:oleObj>
                </mc:Choice>
                <mc:Fallback>
                  <p:oleObj name="Clip" r:id="rId13" imgW="1307263" imgH="1084139" progId="MS_ClipArt_Gallery.2">
                    <p:embed/>
                    <p:pic>
                      <p:nvPicPr>
                        <p:cNvPr id="14457" name="Object 46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94" y="2240"/>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58" name="Line 461"/>
            <p:cNvSpPr>
              <a:spLocks noChangeShapeType="1"/>
            </p:cNvSpPr>
            <p:nvPr/>
          </p:nvSpPr>
          <p:spPr bwMode="auto">
            <a:xfrm>
              <a:off x="4084" y="1820"/>
              <a:ext cx="321"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59" name="Line 462"/>
            <p:cNvSpPr>
              <a:spLocks noChangeShapeType="1"/>
            </p:cNvSpPr>
            <p:nvPr/>
          </p:nvSpPr>
          <p:spPr bwMode="auto">
            <a:xfrm>
              <a:off x="3811" y="1712"/>
              <a:ext cx="96"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60" name="Freeform 463"/>
            <p:cNvSpPr>
              <a:spLocks/>
            </p:cNvSpPr>
            <p:nvPr/>
          </p:nvSpPr>
          <p:spPr bwMode="auto">
            <a:xfrm>
              <a:off x="3382" y="2976"/>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1" name="Line 464"/>
            <p:cNvSpPr>
              <a:spLocks noChangeShapeType="1"/>
            </p:cNvSpPr>
            <p:nvPr/>
          </p:nvSpPr>
          <p:spPr bwMode="auto">
            <a:xfrm rot="-5400000">
              <a:off x="4791" y="3440"/>
              <a:ext cx="330"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462" name="Group 465"/>
            <p:cNvGrpSpPr>
              <a:grpSpLocks/>
            </p:cNvGrpSpPr>
            <p:nvPr/>
          </p:nvGrpSpPr>
          <p:grpSpPr bwMode="auto">
            <a:xfrm>
              <a:off x="4736" y="3526"/>
              <a:ext cx="125" cy="230"/>
              <a:chOff x="4180" y="783"/>
              <a:chExt cx="150" cy="307"/>
            </a:xfrm>
          </p:grpSpPr>
          <p:sp>
            <p:nvSpPr>
              <p:cNvPr id="14572" name="AutoShape 46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73" name="Rectangle 46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74" name="Rectangle 46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75" name="AutoShape 46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76" name="Line 47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77" name="Line 47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78" name="Rectangle 47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79" name="Rectangle 47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sp>
          <p:nvSpPr>
            <p:cNvPr id="14463" name="Line 474"/>
            <p:cNvSpPr>
              <a:spLocks noChangeShapeType="1"/>
            </p:cNvSpPr>
            <p:nvPr/>
          </p:nvSpPr>
          <p:spPr bwMode="auto">
            <a:xfrm rot="5400000" flipV="1">
              <a:off x="4883" y="3617"/>
              <a:ext cx="2" cy="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64" name="Line 475"/>
            <p:cNvSpPr>
              <a:spLocks noChangeShapeType="1"/>
            </p:cNvSpPr>
            <p:nvPr/>
          </p:nvSpPr>
          <p:spPr bwMode="auto">
            <a:xfrm rot="-5400000">
              <a:off x="5000" y="3413"/>
              <a:ext cx="0"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465" name="Group 476"/>
            <p:cNvGrpSpPr>
              <a:grpSpLocks/>
            </p:cNvGrpSpPr>
            <p:nvPr/>
          </p:nvGrpSpPr>
          <p:grpSpPr bwMode="auto">
            <a:xfrm>
              <a:off x="4735" y="3230"/>
              <a:ext cx="316" cy="148"/>
              <a:chOff x="3600" y="219"/>
              <a:chExt cx="360" cy="175"/>
            </a:xfrm>
          </p:grpSpPr>
          <p:sp>
            <p:nvSpPr>
              <p:cNvPr id="14559" name="Oval 47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60" name="Line 47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61" name="Line 47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62" name="Rectangle 48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63" name="Oval 48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564" name="Group 482"/>
              <p:cNvGrpSpPr>
                <a:grpSpLocks/>
              </p:cNvGrpSpPr>
              <p:nvPr/>
            </p:nvGrpSpPr>
            <p:grpSpPr bwMode="auto">
              <a:xfrm>
                <a:off x="3686" y="244"/>
                <a:ext cx="177" cy="66"/>
                <a:chOff x="2848" y="848"/>
                <a:chExt cx="140" cy="98"/>
              </a:xfrm>
            </p:grpSpPr>
            <p:sp>
              <p:nvSpPr>
                <p:cNvPr id="14569" name="Line 48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70" name="Line 48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71" name="Line 48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565" name="Group 486"/>
              <p:cNvGrpSpPr>
                <a:grpSpLocks/>
              </p:cNvGrpSpPr>
              <p:nvPr/>
            </p:nvGrpSpPr>
            <p:grpSpPr bwMode="auto">
              <a:xfrm flipV="1">
                <a:off x="3686" y="243"/>
                <a:ext cx="177" cy="66"/>
                <a:chOff x="2848" y="848"/>
                <a:chExt cx="140" cy="98"/>
              </a:xfrm>
            </p:grpSpPr>
            <p:sp>
              <p:nvSpPr>
                <p:cNvPr id="14566" name="Line 48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67" name="Line 48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68" name="Line 48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466" name="Group 490"/>
            <p:cNvGrpSpPr>
              <a:grpSpLocks/>
            </p:cNvGrpSpPr>
            <p:nvPr/>
          </p:nvGrpSpPr>
          <p:grpSpPr bwMode="auto">
            <a:xfrm>
              <a:off x="4221" y="3056"/>
              <a:ext cx="316" cy="148"/>
              <a:chOff x="3600" y="219"/>
              <a:chExt cx="360" cy="175"/>
            </a:xfrm>
          </p:grpSpPr>
          <p:sp>
            <p:nvSpPr>
              <p:cNvPr id="14546" name="Oval 49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47" name="Line 49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 name="Line 49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9" name="Rectangle 49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50" name="Oval 49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551" name="Group 496"/>
              <p:cNvGrpSpPr>
                <a:grpSpLocks/>
              </p:cNvGrpSpPr>
              <p:nvPr/>
            </p:nvGrpSpPr>
            <p:grpSpPr bwMode="auto">
              <a:xfrm>
                <a:off x="3686" y="244"/>
                <a:ext cx="177" cy="66"/>
                <a:chOff x="2848" y="848"/>
                <a:chExt cx="140" cy="98"/>
              </a:xfrm>
            </p:grpSpPr>
            <p:sp>
              <p:nvSpPr>
                <p:cNvPr id="14556" name="Line 49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57" name="Line 49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58" name="Line 49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552" name="Group 500"/>
              <p:cNvGrpSpPr>
                <a:grpSpLocks/>
              </p:cNvGrpSpPr>
              <p:nvPr/>
            </p:nvGrpSpPr>
            <p:grpSpPr bwMode="auto">
              <a:xfrm flipV="1">
                <a:off x="3686" y="243"/>
                <a:ext cx="177" cy="66"/>
                <a:chOff x="2848" y="848"/>
                <a:chExt cx="140" cy="98"/>
              </a:xfrm>
            </p:grpSpPr>
            <p:sp>
              <p:nvSpPr>
                <p:cNvPr id="14553" name="Line 50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54" name="Line 50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55" name="Line 50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467" name="Group 504"/>
            <p:cNvGrpSpPr>
              <a:grpSpLocks/>
            </p:cNvGrpSpPr>
            <p:nvPr/>
          </p:nvGrpSpPr>
          <p:grpSpPr bwMode="auto">
            <a:xfrm>
              <a:off x="3802" y="3248"/>
              <a:ext cx="316" cy="148"/>
              <a:chOff x="3600" y="219"/>
              <a:chExt cx="360" cy="175"/>
            </a:xfrm>
          </p:grpSpPr>
          <p:sp>
            <p:nvSpPr>
              <p:cNvPr id="14533" name="Oval 50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34" name="Line 50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35" name="Line 50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36" name="Rectangle 50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37" name="Oval 50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538" name="Group 510"/>
              <p:cNvGrpSpPr>
                <a:grpSpLocks/>
              </p:cNvGrpSpPr>
              <p:nvPr/>
            </p:nvGrpSpPr>
            <p:grpSpPr bwMode="auto">
              <a:xfrm>
                <a:off x="3686" y="244"/>
                <a:ext cx="177" cy="66"/>
                <a:chOff x="2848" y="848"/>
                <a:chExt cx="140" cy="98"/>
              </a:xfrm>
            </p:grpSpPr>
            <p:sp>
              <p:nvSpPr>
                <p:cNvPr id="14543" name="Line 5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4" name="Line 5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5" name="Line 5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539" name="Group 514"/>
              <p:cNvGrpSpPr>
                <a:grpSpLocks/>
              </p:cNvGrpSpPr>
              <p:nvPr/>
            </p:nvGrpSpPr>
            <p:grpSpPr bwMode="auto">
              <a:xfrm flipV="1">
                <a:off x="3686" y="243"/>
                <a:ext cx="177" cy="66"/>
                <a:chOff x="2848" y="848"/>
                <a:chExt cx="140" cy="98"/>
              </a:xfrm>
            </p:grpSpPr>
            <p:sp>
              <p:nvSpPr>
                <p:cNvPr id="14540" name="Line 5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1" name="Line 5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2" name="Line 5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4468" name="Line 518"/>
            <p:cNvSpPr>
              <a:spLocks noChangeShapeType="1"/>
            </p:cNvSpPr>
            <p:nvPr/>
          </p:nvSpPr>
          <p:spPr bwMode="auto">
            <a:xfrm>
              <a:off x="4504" y="3189"/>
              <a:ext cx="22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69" name="Line 519"/>
            <p:cNvSpPr>
              <a:spLocks noChangeShapeType="1"/>
            </p:cNvSpPr>
            <p:nvPr/>
          </p:nvSpPr>
          <p:spPr bwMode="auto">
            <a:xfrm flipV="1">
              <a:off x="4093" y="3197"/>
              <a:ext cx="17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70" name="Line 520"/>
            <p:cNvSpPr>
              <a:spLocks noChangeShapeType="1"/>
            </p:cNvSpPr>
            <p:nvPr/>
          </p:nvSpPr>
          <p:spPr bwMode="auto">
            <a:xfrm flipV="1">
              <a:off x="4120" y="3325"/>
              <a:ext cx="6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71" name="Line 521"/>
            <p:cNvSpPr>
              <a:spLocks noChangeShapeType="1"/>
            </p:cNvSpPr>
            <p:nvPr/>
          </p:nvSpPr>
          <p:spPr bwMode="auto">
            <a:xfrm flipH="1">
              <a:off x="3676" y="3165"/>
              <a:ext cx="160" cy="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72" name="Line 522"/>
            <p:cNvSpPr>
              <a:spLocks noChangeShapeType="1"/>
            </p:cNvSpPr>
            <p:nvPr/>
          </p:nvSpPr>
          <p:spPr bwMode="auto">
            <a:xfrm>
              <a:off x="3692" y="3197"/>
              <a:ext cx="1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73" name="Line 523"/>
            <p:cNvSpPr>
              <a:spLocks noChangeShapeType="1"/>
            </p:cNvSpPr>
            <p:nvPr/>
          </p:nvSpPr>
          <p:spPr bwMode="auto">
            <a:xfrm>
              <a:off x="3604" y="3409"/>
              <a:ext cx="9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74" name="Line 524"/>
            <p:cNvSpPr>
              <a:spLocks noChangeShapeType="1"/>
            </p:cNvSpPr>
            <p:nvPr/>
          </p:nvSpPr>
          <p:spPr bwMode="auto">
            <a:xfrm>
              <a:off x="3763" y="3459"/>
              <a:ext cx="30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75" name="Line 525"/>
            <p:cNvSpPr>
              <a:spLocks noChangeShapeType="1"/>
            </p:cNvSpPr>
            <p:nvPr/>
          </p:nvSpPr>
          <p:spPr bwMode="auto">
            <a:xfrm flipH="1">
              <a:off x="3914" y="3401"/>
              <a:ext cx="34"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76" name="Line 526"/>
            <p:cNvSpPr>
              <a:spLocks noChangeShapeType="1"/>
            </p:cNvSpPr>
            <p:nvPr/>
          </p:nvSpPr>
          <p:spPr bwMode="auto">
            <a:xfrm>
              <a:off x="3796" y="3457"/>
              <a:ext cx="1"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77" name="Line 527"/>
            <p:cNvSpPr>
              <a:spLocks noChangeShapeType="1"/>
            </p:cNvSpPr>
            <p:nvPr/>
          </p:nvSpPr>
          <p:spPr bwMode="auto">
            <a:xfrm flipH="1" flipV="1">
              <a:off x="4046" y="346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4478" name="Object 528"/>
            <p:cNvGraphicFramePr>
              <a:graphicFrameLocks noChangeAspect="1"/>
            </p:cNvGraphicFramePr>
            <p:nvPr/>
          </p:nvGraphicFramePr>
          <p:xfrm>
            <a:off x="3451" y="3335"/>
            <a:ext cx="216" cy="180"/>
          </p:xfrm>
          <a:graphic>
            <a:graphicData uri="http://schemas.openxmlformats.org/presentationml/2006/ole">
              <mc:AlternateContent xmlns:mc="http://schemas.openxmlformats.org/markup-compatibility/2006">
                <mc:Choice xmlns:v="urn:schemas-microsoft-com:vml" Requires="v">
                  <p:oleObj spid="_x0000_s1303" name="Clip" r:id="rId15" imgW="1307263" imgH="1084139" progId="MS_ClipArt_Gallery.2">
                    <p:embed/>
                  </p:oleObj>
                </mc:Choice>
                <mc:Fallback>
                  <p:oleObj name="Clip" r:id="rId15" imgW="1307263" imgH="1084139" progId="MS_ClipArt_Gallery.2">
                    <p:embed/>
                    <p:pic>
                      <p:nvPicPr>
                        <p:cNvPr id="14478" name="Object 5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51" y="3335"/>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79" name="Object 529"/>
            <p:cNvGraphicFramePr>
              <a:graphicFrameLocks noChangeAspect="1"/>
            </p:cNvGraphicFramePr>
            <p:nvPr/>
          </p:nvGraphicFramePr>
          <p:xfrm>
            <a:off x="3555" y="3135"/>
            <a:ext cx="216" cy="180"/>
          </p:xfrm>
          <a:graphic>
            <a:graphicData uri="http://schemas.openxmlformats.org/presentationml/2006/ole">
              <mc:AlternateContent xmlns:mc="http://schemas.openxmlformats.org/markup-compatibility/2006">
                <mc:Choice xmlns:v="urn:schemas-microsoft-com:vml" Requires="v">
                  <p:oleObj spid="_x0000_s1304" name="Clip" r:id="rId16" imgW="1307263" imgH="1084139" progId="MS_ClipArt_Gallery.2">
                    <p:embed/>
                  </p:oleObj>
                </mc:Choice>
                <mc:Fallback>
                  <p:oleObj name="Clip" r:id="rId16" imgW="1307263" imgH="1084139" progId="MS_ClipArt_Gallery.2">
                    <p:embed/>
                    <p:pic>
                      <p:nvPicPr>
                        <p:cNvPr id="14479" name="Object 5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55" y="3135"/>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80" name="Object 530"/>
            <p:cNvGraphicFramePr>
              <a:graphicFrameLocks noChangeAspect="1"/>
            </p:cNvGraphicFramePr>
            <p:nvPr/>
          </p:nvGraphicFramePr>
          <p:xfrm>
            <a:off x="3723" y="3495"/>
            <a:ext cx="216" cy="180"/>
          </p:xfrm>
          <a:graphic>
            <a:graphicData uri="http://schemas.openxmlformats.org/presentationml/2006/ole">
              <mc:AlternateContent xmlns:mc="http://schemas.openxmlformats.org/markup-compatibility/2006">
                <mc:Choice xmlns:v="urn:schemas-microsoft-com:vml" Requires="v">
                  <p:oleObj spid="_x0000_s1305" name="Clip" r:id="rId17" imgW="1307263" imgH="1084139" progId="MS_ClipArt_Gallery.2">
                    <p:embed/>
                  </p:oleObj>
                </mc:Choice>
                <mc:Fallback>
                  <p:oleObj name="Clip" r:id="rId17" imgW="1307263" imgH="1084139" progId="MS_ClipArt_Gallery.2">
                    <p:embed/>
                    <p:pic>
                      <p:nvPicPr>
                        <p:cNvPr id="14480" name="Object 5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23" y="3495"/>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81" name="Object 531"/>
            <p:cNvGraphicFramePr>
              <a:graphicFrameLocks noChangeAspect="1"/>
            </p:cNvGraphicFramePr>
            <p:nvPr/>
          </p:nvGraphicFramePr>
          <p:xfrm>
            <a:off x="3937" y="3497"/>
            <a:ext cx="216" cy="180"/>
          </p:xfrm>
          <a:graphic>
            <a:graphicData uri="http://schemas.openxmlformats.org/presentationml/2006/ole">
              <mc:AlternateContent xmlns:mc="http://schemas.openxmlformats.org/markup-compatibility/2006">
                <mc:Choice xmlns:v="urn:schemas-microsoft-com:vml" Requires="v">
                  <p:oleObj spid="_x0000_s1306" name="Clip" r:id="rId18" imgW="1307263" imgH="1084139" progId="MS_ClipArt_Gallery.2">
                    <p:embed/>
                  </p:oleObj>
                </mc:Choice>
                <mc:Fallback>
                  <p:oleObj name="Clip" r:id="rId18" imgW="1307263" imgH="1084139" progId="MS_ClipArt_Gallery.2">
                    <p:embed/>
                    <p:pic>
                      <p:nvPicPr>
                        <p:cNvPr id="14481" name="Object 5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7" y="3497"/>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482" name="Group 532"/>
            <p:cNvGrpSpPr>
              <a:grpSpLocks/>
            </p:cNvGrpSpPr>
            <p:nvPr/>
          </p:nvGrpSpPr>
          <p:grpSpPr bwMode="auto">
            <a:xfrm>
              <a:off x="4509" y="3576"/>
              <a:ext cx="172" cy="215"/>
              <a:chOff x="2870" y="1518"/>
              <a:chExt cx="292" cy="320"/>
            </a:xfrm>
          </p:grpSpPr>
          <p:graphicFrame>
            <p:nvGraphicFramePr>
              <p:cNvPr id="14531" name="Object 53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307" name="Clip" r:id="rId19" imgW="826829" imgH="840406" progId="MS_ClipArt_Gallery.2">
                      <p:embed/>
                    </p:oleObj>
                  </mc:Choice>
                  <mc:Fallback>
                    <p:oleObj name="Clip" r:id="rId19" imgW="826829" imgH="840406" progId="MS_ClipArt_Gallery.2">
                      <p:embed/>
                      <p:pic>
                        <p:nvPicPr>
                          <p:cNvPr id="14531" name="Object 5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32" name="Object 53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308" name="Clip" r:id="rId20" imgW="1268295" imgH="1199426" progId="MS_ClipArt_Gallery.2">
                      <p:embed/>
                    </p:oleObj>
                  </mc:Choice>
                  <mc:Fallback>
                    <p:oleObj name="Clip" r:id="rId20" imgW="1268295" imgH="1199426" progId="MS_ClipArt_Gallery.2">
                      <p:embed/>
                      <p:pic>
                        <p:nvPicPr>
                          <p:cNvPr id="14532" name="Object 5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483" name="Group 535"/>
            <p:cNvGrpSpPr>
              <a:grpSpLocks/>
            </p:cNvGrpSpPr>
            <p:nvPr/>
          </p:nvGrpSpPr>
          <p:grpSpPr bwMode="auto">
            <a:xfrm>
              <a:off x="4225" y="3608"/>
              <a:ext cx="220" cy="203"/>
              <a:chOff x="2870" y="1518"/>
              <a:chExt cx="292" cy="320"/>
            </a:xfrm>
          </p:grpSpPr>
          <p:graphicFrame>
            <p:nvGraphicFramePr>
              <p:cNvPr id="14529" name="Object 53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309" name="Clip" r:id="rId21" imgW="826829" imgH="840406" progId="MS_ClipArt_Gallery.2">
                      <p:embed/>
                    </p:oleObj>
                  </mc:Choice>
                  <mc:Fallback>
                    <p:oleObj name="Clip" r:id="rId21" imgW="826829" imgH="840406" progId="MS_ClipArt_Gallery.2">
                      <p:embed/>
                      <p:pic>
                        <p:nvPicPr>
                          <p:cNvPr id="14529" name="Object 5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30" name="Object 53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310" name="Clip" r:id="rId22" imgW="1268295" imgH="1199426" progId="MS_ClipArt_Gallery.2">
                      <p:embed/>
                    </p:oleObj>
                  </mc:Choice>
                  <mc:Fallback>
                    <p:oleObj name="Clip" r:id="rId22" imgW="1268295" imgH="1199426" progId="MS_ClipArt_Gallery.2">
                      <p:embed/>
                      <p:pic>
                        <p:nvPicPr>
                          <p:cNvPr id="14530" name="Object 5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484" name="Group 538"/>
            <p:cNvGrpSpPr>
              <a:grpSpLocks/>
            </p:cNvGrpSpPr>
            <p:nvPr/>
          </p:nvGrpSpPr>
          <p:grpSpPr bwMode="auto">
            <a:xfrm>
              <a:off x="4324" y="3364"/>
              <a:ext cx="183" cy="255"/>
              <a:chOff x="2556" y="2689"/>
              <a:chExt cx="183" cy="255"/>
            </a:xfrm>
          </p:grpSpPr>
          <p:pic>
            <p:nvPicPr>
              <p:cNvPr id="14512" name="Picture 539" descr="31u_bnrz[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13" name="Freeform 540"/>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4" name="Freeform 541"/>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5" name="Freeform 542"/>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6" name="Freeform 543"/>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7" name="Freeform 544"/>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8" name="Freeform 545"/>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19" name="Freeform 546"/>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0" name="Freeform 547"/>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1" name="Freeform 548"/>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2" name="Freeform 549"/>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3" name="Freeform 550"/>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4" name="Freeform 551"/>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5" name="Freeform 552"/>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6" name="Freeform 553"/>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7" name="Freeform 554"/>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8" name="Freeform 555"/>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485" name="Line 556"/>
            <p:cNvSpPr>
              <a:spLocks noChangeShapeType="1"/>
            </p:cNvSpPr>
            <p:nvPr/>
          </p:nvSpPr>
          <p:spPr bwMode="auto">
            <a:xfrm>
              <a:off x="4097" y="3373"/>
              <a:ext cx="317"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86" name="Line 557"/>
            <p:cNvSpPr>
              <a:spLocks noChangeShapeType="1"/>
            </p:cNvSpPr>
            <p:nvPr/>
          </p:nvSpPr>
          <p:spPr bwMode="auto">
            <a:xfrm>
              <a:off x="3750" y="3332"/>
              <a:ext cx="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487" name="Group 558"/>
            <p:cNvGrpSpPr>
              <a:grpSpLocks/>
            </p:cNvGrpSpPr>
            <p:nvPr/>
          </p:nvGrpSpPr>
          <p:grpSpPr bwMode="auto">
            <a:xfrm>
              <a:off x="4995" y="3370"/>
              <a:ext cx="131" cy="258"/>
              <a:chOff x="4180" y="783"/>
              <a:chExt cx="150" cy="307"/>
            </a:xfrm>
          </p:grpSpPr>
          <p:sp>
            <p:nvSpPr>
              <p:cNvPr id="14504" name="AutoShape 559"/>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05" name="Rectangle 560"/>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06" name="Rectangle 56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07" name="AutoShape 56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08" name="Line 563"/>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09" name="Line 564"/>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10" name="Rectangle 56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511" name="Rectangle 566"/>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sp>
          <p:nvSpPr>
            <p:cNvPr id="14488" name="Line 567"/>
            <p:cNvSpPr>
              <a:spLocks noChangeShapeType="1"/>
            </p:cNvSpPr>
            <p:nvPr/>
          </p:nvSpPr>
          <p:spPr bwMode="auto">
            <a:xfrm flipH="1">
              <a:off x="3806" y="2401"/>
              <a:ext cx="2"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89" name="Line 568"/>
            <p:cNvSpPr>
              <a:spLocks noChangeShapeType="1"/>
            </p:cNvSpPr>
            <p:nvPr/>
          </p:nvSpPr>
          <p:spPr bwMode="auto">
            <a:xfrm flipV="1">
              <a:off x="4623" y="1760"/>
              <a:ext cx="7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90" name="Line 569"/>
            <p:cNvSpPr>
              <a:spLocks noChangeShapeType="1"/>
            </p:cNvSpPr>
            <p:nvPr/>
          </p:nvSpPr>
          <p:spPr bwMode="auto">
            <a:xfrm>
              <a:off x="4514" y="1869"/>
              <a:ext cx="0"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91" name="Line 570"/>
            <p:cNvSpPr>
              <a:spLocks noChangeShapeType="1"/>
            </p:cNvSpPr>
            <p:nvPr/>
          </p:nvSpPr>
          <p:spPr bwMode="auto">
            <a:xfrm flipV="1">
              <a:off x="4630" y="1804"/>
              <a:ext cx="166"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92" name="Line 571"/>
            <p:cNvSpPr>
              <a:spLocks noChangeShapeType="1"/>
            </p:cNvSpPr>
            <p:nvPr/>
          </p:nvSpPr>
          <p:spPr bwMode="auto">
            <a:xfrm>
              <a:off x="4852" y="1803"/>
              <a:ext cx="0"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93" name="Line 572"/>
            <p:cNvSpPr>
              <a:spLocks noChangeShapeType="1"/>
            </p:cNvSpPr>
            <p:nvPr/>
          </p:nvSpPr>
          <p:spPr bwMode="auto">
            <a:xfrm>
              <a:off x="4634" y="1996"/>
              <a:ext cx="1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94" name="Line 573"/>
            <p:cNvSpPr>
              <a:spLocks noChangeShapeType="1"/>
            </p:cNvSpPr>
            <p:nvPr/>
          </p:nvSpPr>
          <p:spPr bwMode="auto">
            <a:xfrm flipV="1">
              <a:off x="3560" y="2542"/>
              <a:ext cx="106"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95" name="Line 574"/>
            <p:cNvSpPr>
              <a:spLocks noChangeShapeType="1"/>
            </p:cNvSpPr>
            <p:nvPr/>
          </p:nvSpPr>
          <p:spPr bwMode="auto">
            <a:xfrm flipV="1">
              <a:off x="4895" y="1614"/>
              <a:ext cx="150" cy="1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96" name="Line 575"/>
            <p:cNvSpPr>
              <a:spLocks noChangeShapeType="1"/>
            </p:cNvSpPr>
            <p:nvPr/>
          </p:nvSpPr>
          <p:spPr bwMode="auto">
            <a:xfrm>
              <a:off x="4983" y="1990"/>
              <a:ext cx="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97" name="Line 576"/>
            <p:cNvSpPr>
              <a:spLocks noChangeShapeType="1"/>
            </p:cNvSpPr>
            <p:nvPr/>
          </p:nvSpPr>
          <p:spPr bwMode="auto">
            <a:xfrm flipH="1">
              <a:off x="4445" y="2038"/>
              <a:ext cx="62" cy="4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98" name="Line 577"/>
            <p:cNvSpPr>
              <a:spLocks noChangeShapeType="1"/>
            </p:cNvSpPr>
            <p:nvPr/>
          </p:nvSpPr>
          <p:spPr bwMode="auto">
            <a:xfrm flipH="1">
              <a:off x="4817" y="2038"/>
              <a:ext cx="70" cy="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99" name="Text Box 578"/>
            <p:cNvSpPr txBox="1">
              <a:spLocks noChangeArrowheads="1"/>
            </p:cNvSpPr>
            <p:nvPr/>
          </p:nvSpPr>
          <p:spPr bwMode="auto">
            <a:xfrm>
              <a:off x="3229" y="2006"/>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家庭网络</a:t>
              </a:r>
            </a:p>
          </p:txBody>
        </p:sp>
        <p:sp>
          <p:nvSpPr>
            <p:cNvPr id="14500" name="Text Box 579"/>
            <p:cNvSpPr txBox="1">
              <a:spLocks noChangeArrowheads="1"/>
            </p:cNvSpPr>
            <p:nvPr/>
          </p:nvSpPr>
          <p:spPr bwMode="auto">
            <a:xfrm>
              <a:off x="3515" y="2852"/>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机构网络</a:t>
              </a:r>
            </a:p>
          </p:txBody>
        </p:sp>
        <p:sp>
          <p:nvSpPr>
            <p:cNvPr id="14501" name="Text Box 580"/>
            <p:cNvSpPr txBox="1">
              <a:spLocks noChangeArrowheads="1"/>
            </p:cNvSpPr>
            <p:nvPr/>
          </p:nvSpPr>
          <p:spPr bwMode="auto">
            <a:xfrm>
              <a:off x="3234" y="1065"/>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移动网络</a:t>
              </a:r>
            </a:p>
          </p:txBody>
        </p:sp>
        <p:sp>
          <p:nvSpPr>
            <p:cNvPr id="14502" name="Text Box 581"/>
            <p:cNvSpPr txBox="1">
              <a:spLocks noChangeArrowheads="1"/>
            </p:cNvSpPr>
            <p:nvPr/>
          </p:nvSpPr>
          <p:spPr bwMode="auto">
            <a:xfrm>
              <a:off x="4369" y="1368"/>
              <a:ext cx="7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全球</a:t>
              </a:r>
              <a:r>
                <a:rPr kumimoji="0" lang="en-US" altLang="zh-CN" sz="2000">
                  <a:latin typeface="Comic Sans MS" panose="030F0702030302020204" pitchFamily="66" charset="0"/>
                  <a:ea typeface="宋体" panose="02010600030101010101" pitchFamily="2" charset="-122"/>
                </a:rPr>
                <a:t>ISP</a:t>
              </a:r>
            </a:p>
          </p:txBody>
        </p:sp>
        <p:sp>
          <p:nvSpPr>
            <p:cNvPr id="14503" name="Text Box 582"/>
            <p:cNvSpPr txBox="1">
              <a:spLocks noChangeArrowheads="1"/>
            </p:cNvSpPr>
            <p:nvPr/>
          </p:nvSpPr>
          <p:spPr bwMode="auto">
            <a:xfrm>
              <a:off x="4240" y="2240"/>
              <a:ext cx="7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区域</a:t>
              </a:r>
              <a:r>
                <a:rPr kumimoji="0" lang="en-US" altLang="zh-CN" sz="2000">
                  <a:latin typeface="Comic Sans MS" panose="030F0702030302020204" pitchFamily="66" charset="0"/>
                  <a:ea typeface="宋体" panose="02010600030101010101" pitchFamily="2" charset="-122"/>
                </a:rPr>
                <a:t>ISP</a:t>
              </a:r>
            </a:p>
          </p:txBody>
        </p:sp>
      </p:grpSp>
      <p:grpSp>
        <p:nvGrpSpPr>
          <p:cNvPr id="4747" name="Group 674"/>
          <p:cNvGrpSpPr>
            <a:grpSpLocks/>
          </p:cNvGrpSpPr>
          <p:nvPr/>
        </p:nvGrpSpPr>
        <p:grpSpPr bwMode="auto">
          <a:xfrm>
            <a:off x="1510035" y="5666754"/>
            <a:ext cx="793750" cy="515938"/>
            <a:chOff x="293" y="3442"/>
            <a:chExt cx="500" cy="325"/>
          </a:xfrm>
        </p:grpSpPr>
        <p:grpSp>
          <p:nvGrpSpPr>
            <p:cNvPr id="14418" name="Group 585"/>
            <p:cNvGrpSpPr>
              <a:grpSpLocks/>
            </p:cNvGrpSpPr>
            <p:nvPr/>
          </p:nvGrpSpPr>
          <p:grpSpPr bwMode="auto">
            <a:xfrm>
              <a:off x="383" y="3442"/>
              <a:ext cx="228" cy="108"/>
              <a:chOff x="3600" y="219"/>
              <a:chExt cx="360" cy="175"/>
            </a:xfrm>
          </p:grpSpPr>
          <p:sp>
            <p:nvSpPr>
              <p:cNvPr id="14420" name="Oval 58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421" name="Line 58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22" name="Line 58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23" name="Rectangle 58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424" name="Oval 59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14425" name="Group 591"/>
              <p:cNvGrpSpPr>
                <a:grpSpLocks/>
              </p:cNvGrpSpPr>
              <p:nvPr/>
            </p:nvGrpSpPr>
            <p:grpSpPr bwMode="auto">
              <a:xfrm>
                <a:off x="3686" y="244"/>
                <a:ext cx="177" cy="66"/>
                <a:chOff x="2848" y="848"/>
                <a:chExt cx="140" cy="98"/>
              </a:xfrm>
            </p:grpSpPr>
            <p:sp>
              <p:nvSpPr>
                <p:cNvPr id="14430" name="Line 59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31" name="Line 59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32" name="Line 59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426" name="Group 595"/>
              <p:cNvGrpSpPr>
                <a:grpSpLocks/>
              </p:cNvGrpSpPr>
              <p:nvPr/>
            </p:nvGrpSpPr>
            <p:grpSpPr bwMode="auto">
              <a:xfrm flipV="1">
                <a:off x="3686" y="243"/>
                <a:ext cx="177" cy="66"/>
                <a:chOff x="2848" y="848"/>
                <a:chExt cx="140" cy="98"/>
              </a:xfrm>
            </p:grpSpPr>
            <p:sp>
              <p:nvSpPr>
                <p:cNvPr id="14427" name="Line 59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28" name="Line 59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29" name="Line 59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4419" name="Text Box 662"/>
            <p:cNvSpPr txBox="1">
              <a:spLocks noChangeArrowheads="1"/>
            </p:cNvSpPr>
            <p:nvPr/>
          </p:nvSpPr>
          <p:spPr bwMode="auto">
            <a:xfrm>
              <a:off x="293" y="3549"/>
              <a:ext cx="50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Comic Sans MS" panose="030F0702030302020204" pitchFamily="66" charset="0"/>
                  <a:ea typeface="宋体" panose="02010600030101010101" pitchFamily="2" charset="-122"/>
                </a:rPr>
                <a:t>路由器</a:t>
              </a:r>
            </a:p>
          </p:txBody>
        </p:sp>
      </p:grpSp>
      <p:grpSp>
        <p:nvGrpSpPr>
          <p:cNvPr id="4751" name="Group 672"/>
          <p:cNvGrpSpPr>
            <a:grpSpLocks/>
          </p:cNvGrpSpPr>
          <p:nvPr/>
        </p:nvGrpSpPr>
        <p:grpSpPr bwMode="auto">
          <a:xfrm>
            <a:off x="1127448" y="1528142"/>
            <a:ext cx="1420813" cy="1739900"/>
            <a:chOff x="92" y="835"/>
            <a:chExt cx="895" cy="1096"/>
          </a:xfrm>
        </p:grpSpPr>
        <p:grpSp>
          <p:nvGrpSpPr>
            <p:cNvPr id="14400" name="Group 599"/>
            <p:cNvGrpSpPr>
              <a:grpSpLocks/>
            </p:cNvGrpSpPr>
            <p:nvPr/>
          </p:nvGrpSpPr>
          <p:grpSpPr bwMode="auto">
            <a:xfrm>
              <a:off x="92" y="1416"/>
              <a:ext cx="220" cy="245"/>
              <a:chOff x="2870" y="1518"/>
              <a:chExt cx="292" cy="320"/>
            </a:xfrm>
          </p:grpSpPr>
          <p:graphicFrame>
            <p:nvGraphicFramePr>
              <p:cNvPr id="14416" name="Object 60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311" name="Clip" r:id="rId23" imgW="826829" imgH="840406" progId="MS_ClipArt_Gallery.2">
                      <p:embed/>
                    </p:oleObj>
                  </mc:Choice>
                  <mc:Fallback>
                    <p:oleObj name="Clip" r:id="rId23" imgW="826829" imgH="840406" progId="MS_ClipArt_Gallery.2">
                      <p:embed/>
                      <p:pic>
                        <p:nvPicPr>
                          <p:cNvPr id="14416" name="Object 6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17" name="Object 60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312" name="Clip" r:id="rId24" imgW="1268295" imgH="1199426" progId="MS_ClipArt_Gallery.2">
                      <p:embed/>
                    </p:oleObj>
                  </mc:Choice>
                  <mc:Fallback>
                    <p:oleObj name="Clip" r:id="rId24" imgW="1268295" imgH="1199426" progId="MS_ClipArt_Gallery.2">
                      <p:embed/>
                      <p:pic>
                        <p:nvPicPr>
                          <p:cNvPr id="14417" name="Object 6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4401" name="Object 602"/>
            <p:cNvGraphicFramePr>
              <a:graphicFrameLocks noChangeAspect="1"/>
            </p:cNvGraphicFramePr>
            <p:nvPr/>
          </p:nvGraphicFramePr>
          <p:xfrm>
            <a:off x="131" y="843"/>
            <a:ext cx="207" cy="173"/>
          </p:xfrm>
          <a:graphic>
            <a:graphicData uri="http://schemas.openxmlformats.org/presentationml/2006/ole">
              <mc:AlternateContent xmlns:mc="http://schemas.openxmlformats.org/markup-compatibility/2006">
                <mc:Choice xmlns:v="urn:schemas-microsoft-com:vml" Requires="v">
                  <p:oleObj spid="_x0000_s1313" name="Clip" r:id="rId25" imgW="1307263" imgH="1084139" progId="MS_ClipArt_Gallery.2">
                    <p:embed/>
                  </p:oleObj>
                </mc:Choice>
                <mc:Fallback>
                  <p:oleObj name="Clip" r:id="rId25" imgW="1307263" imgH="1084139" progId="MS_ClipArt_Gallery.2">
                    <p:embed/>
                    <p:pic>
                      <p:nvPicPr>
                        <p:cNvPr id="14401" name="Object 60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 y="843"/>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402" name="Group 603"/>
            <p:cNvGrpSpPr>
              <a:grpSpLocks/>
            </p:cNvGrpSpPr>
            <p:nvPr/>
          </p:nvGrpSpPr>
          <p:grpSpPr bwMode="auto">
            <a:xfrm>
              <a:off x="171" y="1105"/>
              <a:ext cx="148" cy="241"/>
              <a:chOff x="4180" y="783"/>
              <a:chExt cx="150" cy="307"/>
            </a:xfrm>
          </p:grpSpPr>
          <p:sp>
            <p:nvSpPr>
              <p:cNvPr id="14408" name="AutoShape 60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409" name="Rectangle 60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410" name="Rectangle 60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411" name="AutoShape 60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412" name="Line 60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13" name="Line 60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14" name="Rectangle 61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4415" name="Rectangle 61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pic>
          <p:nvPicPr>
            <p:cNvPr id="14403" name="Picture 661" descr="imgyjav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 y="1763"/>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04" name="Text Box 663"/>
            <p:cNvSpPr txBox="1">
              <a:spLocks noChangeArrowheads="1"/>
            </p:cNvSpPr>
            <p:nvPr/>
          </p:nvSpPr>
          <p:spPr bwMode="auto">
            <a:xfrm>
              <a:off x="348" y="835"/>
              <a:ext cx="62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Comic Sans MS" panose="030F0702030302020204" pitchFamily="66" charset="0"/>
                  <a:ea typeface="宋体" panose="02010600030101010101" pitchFamily="2" charset="-122"/>
                </a:rPr>
                <a:t>个人电脑</a:t>
              </a:r>
            </a:p>
          </p:txBody>
        </p:sp>
        <p:sp>
          <p:nvSpPr>
            <p:cNvPr id="14405" name="Text Box 664"/>
            <p:cNvSpPr txBox="1">
              <a:spLocks noChangeArrowheads="1"/>
            </p:cNvSpPr>
            <p:nvPr/>
          </p:nvSpPr>
          <p:spPr bwMode="auto">
            <a:xfrm>
              <a:off x="334" y="1107"/>
              <a:ext cx="50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Comic Sans MS" panose="030F0702030302020204" pitchFamily="66" charset="0"/>
                  <a:ea typeface="宋体" panose="02010600030101010101" pitchFamily="2" charset="-122"/>
                </a:rPr>
                <a:t>服务器</a:t>
              </a:r>
            </a:p>
          </p:txBody>
        </p:sp>
        <p:sp>
          <p:nvSpPr>
            <p:cNvPr id="14406" name="Text Box 665"/>
            <p:cNvSpPr txBox="1">
              <a:spLocks noChangeArrowheads="1"/>
            </p:cNvSpPr>
            <p:nvPr/>
          </p:nvSpPr>
          <p:spPr bwMode="auto">
            <a:xfrm>
              <a:off x="345" y="1437"/>
              <a:ext cx="628"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75000"/>
                </a:lnSpc>
                <a:spcBef>
                  <a:spcPct val="0"/>
                </a:spcBef>
                <a:buClrTx/>
                <a:buSzTx/>
                <a:buFontTx/>
                <a:buNone/>
              </a:pPr>
              <a:r>
                <a:rPr kumimoji="0" lang="zh-CN" altLang="en-US" sz="1600">
                  <a:latin typeface="Comic Sans MS" panose="030F0702030302020204" pitchFamily="66" charset="0"/>
                  <a:ea typeface="宋体" panose="02010600030101010101" pitchFamily="2" charset="-122"/>
                </a:rPr>
                <a:t>无线终端</a:t>
              </a:r>
            </a:p>
          </p:txBody>
        </p:sp>
        <p:sp>
          <p:nvSpPr>
            <p:cNvPr id="14407" name="Text Box 667"/>
            <p:cNvSpPr txBox="1">
              <a:spLocks noChangeArrowheads="1"/>
            </p:cNvSpPr>
            <p:nvPr/>
          </p:nvSpPr>
          <p:spPr bwMode="auto">
            <a:xfrm>
              <a:off x="359" y="1738"/>
              <a:ext cx="628"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75000"/>
                </a:lnSpc>
                <a:spcBef>
                  <a:spcPct val="0"/>
                </a:spcBef>
                <a:buClrTx/>
                <a:buSzTx/>
                <a:buFontTx/>
                <a:buNone/>
              </a:pPr>
              <a:r>
                <a:rPr kumimoji="0" lang="zh-CN" altLang="en-US" sz="1600">
                  <a:latin typeface="Comic Sans MS" panose="030F0702030302020204" pitchFamily="66" charset="0"/>
                  <a:ea typeface="宋体" panose="02010600030101010101" pitchFamily="2" charset="-122"/>
                </a:rPr>
                <a:t>移动手持</a:t>
              </a:r>
            </a:p>
          </p:txBody>
        </p:sp>
      </p:grpSp>
      <p:grpSp>
        <p:nvGrpSpPr>
          <p:cNvPr id="4754" name="Group 673"/>
          <p:cNvGrpSpPr>
            <a:grpSpLocks/>
          </p:cNvGrpSpPr>
          <p:nvPr/>
        </p:nvGrpSpPr>
        <p:grpSpPr bwMode="auto">
          <a:xfrm>
            <a:off x="1383035" y="4068143"/>
            <a:ext cx="1554162" cy="814387"/>
            <a:chOff x="213" y="2435"/>
            <a:chExt cx="979" cy="513"/>
          </a:xfrm>
        </p:grpSpPr>
        <p:grpSp>
          <p:nvGrpSpPr>
            <p:cNvPr id="14348" name="Group 612"/>
            <p:cNvGrpSpPr>
              <a:grpSpLocks/>
            </p:cNvGrpSpPr>
            <p:nvPr/>
          </p:nvGrpSpPr>
          <p:grpSpPr bwMode="auto">
            <a:xfrm>
              <a:off x="213" y="2446"/>
              <a:ext cx="149" cy="213"/>
              <a:chOff x="2556" y="2689"/>
              <a:chExt cx="183" cy="255"/>
            </a:xfrm>
          </p:grpSpPr>
          <p:pic>
            <p:nvPicPr>
              <p:cNvPr id="14383" name="Picture 613" descr="31u_bnrz[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84" name="Freeform 614"/>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5" name="Freeform 615"/>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6" name="Freeform 616"/>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7" name="Freeform 617"/>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8" name="Freeform 618"/>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9" name="Freeform 619"/>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0" name="Freeform 620"/>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1" name="Freeform 621"/>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2" name="Freeform 622"/>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3" name="Freeform 623"/>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4" name="Freeform 624"/>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5" name="Freeform 625"/>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6" name="Freeform 626"/>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7" name="Freeform 627"/>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8" name="Freeform 628"/>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9" name="Freeform 629"/>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349" name="Group 630"/>
            <p:cNvGrpSpPr>
              <a:grpSpLocks/>
            </p:cNvGrpSpPr>
            <p:nvPr/>
          </p:nvGrpSpPr>
          <p:grpSpPr bwMode="auto">
            <a:xfrm>
              <a:off x="382" y="2435"/>
              <a:ext cx="139" cy="238"/>
              <a:chOff x="3796" y="1043"/>
              <a:chExt cx="865" cy="1237"/>
            </a:xfrm>
          </p:grpSpPr>
          <p:sp>
            <p:nvSpPr>
              <p:cNvPr id="14353" name="Line 631"/>
              <p:cNvSpPr>
                <a:spLocks noChangeShapeType="1"/>
              </p:cNvSpPr>
              <p:nvPr/>
            </p:nvSpPr>
            <p:spPr bwMode="auto">
              <a:xfrm flipH="1">
                <a:off x="3992" y="1481"/>
                <a:ext cx="235" cy="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54" name="Line 632"/>
              <p:cNvSpPr>
                <a:spLocks noChangeShapeType="1"/>
              </p:cNvSpPr>
              <p:nvPr/>
            </p:nvSpPr>
            <p:spPr bwMode="auto">
              <a:xfrm>
                <a:off x="4227" y="1481"/>
                <a:ext cx="236"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55" name="Line 633"/>
              <p:cNvSpPr>
                <a:spLocks noChangeShapeType="1"/>
              </p:cNvSpPr>
              <p:nvPr/>
            </p:nvSpPr>
            <p:spPr bwMode="auto">
              <a:xfrm>
                <a:off x="3992" y="2201"/>
                <a:ext cx="235"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56" name="Line 634"/>
              <p:cNvSpPr>
                <a:spLocks noChangeShapeType="1"/>
              </p:cNvSpPr>
              <p:nvPr/>
            </p:nvSpPr>
            <p:spPr bwMode="auto">
              <a:xfrm flipH="1">
                <a:off x="4227" y="2201"/>
                <a:ext cx="236"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57" name="Line 635"/>
              <p:cNvSpPr>
                <a:spLocks noChangeShapeType="1"/>
              </p:cNvSpPr>
              <p:nvPr/>
            </p:nvSpPr>
            <p:spPr bwMode="auto">
              <a:xfrm>
                <a:off x="4227" y="1497"/>
                <a:ext cx="0" cy="7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58" name="Line 636"/>
              <p:cNvSpPr>
                <a:spLocks noChangeShapeType="1"/>
              </p:cNvSpPr>
              <p:nvPr/>
            </p:nvSpPr>
            <p:spPr bwMode="auto">
              <a:xfrm flipV="1">
                <a:off x="3992" y="2127"/>
                <a:ext cx="235" cy="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59" name="Line 637"/>
              <p:cNvSpPr>
                <a:spLocks noChangeShapeType="1"/>
              </p:cNvSpPr>
              <p:nvPr/>
            </p:nvSpPr>
            <p:spPr bwMode="auto">
              <a:xfrm flipH="1" flipV="1">
                <a:off x="4227" y="2127"/>
                <a:ext cx="236" cy="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60" name="Line 638"/>
              <p:cNvSpPr>
                <a:spLocks noChangeShapeType="1"/>
              </p:cNvSpPr>
              <p:nvPr/>
            </p:nvSpPr>
            <p:spPr bwMode="auto">
              <a:xfrm>
                <a:off x="4092" y="1890"/>
                <a:ext cx="135"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61" name="Line 639"/>
              <p:cNvSpPr>
                <a:spLocks noChangeShapeType="1"/>
              </p:cNvSpPr>
              <p:nvPr/>
            </p:nvSpPr>
            <p:spPr bwMode="auto">
              <a:xfrm flipV="1">
                <a:off x="4227" y="1890"/>
                <a:ext cx="143"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62" name="Line 640"/>
              <p:cNvSpPr>
                <a:spLocks noChangeShapeType="1"/>
              </p:cNvSpPr>
              <p:nvPr/>
            </p:nvSpPr>
            <p:spPr bwMode="auto">
              <a:xfrm>
                <a:off x="4047" y="1996"/>
                <a:ext cx="175"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63" name="Line 641"/>
              <p:cNvSpPr>
                <a:spLocks noChangeShapeType="1"/>
              </p:cNvSpPr>
              <p:nvPr/>
            </p:nvSpPr>
            <p:spPr bwMode="auto">
              <a:xfrm flipV="1">
                <a:off x="4227" y="2012"/>
                <a:ext cx="176" cy="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64" name="Line 642"/>
              <p:cNvSpPr>
                <a:spLocks noChangeShapeType="1"/>
              </p:cNvSpPr>
              <p:nvPr/>
            </p:nvSpPr>
            <p:spPr bwMode="auto">
              <a:xfrm flipV="1">
                <a:off x="4227" y="1782"/>
                <a:ext cx="90" cy="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65" name="Line 643"/>
              <p:cNvSpPr>
                <a:spLocks noChangeShapeType="1"/>
              </p:cNvSpPr>
              <p:nvPr/>
            </p:nvSpPr>
            <p:spPr bwMode="auto">
              <a:xfrm flipV="1">
                <a:off x="4227" y="1632"/>
                <a:ext cx="57"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66" name="Line 644"/>
              <p:cNvSpPr>
                <a:spLocks noChangeShapeType="1"/>
              </p:cNvSpPr>
              <p:nvPr/>
            </p:nvSpPr>
            <p:spPr bwMode="auto">
              <a:xfrm>
                <a:off x="4126" y="1772"/>
                <a:ext cx="109"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67" name="Line 645"/>
              <p:cNvSpPr>
                <a:spLocks noChangeShapeType="1"/>
              </p:cNvSpPr>
              <p:nvPr/>
            </p:nvSpPr>
            <p:spPr bwMode="auto">
              <a:xfrm>
                <a:off x="4175" y="1625"/>
                <a:ext cx="63"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4368" name="Group 646"/>
              <p:cNvGrpSpPr>
                <a:grpSpLocks/>
              </p:cNvGrpSpPr>
              <p:nvPr/>
            </p:nvGrpSpPr>
            <p:grpSpPr bwMode="auto">
              <a:xfrm>
                <a:off x="4269" y="1415"/>
                <a:ext cx="392" cy="137"/>
                <a:chOff x="4227" y="1360"/>
                <a:chExt cx="863" cy="270"/>
              </a:xfrm>
            </p:grpSpPr>
            <p:sp>
              <p:nvSpPr>
                <p:cNvPr id="14379" name="Line 647"/>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80" name="Line 648"/>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81" name="Line 649"/>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82" name="Line 650"/>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4369" name="Group 651"/>
              <p:cNvGrpSpPr>
                <a:grpSpLocks/>
              </p:cNvGrpSpPr>
              <p:nvPr/>
            </p:nvGrpSpPr>
            <p:grpSpPr bwMode="auto">
              <a:xfrm rot="5700496">
                <a:off x="4053" y="1170"/>
                <a:ext cx="392" cy="137"/>
                <a:chOff x="4227" y="1360"/>
                <a:chExt cx="863" cy="270"/>
              </a:xfrm>
            </p:grpSpPr>
            <p:sp>
              <p:nvSpPr>
                <p:cNvPr id="14375" name="Line 652"/>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76" name="Line 653"/>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77" name="Line 654"/>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78" name="Line 655"/>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4370" name="Group 656"/>
              <p:cNvGrpSpPr>
                <a:grpSpLocks/>
              </p:cNvGrpSpPr>
              <p:nvPr/>
            </p:nvGrpSpPr>
            <p:grpSpPr bwMode="auto">
              <a:xfrm rot="10800000">
                <a:off x="3796" y="1402"/>
                <a:ext cx="392" cy="137"/>
                <a:chOff x="4227" y="1360"/>
                <a:chExt cx="863" cy="270"/>
              </a:xfrm>
            </p:grpSpPr>
            <p:sp>
              <p:nvSpPr>
                <p:cNvPr id="14371" name="Line 657"/>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72" name="Line 658"/>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73" name="Line 659"/>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74" name="Line 660"/>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4350" name="Text Box 666"/>
            <p:cNvSpPr txBox="1">
              <a:spLocks noChangeArrowheads="1"/>
            </p:cNvSpPr>
            <p:nvPr/>
          </p:nvSpPr>
          <p:spPr bwMode="auto">
            <a:xfrm>
              <a:off x="564" y="2770"/>
              <a:ext cx="628"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75000"/>
                </a:lnSpc>
                <a:spcBef>
                  <a:spcPct val="0"/>
                </a:spcBef>
                <a:buClrTx/>
                <a:buSzTx/>
                <a:buFontTx/>
                <a:buNone/>
              </a:pPr>
              <a:r>
                <a:rPr kumimoji="0" lang="zh-CN" altLang="en-US" sz="1600">
                  <a:latin typeface="Comic Sans MS" panose="030F0702030302020204" pitchFamily="66" charset="0"/>
                  <a:ea typeface="宋体" panose="02010600030101010101" pitchFamily="2" charset="-122"/>
                </a:rPr>
                <a:t>有线链接</a:t>
              </a:r>
            </a:p>
          </p:txBody>
        </p:sp>
        <p:sp>
          <p:nvSpPr>
            <p:cNvPr id="14351" name="Line 668"/>
            <p:cNvSpPr>
              <a:spLocks noChangeShapeType="1"/>
            </p:cNvSpPr>
            <p:nvPr/>
          </p:nvSpPr>
          <p:spPr bwMode="auto">
            <a:xfrm>
              <a:off x="243" y="2838"/>
              <a:ext cx="276"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2" name="Text Box 669"/>
            <p:cNvSpPr txBox="1">
              <a:spLocks noChangeArrowheads="1"/>
            </p:cNvSpPr>
            <p:nvPr/>
          </p:nvSpPr>
          <p:spPr bwMode="auto">
            <a:xfrm>
              <a:off x="569" y="2465"/>
              <a:ext cx="50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75000"/>
                </a:lnSpc>
                <a:spcBef>
                  <a:spcPct val="0"/>
                </a:spcBef>
                <a:buClrTx/>
                <a:buSzTx/>
                <a:buFontTx/>
                <a:buNone/>
              </a:pPr>
              <a:r>
                <a:rPr kumimoji="0" lang="zh-CN" altLang="en-US" sz="1600">
                  <a:latin typeface="Comic Sans MS" panose="030F0702030302020204" pitchFamily="66" charset="0"/>
                  <a:ea typeface="宋体" panose="02010600030101010101" pitchFamily="2" charset="-122"/>
                </a:rPr>
                <a:t>接入点</a:t>
              </a:r>
            </a:p>
          </p:txBody>
        </p:sp>
      </p:grpSp>
      <p:sp>
        <p:nvSpPr>
          <p:cNvPr id="4767" name="Rectangle 671"/>
          <p:cNvSpPr>
            <a:spLocks noChangeArrowheads="1"/>
          </p:cNvSpPr>
          <p:nvPr/>
        </p:nvSpPr>
        <p:spPr bwMode="auto">
          <a:xfrm>
            <a:off x="2484761" y="5509592"/>
            <a:ext cx="3779837"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pPr>
            <a:r>
              <a:rPr kumimoji="0" lang="zh-CN" altLang="en-US" sz="2600">
                <a:solidFill>
                  <a:srgbClr val="FF0000"/>
                </a:solidFill>
                <a:latin typeface="宋体" panose="02010600030101010101" pitchFamily="2" charset="-122"/>
                <a:ea typeface="宋体" panose="02010600030101010101" pitchFamily="2" charset="-122"/>
              </a:rPr>
              <a:t>路由器： </a:t>
            </a:r>
            <a:r>
              <a:rPr kumimoji="0" lang="zh-CN" altLang="en-US" sz="2600">
                <a:latin typeface="宋体" panose="02010600030101010101" pitchFamily="2" charset="-122"/>
                <a:ea typeface="宋体" panose="02010600030101010101" pitchFamily="2" charset="-122"/>
              </a:rPr>
              <a:t>转发数据包 </a:t>
            </a:r>
            <a:r>
              <a:rPr kumimoji="0" lang="en-US" altLang="zh-CN" sz="2600">
                <a:latin typeface="宋体" panose="02010600030101010101" pitchFamily="2" charset="-122"/>
                <a:ea typeface="宋体" panose="02010600030101010101" pitchFamily="2" charset="-122"/>
              </a:rPr>
              <a:t>(</a:t>
            </a:r>
            <a:r>
              <a:rPr kumimoji="0" lang="zh-CN" altLang="en-US" sz="2600">
                <a:latin typeface="宋体" panose="02010600030101010101" pitchFamily="2" charset="-122"/>
                <a:ea typeface="宋体" panose="02010600030101010101" pitchFamily="2" charset="-122"/>
              </a:rPr>
              <a:t>数据分组</a:t>
            </a:r>
            <a:r>
              <a:rPr kumimoji="0" lang="en-US" altLang="zh-CN" sz="2600">
                <a:latin typeface="宋体" panose="02010600030101010101" pitchFamily="2" charset="-122"/>
                <a:ea typeface="宋体" panose="02010600030101010101" pitchFamily="2" charset="-122"/>
              </a:rPr>
              <a:t>)</a:t>
            </a:r>
          </a:p>
        </p:txBody>
      </p:sp>
      <p:sp>
        <p:nvSpPr>
          <p:cNvPr id="2" name="Rectangle 3"/>
          <p:cNvSpPr>
            <a:spLocks noChangeArrowheads="1"/>
          </p:cNvSpPr>
          <p:nvPr/>
        </p:nvSpPr>
        <p:spPr bwMode="auto">
          <a:xfrm>
            <a:off x="2448248" y="3271217"/>
            <a:ext cx="3706813" cy="182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692150" indent="-34766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pPr>
            <a:r>
              <a:rPr kumimoji="0" lang="zh-CN" altLang="en-US" sz="2600" dirty="0">
                <a:solidFill>
                  <a:srgbClr val="FF0000"/>
                </a:solidFill>
                <a:latin typeface="宋体" panose="02010600030101010101" pitchFamily="2" charset="-122"/>
                <a:ea typeface="宋体" panose="02010600030101010101" pitchFamily="2" charset="-122"/>
              </a:rPr>
              <a:t>通信链路</a:t>
            </a:r>
          </a:p>
          <a:p>
            <a:pPr lvl="1" eaLnBrk="1" hangingPunct="1">
              <a:spcBef>
                <a:spcPct val="0"/>
              </a:spcBef>
            </a:pPr>
            <a:r>
              <a:rPr kumimoji="0" lang="zh-CN" altLang="en-US" sz="2200" dirty="0">
                <a:latin typeface="宋体" panose="02010600030101010101" pitchFamily="2" charset="-122"/>
                <a:ea typeface="宋体" panose="02010600030101010101" pitchFamily="2" charset="-122"/>
              </a:rPr>
              <a:t>光纤、 铜线、 无线电波、卫星</a:t>
            </a:r>
          </a:p>
          <a:p>
            <a:pPr lvl="1" eaLnBrk="1" hangingPunct="1"/>
            <a:r>
              <a:rPr kumimoji="0" lang="zh-CN" altLang="en-US" sz="2200" dirty="0">
                <a:latin typeface="宋体" panose="02010600030101010101" pitchFamily="2" charset="-122"/>
                <a:ea typeface="宋体" panose="02010600030101010101" pitchFamily="2" charset="-122"/>
              </a:rPr>
              <a:t>传输 </a:t>
            </a:r>
          </a:p>
          <a:p>
            <a:pPr lvl="1" eaLnBrk="1" hangingPunct="1">
              <a:buFont typeface="Wingdings" panose="05000000000000000000" pitchFamily="2" charset="2"/>
              <a:buNone/>
            </a:pPr>
            <a:r>
              <a:rPr kumimoji="0" lang="zh-CN" altLang="en-US" sz="2200" dirty="0">
                <a:latin typeface="宋体" panose="02010600030101010101" pitchFamily="2" charset="-122"/>
                <a:ea typeface="宋体" panose="02010600030101010101" pitchFamily="2" charset="-122"/>
              </a:rPr>
              <a:t>    传输速率</a:t>
            </a:r>
            <a:r>
              <a:rPr kumimoji="0" lang="en-US" altLang="zh-CN" sz="2200" dirty="0">
                <a:latin typeface="宋体" panose="02010600030101010101" pitchFamily="2" charset="-122"/>
                <a:ea typeface="宋体" panose="02010600030101010101" pitchFamily="2" charset="-122"/>
              </a:rPr>
              <a:t>=</a:t>
            </a:r>
            <a:r>
              <a:rPr kumimoji="0" lang="zh-CN" altLang="en-US" sz="2200" dirty="0">
                <a:latin typeface="宋体" panose="02010600030101010101" pitchFamily="2" charset="-122"/>
                <a:ea typeface="宋体" panose="02010600030101010101" pitchFamily="2" charset="-122"/>
              </a:rPr>
              <a:t>带宽</a:t>
            </a:r>
          </a:p>
          <a:p>
            <a:pPr lvl="1" eaLnBrk="1" hangingPunct="1">
              <a:spcBef>
                <a:spcPct val="0"/>
              </a:spcBef>
            </a:pPr>
            <a:endParaRPr kumimoji="0" lang="en-US" altLang="zh-CN" sz="2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65334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4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7"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5E131C76-1683-4443-AA18-126E18B4B99D}"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50</a:t>
            </a:fld>
            <a:r>
              <a:rPr kumimoji="0" lang="en-US" altLang="zh-CN" sz="1000">
                <a:latin typeface="Arial" panose="020B0604020202020204" pitchFamily="34" charset="0"/>
                <a:ea typeface="宋体" panose="02010600030101010101" pitchFamily="2" charset="-122"/>
              </a:rPr>
              <a:t>-</a:t>
            </a:r>
          </a:p>
        </p:txBody>
      </p:sp>
      <p:sp>
        <p:nvSpPr>
          <p:cNvPr id="78851" name="Rectangle 2"/>
          <p:cNvSpPr>
            <a:spLocks noGrp="1" noChangeArrowheads="1"/>
          </p:cNvSpPr>
          <p:nvPr>
            <p:ph type="title" idx="4294967295"/>
          </p:nvPr>
        </p:nvSpPr>
        <p:spPr/>
        <p:txBody>
          <a:bodyPr/>
          <a:lstStyle/>
          <a:p>
            <a:pPr eaLnBrk="1" hangingPunct="1"/>
            <a:r>
              <a:rPr lang="zh-CN" altLang="en-US" sz="3200"/>
              <a:t>分组交换</a:t>
            </a:r>
            <a:r>
              <a:rPr lang="en-US" altLang="zh-CN" sz="3200"/>
              <a:t>: </a:t>
            </a:r>
            <a:r>
              <a:rPr lang="zh-CN" altLang="en-US" sz="3200"/>
              <a:t>中间结点</a:t>
            </a:r>
          </a:p>
        </p:txBody>
      </p:sp>
      <p:grpSp>
        <p:nvGrpSpPr>
          <p:cNvPr id="78852" name="Group 3"/>
          <p:cNvGrpSpPr>
            <a:grpSpLocks/>
          </p:cNvGrpSpPr>
          <p:nvPr/>
        </p:nvGrpSpPr>
        <p:grpSpPr bwMode="auto">
          <a:xfrm>
            <a:off x="2927351" y="1557338"/>
            <a:ext cx="6264275" cy="3960812"/>
            <a:chOff x="0" y="0"/>
            <a:chExt cx="3946" cy="2495"/>
          </a:xfrm>
        </p:grpSpPr>
        <p:grpSp>
          <p:nvGrpSpPr>
            <p:cNvPr id="78854" name="Group 4"/>
            <p:cNvGrpSpPr>
              <a:grpSpLocks/>
            </p:cNvGrpSpPr>
            <p:nvPr/>
          </p:nvGrpSpPr>
          <p:grpSpPr bwMode="auto">
            <a:xfrm>
              <a:off x="2685" y="1990"/>
              <a:ext cx="1261" cy="224"/>
              <a:chOff x="0" y="0"/>
              <a:chExt cx="1104" cy="192"/>
            </a:xfrm>
          </p:grpSpPr>
          <p:sp>
            <p:nvSpPr>
              <p:cNvPr id="32773" name="Oval 5"/>
              <p:cNvSpPr>
                <a:spLocks noChangeArrowheads="1"/>
              </p:cNvSpPr>
              <p:nvPr/>
            </p:nvSpPr>
            <p:spPr bwMode="auto">
              <a:xfrm>
                <a:off x="1008"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9525">
                <a:no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78901" name="Rectangle 6"/>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902" name="Oval 7"/>
              <p:cNvSpPr>
                <a:spLocks noChangeArrowheads="1"/>
              </p:cNvSpPr>
              <p:nvPr/>
            </p:nvSpPr>
            <p:spPr bwMode="auto">
              <a:xfrm>
                <a:off x="0" y="0"/>
                <a:ext cx="96" cy="192"/>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78855" name="Group 8"/>
            <p:cNvGrpSpPr>
              <a:grpSpLocks/>
            </p:cNvGrpSpPr>
            <p:nvPr/>
          </p:nvGrpSpPr>
          <p:grpSpPr bwMode="auto">
            <a:xfrm>
              <a:off x="2685" y="1316"/>
              <a:ext cx="1261" cy="224"/>
              <a:chOff x="0" y="0"/>
              <a:chExt cx="1104" cy="192"/>
            </a:xfrm>
          </p:grpSpPr>
          <p:sp>
            <p:nvSpPr>
              <p:cNvPr id="32777" name="Oval 9"/>
              <p:cNvSpPr>
                <a:spLocks noChangeArrowheads="1"/>
              </p:cNvSpPr>
              <p:nvPr/>
            </p:nvSpPr>
            <p:spPr bwMode="auto">
              <a:xfrm>
                <a:off x="1008"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9525">
                <a:no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78898" name="Rectangle 10"/>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99" name="Oval 11"/>
              <p:cNvSpPr>
                <a:spLocks noChangeArrowheads="1"/>
              </p:cNvSpPr>
              <p:nvPr/>
            </p:nvSpPr>
            <p:spPr bwMode="auto">
              <a:xfrm>
                <a:off x="0" y="0"/>
                <a:ext cx="96" cy="192"/>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78856" name="Group 12"/>
            <p:cNvGrpSpPr>
              <a:grpSpLocks/>
            </p:cNvGrpSpPr>
            <p:nvPr/>
          </p:nvGrpSpPr>
          <p:grpSpPr bwMode="auto">
            <a:xfrm>
              <a:off x="2685" y="585"/>
              <a:ext cx="1261" cy="225"/>
              <a:chOff x="0" y="0"/>
              <a:chExt cx="1104" cy="192"/>
            </a:xfrm>
          </p:grpSpPr>
          <p:sp>
            <p:nvSpPr>
              <p:cNvPr id="32781" name="Oval 13"/>
              <p:cNvSpPr>
                <a:spLocks noChangeArrowheads="1"/>
              </p:cNvSpPr>
              <p:nvPr/>
            </p:nvSpPr>
            <p:spPr bwMode="auto">
              <a:xfrm>
                <a:off x="1008"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9525">
                <a:no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78895" name="Rectangle 14"/>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96" name="Oval 15"/>
              <p:cNvSpPr>
                <a:spLocks noChangeArrowheads="1"/>
              </p:cNvSpPr>
              <p:nvPr/>
            </p:nvSpPr>
            <p:spPr bwMode="auto">
              <a:xfrm>
                <a:off x="0" y="0"/>
                <a:ext cx="96" cy="192"/>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78857" name="Rectangle 16"/>
            <p:cNvSpPr>
              <a:spLocks noChangeArrowheads="1"/>
            </p:cNvSpPr>
            <p:nvPr/>
          </p:nvSpPr>
          <p:spPr bwMode="auto">
            <a:xfrm>
              <a:off x="1263" y="528"/>
              <a:ext cx="1532" cy="1967"/>
            </a:xfrm>
            <a:prstGeom prst="rect">
              <a:avLst/>
            </a:prstGeom>
            <a:solidFill>
              <a:schemeClr val="bg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bg1"/>
              </a:extrusionClr>
              <a:contourClr>
                <a:schemeClr val="bg1"/>
              </a:contourClr>
            </a:sp3d>
          </p:spPr>
          <p:txBody>
            <a:bodyPr wrap="none" lIns="90488" tIns="44450" rIns="90488" bIns="44450" anchor="ctr">
              <a:flatTx/>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grpSp>
          <p:nvGrpSpPr>
            <p:cNvPr id="78858" name="Group 17"/>
            <p:cNvGrpSpPr>
              <a:grpSpLocks/>
            </p:cNvGrpSpPr>
            <p:nvPr/>
          </p:nvGrpSpPr>
          <p:grpSpPr bwMode="auto">
            <a:xfrm>
              <a:off x="0" y="585"/>
              <a:ext cx="1261" cy="225"/>
              <a:chOff x="0" y="0"/>
              <a:chExt cx="1104" cy="192"/>
            </a:xfrm>
          </p:grpSpPr>
          <p:sp>
            <p:nvSpPr>
              <p:cNvPr id="32786" name="Oval 18"/>
              <p:cNvSpPr>
                <a:spLocks noChangeArrowheads="1"/>
              </p:cNvSpPr>
              <p:nvPr/>
            </p:nvSpPr>
            <p:spPr bwMode="auto">
              <a:xfrm>
                <a:off x="1008"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9525">
                <a:no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78892" name="Rectangle 19"/>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93" name="Oval 20"/>
              <p:cNvSpPr>
                <a:spLocks noChangeArrowheads="1"/>
              </p:cNvSpPr>
              <p:nvPr/>
            </p:nvSpPr>
            <p:spPr bwMode="auto">
              <a:xfrm>
                <a:off x="0" y="0"/>
                <a:ext cx="96" cy="192"/>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78859" name="Group 21"/>
            <p:cNvGrpSpPr>
              <a:grpSpLocks/>
            </p:cNvGrpSpPr>
            <p:nvPr/>
          </p:nvGrpSpPr>
          <p:grpSpPr bwMode="auto">
            <a:xfrm>
              <a:off x="0" y="1316"/>
              <a:ext cx="1261" cy="224"/>
              <a:chOff x="0" y="0"/>
              <a:chExt cx="1104" cy="192"/>
            </a:xfrm>
          </p:grpSpPr>
          <p:sp>
            <p:nvSpPr>
              <p:cNvPr id="32790" name="Oval 22"/>
              <p:cNvSpPr>
                <a:spLocks noChangeArrowheads="1"/>
              </p:cNvSpPr>
              <p:nvPr/>
            </p:nvSpPr>
            <p:spPr bwMode="auto">
              <a:xfrm>
                <a:off x="1008"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12700">
                <a:solidFill>
                  <a:srgbClr val="000000"/>
                </a:solid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78889" name="Rectangle 23"/>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w="12700">
                <a:solidFill>
                  <a:srgbClr val="0000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90" name="Oval 24"/>
              <p:cNvSpPr>
                <a:spLocks noChangeArrowheads="1"/>
              </p:cNvSpPr>
              <p:nvPr/>
            </p:nvSpPr>
            <p:spPr bwMode="auto">
              <a:xfrm>
                <a:off x="0" y="0"/>
                <a:ext cx="96" cy="192"/>
              </a:xfrm>
              <a:prstGeom prst="ellipse">
                <a:avLst/>
              </a:prstGeom>
              <a:solidFill>
                <a:srgbClr val="C0C0C0"/>
              </a:solidFill>
              <a:ln w="12700">
                <a:solidFill>
                  <a:srgbClr val="000000"/>
                </a:solidFill>
                <a:round/>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78860" name="Group 25"/>
            <p:cNvGrpSpPr>
              <a:grpSpLocks/>
            </p:cNvGrpSpPr>
            <p:nvPr/>
          </p:nvGrpSpPr>
          <p:grpSpPr bwMode="auto">
            <a:xfrm>
              <a:off x="0" y="1990"/>
              <a:ext cx="1261" cy="224"/>
              <a:chOff x="0" y="0"/>
              <a:chExt cx="1104" cy="192"/>
            </a:xfrm>
          </p:grpSpPr>
          <p:sp>
            <p:nvSpPr>
              <p:cNvPr id="32794" name="Oval 26"/>
              <p:cNvSpPr>
                <a:spLocks noChangeArrowheads="1"/>
              </p:cNvSpPr>
              <p:nvPr/>
            </p:nvSpPr>
            <p:spPr bwMode="auto">
              <a:xfrm>
                <a:off x="1008" y="0"/>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9525">
                <a:noFill/>
                <a:round/>
                <a:headEnd/>
                <a:tailEnd/>
              </a:ln>
              <a:effectLst/>
            </p:spPr>
            <p:txBody>
              <a:bodyPr wrap="none" lIns="90488" tIns="44450" rIns="90488" bIns="44450" anchor="ctr"/>
              <a:lstStyle/>
              <a:p>
                <a:pPr eaLnBrk="1" hangingPunct="1">
                  <a:defRPr/>
                </a:pPr>
                <a:endParaRPr lang="zh-CN" altLang="en-US">
                  <a:latin typeface="Arial" charset="0"/>
                </a:endParaRPr>
              </a:p>
            </p:txBody>
          </p:sp>
          <p:sp>
            <p:nvSpPr>
              <p:cNvPr id="78886" name="Rectangle 27"/>
              <p:cNvSpPr>
                <a:spLocks noChangeArrowheads="1"/>
              </p:cNvSpPr>
              <p:nvPr/>
            </p:nvSpPr>
            <p:spPr bwMode="auto">
              <a:xfrm>
                <a:off x="48" y="0"/>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87" name="Oval 28"/>
              <p:cNvSpPr>
                <a:spLocks noChangeArrowheads="1"/>
              </p:cNvSpPr>
              <p:nvPr/>
            </p:nvSpPr>
            <p:spPr bwMode="auto">
              <a:xfrm>
                <a:off x="0" y="0"/>
                <a:ext cx="96" cy="192"/>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78861" name="Rectangle 29"/>
            <p:cNvSpPr>
              <a:spLocks noChangeArrowheads="1"/>
            </p:cNvSpPr>
            <p:nvPr/>
          </p:nvSpPr>
          <p:spPr bwMode="auto">
            <a:xfrm>
              <a:off x="283" y="158"/>
              <a:ext cx="5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800">
                  <a:latin typeface="Arial" panose="020B0604020202020204" pitchFamily="34" charset="0"/>
                  <a:ea typeface="宋体" panose="02010600030101010101" pitchFamily="2" charset="-122"/>
                </a:rPr>
                <a:t>输入链路</a:t>
              </a:r>
            </a:p>
          </p:txBody>
        </p:sp>
        <p:sp>
          <p:nvSpPr>
            <p:cNvPr id="78862" name="Rectangle 30"/>
            <p:cNvSpPr>
              <a:spLocks noChangeArrowheads="1"/>
            </p:cNvSpPr>
            <p:nvPr/>
          </p:nvSpPr>
          <p:spPr bwMode="auto">
            <a:xfrm>
              <a:off x="2977" y="158"/>
              <a:ext cx="5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800">
                  <a:latin typeface="Arial" panose="020B0604020202020204" pitchFamily="34" charset="0"/>
                  <a:ea typeface="宋体" panose="02010600030101010101" pitchFamily="2" charset="-122"/>
                </a:rPr>
                <a:t>输出链路</a:t>
              </a:r>
            </a:p>
          </p:txBody>
        </p:sp>
        <p:sp>
          <p:nvSpPr>
            <p:cNvPr id="78863" name="Rectangle 31"/>
            <p:cNvSpPr>
              <a:spLocks noChangeArrowheads="1"/>
            </p:cNvSpPr>
            <p:nvPr/>
          </p:nvSpPr>
          <p:spPr bwMode="auto">
            <a:xfrm>
              <a:off x="1662" y="0"/>
              <a:ext cx="67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中间结点</a:t>
              </a:r>
            </a:p>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a:t>
              </a:r>
              <a:r>
                <a:rPr kumimoji="0" lang="zh-CN" altLang="en-US" sz="1800">
                  <a:latin typeface="Arial" panose="020B0604020202020204" pitchFamily="34" charset="0"/>
                  <a:ea typeface="宋体" panose="02010600030101010101" pitchFamily="2" charset="-122"/>
                </a:rPr>
                <a:t>交换设备</a:t>
              </a:r>
              <a:r>
                <a:rPr kumimoji="0" lang="en-US" altLang="zh-CN" sz="1800">
                  <a:latin typeface="Arial" panose="020B0604020202020204" pitchFamily="34" charset="0"/>
                  <a:ea typeface="宋体" panose="02010600030101010101" pitchFamily="2" charset="-122"/>
                </a:rPr>
                <a:t>)</a:t>
              </a:r>
            </a:p>
            <a:p>
              <a:pPr algn="ctr">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64" name="Rectangle 32"/>
            <p:cNvSpPr>
              <a:spLocks noChangeArrowheads="1"/>
            </p:cNvSpPr>
            <p:nvPr/>
          </p:nvSpPr>
          <p:spPr bwMode="auto">
            <a:xfrm>
              <a:off x="164" y="642"/>
              <a:ext cx="220" cy="112"/>
            </a:xfrm>
            <a:prstGeom prst="rect">
              <a:avLst/>
            </a:prstGeom>
            <a:solidFill>
              <a:srgbClr val="0000FF"/>
            </a:solidFill>
            <a:ln w="12700">
              <a:solidFill>
                <a:srgbClr val="0000FF"/>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32801" name="Rectangle 33"/>
            <p:cNvSpPr>
              <a:spLocks noChangeArrowheads="1"/>
            </p:cNvSpPr>
            <p:nvPr/>
          </p:nvSpPr>
          <p:spPr bwMode="auto">
            <a:xfrm>
              <a:off x="1644" y="754"/>
              <a:ext cx="822" cy="1516"/>
            </a:xfrm>
            <a:prstGeom prst="rect">
              <a:avLst/>
            </a:prstGeom>
            <a:solidFill>
              <a:schemeClr val="bg1"/>
            </a:solidFill>
            <a:ln w="9525">
              <a:noFill/>
              <a:miter lim="800000"/>
              <a:headEnd/>
              <a:tailEnd/>
            </a:ln>
            <a:effectLst>
              <a:prstShdw prst="shdw18" dist="17961" dir="13500000">
                <a:schemeClr val="bg1">
                  <a:gamma/>
                  <a:shade val="60000"/>
                  <a:invGamma/>
                </a:schemeClr>
              </a:prstShdw>
            </a:effectLst>
          </p:spPr>
          <p:txBody>
            <a:bodyPr wrap="none" lIns="90488" tIns="44450" rIns="90488" bIns="44450" anchor="ctr"/>
            <a:lstStyle/>
            <a:p>
              <a:pPr algn="ctr">
                <a:defRPr/>
              </a:pPr>
              <a:endParaRPr lang="zh-CN" altLang="en-US" sz="1600">
                <a:latin typeface="Arial" charset="0"/>
              </a:endParaRPr>
            </a:p>
          </p:txBody>
        </p:sp>
        <p:sp>
          <p:nvSpPr>
            <p:cNvPr id="78866" name="Rectangle 34"/>
            <p:cNvSpPr>
              <a:spLocks noChangeArrowheads="1"/>
            </p:cNvSpPr>
            <p:nvPr/>
          </p:nvSpPr>
          <p:spPr bwMode="auto">
            <a:xfrm>
              <a:off x="767" y="642"/>
              <a:ext cx="220" cy="112"/>
            </a:xfrm>
            <a:prstGeom prst="rect">
              <a:avLst/>
            </a:prstGeom>
            <a:solidFill>
              <a:srgbClr val="0000FF"/>
            </a:solidFill>
            <a:ln w="12700">
              <a:solidFill>
                <a:srgbClr val="0000FF"/>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67" name="Rectangle 35"/>
            <p:cNvSpPr>
              <a:spLocks noChangeArrowheads="1"/>
            </p:cNvSpPr>
            <p:nvPr/>
          </p:nvSpPr>
          <p:spPr bwMode="auto">
            <a:xfrm>
              <a:off x="1754" y="810"/>
              <a:ext cx="219" cy="112"/>
            </a:xfrm>
            <a:prstGeom prst="rect">
              <a:avLst/>
            </a:prstGeom>
            <a:solidFill>
              <a:srgbClr val="0000FF"/>
            </a:solidFill>
            <a:ln w="12700">
              <a:solidFill>
                <a:srgbClr val="0000FF"/>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68" name="Rectangle 36"/>
            <p:cNvSpPr>
              <a:spLocks noChangeArrowheads="1"/>
            </p:cNvSpPr>
            <p:nvPr/>
          </p:nvSpPr>
          <p:spPr bwMode="auto">
            <a:xfrm>
              <a:off x="1754" y="1035"/>
              <a:ext cx="219" cy="112"/>
            </a:xfrm>
            <a:prstGeom prst="rect">
              <a:avLst/>
            </a:prstGeom>
            <a:solidFill>
              <a:srgbClr val="0000FF"/>
            </a:solidFill>
            <a:ln w="12700">
              <a:solidFill>
                <a:srgbClr val="0000FF"/>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69" name="Rectangle 37"/>
            <p:cNvSpPr>
              <a:spLocks noChangeArrowheads="1"/>
            </p:cNvSpPr>
            <p:nvPr/>
          </p:nvSpPr>
          <p:spPr bwMode="auto">
            <a:xfrm>
              <a:off x="2576" y="1372"/>
              <a:ext cx="219" cy="112"/>
            </a:xfrm>
            <a:prstGeom prst="rect">
              <a:avLst/>
            </a:prstGeom>
            <a:solidFill>
              <a:srgbClr val="0000FF"/>
            </a:solidFill>
            <a:ln w="12700">
              <a:solidFill>
                <a:srgbClr val="0000FF"/>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70" name="Rectangle 38"/>
            <p:cNvSpPr>
              <a:spLocks noChangeArrowheads="1"/>
            </p:cNvSpPr>
            <p:nvPr/>
          </p:nvSpPr>
          <p:spPr bwMode="auto">
            <a:xfrm>
              <a:off x="3234" y="1372"/>
              <a:ext cx="219" cy="112"/>
            </a:xfrm>
            <a:prstGeom prst="rect">
              <a:avLst/>
            </a:prstGeom>
            <a:solidFill>
              <a:srgbClr val="0000FF"/>
            </a:solidFill>
            <a:ln w="12700">
              <a:solidFill>
                <a:srgbClr val="0000FF"/>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71" name="Rectangle 39"/>
            <p:cNvSpPr>
              <a:spLocks noChangeArrowheads="1"/>
            </p:cNvSpPr>
            <p:nvPr/>
          </p:nvSpPr>
          <p:spPr bwMode="auto">
            <a:xfrm>
              <a:off x="438" y="1372"/>
              <a:ext cx="220" cy="112"/>
            </a:xfrm>
            <a:prstGeom prst="rect">
              <a:avLst/>
            </a:prstGeom>
            <a:solidFill>
              <a:srgbClr val="000000"/>
            </a:solidFill>
            <a:ln w="12700">
              <a:solidFill>
                <a:srgbClr val="0000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72" name="Rectangle 40"/>
            <p:cNvSpPr>
              <a:spLocks noChangeArrowheads="1"/>
            </p:cNvSpPr>
            <p:nvPr/>
          </p:nvSpPr>
          <p:spPr bwMode="auto">
            <a:xfrm>
              <a:off x="1754" y="1316"/>
              <a:ext cx="219" cy="112"/>
            </a:xfrm>
            <a:prstGeom prst="rect">
              <a:avLst/>
            </a:prstGeom>
            <a:solidFill>
              <a:srgbClr val="000000"/>
            </a:solidFill>
            <a:ln w="12700">
              <a:solidFill>
                <a:srgbClr val="0000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73" name="Rectangle 41"/>
            <p:cNvSpPr>
              <a:spLocks noChangeArrowheads="1"/>
            </p:cNvSpPr>
            <p:nvPr/>
          </p:nvSpPr>
          <p:spPr bwMode="auto">
            <a:xfrm>
              <a:off x="2740" y="1990"/>
              <a:ext cx="220" cy="112"/>
            </a:xfrm>
            <a:prstGeom prst="rect">
              <a:avLst/>
            </a:prstGeom>
            <a:solidFill>
              <a:srgbClr val="000000"/>
            </a:solidFill>
            <a:ln w="12700">
              <a:solidFill>
                <a:srgbClr val="0000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74" name="Rectangle 42"/>
            <p:cNvSpPr>
              <a:spLocks noChangeArrowheads="1"/>
            </p:cNvSpPr>
            <p:nvPr/>
          </p:nvSpPr>
          <p:spPr bwMode="auto">
            <a:xfrm>
              <a:off x="3617" y="1990"/>
              <a:ext cx="219" cy="112"/>
            </a:xfrm>
            <a:prstGeom prst="rect">
              <a:avLst/>
            </a:prstGeom>
            <a:solidFill>
              <a:srgbClr val="000000"/>
            </a:solidFill>
            <a:ln w="12700">
              <a:solidFill>
                <a:srgbClr val="0000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75" name="Rectangle 43"/>
            <p:cNvSpPr>
              <a:spLocks noChangeArrowheads="1"/>
            </p:cNvSpPr>
            <p:nvPr/>
          </p:nvSpPr>
          <p:spPr bwMode="auto">
            <a:xfrm>
              <a:off x="164" y="1990"/>
              <a:ext cx="220" cy="112"/>
            </a:xfrm>
            <a:prstGeom prst="rect">
              <a:avLst/>
            </a:prstGeom>
            <a:solidFill>
              <a:srgbClr val="00FF00"/>
            </a:solidFill>
            <a:ln w="12700">
              <a:solidFill>
                <a:srgbClr val="00FF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76" name="Rectangle 44"/>
            <p:cNvSpPr>
              <a:spLocks noChangeArrowheads="1"/>
            </p:cNvSpPr>
            <p:nvPr/>
          </p:nvSpPr>
          <p:spPr bwMode="auto">
            <a:xfrm>
              <a:off x="932" y="1990"/>
              <a:ext cx="219" cy="112"/>
            </a:xfrm>
            <a:prstGeom prst="rect">
              <a:avLst/>
            </a:prstGeom>
            <a:solidFill>
              <a:srgbClr val="00FF00"/>
            </a:solidFill>
            <a:ln w="12700">
              <a:solidFill>
                <a:srgbClr val="00FF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77" name="Rectangle 45"/>
            <p:cNvSpPr>
              <a:spLocks noChangeArrowheads="1"/>
            </p:cNvSpPr>
            <p:nvPr/>
          </p:nvSpPr>
          <p:spPr bwMode="auto">
            <a:xfrm>
              <a:off x="1754" y="1540"/>
              <a:ext cx="219" cy="113"/>
            </a:xfrm>
            <a:prstGeom prst="rect">
              <a:avLst/>
            </a:prstGeom>
            <a:solidFill>
              <a:srgbClr val="00FF00"/>
            </a:solidFill>
            <a:ln w="12700">
              <a:solidFill>
                <a:srgbClr val="00FF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78" name="Rectangle 46"/>
            <p:cNvSpPr>
              <a:spLocks noChangeArrowheads="1"/>
            </p:cNvSpPr>
            <p:nvPr/>
          </p:nvSpPr>
          <p:spPr bwMode="auto">
            <a:xfrm>
              <a:off x="2576" y="642"/>
              <a:ext cx="219" cy="112"/>
            </a:xfrm>
            <a:prstGeom prst="rect">
              <a:avLst/>
            </a:prstGeom>
            <a:solidFill>
              <a:srgbClr val="00FF00"/>
            </a:solidFill>
            <a:ln w="12700">
              <a:solidFill>
                <a:srgbClr val="00FF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79" name="Rectangle 47"/>
            <p:cNvSpPr>
              <a:spLocks noChangeArrowheads="1"/>
            </p:cNvSpPr>
            <p:nvPr/>
          </p:nvSpPr>
          <p:spPr bwMode="auto">
            <a:xfrm>
              <a:off x="3562" y="642"/>
              <a:ext cx="220" cy="112"/>
            </a:xfrm>
            <a:prstGeom prst="rect">
              <a:avLst/>
            </a:prstGeom>
            <a:solidFill>
              <a:srgbClr val="00FF00"/>
            </a:solidFill>
            <a:ln w="12700">
              <a:solidFill>
                <a:srgbClr val="00FF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80" name="Rectangle 48"/>
            <p:cNvSpPr>
              <a:spLocks noChangeArrowheads="1"/>
            </p:cNvSpPr>
            <p:nvPr/>
          </p:nvSpPr>
          <p:spPr bwMode="auto">
            <a:xfrm>
              <a:off x="493" y="2102"/>
              <a:ext cx="219" cy="112"/>
            </a:xfrm>
            <a:prstGeom prst="rect">
              <a:avLst/>
            </a:prstGeom>
            <a:solidFill>
              <a:srgbClr val="FF0000"/>
            </a:solidFill>
            <a:ln w="12700">
              <a:solidFill>
                <a:srgbClr val="FF00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81" name="Rectangle 49"/>
            <p:cNvSpPr>
              <a:spLocks noChangeArrowheads="1"/>
            </p:cNvSpPr>
            <p:nvPr/>
          </p:nvSpPr>
          <p:spPr bwMode="auto">
            <a:xfrm>
              <a:off x="1754" y="2102"/>
              <a:ext cx="219" cy="112"/>
            </a:xfrm>
            <a:prstGeom prst="rect">
              <a:avLst/>
            </a:prstGeom>
            <a:solidFill>
              <a:srgbClr val="FF0000"/>
            </a:solidFill>
            <a:ln w="12700">
              <a:solidFill>
                <a:srgbClr val="FF00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82" name="Rectangle 50"/>
            <p:cNvSpPr>
              <a:spLocks noChangeArrowheads="1"/>
            </p:cNvSpPr>
            <p:nvPr/>
          </p:nvSpPr>
          <p:spPr bwMode="auto">
            <a:xfrm>
              <a:off x="1754" y="1877"/>
              <a:ext cx="219" cy="113"/>
            </a:xfrm>
            <a:prstGeom prst="rect">
              <a:avLst/>
            </a:prstGeom>
            <a:solidFill>
              <a:srgbClr val="FF0000"/>
            </a:solidFill>
            <a:ln w="12700">
              <a:solidFill>
                <a:srgbClr val="FF00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83" name="Rectangle 51"/>
            <p:cNvSpPr>
              <a:spLocks noChangeArrowheads="1"/>
            </p:cNvSpPr>
            <p:nvPr/>
          </p:nvSpPr>
          <p:spPr bwMode="auto">
            <a:xfrm>
              <a:off x="3234" y="2102"/>
              <a:ext cx="219" cy="112"/>
            </a:xfrm>
            <a:prstGeom prst="rect">
              <a:avLst/>
            </a:prstGeom>
            <a:solidFill>
              <a:srgbClr val="FF0000"/>
            </a:solidFill>
            <a:ln w="12700">
              <a:solidFill>
                <a:srgbClr val="FF0000"/>
              </a:solidFill>
              <a:miter lim="800000"/>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8884" name="Text Box 52"/>
            <p:cNvSpPr txBox="1">
              <a:spLocks noChangeArrowheads="1"/>
            </p:cNvSpPr>
            <p:nvPr/>
          </p:nvSpPr>
          <p:spPr bwMode="auto">
            <a:xfrm>
              <a:off x="1730" y="529"/>
              <a:ext cx="37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600">
                  <a:latin typeface="Arial" panose="020B0604020202020204" pitchFamily="34" charset="0"/>
                  <a:ea typeface="宋体" panose="02010600030101010101" pitchFamily="2" charset="-122"/>
                </a:rPr>
                <a:t>内存</a:t>
              </a:r>
            </a:p>
          </p:txBody>
        </p:sp>
      </p:grpSp>
      <p:sp>
        <p:nvSpPr>
          <p:cNvPr id="78853" name="Text Box 53"/>
          <p:cNvSpPr txBox="1">
            <a:spLocks noChangeArrowheads="1"/>
          </p:cNvSpPr>
          <p:nvPr/>
        </p:nvSpPr>
        <p:spPr bwMode="auto">
          <a:xfrm>
            <a:off x="1919288" y="5589588"/>
            <a:ext cx="8496300" cy="830997"/>
          </a:xfrm>
          <a:prstGeom prst="rect">
            <a:avLst/>
          </a:prstGeom>
          <a:solidFill>
            <a:srgbClr val="CC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FF0000"/>
                </a:solidFill>
                <a:latin typeface="华文中宋" panose="02010600040101010101" pitchFamily="2" charset="-122"/>
                <a:ea typeface="华文中宋" panose="02010600040101010101" pitchFamily="2" charset="-122"/>
              </a:rPr>
              <a:t>拥塞</a:t>
            </a: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如果一个交换设备接收数据包的速率大于发送的速率</a:t>
            </a: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则交换设备的存储空间将消耗殆尽</a:t>
            </a:r>
            <a:r>
              <a:rPr lang="en-US" altLang="zh-CN" sz="2400" b="1" dirty="0">
                <a:latin typeface="华文中宋" panose="02010600040101010101" pitchFamily="2" charset="-122"/>
                <a:ea typeface="华文中宋" panose="02010600040101010101" pitchFamily="2" charset="-122"/>
              </a:rPr>
              <a:t>, </a:t>
            </a:r>
            <a:r>
              <a:rPr lang="zh-CN" altLang="en-US" sz="2400" b="1" dirty="0">
                <a:latin typeface="华文中宋" panose="02010600040101010101" pitchFamily="2" charset="-122"/>
                <a:ea typeface="华文中宋" panose="02010600040101010101" pitchFamily="2" charset="-122"/>
              </a:rPr>
              <a:t>部分数据包必须丢弃</a:t>
            </a:r>
            <a:r>
              <a:rPr lang="en-US" altLang="zh-CN" sz="24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14611296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sz="3200"/>
              <a:t>分组交换的原理（三）</a:t>
            </a:r>
          </a:p>
        </p:txBody>
      </p:sp>
      <p:sp>
        <p:nvSpPr>
          <p:cNvPr id="59395" name="Rectangle 3"/>
          <p:cNvSpPr>
            <a:spLocks noGrp="1" noChangeArrowheads="1"/>
          </p:cNvSpPr>
          <p:nvPr>
            <p:ph type="body" idx="1"/>
          </p:nvPr>
        </p:nvSpPr>
        <p:spPr>
          <a:xfrm>
            <a:off x="2135189" y="1839243"/>
            <a:ext cx="8137525" cy="1008062"/>
          </a:xfrm>
        </p:spPr>
        <p:txBody>
          <a:bodyPr/>
          <a:lstStyle/>
          <a:p>
            <a:pPr>
              <a:defRPr/>
            </a:pPr>
            <a:r>
              <a:rPr lang="zh-CN" altLang="en-US" sz="2600" dirty="0">
                <a:latin typeface="+mn-ea"/>
              </a:rPr>
              <a:t>接收端收到分组后剥去首部还原成报文。</a:t>
            </a:r>
          </a:p>
        </p:txBody>
      </p:sp>
      <p:sp>
        <p:nvSpPr>
          <p:cNvPr id="59397" name="Rectangle 5"/>
          <p:cNvSpPr>
            <a:spLocks noChangeArrowheads="1"/>
          </p:cNvSpPr>
          <p:nvPr/>
        </p:nvSpPr>
        <p:spPr bwMode="auto">
          <a:xfrm>
            <a:off x="4219575" y="2909218"/>
            <a:ext cx="1727200" cy="431800"/>
          </a:xfrm>
          <a:prstGeom prst="rect">
            <a:avLst/>
          </a:prstGeom>
          <a:solidFill>
            <a:srgbClr val="CCECFF"/>
          </a:solidFill>
          <a:ln w="28575">
            <a:solidFill>
              <a:schemeClr val="tx1"/>
            </a:solidFill>
            <a:miter lim="800000"/>
            <a:headEnd/>
            <a:tailEnd/>
          </a:ln>
          <a:effectLst/>
        </p:spPr>
        <p:txBody>
          <a:bodyPr wrap="none" anchor="ctr"/>
          <a:lstStyle/>
          <a:p>
            <a:pPr algn="ctr" eaLnBrk="1" hangingPunct="1">
              <a:defRPr/>
            </a:pPr>
            <a:r>
              <a:rPr lang="zh-CN" altLang="en-US" sz="2000">
                <a:solidFill>
                  <a:srgbClr val="333399"/>
                </a:solidFill>
                <a:latin typeface="+mn-ea"/>
                <a:ea typeface="+mn-ea"/>
              </a:rPr>
              <a:t>数     据</a:t>
            </a:r>
          </a:p>
        </p:txBody>
      </p:sp>
      <p:sp>
        <p:nvSpPr>
          <p:cNvPr id="59398" name="Rectangle 6"/>
          <p:cNvSpPr>
            <a:spLocks noChangeArrowheads="1"/>
          </p:cNvSpPr>
          <p:nvPr/>
        </p:nvSpPr>
        <p:spPr bwMode="auto">
          <a:xfrm>
            <a:off x="3643313" y="2909218"/>
            <a:ext cx="576262" cy="431800"/>
          </a:xfrm>
          <a:prstGeom prst="rect">
            <a:avLst/>
          </a:prstGeom>
          <a:solidFill>
            <a:schemeClr val="accent2"/>
          </a:solidFill>
          <a:ln w="28575">
            <a:solidFill>
              <a:schemeClr val="tx1"/>
            </a:solidFill>
            <a:miter lim="800000"/>
            <a:headEnd/>
            <a:tailEnd/>
          </a:ln>
          <a:effectLst/>
        </p:spPr>
        <p:txBody>
          <a:bodyPr wrap="none" anchor="ctr"/>
          <a:lstStyle/>
          <a:p>
            <a:pPr algn="ctr" eaLnBrk="1" hangingPunct="1">
              <a:defRPr/>
            </a:pPr>
            <a:r>
              <a:rPr lang="zh-CN" altLang="en-US" sz="2000">
                <a:solidFill>
                  <a:srgbClr val="333399"/>
                </a:solidFill>
                <a:latin typeface="+mn-ea"/>
                <a:ea typeface="+mn-ea"/>
              </a:rPr>
              <a:t>首部</a:t>
            </a:r>
          </a:p>
        </p:txBody>
      </p:sp>
      <p:grpSp>
        <p:nvGrpSpPr>
          <p:cNvPr id="2" name="Group 7"/>
          <p:cNvGrpSpPr>
            <a:grpSpLocks/>
          </p:cNvGrpSpPr>
          <p:nvPr/>
        </p:nvGrpSpPr>
        <p:grpSpPr bwMode="auto">
          <a:xfrm>
            <a:off x="3644901" y="2347243"/>
            <a:ext cx="2303463" cy="488950"/>
            <a:chOff x="1973" y="2532"/>
            <a:chExt cx="1451" cy="308"/>
          </a:xfrm>
        </p:grpSpPr>
        <p:sp>
          <p:nvSpPr>
            <p:cNvPr id="59400" name="AutoShape 8"/>
            <p:cNvSpPr>
              <a:spLocks/>
            </p:cNvSpPr>
            <p:nvPr/>
          </p:nvSpPr>
          <p:spPr bwMode="auto">
            <a:xfrm rot="5400000">
              <a:off x="2654" y="2070"/>
              <a:ext cx="90" cy="1451"/>
            </a:xfrm>
            <a:prstGeom prst="leftBrace">
              <a:avLst>
                <a:gd name="adj1" fmla="val 134352"/>
                <a:gd name="adj2" fmla="val 50000"/>
              </a:avLst>
            </a:prstGeom>
            <a:noFill/>
            <a:ln w="9525">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59401" name="Text Box 9"/>
            <p:cNvSpPr txBox="1">
              <a:spLocks noChangeArrowheads="1"/>
            </p:cNvSpPr>
            <p:nvPr/>
          </p:nvSpPr>
          <p:spPr bwMode="auto">
            <a:xfrm>
              <a:off x="2489" y="2532"/>
              <a:ext cx="566" cy="252"/>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分组</a:t>
              </a:r>
              <a:r>
                <a:rPr lang="zh-CN" altLang="en-US" sz="1000">
                  <a:solidFill>
                    <a:srgbClr val="333399"/>
                  </a:solidFill>
                  <a:latin typeface="+mn-ea"/>
                  <a:ea typeface="+mn-ea"/>
                </a:rPr>
                <a:t> </a:t>
              </a:r>
              <a:r>
                <a:rPr lang="en-US" altLang="zh-CN" sz="2000">
                  <a:solidFill>
                    <a:srgbClr val="333399"/>
                  </a:solidFill>
                  <a:latin typeface="+mn-ea"/>
                  <a:ea typeface="+mn-ea"/>
                </a:rPr>
                <a:t>1</a:t>
              </a:r>
            </a:p>
          </p:txBody>
        </p:sp>
      </p:grpSp>
      <p:sp>
        <p:nvSpPr>
          <p:cNvPr id="59403" name="Rectangle 11"/>
          <p:cNvSpPr>
            <a:spLocks noChangeArrowheads="1"/>
          </p:cNvSpPr>
          <p:nvPr/>
        </p:nvSpPr>
        <p:spPr bwMode="auto">
          <a:xfrm>
            <a:off x="5948363" y="3774405"/>
            <a:ext cx="1727200" cy="431800"/>
          </a:xfrm>
          <a:prstGeom prst="rect">
            <a:avLst/>
          </a:prstGeom>
          <a:solidFill>
            <a:srgbClr val="CCECFF"/>
          </a:solidFill>
          <a:ln w="28575">
            <a:solidFill>
              <a:schemeClr val="tx1"/>
            </a:solidFill>
            <a:miter lim="800000"/>
            <a:headEnd/>
            <a:tailEnd/>
          </a:ln>
          <a:effectLst/>
        </p:spPr>
        <p:txBody>
          <a:bodyPr wrap="none" anchor="ctr"/>
          <a:lstStyle/>
          <a:p>
            <a:pPr algn="ctr" eaLnBrk="1" hangingPunct="1">
              <a:defRPr/>
            </a:pPr>
            <a:r>
              <a:rPr lang="zh-CN" altLang="en-US" sz="2000">
                <a:solidFill>
                  <a:srgbClr val="333399"/>
                </a:solidFill>
                <a:latin typeface="+mn-ea"/>
                <a:ea typeface="+mn-ea"/>
              </a:rPr>
              <a:t>数     据</a:t>
            </a:r>
          </a:p>
        </p:txBody>
      </p:sp>
      <p:sp>
        <p:nvSpPr>
          <p:cNvPr id="59404" name="Rectangle 12"/>
          <p:cNvSpPr>
            <a:spLocks noChangeArrowheads="1"/>
          </p:cNvSpPr>
          <p:nvPr/>
        </p:nvSpPr>
        <p:spPr bwMode="auto">
          <a:xfrm>
            <a:off x="5372101" y="3774405"/>
            <a:ext cx="576263" cy="431800"/>
          </a:xfrm>
          <a:prstGeom prst="rect">
            <a:avLst/>
          </a:prstGeom>
          <a:solidFill>
            <a:schemeClr val="accent2"/>
          </a:solidFill>
          <a:ln w="28575">
            <a:solidFill>
              <a:schemeClr val="tx1"/>
            </a:solidFill>
            <a:miter lim="800000"/>
            <a:headEnd/>
            <a:tailEnd/>
          </a:ln>
          <a:effectLst/>
        </p:spPr>
        <p:txBody>
          <a:bodyPr wrap="none" anchor="ctr"/>
          <a:lstStyle/>
          <a:p>
            <a:pPr algn="ctr" eaLnBrk="1" hangingPunct="1">
              <a:defRPr/>
            </a:pPr>
            <a:r>
              <a:rPr lang="zh-CN" altLang="en-US" sz="2000">
                <a:solidFill>
                  <a:srgbClr val="333399"/>
                </a:solidFill>
                <a:latin typeface="+mn-ea"/>
                <a:ea typeface="+mn-ea"/>
              </a:rPr>
              <a:t>首部</a:t>
            </a:r>
          </a:p>
        </p:txBody>
      </p:sp>
      <p:grpSp>
        <p:nvGrpSpPr>
          <p:cNvPr id="3" name="Group 13"/>
          <p:cNvGrpSpPr>
            <a:grpSpLocks/>
          </p:cNvGrpSpPr>
          <p:nvPr/>
        </p:nvGrpSpPr>
        <p:grpSpPr bwMode="auto">
          <a:xfrm>
            <a:off x="5372101" y="3212430"/>
            <a:ext cx="2303463" cy="488950"/>
            <a:chOff x="1973" y="2532"/>
            <a:chExt cx="1451" cy="308"/>
          </a:xfrm>
        </p:grpSpPr>
        <p:sp>
          <p:nvSpPr>
            <p:cNvPr id="59406" name="AutoShape 14"/>
            <p:cNvSpPr>
              <a:spLocks/>
            </p:cNvSpPr>
            <p:nvPr/>
          </p:nvSpPr>
          <p:spPr bwMode="auto">
            <a:xfrm rot="5400000">
              <a:off x="2654" y="2104"/>
              <a:ext cx="90" cy="1451"/>
            </a:xfrm>
            <a:prstGeom prst="leftBrace">
              <a:avLst>
                <a:gd name="adj1" fmla="val 134352"/>
                <a:gd name="adj2" fmla="val 50000"/>
              </a:avLst>
            </a:prstGeom>
            <a:noFill/>
            <a:ln w="9525">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59407" name="Text Box 15"/>
            <p:cNvSpPr txBox="1">
              <a:spLocks noChangeArrowheads="1"/>
            </p:cNvSpPr>
            <p:nvPr/>
          </p:nvSpPr>
          <p:spPr bwMode="auto">
            <a:xfrm>
              <a:off x="2489" y="2532"/>
              <a:ext cx="566" cy="252"/>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分组</a:t>
              </a:r>
              <a:r>
                <a:rPr lang="zh-CN" altLang="en-US" sz="1000">
                  <a:solidFill>
                    <a:srgbClr val="333399"/>
                  </a:solidFill>
                  <a:latin typeface="+mn-ea"/>
                  <a:ea typeface="+mn-ea"/>
                </a:rPr>
                <a:t> </a:t>
              </a:r>
              <a:r>
                <a:rPr lang="en-US" altLang="zh-CN" sz="2000">
                  <a:solidFill>
                    <a:srgbClr val="333399"/>
                  </a:solidFill>
                  <a:latin typeface="+mn-ea"/>
                  <a:ea typeface="+mn-ea"/>
                </a:rPr>
                <a:t>2</a:t>
              </a:r>
            </a:p>
          </p:txBody>
        </p:sp>
      </p:grpSp>
      <p:sp>
        <p:nvSpPr>
          <p:cNvPr id="59409" name="Rectangle 17"/>
          <p:cNvSpPr>
            <a:spLocks noChangeArrowheads="1"/>
          </p:cNvSpPr>
          <p:nvPr/>
        </p:nvSpPr>
        <p:spPr bwMode="auto">
          <a:xfrm>
            <a:off x="7681913" y="4625305"/>
            <a:ext cx="1727200" cy="431800"/>
          </a:xfrm>
          <a:prstGeom prst="rect">
            <a:avLst/>
          </a:prstGeom>
          <a:solidFill>
            <a:srgbClr val="CCECFF"/>
          </a:solidFill>
          <a:ln w="28575">
            <a:solidFill>
              <a:schemeClr val="tx1"/>
            </a:solidFill>
            <a:miter lim="800000"/>
            <a:headEnd/>
            <a:tailEnd/>
          </a:ln>
          <a:effectLst/>
        </p:spPr>
        <p:txBody>
          <a:bodyPr wrap="none" anchor="ctr"/>
          <a:lstStyle/>
          <a:p>
            <a:pPr algn="ctr" eaLnBrk="1" hangingPunct="1">
              <a:defRPr/>
            </a:pPr>
            <a:r>
              <a:rPr lang="zh-CN" altLang="en-US" sz="2000">
                <a:solidFill>
                  <a:srgbClr val="333399"/>
                </a:solidFill>
                <a:latin typeface="+mn-ea"/>
                <a:ea typeface="+mn-ea"/>
              </a:rPr>
              <a:t>数     据</a:t>
            </a:r>
          </a:p>
        </p:txBody>
      </p:sp>
      <p:sp>
        <p:nvSpPr>
          <p:cNvPr id="59410" name="Rectangle 18"/>
          <p:cNvSpPr>
            <a:spLocks noChangeArrowheads="1"/>
          </p:cNvSpPr>
          <p:nvPr/>
        </p:nvSpPr>
        <p:spPr bwMode="auto">
          <a:xfrm>
            <a:off x="7099301" y="4623718"/>
            <a:ext cx="576263" cy="431800"/>
          </a:xfrm>
          <a:prstGeom prst="rect">
            <a:avLst/>
          </a:prstGeom>
          <a:solidFill>
            <a:schemeClr val="accent2"/>
          </a:solidFill>
          <a:ln w="28575">
            <a:solidFill>
              <a:schemeClr val="tx1"/>
            </a:solidFill>
            <a:miter lim="800000"/>
            <a:headEnd/>
            <a:tailEnd/>
          </a:ln>
          <a:effectLst/>
        </p:spPr>
        <p:txBody>
          <a:bodyPr wrap="none" anchor="ctr"/>
          <a:lstStyle/>
          <a:p>
            <a:pPr algn="ctr" eaLnBrk="1" hangingPunct="1">
              <a:defRPr/>
            </a:pPr>
            <a:r>
              <a:rPr lang="zh-CN" altLang="en-US" sz="2000">
                <a:solidFill>
                  <a:srgbClr val="333399"/>
                </a:solidFill>
                <a:latin typeface="+mn-ea"/>
                <a:ea typeface="+mn-ea"/>
              </a:rPr>
              <a:t>首部</a:t>
            </a:r>
          </a:p>
        </p:txBody>
      </p:sp>
      <p:grpSp>
        <p:nvGrpSpPr>
          <p:cNvPr id="4" name="Group 31"/>
          <p:cNvGrpSpPr>
            <a:grpSpLocks/>
          </p:cNvGrpSpPr>
          <p:nvPr/>
        </p:nvGrpSpPr>
        <p:grpSpPr bwMode="auto">
          <a:xfrm>
            <a:off x="7099301" y="4076030"/>
            <a:ext cx="2303463" cy="488950"/>
            <a:chOff x="3061" y="2668"/>
            <a:chExt cx="1451" cy="308"/>
          </a:xfrm>
        </p:grpSpPr>
        <p:sp>
          <p:nvSpPr>
            <p:cNvPr id="59412" name="AutoShape 20"/>
            <p:cNvSpPr>
              <a:spLocks/>
            </p:cNvSpPr>
            <p:nvPr/>
          </p:nvSpPr>
          <p:spPr bwMode="auto">
            <a:xfrm rot="5400000">
              <a:off x="3742" y="2240"/>
              <a:ext cx="90" cy="1451"/>
            </a:xfrm>
            <a:prstGeom prst="leftBrace">
              <a:avLst>
                <a:gd name="adj1" fmla="val 134352"/>
                <a:gd name="adj2" fmla="val 50000"/>
              </a:avLst>
            </a:prstGeom>
            <a:noFill/>
            <a:ln w="9525">
              <a:solidFill>
                <a:schemeClr val="tx1"/>
              </a:solidFill>
              <a:round/>
              <a:headEnd/>
              <a:tailEnd/>
            </a:ln>
            <a:effectLst/>
          </p:spPr>
          <p:txBody>
            <a:bodyPr wrap="none" anchor="ctr"/>
            <a:lstStyle/>
            <a:p>
              <a:pPr eaLnBrk="1" hangingPunct="1">
                <a:defRPr/>
              </a:pPr>
              <a:endParaRPr lang="zh-CN" altLang="en-US">
                <a:latin typeface="+mn-ea"/>
                <a:ea typeface="+mn-ea"/>
              </a:endParaRPr>
            </a:p>
          </p:txBody>
        </p:sp>
        <p:sp>
          <p:nvSpPr>
            <p:cNvPr id="59413" name="Text Box 21"/>
            <p:cNvSpPr txBox="1">
              <a:spLocks noChangeArrowheads="1"/>
            </p:cNvSpPr>
            <p:nvPr/>
          </p:nvSpPr>
          <p:spPr bwMode="auto">
            <a:xfrm>
              <a:off x="3577" y="2668"/>
              <a:ext cx="566" cy="252"/>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分组</a:t>
              </a:r>
              <a:r>
                <a:rPr lang="zh-CN" altLang="en-US" sz="1000">
                  <a:solidFill>
                    <a:srgbClr val="333399"/>
                  </a:solidFill>
                  <a:latin typeface="+mn-ea"/>
                  <a:ea typeface="+mn-ea"/>
                </a:rPr>
                <a:t> </a:t>
              </a:r>
              <a:r>
                <a:rPr lang="en-US" altLang="zh-CN" sz="2000">
                  <a:solidFill>
                    <a:srgbClr val="333399"/>
                  </a:solidFill>
                  <a:latin typeface="+mn-ea"/>
                  <a:ea typeface="+mn-ea"/>
                </a:rPr>
                <a:t>3</a:t>
              </a:r>
            </a:p>
          </p:txBody>
        </p:sp>
      </p:grpSp>
      <p:sp>
        <p:nvSpPr>
          <p:cNvPr id="59424" name="Text Box 32"/>
          <p:cNvSpPr txBox="1">
            <a:spLocks noChangeArrowheads="1"/>
          </p:cNvSpPr>
          <p:nvPr/>
        </p:nvSpPr>
        <p:spPr bwMode="auto">
          <a:xfrm>
            <a:off x="1774826" y="5430168"/>
            <a:ext cx="2016125" cy="519112"/>
          </a:xfrm>
          <a:prstGeom prst="rect">
            <a:avLst/>
          </a:prstGeom>
          <a:noFill/>
          <a:ln w="9525">
            <a:noFill/>
            <a:miter lim="800000"/>
            <a:headEnd/>
            <a:tailEnd/>
          </a:ln>
          <a:effectLst/>
        </p:spPr>
        <p:txBody>
          <a:bodyPr>
            <a:spAutoFit/>
          </a:bodyPr>
          <a:lstStyle/>
          <a:p>
            <a:pPr eaLnBrk="1" hangingPunct="1">
              <a:spcBef>
                <a:spcPct val="50000"/>
              </a:spcBef>
              <a:defRPr/>
            </a:pPr>
            <a:r>
              <a:rPr lang="zh-CN" altLang="en-US" sz="2800">
                <a:solidFill>
                  <a:srgbClr val="333399"/>
                </a:solidFill>
                <a:latin typeface="+mn-ea"/>
                <a:ea typeface="+mn-ea"/>
              </a:rPr>
              <a:t>收到的数据</a:t>
            </a:r>
          </a:p>
        </p:txBody>
      </p:sp>
      <p:sp>
        <p:nvSpPr>
          <p:cNvPr id="20" name="Rectangle 2"/>
          <p:cNvSpPr>
            <a:spLocks noChangeArrowheads="1"/>
          </p:cNvSpPr>
          <p:nvPr/>
        </p:nvSpPr>
        <p:spPr bwMode="auto">
          <a:xfrm>
            <a:off x="4238625" y="5490493"/>
            <a:ext cx="1727200" cy="431800"/>
          </a:xfrm>
          <a:prstGeom prst="rect">
            <a:avLst/>
          </a:prstGeom>
          <a:solidFill>
            <a:srgbClr val="CCECFF"/>
          </a:solidFill>
          <a:ln w="28575">
            <a:solidFill>
              <a:schemeClr val="tx1"/>
            </a:solidFill>
            <a:miter lim="800000"/>
            <a:headEnd/>
            <a:tailEnd/>
          </a:ln>
          <a:effectLst/>
        </p:spPr>
        <p:txBody>
          <a:bodyPr wrap="none" anchor="ctr"/>
          <a:lstStyle/>
          <a:p>
            <a:pPr algn="ctr" eaLnBrk="1" hangingPunct="1">
              <a:defRPr/>
            </a:pPr>
            <a:r>
              <a:rPr lang="zh-CN" altLang="en-US" sz="2000">
                <a:solidFill>
                  <a:srgbClr val="333399"/>
                </a:solidFill>
                <a:latin typeface="+mn-ea"/>
                <a:ea typeface="+mn-ea"/>
              </a:rPr>
              <a:t>数     据</a:t>
            </a:r>
          </a:p>
        </p:txBody>
      </p:sp>
      <p:sp>
        <p:nvSpPr>
          <p:cNvPr id="21" name="Rectangle 3"/>
          <p:cNvSpPr>
            <a:spLocks noChangeArrowheads="1"/>
          </p:cNvSpPr>
          <p:nvPr/>
        </p:nvSpPr>
        <p:spPr bwMode="auto">
          <a:xfrm>
            <a:off x="5967413" y="5490493"/>
            <a:ext cx="1727200" cy="431800"/>
          </a:xfrm>
          <a:prstGeom prst="rect">
            <a:avLst/>
          </a:prstGeom>
          <a:solidFill>
            <a:srgbClr val="CCECFF"/>
          </a:solidFill>
          <a:ln w="28575">
            <a:solidFill>
              <a:schemeClr val="tx1"/>
            </a:solidFill>
            <a:miter lim="800000"/>
            <a:headEnd/>
            <a:tailEnd/>
          </a:ln>
          <a:effectLst/>
        </p:spPr>
        <p:txBody>
          <a:bodyPr wrap="none" anchor="ctr"/>
          <a:lstStyle/>
          <a:p>
            <a:pPr algn="ctr" eaLnBrk="1" hangingPunct="1">
              <a:defRPr/>
            </a:pPr>
            <a:r>
              <a:rPr lang="zh-CN" altLang="en-US" sz="2000">
                <a:solidFill>
                  <a:srgbClr val="333399"/>
                </a:solidFill>
                <a:latin typeface="+mn-ea"/>
                <a:ea typeface="+mn-ea"/>
              </a:rPr>
              <a:t>数     据</a:t>
            </a:r>
          </a:p>
        </p:txBody>
      </p:sp>
      <p:sp>
        <p:nvSpPr>
          <p:cNvPr id="22" name="Rectangle 4"/>
          <p:cNvSpPr>
            <a:spLocks noChangeArrowheads="1"/>
          </p:cNvSpPr>
          <p:nvPr/>
        </p:nvSpPr>
        <p:spPr bwMode="auto">
          <a:xfrm>
            <a:off x="7696200" y="5490493"/>
            <a:ext cx="1727200" cy="431800"/>
          </a:xfrm>
          <a:prstGeom prst="rect">
            <a:avLst/>
          </a:prstGeom>
          <a:solidFill>
            <a:srgbClr val="CCECFF"/>
          </a:solidFill>
          <a:ln w="28575">
            <a:solidFill>
              <a:schemeClr val="tx1"/>
            </a:solidFill>
            <a:miter lim="800000"/>
            <a:headEnd/>
            <a:tailEnd/>
          </a:ln>
          <a:effectLst/>
        </p:spPr>
        <p:txBody>
          <a:bodyPr wrap="none" anchor="ctr"/>
          <a:lstStyle/>
          <a:p>
            <a:pPr algn="ctr" eaLnBrk="1" hangingPunct="1">
              <a:defRPr/>
            </a:pPr>
            <a:r>
              <a:rPr lang="zh-CN" altLang="en-US" sz="2000">
                <a:solidFill>
                  <a:srgbClr val="333399"/>
                </a:solidFill>
                <a:latin typeface="+mn-ea"/>
                <a:ea typeface="+mn-ea"/>
              </a:rPr>
              <a:t>数     据</a:t>
            </a:r>
          </a:p>
        </p:txBody>
      </p:sp>
      <p:grpSp>
        <p:nvGrpSpPr>
          <p:cNvPr id="5" name="Group 30"/>
          <p:cNvGrpSpPr>
            <a:grpSpLocks/>
          </p:cNvGrpSpPr>
          <p:nvPr/>
        </p:nvGrpSpPr>
        <p:grpSpPr bwMode="auto">
          <a:xfrm>
            <a:off x="4167188" y="5031706"/>
            <a:ext cx="5264150" cy="887413"/>
            <a:chOff x="1202" y="1919"/>
            <a:chExt cx="3316" cy="559"/>
          </a:xfrm>
        </p:grpSpPr>
        <p:grpSp>
          <p:nvGrpSpPr>
            <p:cNvPr id="79890" name="Group 5"/>
            <p:cNvGrpSpPr>
              <a:grpSpLocks/>
            </p:cNvGrpSpPr>
            <p:nvPr/>
          </p:nvGrpSpPr>
          <p:grpSpPr bwMode="auto">
            <a:xfrm>
              <a:off x="1247" y="1919"/>
              <a:ext cx="3266" cy="250"/>
              <a:chOff x="1247" y="1737"/>
              <a:chExt cx="3266" cy="250"/>
            </a:xfrm>
          </p:grpSpPr>
          <p:sp>
            <p:nvSpPr>
              <p:cNvPr id="79898" name="Line 6"/>
              <p:cNvSpPr>
                <a:spLocks noChangeShapeType="1"/>
              </p:cNvSpPr>
              <p:nvPr/>
            </p:nvSpPr>
            <p:spPr bwMode="auto">
              <a:xfrm>
                <a:off x="1247" y="1888"/>
                <a:ext cx="3266" cy="0"/>
              </a:xfrm>
              <a:prstGeom prst="line">
                <a:avLst/>
              </a:prstGeom>
              <a:noFill/>
              <a:ln w="952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9" name="Text Box 7"/>
              <p:cNvSpPr txBox="1">
                <a:spLocks noChangeArrowheads="1"/>
              </p:cNvSpPr>
              <p:nvPr/>
            </p:nvSpPr>
            <p:spPr bwMode="auto">
              <a:xfrm>
                <a:off x="2699" y="1737"/>
                <a:ext cx="436"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solidFill>
                      <a:srgbClr val="333399"/>
                    </a:solidFill>
                    <a:latin typeface="Times New Roman" panose="02020603050405020304" pitchFamily="18" charset="0"/>
                    <a:ea typeface="黑体" panose="02010609060101010101" pitchFamily="49" charset="-122"/>
                  </a:rPr>
                  <a:t>报文</a:t>
                </a:r>
              </a:p>
            </p:txBody>
          </p:sp>
        </p:grpSp>
        <p:grpSp>
          <p:nvGrpSpPr>
            <p:cNvPr id="79891" name="Group 23"/>
            <p:cNvGrpSpPr>
              <a:grpSpLocks/>
            </p:cNvGrpSpPr>
            <p:nvPr/>
          </p:nvGrpSpPr>
          <p:grpSpPr bwMode="auto">
            <a:xfrm>
              <a:off x="1202" y="2206"/>
              <a:ext cx="3316" cy="272"/>
              <a:chOff x="1202" y="2206"/>
              <a:chExt cx="3316" cy="272"/>
            </a:xfrm>
          </p:grpSpPr>
          <p:grpSp>
            <p:nvGrpSpPr>
              <p:cNvPr id="79892" name="Group 24"/>
              <p:cNvGrpSpPr>
                <a:grpSpLocks/>
              </p:cNvGrpSpPr>
              <p:nvPr/>
            </p:nvGrpSpPr>
            <p:grpSpPr bwMode="auto">
              <a:xfrm>
                <a:off x="1247" y="2206"/>
                <a:ext cx="3266" cy="272"/>
                <a:chOff x="1247" y="2931"/>
                <a:chExt cx="3266" cy="272"/>
              </a:xfrm>
            </p:grpSpPr>
            <p:sp>
              <p:nvSpPr>
                <p:cNvPr id="79894" name="Rectangle 25"/>
                <p:cNvSpPr>
                  <a:spLocks noChangeArrowheads="1"/>
                </p:cNvSpPr>
                <p:nvPr/>
              </p:nvSpPr>
              <p:spPr bwMode="auto">
                <a:xfrm>
                  <a:off x="1248" y="2931"/>
                  <a:ext cx="1088" cy="272"/>
                </a:xfrm>
                <a:prstGeom prst="rect">
                  <a:avLst/>
                </a:prstGeom>
                <a:solidFill>
                  <a:srgbClr val="CCEC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000">
                    <a:solidFill>
                      <a:srgbClr val="333399"/>
                    </a:solidFill>
                    <a:latin typeface="Arial" panose="020B0604020202020204" pitchFamily="34" charset="0"/>
                    <a:ea typeface="黑体" panose="02010609060101010101" pitchFamily="49" charset="-122"/>
                  </a:endParaRPr>
                </a:p>
              </p:txBody>
            </p:sp>
            <p:sp>
              <p:nvSpPr>
                <p:cNvPr id="79895" name="Rectangle 26"/>
                <p:cNvSpPr>
                  <a:spLocks noChangeArrowheads="1"/>
                </p:cNvSpPr>
                <p:nvPr/>
              </p:nvSpPr>
              <p:spPr bwMode="auto">
                <a:xfrm>
                  <a:off x="2336" y="2931"/>
                  <a:ext cx="1088" cy="272"/>
                </a:xfrm>
                <a:prstGeom prst="rect">
                  <a:avLst/>
                </a:prstGeom>
                <a:solidFill>
                  <a:srgbClr val="CCEC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000">
                    <a:solidFill>
                      <a:srgbClr val="333399"/>
                    </a:solidFill>
                    <a:latin typeface="Tahoma" panose="020B0604030504040204" pitchFamily="34" charset="0"/>
                    <a:ea typeface="黑体" panose="02010609060101010101" pitchFamily="49" charset="-122"/>
                  </a:endParaRPr>
                </a:p>
              </p:txBody>
            </p:sp>
            <p:sp>
              <p:nvSpPr>
                <p:cNvPr id="79896" name="Rectangle 27"/>
                <p:cNvSpPr>
                  <a:spLocks noChangeArrowheads="1"/>
                </p:cNvSpPr>
                <p:nvPr/>
              </p:nvSpPr>
              <p:spPr bwMode="auto">
                <a:xfrm>
                  <a:off x="3425" y="2931"/>
                  <a:ext cx="1088" cy="272"/>
                </a:xfrm>
                <a:prstGeom prst="rect">
                  <a:avLst/>
                </a:prstGeom>
                <a:solidFill>
                  <a:srgbClr val="CCEC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000">
                    <a:solidFill>
                      <a:srgbClr val="333399"/>
                    </a:solidFill>
                    <a:latin typeface="Arial" panose="020B0604020202020204" pitchFamily="34" charset="0"/>
                    <a:ea typeface="黑体" panose="02010609060101010101" pitchFamily="49" charset="-122"/>
                  </a:endParaRPr>
                </a:p>
              </p:txBody>
            </p:sp>
            <p:sp>
              <p:nvSpPr>
                <p:cNvPr id="79897" name="Rectangle 28"/>
                <p:cNvSpPr>
                  <a:spLocks noChangeArrowheads="1"/>
                </p:cNvSpPr>
                <p:nvPr/>
              </p:nvSpPr>
              <p:spPr bwMode="auto">
                <a:xfrm>
                  <a:off x="1247" y="2931"/>
                  <a:ext cx="3266" cy="27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79893" name="Text Box 29"/>
              <p:cNvSpPr txBox="1">
                <a:spLocks noChangeArrowheads="1"/>
              </p:cNvSpPr>
              <p:nvPr/>
            </p:nvSpPr>
            <p:spPr bwMode="auto">
              <a:xfrm>
                <a:off x="1202" y="2219"/>
                <a:ext cx="3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333399"/>
                    </a:solidFill>
                    <a:latin typeface="Arial" panose="020B0604020202020204" pitchFamily="34" charset="0"/>
                    <a:ea typeface="宋体" panose="02010600030101010101" pitchFamily="2" charset="-122"/>
                  </a:rPr>
                  <a:t>1101000110101010110101011100010011010010</a:t>
                </a:r>
              </a:p>
            </p:txBody>
          </p:sp>
        </p:grpSp>
      </p:grpSp>
    </p:spTree>
    <p:extLst>
      <p:ext uri="{BB962C8B-B14F-4D97-AF65-F5344CB8AC3E}">
        <p14:creationId xmlns:p14="http://schemas.microsoft.com/office/powerpoint/2010/main" val="39315987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nodeType="afterGroup">
                            <p:stCondLst>
                              <p:cond delay="0"/>
                            </p:stCondLst>
                            <p:childTnLst>
                              <p:par>
                                <p:cTn id="8" presetID="29" presetClass="exit" presetSubtype="0" fill="hold" grpId="0" nodeType="afterEffect">
                                  <p:stCondLst>
                                    <p:cond delay="500"/>
                                  </p:stCondLst>
                                  <p:childTnLst>
                                    <p:anim calcmode="lin" valueType="num">
                                      <p:cBhvr>
                                        <p:cTn id="9" dur="1000"/>
                                        <p:tgtEl>
                                          <p:spTgt spid="59398"/>
                                        </p:tgtEl>
                                        <p:attrNameLst>
                                          <p:attrName>ppt_x</p:attrName>
                                        </p:attrNameLst>
                                      </p:cBhvr>
                                      <p:tavLst>
                                        <p:tav tm="0">
                                          <p:val>
                                            <p:strVal val="ppt_x"/>
                                          </p:val>
                                        </p:tav>
                                        <p:tav tm="100000">
                                          <p:val>
                                            <p:strVal val="ppt_x-.2"/>
                                          </p:val>
                                        </p:tav>
                                      </p:tavLst>
                                    </p:anim>
                                    <p:anim calcmode="lin" valueType="num">
                                      <p:cBhvr>
                                        <p:cTn id="10" dur="1000"/>
                                        <p:tgtEl>
                                          <p:spTgt spid="59398"/>
                                        </p:tgtEl>
                                        <p:attrNameLst>
                                          <p:attrName>ppt_y</p:attrName>
                                        </p:attrNameLst>
                                      </p:cBhvr>
                                      <p:tavLst>
                                        <p:tav tm="0">
                                          <p:val>
                                            <p:strVal val="ppt_y"/>
                                          </p:val>
                                        </p:tav>
                                        <p:tav tm="100000">
                                          <p:val>
                                            <p:strVal val="ppt_y"/>
                                          </p:val>
                                        </p:tav>
                                      </p:tavLst>
                                    </p:anim>
                                    <p:animEffect transition="out" filter="fade">
                                      <p:cBhvr>
                                        <p:cTn id="11" dur="1000"/>
                                        <p:tgtEl>
                                          <p:spTgt spid="59398"/>
                                        </p:tgtEl>
                                      </p:cBhvr>
                                    </p:animEffect>
                                    <p:set>
                                      <p:cBhvr>
                                        <p:cTn id="12" dur="1" fill="hold">
                                          <p:stCondLst>
                                            <p:cond delay="999"/>
                                          </p:stCondLst>
                                        </p:cTn>
                                        <p:tgtEl>
                                          <p:spTgt spid="59398"/>
                                        </p:tgtEl>
                                        <p:attrNameLst>
                                          <p:attrName>style.visibility</p:attrName>
                                        </p:attrNameLst>
                                      </p:cBhvr>
                                      <p:to>
                                        <p:strVal val="hidden"/>
                                      </p:to>
                                    </p:set>
                                  </p:childTnLst>
                                </p:cTn>
                              </p:par>
                            </p:childTnLst>
                          </p:cTn>
                        </p:par>
                        <p:par>
                          <p:cTn id="13" fill="hold" nodeType="afterGroup">
                            <p:stCondLst>
                              <p:cond delay="1500"/>
                            </p:stCondLst>
                            <p:childTnLst>
                              <p:par>
                                <p:cTn id="14" presetID="42" presetClass="path" presetSubtype="0" accel="50000" decel="50000" fill="hold" grpId="0" nodeType="afterEffect">
                                  <p:stCondLst>
                                    <p:cond delay="0"/>
                                  </p:stCondLst>
                                  <p:childTnLst>
                                    <p:animMotion origin="layout" path="M 2.91667E-6 2.96296E-6 L 2.91667E-6 0.37754 " pathEditMode="relative" rAng="0" ptsTypes="AA">
                                      <p:cBhvr>
                                        <p:cTn id="15" dur="1000" fill="hold"/>
                                        <p:tgtEl>
                                          <p:spTgt spid="59397"/>
                                        </p:tgtEl>
                                        <p:attrNameLst>
                                          <p:attrName>ppt_x</p:attrName>
                                          <p:attrName>ppt_y</p:attrName>
                                        </p:attrNameLst>
                                      </p:cBhvr>
                                      <p:rCtr x="0" y="18866"/>
                                    </p:animMotion>
                                  </p:childTnLst>
                                </p:cTn>
                              </p:par>
                            </p:childTnLst>
                          </p:cTn>
                        </p:par>
                        <p:par>
                          <p:cTn id="16" fill="hold" nodeType="afterGroup">
                            <p:stCondLst>
                              <p:cond delay="2500"/>
                            </p:stCondLst>
                            <p:childTnLst>
                              <p:par>
                                <p:cTn id="17" presetID="1" presetClass="exit" presetSubtype="0" fill="hold" nodeType="afterEffect">
                                  <p:stCondLst>
                                    <p:cond delay="500"/>
                                  </p:stCondLst>
                                  <p:childTnLst>
                                    <p:set>
                                      <p:cBhvr>
                                        <p:cTn id="18" dur="1" fill="hold">
                                          <p:stCondLst>
                                            <p:cond delay="0"/>
                                          </p:stCondLst>
                                        </p:cTn>
                                        <p:tgtEl>
                                          <p:spTgt spid="3"/>
                                        </p:tgtEl>
                                        <p:attrNameLst>
                                          <p:attrName>style.visibility</p:attrName>
                                        </p:attrNameLst>
                                      </p:cBhvr>
                                      <p:to>
                                        <p:strVal val="hidden"/>
                                      </p:to>
                                    </p:set>
                                  </p:childTnLst>
                                </p:cTn>
                              </p:par>
                            </p:childTnLst>
                          </p:cTn>
                        </p:par>
                        <p:par>
                          <p:cTn id="19" fill="hold" nodeType="afterGroup">
                            <p:stCondLst>
                              <p:cond delay="3000"/>
                            </p:stCondLst>
                            <p:childTnLst>
                              <p:par>
                                <p:cTn id="20" presetID="29" presetClass="exit" presetSubtype="0" fill="hold" grpId="0" nodeType="afterEffect">
                                  <p:stCondLst>
                                    <p:cond delay="500"/>
                                  </p:stCondLst>
                                  <p:childTnLst>
                                    <p:anim calcmode="lin" valueType="num">
                                      <p:cBhvr>
                                        <p:cTn id="21" dur="500"/>
                                        <p:tgtEl>
                                          <p:spTgt spid="59404"/>
                                        </p:tgtEl>
                                        <p:attrNameLst>
                                          <p:attrName>ppt_x</p:attrName>
                                        </p:attrNameLst>
                                      </p:cBhvr>
                                      <p:tavLst>
                                        <p:tav tm="0">
                                          <p:val>
                                            <p:strVal val="ppt_x"/>
                                          </p:val>
                                        </p:tav>
                                        <p:tav tm="100000">
                                          <p:val>
                                            <p:strVal val="ppt_x-.2"/>
                                          </p:val>
                                        </p:tav>
                                      </p:tavLst>
                                    </p:anim>
                                    <p:anim calcmode="lin" valueType="num">
                                      <p:cBhvr>
                                        <p:cTn id="22" dur="500"/>
                                        <p:tgtEl>
                                          <p:spTgt spid="59404"/>
                                        </p:tgtEl>
                                        <p:attrNameLst>
                                          <p:attrName>ppt_y</p:attrName>
                                        </p:attrNameLst>
                                      </p:cBhvr>
                                      <p:tavLst>
                                        <p:tav tm="0">
                                          <p:val>
                                            <p:strVal val="ppt_y"/>
                                          </p:val>
                                        </p:tav>
                                        <p:tav tm="100000">
                                          <p:val>
                                            <p:strVal val="ppt_y"/>
                                          </p:val>
                                        </p:tav>
                                      </p:tavLst>
                                    </p:anim>
                                    <p:animEffect transition="out" filter="fade">
                                      <p:cBhvr>
                                        <p:cTn id="23" dur="500"/>
                                        <p:tgtEl>
                                          <p:spTgt spid="59404"/>
                                        </p:tgtEl>
                                      </p:cBhvr>
                                    </p:animEffect>
                                    <p:set>
                                      <p:cBhvr>
                                        <p:cTn id="24" dur="1" fill="hold">
                                          <p:stCondLst>
                                            <p:cond delay="499"/>
                                          </p:stCondLst>
                                        </p:cTn>
                                        <p:tgtEl>
                                          <p:spTgt spid="59404"/>
                                        </p:tgtEl>
                                        <p:attrNameLst>
                                          <p:attrName>style.visibility</p:attrName>
                                        </p:attrNameLst>
                                      </p:cBhvr>
                                      <p:to>
                                        <p:strVal val="hidden"/>
                                      </p:to>
                                    </p:set>
                                  </p:childTnLst>
                                </p:cTn>
                              </p:par>
                            </p:childTnLst>
                          </p:cTn>
                        </p:par>
                        <p:par>
                          <p:cTn id="25" fill="hold" nodeType="afterGroup">
                            <p:stCondLst>
                              <p:cond delay="4000"/>
                            </p:stCondLst>
                            <p:childTnLst>
                              <p:par>
                                <p:cTn id="26" presetID="42" presetClass="path" presetSubtype="0" accel="50000" decel="50000" fill="hold" grpId="0" nodeType="afterEffect">
                                  <p:stCondLst>
                                    <p:cond delay="0"/>
                                  </p:stCondLst>
                                  <p:childTnLst>
                                    <p:animMotion origin="layout" path="M -3.95833E-6 -4.44444E-6 L -3.95833E-6 0.25162 " pathEditMode="relative" rAng="0" ptsTypes="AA">
                                      <p:cBhvr>
                                        <p:cTn id="27" dur="1000" fill="hold"/>
                                        <p:tgtEl>
                                          <p:spTgt spid="59403"/>
                                        </p:tgtEl>
                                        <p:attrNameLst>
                                          <p:attrName>ppt_x</p:attrName>
                                          <p:attrName>ppt_y</p:attrName>
                                        </p:attrNameLst>
                                      </p:cBhvr>
                                      <p:rCtr x="0" y="12569"/>
                                    </p:animMotion>
                                  </p:childTnLst>
                                </p:cTn>
                              </p:par>
                            </p:childTnLst>
                          </p:cTn>
                        </p:par>
                        <p:par>
                          <p:cTn id="28" fill="hold" nodeType="afterGroup">
                            <p:stCondLst>
                              <p:cond delay="5000"/>
                            </p:stCondLst>
                            <p:childTnLst>
                              <p:par>
                                <p:cTn id="29" presetID="1" presetClass="exit" presetSubtype="0" fill="hold" nodeType="afterEffect">
                                  <p:stCondLst>
                                    <p:cond delay="500"/>
                                  </p:stCondLst>
                                  <p:childTnLst>
                                    <p:set>
                                      <p:cBhvr>
                                        <p:cTn id="30" dur="1" fill="hold">
                                          <p:stCondLst>
                                            <p:cond delay="0"/>
                                          </p:stCondLst>
                                        </p:cTn>
                                        <p:tgtEl>
                                          <p:spTgt spid="4"/>
                                        </p:tgtEl>
                                        <p:attrNameLst>
                                          <p:attrName>style.visibility</p:attrName>
                                        </p:attrNameLst>
                                      </p:cBhvr>
                                      <p:to>
                                        <p:strVal val="hidden"/>
                                      </p:to>
                                    </p:set>
                                  </p:childTnLst>
                                </p:cTn>
                              </p:par>
                            </p:childTnLst>
                          </p:cTn>
                        </p:par>
                        <p:par>
                          <p:cTn id="31" fill="hold" nodeType="afterGroup">
                            <p:stCondLst>
                              <p:cond delay="5500"/>
                            </p:stCondLst>
                            <p:childTnLst>
                              <p:par>
                                <p:cTn id="32" presetID="29" presetClass="exit" presetSubtype="0" fill="hold" grpId="0" nodeType="afterEffect">
                                  <p:stCondLst>
                                    <p:cond delay="500"/>
                                  </p:stCondLst>
                                  <p:childTnLst>
                                    <p:anim calcmode="lin" valueType="num">
                                      <p:cBhvr>
                                        <p:cTn id="33" dur="500"/>
                                        <p:tgtEl>
                                          <p:spTgt spid="59410"/>
                                        </p:tgtEl>
                                        <p:attrNameLst>
                                          <p:attrName>ppt_x</p:attrName>
                                        </p:attrNameLst>
                                      </p:cBhvr>
                                      <p:tavLst>
                                        <p:tav tm="0">
                                          <p:val>
                                            <p:strVal val="ppt_x"/>
                                          </p:val>
                                        </p:tav>
                                        <p:tav tm="100000">
                                          <p:val>
                                            <p:strVal val="ppt_x-.2"/>
                                          </p:val>
                                        </p:tav>
                                      </p:tavLst>
                                    </p:anim>
                                    <p:anim calcmode="lin" valueType="num">
                                      <p:cBhvr>
                                        <p:cTn id="34" dur="500"/>
                                        <p:tgtEl>
                                          <p:spTgt spid="59410"/>
                                        </p:tgtEl>
                                        <p:attrNameLst>
                                          <p:attrName>ppt_y</p:attrName>
                                        </p:attrNameLst>
                                      </p:cBhvr>
                                      <p:tavLst>
                                        <p:tav tm="0">
                                          <p:val>
                                            <p:strVal val="ppt_y"/>
                                          </p:val>
                                        </p:tav>
                                        <p:tav tm="100000">
                                          <p:val>
                                            <p:strVal val="ppt_y"/>
                                          </p:val>
                                        </p:tav>
                                      </p:tavLst>
                                    </p:anim>
                                    <p:animEffect transition="out" filter="fade">
                                      <p:cBhvr>
                                        <p:cTn id="35" dur="500"/>
                                        <p:tgtEl>
                                          <p:spTgt spid="59410"/>
                                        </p:tgtEl>
                                      </p:cBhvr>
                                    </p:animEffect>
                                    <p:set>
                                      <p:cBhvr>
                                        <p:cTn id="36" dur="1" fill="hold">
                                          <p:stCondLst>
                                            <p:cond delay="499"/>
                                          </p:stCondLst>
                                        </p:cTn>
                                        <p:tgtEl>
                                          <p:spTgt spid="59410"/>
                                        </p:tgtEl>
                                        <p:attrNameLst>
                                          <p:attrName>style.visibility</p:attrName>
                                        </p:attrNameLst>
                                      </p:cBhvr>
                                      <p:to>
                                        <p:strVal val="hidden"/>
                                      </p:to>
                                    </p:set>
                                  </p:childTnLst>
                                </p:cTn>
                              </p:par>
                            </p:childTnLst>
                          </p:cTn>
                        </p:par>
                        <p:par>
                          <p:cTn id="37" fill="hold" nodeType="afterGroup">
                            <p:stCondLst>
                              <p:cond delay="6500"/>
                            </p:stCondLst>
                            <p:childTnLst>
                              <p:par>
                                <p:cTn id="38" presetID="42" presetClass="path" presetSubtype="0" accel="50000" decel="50000" fill="hold" grpId="0" nodeType="afterEffect">
                                  <p:stCondLst>
                                    <p:cond delay="0"/>
                                  </p:stCondLst>
                                  <p:childTnLst>
                                    <p:animMotion origin="layout" path="M -1.45833E-6 1.48148E-6 L -0.00052 0.12754 " pathEditMode="relative" rAng="0" ptsTypes="AA">
                                      <p:cBhvr>
                                        <p:cTn id="39" dur="1000" fill="hold"/>
                                        <p:tgtEl>
                                          <p:spTgt spid="59409"/>
                                        </p:tgtEl>
                                        <p:attrNameLst>
                                          <p:attrName>ppt_x</p:attrName>
                                          <p:attrName>ppt_y</p:attrName>
                                        </p:attrNameLst>
                                      </p:cBhvr>
                                      <p:rCtr x="-26" y="6366"/>
                                    </p:animMotion>
                                  </p:childTnLst>
                                </p:cTn>
                              </p:par>
                            </p:childTnLst>
                          </p:cTn>
                        </p:par>
                        <p:par>
                          <p:cTn id="40" fill="hold" nodeType="afterGroup">
                            <p:stCondLst>
                              <p:cond delay="7500"/>
                            </p:stCondLst>
                            <p:childTnLst>
                              <p:par>
                                <p:cTn id="41" presetID="1" presetClass="entr" presetSubtype="0" fill="hold" grpId="0" nodeType="afterEffect">
                                  <p:stCondLst>
                                    <p:cond delay="0"/>
                                  </p:stCondLst>
                                  <p:childTnLst>
                                    <p:set>
                                      <p:cBhvr>
                                        <p:cTn id="42" dur="1" fill="hold">
                                          <p:stCondLst>
                                            <p:cond delay="0"/>
                                          </p:stCondLst>
                                        </p:cTn>
                                        <p:tgtEl>
                                          <p:spTgt spid="59424"/>
                                        </p:tgtEl>
                                        <p:attrNameLst>
                                          <p:attrName>style.visibility</p:attrName>
                                        </p:attrNameLst>
                                      </p:cBhvr>
                                      <p:to>
                                        <p:strVal val="visible"/>
                                      </p:to>
                                    </p:set>
                                  </p:childTnLst>
                                </p:cTn>
                              </p:par>
                            </p:childTnLst>
                          </p:cTn>
                        </p:par>
                        <p:par>
                          <p:cTn id="43" fill="hold" nodeType="afterGroup">
                            <p:stCondLst>
                              <p:cond delay="7500"/>
                            </p:stCondLst>
                            <p:childTnLst>
                              <p:par>
                                <p:cTn id="44" presetID="10" presetClass="entr" presetSubtype="0"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7" grpId="0" animBg="1"/>
      <p:bldP spid="59398" grpId="0" animBg="1"/>
      <p:bldP spid="59403" grpId="0" animBg="1"/>
      <p:bldP spid="59404" grpId="0" animBg="1"/>
      <p:bldP spid="59409" grpId="0" animBg="1"/>
      <p:bldP spid="59410" grpId="0" animBg="1"/>
      <p:bldP spid="59424" grpId="0"/>
      <p:bldP spid="20" grpId="0" animBg="1"/>
      <p:bldP spid="21" grpId="0" animBg="1"/>
      <p:bldP spid="2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4053BA83-672E-4278-85E9-553473A6BEAF}"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52</a:t>
            </a:fld>
            <a:r>
              <a:rPr kumimoji="0" lang="en-US" altLang="zh-CN" sz="1000">
                <a:latin typeface="Arial" panose="020B0604020202020204" pitchFamily="34" charset="0"/>
                <a:ea typeface="宋体" panose="02010600030101010101" pitchFamily="2" charset="-122"/>
              </a:rPr>
              <a:t>-</a:t>
            </a:r>
          </a:p>
        </p:txBody>
      </p:sp>
      <p:sp>
        <p:nvSpPr>
          <p:cNvPr id="80899" name="Rectangle 2"/>
          <p:cNvSpPr>
            <a:spLocks noGrp="1" noChangeArrowheads="1"/>
          </p:cNvSpPr>
          <p:nvPr>
            <p:ph type="title" idx="4294967295"/>
          </p:nvPr>
        </p:nvSpPr>
        <p:spPr/>
        <p:txBody>
          <a:bodyPr/>
          <a:lstStyle/>
          <a:p>
            <a:pPr eaLnBrk="1" hangingPunct="1"/>
            <a:r>
              <a:rPr lang="zh-CN" altLang="en-US" sz="3200"/>
              <a:t>分组交换</a:t>
            </a:r>
            <a:r>
              <a:rPr lang="en-US" altLang="zh-CN" sz="3200"/>
              <a:t>: </a:t>
            </a:r>
            <a:r>
              <a:rPr lang="zh-CN" altLang="en-US" sz="3200"/>
              <a:t>时序图</a:t>
            </a:r>
          </a:p>
        </p:txBody>
      </p:sp>
      <p:grpSp>
        <p:nvGrpSpPr>
          <p:cNvPr id="80900" name="Group 3"/>
          <p:cNvGrpSpPr>
            <a:grpSpLocks/>
          </p:cNvGrpSpPr>
          <p:nvPr/>
        </p:nvGrpSpPr>
        <p:grpSpPr bwMode="auto">
          <a:xfrm>
            <a:off x="1630364" y="1341438"/>
            <a:ext cx="8929687" cy="4608512"/>
            <a:chOff x="0" y="0"/>
            <a:chExt cx="5265" cy="2832"/>
          </a:xfrm>
        </p:grpSpPr>
        <p:grpSp>
          <p:nvGrpSpPr>
            <p:cNvPr id="80902" name="Group 4"/>
            <p:cNvGrpSpPr>
              <a:grpSpLocks/>
            </p:cNvGrpSpPr>
            <p:nvPr/>
          </p:nvGrpSpPr>
          <p:grpSpPr bwMode="auto">
            <a:xfrm>
              <a:off x="3299" y="1967"/>
              <a:ext cx="1098" cy="775"/>
              <a:chOff x="0" y="0"/>
              <a:chExt cx="1097" cy="774"/>
            </a:xfrm>
          </p:grpSpPr>
          <p:sp>
            <p:nvSpPr>
              <p:cNvPr id="80935" name="AutoShape 5"/>
              <p:cNvSpPr>
                <a:spLocks noChangeArrowheads="1"/>
              </p:cNvSpPr>
              <p:nvPr/>
            </p:nvSpPr>
            <p:spPr bwMode="auto">
              <a:xfrm rot="5400000">
                <a:off x="393" y="-393"/>
                <a:ext cx="305" cy="1091"/>
              </a:xfrm>
              <a:prstGeom prst="parallelogram">
                <a:avLst>
                  <a:gd name="adj" fmla="val 25000"/>
                </a:avLst>
              </a:prstGeom>
              <a:solidFill>
                <a:srgbClr val="CCFFFF"/>
              </a:solidFill>
              <a:ln w="9525">
                <a:solidFill>
                  <a:schemeClr val="tx1"/>
                </a:solidFill>
                <a:miter lim="800000"/>
                <a:headEnd/>
                <a:tailEnd/>
              </a:ln>
            </p:spPr>
            <p:txBody>
              <a:bodyPr rot="10800000" vert="eaVert" wrap="none" lIns="183704" tIns="45924" rIns="91845" bIns="45924"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CN" sz="1400">
                    <a:latin typeface="Arial" panose="020B0604020202020204" pitchFamily="34" charset="0"/>
                    <a:ea typeface="PMingLiU" pitchFamily="18" charset="-120"/>
                  </a:rPr>
                  <a:t>Packet 1</a:t>
                </a:r>
              </a:p>
            </p:txBody>
          </p:sp>
          <p:sp>
            <p:nvSpPr>
              <p:cNvPr id="80936" name="AutoShape 6"/>
              <p:cNvSpPr>
                <a:spLocks noChangeArrowheads="1"/>
              </p:cNvSpPr>
              <p:nvPr/>
            </p:nvSpPr>
            <p:spPr bwMode="auto">
              <a:xfrm rot="5400000">
                <a:off x="399" y="-162"/>
                <a:ext cx="304" cy="1091"/>
              </a:xfrm>
              <a:prstGeom prst="parallelogram">
                <a:avLst>
                  <a:gd name="adj" fmla="val 25000"/>
                </a:avLst>
              </a:prstGeom>
              <a:solidFill>
                <a:srgbClr val="CCFFFF"/>
              </a:solidFill>
              <a:ln w="9525">
                <a:solidFill>
                  <a:schemeClr val="tx1"/>
                </a:solidFill>
                <a:miter lim="800000"/>
                <a:headEnd/>
                <a:tailEnd/>
              </a:ln>
            </p:spPr>
            <p:txBody>
              <a:bodyPr rot="10800000" vert="eaVert" wrap="none" lIns="183704" tIns="45924" rIns="91845" bIns="45924"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CN" sz="1400">
                    <a:latin typeface="Arial" panose="020B0604020202020204" pitchFamily="34" charset="0"/>
                    <a:ea typeface="PMingLiU" pitchFamily="18" charset="-120"/>
                  </a:rPr>
                  <a:t>Packet 2</a:t>
                </a:r>
              </a:p>
            </p:txBody>
          </p:sp>
          <p:sp>
            <p:nvSpPr>
              <p:cNvPr id="80937" name="AutoShape 7"/>
              <p:cNvSpPr>
                <a:spLocks noChangeArrowheads="1"/>
              </p:cNvSpPr>
              <p:nvPr/>
            </p:nvSpPr>
            <p:spPr bwMode="auto">
              <a:xfrm rot="5400000">
                <a:off x="393" y="75"/>
                <a:ext cx="305" cy="1091"/>
              </a:xfrm>
              <a:prstGeom prst="parallelogram">
                <a:avLst>
                  <a:gd name="adj" fmla="val 25000"/>
                </a:avLst>
              </a:prstGeom>
              <a:solidFill>
                <a:srgbClr val="CCFFFF"/>
              </a:solidFill>
              <a:ln w="9525">
                <a:solidFill>
                  <a:schemeClr val="tx1"/>
                </a:solidFill>
                <a:miter lim="800000"/>
                <a:headEnd/>
                <a:tailEnd/>
              </a:ln>
            </p:spPr>
            <p:txBody>
              <a:bodyPr rot="10800000" vert="eaVert" wrap="none" lIns="183704" tIns="45924" rIns="91845" bIns="45924"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CN" sz="1400">
                    <a:latin typeface="Arial" panose="020B0604020202020204" pitchFamily="34" charset="0"/>
                    <a:ea typeface="PMingLiU" pitchFamily="18" charset="-120"/>
                  </a:rPr>
                  <a:t>Packet 3</a:t>
                </a:r>
              </a:p>
            </p:txBody>
          </p:sp>
        </p:grpSp>
        <p:grpSp>
          <p:nvGrpSpPr>
            <p:cNvPr id="80903" name="Group 8"/>
            <p:cNvGrpSpPr>
              <a:grpSpLocks/>
            </p:cNvGrpSpPr>
            <p:nvPr/>
          </p:nvGrpSpPr>
          <p:grpSpPr bwMode="auto">
            <a:xfrm>
              <a:off x="2194" y="1582"/>
              <a:ext cx="1099" cy="776"/>
              <a:chOff x="0" y="0"/>
              <a:chExt cx="1097" cy="774"/>
            </a:xfrm>
          </p:grpSpPr>
          <p:sp>
            <p:nvSpPr>
              <p:cNvPr id="80932" name="AutoShape 9"/>
              <p:cNvSpPr>
                <a:spLocks noChangeArrowheads="1"/>
              </p:cNvSpPr>
              <p:nvPr/>
            </p:nvSpPr>
            <p:spPr bwMode="auto">
              <a:xfrm rot="5400000">
                <a:off x="393" y="-393"/>
                <a:ext cx="305" cy="1091"/>
              </a:xfrm>
              <a:prstGeom prst="parallelogram">
                <a:avLst>
                  <a:gd name="adj" fmla="val 25000"/>
                </a:avLst>
              </a:prstGeom>
              <a:solidFill>
                <a:srgbClr val="CCFFFF"/>
              </a:solidFill>
              <a:ln w="9525">
                <a:solidFill>
                  <a:schemeClr val="tx1"/>
                </a:solidFill>
                <a:miter lim="800000"/>
                <a:headEnd/>
                <a:tailEnd/>
              </a:ln>
            </p:spPr>
            <p:txBody>
              <a:bodyPr rot="10800000" vert="eaVert" wrap="none" lIns="183704" tIns="45924" rIns="91845" bIns="45924"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CN" sz="1400">
                    <a:latin typeface="Arial" panose="020B0604020202020204" pitchFamily="34" charset="0"/>
                    <a:ea typeface="PMingLiU" pitchFamily="18" charset="-120"/>
                  </a:rPr>
                  <a:t>Packet 1</a:t>
                </a:r>
              </a:p>
            </p:txBody>
          </p:sp>
          <p:sp>
            <p:nvSpPr>
              <p:cNvPr id="80933" name="AutoShape 10"/>
              <p:cNvSpPr>
                <a:spLocks noChangeArrowheads="1"/>
              </p:cNvSpPr>
              <p:nvPr/>
            </p:nvSpPr>
            <p:spPr bwMode="auto">
              <a:xfrm rot="5400000">
                <a:off x="399" y="-162"/>
                <a:ext cx="304" cy="1091"/>
              </a:xfrm>
              <a:prstGeom prst="parallelogram">
                <a:avLst>
                  <a:gd name="adj" fmla="val 25000"/>
                </a:avLst>
              </a:prstGeom>
              <a:solidFill>
                <a:srgbClr val="CCFFFF"/>
              </a:solidFill>
              <a:ln w="9525">
                <a:solidFill>
                  <a:schemeClr val="tx1"/>
                </a:solidFill>
                <a:miter lim="800000"/>
                <a:headEnd/>
                <a:tailEnd/>
              </a:ln>
            </p:spPr>
            <p:txBody>
              <a:bodyPr rot="10800000" vert="eaVert" wrap="none" lIns="183704" tIns="45924" rIns="91845" bIns="45924"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CN" sz="1400">
                    <a:latin typeface="Arial" panose="020B0604020202020204" pitchFamily="34" charset="0"/>
                    <a:ea typeface="PMingLiU" pitchFamily="18" charset="-120"/>
                  </a:rPr>
                  <a:t>Packet 2</a:t>
                </a:r>
              </a:p>
            </p:txBody>
          </p:sp>
          <p:sp>
            <p:nvSpPr>
              <p:cNvPr id="80934" name="AutoShape 11"/>
              <p:cNvSpPr>
                <a:spLocks noChangeArrowheads="1"/>
              </p:cNvSpPr>
              <p:nvPr/>
            </p:nvSpPr>
            <p:spPr bwMode="auto">
              <a:xfrm rot="5400000">
                <a:off x="393" y="75"/>
                <a:ext cx="305" cy="1091"/>
              </a:xfrm>
              <a:prstGeom prst="parallelogram">
                <a:avLst>
                  <a:gd name="adj" fmla="val 25000"/>
                </a:avLst>
              </a:prstGeom>
              <a:solidFill>
                <a:srgbClr val="CCFFFF"/>
              </a:solidFill>
              <a:ln w="9525">
                <a:solidFill>
                  <a:schemeClr val="tx1"/>
                </a:solidFill>
                <a:miter lim="800000"/>
                <a:headEnd/>
                <a:tailEnd/>
              </a:ln>
            </p:spPr>
            <p:txBody>
              <a:bodyPr rot="10800000" vert="eaVert" wrap="none" lIns="183704" tIns="45924" rIns="91845" bIns="45924"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CN" sz="1400">
                    <a:latin typeface="Arial" panose="020B0604020202020204" pitchFamily="34" charset="0"/>
                    <a:ea typeface="PMingLiU" pitchFamily="18" charset="-120"/>
                  </a:rPr>
                  <a:t>Packet 3</a:t>
                </a:r>
              </a:p>
            </p:txBody>
          </p:sp>
        </p:grpSp>
        <p:sp>
          <p:nvSpPr>
            <p:cNvPr id="80904" name="Rectangle 12"/>
            <p:cNvSpPr>
              <a:spLocks noChangeArrowheads="1"/>
            </p:cNvSpPr>
            <p:nvPr/>
          </p:nvSpPr>
          <p:spPr bwMode="auto">
            <a:xfrm>
              <a:off x="1828" y="1014"/>
              <a:ext cx="0" cy="8"/>
            </a:xfrm>
            <a:prstGeom prst="rect">
              <a:avLst/>
            </a:prstGeom>
            <a:blipFill dpi="0" rotWithShape="0">
              <a:blip r:embed="rId3"/>
              <a:srcRect/>
              <a:tile tx="0" ty="0" sx="100000" sy="100000" flip="none" algn="tl"/>
            </a:blipFill>
            <a:ln w="9525">
              <a:solidFill>
                <a:schemeClr val="tx1"/>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0905" name="Rectangle 13"/>
            <p:cNvSpPr>
              <a:spLocks noChangeArrowheads="1"/>
            </p:cNvSpPr>
            <p:nvPr/>
          </p:nvSpPr>
          <p:spPr bwMode="auto">
            <a:xfrm>
              <a:off x="1828" y="1479"/>
              <a:ext cx="0" cy="8"/>
            </a:xfrm>
            <a:prstGeom prst="rect">
              <a:avLst/>
            </a:prstGeom>
            <a:blipFill dpi="0" rotWithShape="0">
              <a:blip r:embed="rId3"/>
              <a:srcRect/>
              <a:tile tx="0" ty="0" sx="100000" sy="100000" flip="none" algn="tl"/>
            </a:blipFill>
            <a:ln w="9525">
              <a:solidFill>
                <a:schemeClr val="tx1"/>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aphicFrame>
          <p:nvGraphicFramePr>
            <p:cNvPr id="80906" name="Object 14"/>
            <p:cNvGraphicFramePr>
              <a:graphicFrameLocks noChangeAspect="1"/>
            </p:cNvGraphicFramePr>
            <p:nvPr/>
          </p:nvGraphicFramePr>
          <p:xfrm>
            <a:off x="73" y="0"/>
            <a:ext cx="5192" cy="751"/>
          </p:xfrm>
          <a:graphic>
            <a:graphicData uri="http://schemas.openxmlformats.org/presentationml/2006/ole">
              <mc:AlternateContent xmlns:mc="http://schemas.openxmlformats.org/markup-compatibility/2006">
                <mc:Choice xmlns:v="urn:schemas-microsoft-com:vml" Requires="v">
                  <p:oleObj spid="_x0000_s10259" r:id="rId4" imgW="8280400" imgH="1153160" progId="Visio.Drawing.4">
                    <p:embed/>
                  </p:oleObj>
                </mc:Choice>
                <mc:Fallback>
                  <p:oleObj r:id="rId4" imgW="8280400" imgH="1153160" progId="Visio.Drawing.4">
                    <p:embed/>
                    <p:pic>
                      <p:nvPicPr>
                        <p:cNvPr id="80906"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 y="0"/>
                          <a:ext cx="5192" cy="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07" name="Line 15"/>
            <p:cNvSpPr>
              <a:spLocks noChangeShapeType="1"/>
            </p:cNvSpPr>
            <p:nvPr/>
          </p:nvSpPr>
          <p:spPr bwMode="auto">
            <a:xfrm flipV="1">
              <a:off x="1113" y="1194"/>
              <a:ext cx="1168" cy="21"/>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zh-CN" altLang="en-US"/>
            </a:p>
          </p:txBody>
        </p:sp>
        <p:sp>
          <p:nvSpPr>
            <p:cNvPr id="80908" name="Line 16"/>
            <p:cNvSpPr>
              <a:spLocks noChangeShapeType="1"/>
            </p:cNvSpPr>
            <p:nvPr/>
          </p:nvSpPr>
          <p:spPr bwMode="auto">
            <a:xfrm flipV="1">
              <a:off x="2185" y="1290"/>
              <a:ext cx="9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zh-CN" altLang="en-US"/>
            </a:p>
          </p:txBody>
        </p:sp>
        <p:sp>
          <p:nvSpPr>
            <p:cNvPr id="80909" name="AutoShape 17"/>
            <p:cNvSpPr>
              <a:spLocks/>
            </p:cNvSpPr>
            <p:nvPr/>
          </p:nvSpPr>
          <p:spPr bwMode="auto">
            <a:xfrm>
              <a:off x="2329" y="1193"/>
              <a:ext cx="48" cy="97"/>
            </a:xfrm>
            <a:prstGeom prst="rightBrace">
              <a:avLst>
                <a:gd name="adj1" fmla="val 16840"/>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731" tIns="45786" rIns="91570" bIns="228943"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50000"/>
                </a:spcBef>
                <a:spcAft>
                  <a:spcPts val="1000"/>
                </a:spcAft>
                <a:buClrTx/>
                <a:buSzTx/>
                <a:buNone/>
              </a:pPr>
              <a:endParaRPr kumimoji="0" lang="zh-CN" altLang="en-US" sz="1400" b="1">
                <a:latin typeface="PMingLiU" pitchFamily="18" charset="-120"/>
                <a:ea typeface="宋体" panose="02010600030101010101" pitchFamily="2" charset="-122"/>
              </a:endParaRPr>
            </a:p>
          </p:txBody>
        </p:sp>
        <p:grpSp>
          <p:nvGrpSpPr>
            <p:cNvPr id="80910" name="Group 18"/>
            <p:cNvGrpSpPr>
              <a:grpSpLocks/>
            </p:cNvGrpSpPr>
            <p:nvPr/>
          </p:nvGrpSpPr>
          <p:grpSpPr bwMode="auto">
            <a:xfrm>
              <a:off x="1108" y="1230"/>
              <a:ext cx="1098" cy="775"/>
              <a:chOff x="0" y="0"/>
              <a:chExt cx="1097" cy="774"/>
            </a:xfrm>
          </p:grpSpPr>
          <p:sp>
            <p:nvSpPr>
              <p:cNvPr id="80929" name="AutoShape 19"/>
              <p:cNvSpPr>
                <a:spLocks noChangeArrowheads="1"/>
              </p:cNvSpPr>
              <p:nvPr/>
            </p:nvSpPr>
            <p:spPr bwMode="auto">
              <a:xfrm rot="5400000">
                <a:off x="393" y="-393"/>
                <a:ext cx="305" cy="1091"/>
              </a:xfrm>
              <a:prstGeom prst="parallelogram">
                <a:avLst>
                  <a:gd name="adj" fmla="val 25000"/>
                </a:avLst>
              </a:prstGeom>
              <a:solidFill>
                <a:srgbClr val="CCFFFF"/>
              </a:solidFill>
              <a:ln w="9525">
                <a:solidFill>
                  <a:schemeClr val="tx1"/>
                </a:solidFill>
                <a:miter lim="800000"/>
                <a:headEnd/>
                <a:tailEnd/>
              </a:ln>
            </p:spPr>
            <p:txBody>
              <a:bodyPr rot="10800000" vert="eaVert" wrap="none" lIns="183704" tIns="0" rIns="91845" bIns="45924"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CN" sz="1400">
                    <a:latin typeface="Arial" panose="020B0604020202020204" pitchFamily="34" charset="0"/>
                    <a:ea typeface="PMingLiU" pitchFamily="18" charset="-120"/>
                  </a:rPr>
                  <a:t>Packet 1</a:t>
                </a:r>
              </a:p>
            </p:txBody>
          </p:sp>
          <p:sp>
            <p:nvSpPr>
              <p:cNvPr id="80930" name="AutoShape 20"/>
              <p:cNvSpPr>
                <a:spLocks noChangeArrowheads="1"/>
              </p:cNvSpPr>
              <p:nvPr/>
            </p:nvSpPr>
            <p:spPr bwMode="auto">
              <a:xfrm rot="5400000">
                <a:off x="399" y="-162"/>
                <a:ext cx="304" cy="1091"/>
              </a:xfrm>
              <a:prstGeom prst="parallelogram">
                <a:avLst>
                  <a:gd name="adj" fmla="val 25000"/>
                </a:avLst>
              </a:prstGeom>
              <a:solidFill>
                <a:srgbClr val="CCFFFF"/>
              </a:solidFill>
              <a:ln w="9525">
                <a:solidFill>
                  <a:schemeClr val="tx1"/>
                </a:solidFill>
                <a:miter lim="800000"/>
                <a:headEnd/>
                <a:tailEnd/>
              </a:ln>
            </p:spPr>
            <p:txBody>
              <a:bodyPr rot="10800000" vert="eaVert" wrap="none" lIns="183704" tIns="0" rIns="91845" bIns="45924"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CN" sz="1400">
                    <a:latin typeface="Arial" panose="020B0604020202020204" pitchFamily="34" charset="0"/>
                    <a:ea typeface="PMingLiU" pitchFamily="18" charset="-120"/>
                  </a:rPr>
                  <a:t>Packet 2</a:t>
                </a:r>
              </a:p>
            </p:txBody>
          </p:sp>
          <p:sp>
            <p:nvSpPr>
              <p:cNvPr id="80931" name="AutoShape 21"/>
              <p:cNvSpPr>
                <a:spLocks noChangeArrowheads="1"/>
              </p:cNvSpPr>
              <p:nvPr/>
            </p:nvSpPr>
            <p:spPr bwMode="auto">
              <a:xfrm rot="5400000">
                <a:off x="393" y="75"/>
                <a:ext cx="305" cy="1091"/>
              </a:xfrm>
              <a:prstGeom prst="parallelogram">
                <a:avLst>
                  <a:gd name="adj" fmla="val 25000"/>
                </a:avLst>
              </a:prstGeom>
              <a:solidFill>
                <a:srgbClr val="CCFFFF"/>
              </a:solidFill>
              <a:ln w="9525">
                <a:solidFill>
                  <a:schemeClr val="tx1"/>
                </a:solidFill>
                <a:miter lim="800000"/>
                <a:headEnd/>
                <a:tailEnd/>
              </a:ln>
            </p:spPr>
            <p:txBody>
              <a:bodyPr rot="10800000" vert="eaVert" wrap="none" lIns="183704" tIns="0" rIns="91845" bIns="45924"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CN" sz="1400">
                    <a:latin typeface="Arial" panose="020B0604020202020204" pitchFamily="34" charset="0"/>
                    <a:ea typeface="PMingLiU" pitchFamily="18" charset="-120"/>
                  </a:rPr>
                  <a:t>Packet 3</a:t>
                </a:r>
              </a:p>
            </p:txBody>
          </p:sp>
        </p:grpSp>
        <p:sp>
          <p:nvSpPr>
            <p:cNvPr id="80911" name="Line 22"/>
            <p:cNvSpPr>
              <a:spLocks noChangeShapeType="1"/>
            </p:cNvSpPr>
            <p:nvPr/>
          </p:nvSpPr>
          <p:spPr bwMode="auto">
            <a:xfrm>
              <a:off x="1108" y="618"/>
              <a:ext cx="0" cy="221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1433" tIns="45717" rIns="91433" bIns="45717" anchor="ctr"/>
            <a:lstStyle/>
            <a:p>
              <a:endParaRPr lang="zh-CN" altLang="en-US"/>
            </a:p>
          </p:txBody>
        </p:sp>
        <p:sp>
          <p:nvSpPr>
            <p:cNvPr id="80912" name="Line 23"/>
            <p:cNvSpPr>
              <a:spLocks noChangeShapeType="1"/>
            </p:cNvSpPr>
            <p:nvPr/>
          </p:nvSpPr>
          <p:spPr bwMode="auto">
            <a:xfrm>
              <a:off x="2200" y="618"/>
              <a:ext cx="0" cy="221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1433" tIns="45717" rIns="91433" bIns="45717" anchor="ctr"/>
            <a:lstStyle/>
            <a:p>
              <a:endParaRPr lang="zh-CN" altLang="en-US"/>
            </a:p>
          </p:txBody>
        </p:sp>
        <p:sp>
          <p:nvSpPr>
            <p:cNvPr id="80913" name="Line 24"/>
            <p:cNvSpPr>
              <a:spLocks noChangeShapeType="1"/>
            </p:cNvSpPr>
            <p:nvPr/>
          </p:nvSpPr>
          <p:spPr bwMode="auto">
            <a:xfrm>
              <a:off x="3294" y="618"/>
              <a:ext cx="0" cy="221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1433" tIns="45717" rIns="91433" bIns="45717" anchor="ctr"/>
            <a:lstStyle/>
            <a:p>
              <a:endParaRPr lang="zh-CN" altLang="en-US"/>
            </a:p>
          </p:txBody>
        </p:sp>
        <p:sp>
          <p:nvSpPr>
            <p:cNvPr id="80914" name="Line 25"/>
            <p:cNvSpPr>
              <a:spLocks noChangeShapeType="1"/>
            </p:cNvSpPr>
            <p:nvPr/>
          </p:nvSpPr>
          <p:spPr bwMode="auto">
            <a:xfrm>
              <a:off x="4386" y="618"/>
              <a:ext cx="0" cy="221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1433" tIns="45717" rIns="91433" bIns="45717" anchor="ctr"/>
            <a:lstStyle/>
            <a:p>
              <a:endParaRPr lang="zh-CN" altLang="en-US"/>
            </a:p>
          </p:txBody>
        </p:sp>
        <p:sp>
          <p:nvSpPr>
            <p:cNvPr id="80915" name="Oval 26"/>
            <p:cNvSpPr>
              <a:spLocks noChangeArrowheads="1"/>
            </p:cNvSpPr>
            <p:nvPr/>
          </p:nvSpPr>
          <p:spPr bwMode="auto">
            <a:xfrm>
              <a:off x="3529" y="1771"/>
              <a:ext cx="134" cy="479"/>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70" tIns="45786" rIns="91570" bIns="228943" anchorCtr="1">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0916" name="Line 27"/>
            <p:cNvSpPr>
              <a:spLocks noChangeShapeType="1"/>
            </p:cNvSpPr>
            <p:nvPr/>
          </p:nvSpPr>
          <p:spPr bwMode="auto">
            <a:xfrm flipV="1">
              <a:off x="3630" y="1386"/>
              <a:ext cx="67" cy="39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91570" tIns="45786" rIns="91570" bIns="228943" anchorCtr="1">
              <a:spAutoFit/>
            </a:bodyPr>
            <a:lstStyle/>
            <a:p>
              <a:endParaRPr lang="zh-CN" altLang="en-US"/>
            </a:p>
          </p:txBody>
        </p:sp>
        <p:sp>
          <p:nvSpPr>
            <p:cNvPr id="80917" name="Text Box 28"/>
            <p:cNvSpPr txBox="1">
              <a:spLocks noChangeArrowheads="1"/>
            </p:cNvSpPr>
            <p:nvPr/>
          </p:nvSpPr>
          <p:spPr bwMode="auto">
            <a:xfrm>
              <a:off x="3525" y="1467"/>
              <a:ext cx="679"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0" tIns="45786" rIns="91570" bIns="228943" anchorCtr="1">
              <a:spAutoFit/>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50000"/>
                </a:spcBef>
                <a:spcAft>
                  <a:spcPts val="1000"/>
                </a:spcAft>
                <a:buClrTx/>
                <a:buSzTx/>
                <a:buNone/>
              </a:pPr>
              <a:r>
                <a:rPr kumimoji="0" lang="zh-CN" altLang="en-US" sz="1400">
                  <a:latin typeface="Arial" panose="020B0604020202020204" pitchFamily="34" charset="0"/>
                  <a:ea typeface="宋体" panose="02010600030101010101" pitchFamily="2" charset="-122"/>
                </a:rPr>
                <a:t>分组</a:t>
              </a:r>
              <a:r>
                <a:rPr kumimoji="0" lang="en-US" altLang="zh-CN" sz="1400">
                  <a:latin typeface="Arial" panose="020B0604020202020204" pitchFamily="34" charset="0"/>
                  <a:ea typeface="宋体" panose="02010600030101010101" pitchFamily="2" charset="-122"/>
                </a:rPr>
                <a:t>1</a:t>
              </a:r>
              <a:r>
                <a:rPr kumimoji="0" lang="zh-CN" altLang="en-US" sz="1400">
                  <a:latin typeface="Arial" panose="020B0604020202020204" pitchFamily="34" charset="0"/>
                  <a:ea typeface="宋体" panose="02010600030101010101" pitchFamily="2" charset="-122"/>
                </a:rPr>
                <a:t>在交换机</a:t>
              </a:r>
              <a:r>
                <a:rPr kumimoji="0" lang="en-US" altLang="zh-CN" sz="1400">
                  <a:latin typeface="Arial" panose="020B0604020202020204" pitchFamily="34" charset="0"/>
                  <a:ea typeface="宋体" panose="02010600030101010101" pitchFamily="2" charset="-122"/>
                </a:rPr>
                <a:t>2</a:t>
              </a:r>
              <a:r>
                <a:rPr kumimoji="0" lang="zh-CN" altLang="en-US" sz="1400">
                  <a:latin typeface="Arial" panose="020B0604020202020204" pitchFamily="34" charset="0"/>
                  <a:ea typeface="宋体" panose="02010600030101010101" pitchFamily="2" charset="-122"/>
                </a:rPr>
                <a:t>的处理时延</a:t>
              </a:r>
              <a:endParaRPr kumimoji="0" lang="en-US" altLang="zh-CN" sz="1400">
                <a:latin typeface="Arial" panose="020B0604020202020204" pitchFamily="34" charset="0"/>
                <a:ea typeface="宋体" panose="02010600030101010101" pitchFamily="2" charset="-122"/>
              </a:endParaRPr>
            </a:p>
          </p:txBody>
        </p:sp>
        <p:sp>
          <p:nvSpPr>
            <p:cNvPr id="80918" name="Line 29"/>
            <p:cNvSpPr>
              <a:spLocks noChangeShapeType="1"/>
            </p:cNvSpPr>
            <p:nvPr/>
          </p:nvSpPr>
          <p:spPr bwMode="auto">
            <a:xfrm flipV="1">
              <a:off x="3730" y="1438"/>
              <a:ext cx="805" cy="1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91570" tIns="45786" rIns="91570" bIns="228943" anchorCtr="1">
              <a:spAutoFit/>
            </a:bodyPr>
            <a:lstStyle/>
            <a:p>
              <a:endParaRPr lang="zh-CN" altLang="en-US"/>
            </a:p>
          </p:txBody>
        </p:sp>
        <p:sp>
          <p:nvSpPr>
            <p:cNvPr id="80919" name="AutoShape 30"/>
            <p:cNvSpPr>
              <a:spLocks/>
            </p:cNvSpPr>
            <p:nvPr/>
          </p:nvSpPr>
          <p:spPr bwMode="auto">
            <a:xfrm>
              <a:off x="987" y="1215"/>
              <a:ext cx="48" cy="241"/>
            </a:xfrm>
            <a:prstGeom prst="leftBrace">
              <a:avLst>
                <a:gd name="adj1" fmla="val 41840"/>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570" tIns="45786" rIns="274731" bIns="228943"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a:spcBef>
                  <a:spcPct val="50000"/>
                </a:spcBef>
                <a:spcAft>
                  <a:spcPts val="1000"/>
                </a:spcAft>
                <a:buClrTx/>
                <a:buSzTx/>
                <a:buNone/>
              </a:pPr>
              <a:endParaRPr kumimoji="0" lang="zh-CN" altLang="en-US" sz="1400">
                <a:latin typeface="PMingLiU" pitchFamily="18" charset="-120"/>
                <a:ea typeface="宋体" panose="02010600030101010101" pitchFamily="2" charset="-122"/>
              </a:endParaRPr>
            </a:p>
            <a:p>
              <a:pPr algn="r">
                <a:spcBef>
                  <a:spcPct val="50000"/>
                </a:spcBef>
                <a:spcAft>
                  <a:spcPts val="1000"/>
                </a:spcAft>
                <a:buClrTx/>
                <a:buSzTx/>
                <a:buNone/>
              </a:pPr>
              <a:endParaRPr kumimoji="0" lang="zh-CN" altLang="en-US" sz="1400">
                <a:latin typeface="PMingLiU" pitchFamily="18" charset="-120"/>
                <a:ea typeface="宋体" panose="02010600030101010101" pitchFamily="2" charset="-122"/>
              </a:endParaRPr>
            </a:p>
          </p:txBody>
        </p:sp>
        <p:sp>
          <p:nvSpPr>
            <p:cNvPr id="80920" name="Text Box 31"/>
            <p:cNvSpPr txBox="1">
              <a:spLocks noChangeArrowheads="1"/>
            </p:cNvSpPr>
            <p:nvPr/>
          </p:nvSpPr>
          <p:spPr bwMode="auto">
            <a:xfrm>
              <a:off x="265" y="153"/>
              <a:ext cx="636"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0" tIns="45786" rIns="91570" bIns="228943" anchorCtr="1">
              <a:spAutoFit/>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50000"/>
                </a:spcBef>
                <a:spcAft>
                  <a:spcPts val="1000"/>
                </a:spcAft>
                <a:buClrTx/>
                <a:buSzTx/>
                <a:buNone/>
              </a:pPr>
              <a:r>
                <a:rPr kumimoji="0" lang="zh-CN" altLang="en-US" sz="1600">
                  <a:latin typeface="Arial" panose="020B0604020202020204" pitchFamily="34" charset="0"/>
                  <a:ea typeface="宋体" panose="02010600030101010101" pitchFamily="2" charset="-122"/>
                </a:rPr>
                <a:t>主机</a:t>
              </a:r>
              <a:r>
                <a:rPr kumimoji="0" lang="en-US" altLang="zh-CN" sz="1600">
                  <a:latin typeface="Arial" panose="020B0604020202020204" pitchFamily="34" charset="0"/>
                  <a:ea typeface="宋体" panose="02010600030101010101" pitchFamily="2" charset="-122"/>
                </a:rPr>
                <a:t>1</a:t>
              </a:r>
            </a:p>
          </p:txBody>
        </p:sp>
        <p:sp>
          <p:nvSpPr>
            <p:cNvPr id="80921" name="Text Box 32"/>
            <p:cNvSpPr txBox="1">
              <a:spLocks noChangeArrowheads="1"/>
            </p:cNvSpPr>
            <p:nvPr/>
          </p:nvSpPr>
          <p:spPr bwMode="auto">
            <a:xfrm>
              <a:off x="4640" y="105"/>
              <a:ext cx="521"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0" tIns="45786" rIns="91570" bIns="228943" anchorCtr="1">
              <a:spAutoFit/>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50000"/>
                </a:spcBef>
                <a:spcAft>
                  <a:spcPts val="1000"/>
                </a:spcAft>
                <a:buClrTx/>
                <a:buSzTx/>
                <a:buNone/>
              </a:pPr>
              <a:r>
                <a:rPr kumimoji="0" lang="zh-CN" altLang="en-US" sz="1600">
                  <a:latin typeface="Arial" panose="020B0604020202020204" pitchFamily="34" charset="0"/>
                  <a:ea typeface="宋体" panose="02010600030101010101" pitchFamily="2" charset="-122"/>
                </a:rPr>
                <a:t>主机</a:t>
              </a:r>
              <a:r>
                <a:rPr kumimoji="0" lang="en-US" altLang="zh-CN" sz="1600">
                  <a:latin typeface="Arial" panose="020B0604020202020204" pitchFamily="34" charset="0"/>
                  <a:ea typeface="宋体" panose="02010600030101010101" pitchFamily="2" charset="-122"/>
                </a:rPr>
                <a:t>2</a:t>
              </a:r>
            </a:p>
          </p:txBody>
        </p:sp>
        <p:sp>
          <p:nvSpPr>
            <p:cNvPr id="80922" name="Text Box 33"/>
            <p:cNvSpPr txBox="1">
              <a:spLocks noChangeArrowheads="1"/>
            </p:cNvSpPr>
            <p:nvPr/>
          </p:nvSpPr>
          <p:spPr bwMode="auto">
            <a:xfrm>
              <a:off x="1945" y="144"/>
              <a:ext cx="561"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0" tIns="45786" rIns="91570" bIns="228943" anchorCtr="1">
              <a:spAutoFit/>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50000"/>
                </a:spcBef>
                <a:spcAft>
                  <a:spcPts val="1000"/>
                </a:spcAft>
                <a:buClrTx/>
                <a:buSzTx/>
                <a:buNone/>
              </a:pPr>
              <a:r>
                <a:rPr kumimoji="0" lang="zh-CN" altLang="en-US" sz="1600">
                  <a:latin typeface="Arial" panose="020B0604020202020204" pitchFamily="34" charset="0"/>
                  <a:ea typeface="宋体" panose="02010600030101010101" pitchFamily="2" charset="-122"/>
                </a:rPr>
                <a:t>交换机</a:t>
              </a:r>
              <a:r>
                <a:rPr kumimoji="0" lang="en-US" altLang="zh-CN" sz="1600">
                  <a:latin typeface="Arial" panose="020B0604020202020204" pitchFamily="34" charset="0"/>
                  <a:ea typeface="宋体" panose="02010600030101010101" pitchFamily="2" charset="-122"/>
                </a:rPr>
                <a:t>1</a:t>
              </a:r>
            </a:p>
          </p:txBody>
        </p:sp>
        <p:sp>
          <p:nvSpPr>
            <p:cNvPr id="80923" name="Text Box 34"/>
            <p:cNvSpPr txBox="1">
              <a:spLocks noChangeArrowheads="1"/>
            </p:cNvSpPr>
            <p:nvPr/>
          </p:nvSpPr>
          <p:spPr bwMode="auto">
            <a:xfrm>
              <a:off x="2953" y="144"/>
              <a:ext cx="576"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0" tIns="45786" rIns="91570" bIns="228943" anchorCtr="1">
              <a:spAutoFit/>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50000"/>
                </a:spcBef>
                <a:spcAft>
                  <a:spcPts val="1000"/>
                </a:spcAft>
                <a:buClrTx/>
                <a:buSzTx/>
                <a:buNone/>
              </a:pPr>
              <a:r>
                <a:rPr kumimoji="0" lang="zh-CN" altLang="en-US" sz="1600">
                  <a:latin typeface="Arial" panose="020B0604020202020204" pitchFamily="34" charset="0"/>
                  <a:ea typeface="宋体" panose="02010600030101010101" pitchFamily="2" charset="-122"/>
                </a:rPr>
                <a:t>交换机</a:t>
              </a:r>
              <a:r>
                <a:rPr kumimoji="0" lang="en-US" altLang="zh-CN" sz="1600">
                  <a:latin typeface="Arial" panose="020B0604020202020204" pitchFamily="34" charset="0"/>
                  <a:ea typeface="宋体" panose="02010600030101010101" pitchFamily="2" charset="-122"/>
                </a:rPr>
                <a:t>2</a:t>
              </a:r>
            </a:p>
          </p:txBody>
        </p:sp>
        <p:sp>
          <p:nvSpPr>
            <p:cNvPr id="80924" name="Text Box 35"/>
            <p:cNvSpPr txBox="1">
              <a:spLocks noChangeArrowheads="1"/>
            </p:cNvSpPr>
            <p:nvPr/>
          </p:nvSpPr>
          <p:spPr bwMode="auto">
            <a:xfrm>
              <a:off x="2310" y="1062"/>
              <a:ext cx="1002"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600">
                  <a:latin typeface="Arial" panose="020B0604020202020204" pitchFamily="34" charset="0"/>
                  <a:ea typeface="宋体" panose="02010600030101010101" pitchFamily="2" charset="-122"/>
                </a:rPr>
                <a:t>主机</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和交换机</a:t>
              </a:r>
              <a:r>
                <a:rPr kumimoji="0" lang="en-US" altLang="zh-CN" sz="1600">
                  <a:latin typeface="Arial" panose="020B0604020202020204" pitchFamily="34" charset="0"/>
                  <a:ea typeface="宋体" panose="02010600030101010101" pitchFamily="2" charset="-122"/>
                </a:rPr>
                <a:t>1 </a:t>
              </a:r>
            </a:p>
            <a:p>
              <a:pPr>
                <a:spcBef>
                  <a:spcPct val="0"/>
                </a:spcBef>
                <a:buClrTx/>
                <a:buSzTx/>
                <a:buFontTx/>
                <a:buNone/>
              </a:pPr>
              <a:r>
                <a:rPr kumimoji="0" lang="zh-CN" altLang="en-US" sz="1600">
                  <a:latin typeface="Arial" panose="020B0604020202020204" pitchFamily="34" charset="0"/>
                  <a:ea typeface="宋体" panose="02010600030101010101" pitchFamily="2" charset="-122"/>
                </a:rPr>
                <a:t>之间的传播时延</a:t>
              </a:r>
              <a:endParaRPr kumimoji="0" lang="en-US" altLang="zh-CN" sz="1600">
                <a:latin typeface="Arial" panose="020B0604020202020204" pitchFamily="34" charset="0"/>
                <a:ea typeface="宋体" panose="02010600030101010101" pitchFamily="2" charset="-122"/>
              </a:endParaRPr>
            </a:p>
          </p:txBody>
        </p:sp>
        <p:sp>
          <p:nvSpPr>
            <p:cNvPr id="80925" name="Line 36"/>
            <p:cNvSpPr>
              <a:spLocks noChangeShapeType="1"/>
            </p:cNvSpPr>
            <p:nvPr/>
          </p:nvSpPr>
          <p:spPr bwMode="auto">
            <a:xfrm flipV="1">
              <a:off x="3301" y="1686"/>
              <a:ext cx="192" cy="19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80926" name="Line 37"/>
            <p:cNvSpPr>
              <a:spLocks noChangeShapeType="1"/>
            </p:cNvSpPr>
            <p:nvPr/>
          </p:nvSpPr>
          <p:spPr bwMode="auto">
            <a:xfrm flipV="1">
              <a:off x="3289" y="1770"/>
              <a:ext cx="192" cy="19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80927" name="AutoShape 38"/>
            <p:cNvSpPr>
              <a:spLocks/>
            </p:cNvSpPr>
            <p:nvPr/>
          </p:nvSpPr>
          <p:spPr bwMode="auto">
            <a:xfrm>
              <a:off x="3529" y="1674"/>
              <a:ext cx="96" cy="96"/>
            </a:xfrm>
            <a:prstGeom prst="rightBrace">
              <a:avLst>
                <a:gd name="adj1" fmla="val 8333"/>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274731" tIns="45786" rIns="91570" bIns="228943" anchor="ct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50000"/>
                </a:spcBef>
                <a:spcAft>
                  <a:spcPts val="1000"/>
                </a:spcAft>
                <a:buClrTx/>
                <a:buSzTx/>
                <a:buNone/>
              </a:pPr>
              <a:endParaRPr kumimoji="0" lang="zh-CN" altLang="en-US" sz="1400" b="1">
                <a:latin typeface="PMingLiU" pitchFamily="18" charset="-120"/>
                <a:ea typeface="宋体" panose="02010600030101010101" pitchFamily="2" charset="-122"/>
              </a:endParaRPr>
            </a:p>
          </p:txBody>
        </p:sp>
        <p:sp>
          <p:nvSpPr>
            <p:cNvPr id="80928" name="Text Box 39"/>
            <p:cNvSpPr txBox="1">
              <a:spLocks noChangeArrowheads="1"/>
            </p:cNvSpPr>
            <p:nvPr/>
          </p:nvSpPr>
          <p:spPr bwMode="auto">
            <a:xfrm>
              <a:off x="0" y="1125"/>
              <a:ext cx="86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400">
                  <a:latin typeface="Arial" panose="020B0604020202020204" pitchFamily="34" charset="0"/>
                  <a:ea typeface="宋体" panose="02010600030101010101" pitchFamily="2" charset="-122"/>
                </a:rPr>
                <a:t>分组</a:t>
              </a:r>
              <a:r>
                <a:rPr kumimoji="0" lang="en-US" altLang="zh-CN" sz="1400">
                  <a:latin typeface="Arial" panose="020B0604020202020204" pitchFamily="34" charset="0"/>
                  <a:ea typeface="宋体" panose="02010600030101010101" pitchFamily="2" charset="-122"/>
                </a:rPr>
                <a:t>1</a:t>
              </a:r>
              <a:r>
                <a:rPr kumimoji="0" lang="zh-CN" altLang="en-US" sz="1400">
                  <a:latin typeface="Arial" panose="020B0604020202020204" pitchFamily="34" charset="0"/>
                  <a:ea typeface="宋体" panose="02010600030101010101" pitchFamily="2" charset="-122"/>
                </a:rPr>
                <a:t>在主机</a:t>
              </a:r>
              <a:r>
                <a:rPr kumimoji="0" lang="en-US" altLang="zh-CN" sz="1400">
                  <a:latin typeface="Arial" panose="020B0604020202020204" pitchFamily="34" charset="0"/>
                  <a:ea typeface="宋体" panose="02010600030101010101" pitchFamily="2" charset="-122"/>
                </a:rPr>
                <a:t>1</a:t>
              </a:r>
              <a:r>
                <a:rPr kumimoji="0" lang="zh-CN" altLang="en-US" sz="1400">
                  <a:latin typeface="Arial" panose="020B0604020202020204" pitchFamily="34" charset="0"/>
                  <a:ea typeface="宋体" panose="02010600030101010101" pitchFamily="2" charset="-122"/>
                </a:rPr>
                <a:t>的</a:t>
              </a:r>
              <a:endParaRPr kumimoji="0" lang="en-US" altLang="zh-CN" sz="1400">
                <a:latin typeface="Arial" panose="020B0604020202020204" pitchFamily="34" charset="0"/>
                <a:ea typeface="宋体" panose="02010600030101010101" pitchFamily="2" charset="-122"/>
              </a:endParaRPr>
            </a:p>
            <a:p>
              <a:pPr>
                <a:spcBef>
                  <a:spcPct val="0"/>
                </a:spcBef>
                <a:buClrTx/>
                <a:buSzTx/>
                <a:buFontTx/>
                <a:buNone/>
              </a:pPr>
              <a:r>
                <a:rPr kumimoji="0" lang="zh-CN" altLang="en-US" sz="1400">
                  <a:latin typeface="Arial" panose="020B0604020202020204" pitchFamily="34" charset="0"/>
                  <a:ea typeface="宋体" panose="02010600030101010101" pitchFamily="2" charset="-122"/>
                </a:rPr>
                <a:t>传输时间</a:t>
              </a:r>
              <a:endParaRPr kumimoji="0" lang="en-US" altLang="zh-CN" sz="1400">
                <a:latin typeface="Arial" panose="020B0604020202020204" pitchFamily="34" charset="0"/>
                <a:ea typeface="宋体" panose="02010600030101010101" pitchFamily="2" charset="-122"/>
              </a:endParaRPr>
            </a:p>
          </p:txBody>
        </p:sp>
      </p:grpSp>
      <p:sp>
        <p:nvSpPr>
          <p:cNvPr id="80901" name="Text Box 40"/>
          <p:cNvSpPr txBox="1">
            <a:spLocks noChangeArrowheads="1"/>
          </p:cNvSpPr>
          <p:nvPr/>
        </p:nvSpPr>
        <p:spPr bwMode="auto">
          <a:xfrm>
            <a:off x="2927350" y="6165851"/>
            <a:ext cx="6624638" cy="396875"/>
          </a:xfrm>
          <a:prstGeom prst="rect">
            <a:avLst/>
          </a:prstGeom>
          <a:solidFill>
            <a:srgbClr val="CC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ea typeface="华文中宋" panose="02010600040101010101" pitchFamily="2" charset="-122"/>
              </a:rPr>
              <a:t>存储转发策略通过链路并行传输以高效利用链路带宽</a:t>
            </a:r>
          </a:p>
        </p:txBody>
      </p:sp>
    </p:spTree>
    <p:extLst>
      <p:ext uri="{BB962C8B-B14F-4D97-AF65-F5344CB8AC3E}">
        <p14:creationId xmlns:p14="http://schemas.microsoft.com/office/powerpoint/2010/main" val="3615797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975520" y="488951"/>
            <a:ext cx="8224838" cy="833437"/>
          </a:xfrm>
        </p:spPr>
        <p:txBody>
          <a:bodyPr/>
          <a:lstStyle/>
          <a:p>
            <a:pPr eaLnBrk="1" hangingPunct="1"/>
            <a:r>
              <a:rPr lang="zh-CN" altLang="en-US" sz="4000" dirty="0">
                <a:ea typeface="宋体" panose="02010600030101010101" pitchFamily="2" charset="-122"/>
              </a:rPr>
              <a:t>分组交换：存储转发</a:t>
            </a:r>
            <a:endParaRPr lang="en-US" altLang="zh-CN" sz="4000" dirty="0">
              <a:ea typeface="宋体" panose="02010600030101010101" pitchFamily="2" charset="-122"/>
            </a:endParaRPr>
          </a:p>
        </p:txBody>
      </p:sp>
      <p:sp>
        <p:nvSpPr>
          <p:cNvPr id="81923" name="Rectangle 3"/>
          <p:cNvSpPr>
            <a:spLocks noGrp="1" noChangeArrowheads="1"/>
          </p:cNvSpPr>
          <p:nvPr>
            <p:ph type="body" sz="half" idx="4294967295"/>
          </p:nvPr>
        </p:nvSpPr>
        <p:spPr>
          <a:xfrm>
            <a:off x="1127449" y="3787106"/>
            <a:ext cx="5119366" cy="2044700"/>
          </a:xfrm>
        </p:spPr>
        <p:txBody>
          <a:bodyPr/>
          <a:lstStyle/>
          <a:p>
            <a:pPr eaLnBrk="1" hangingPunct="1"/>
            <a:r>
              <a:rPr lang="zh-CN" altLang="en-US" sz="2400" dirty="0">
                <a:ea typeface="宋体" panose="02010600030101010101" pitchFamily="2" charset="-122"/>
              </a:rPr>
              <a:t>需 </a:t>
            </a:r>
            <a:r>
              <a:rPr lang="en-US" altLang="zh-CN" sz="2400" dirty="0">
                <a:ea typeface="宋体" panose="02010600030101010101" pitchFamily="2" charset="-122"/>
              </a:rPr>
              <a:t>L/R </a:t>
            </a:r>
            <a:r>
              <a:rPr lang="zh-CN" altLang="en-US" sz="2400" dirty="0">
                <a:ea typeface="宋体" panose="02010600030101010101" pitchFamily="2" charset="-122"/>
              </a:rPr>
              <a:t>秒 将一个 </a:t>
            </a:r>
            <a:r>
              <a:rPr lang="en-US" altLang="zh-CN" sz="2400" dirty="0">
                <a:ea typeface="宋体" panose="02010600030101010101" pitchFamily="2" charset="-122"/>
              </a:rPr>
              <a:t>L bits </a:t>
            </a:r>
            <a:r>
              <a:rPr lang="zh-CN" altLang="en-US" sz="2400" dirty="0">
                <a:ea typeface="宋体" panose="02010600030101010101" pitchFamily="2" charset="-122"/>
              </a:rPr>
              <a:t>的数据包传送到速率为</a:t>
            </a:r>
            <a:r>
              <a:rPr lang="en-US" altLang="zh-CN" sz="2400" dirty="0">
                <a:ea typeface="宋体" panose="02010600030101010101" pitchFamily="2" charset="-122"/>
              </a:rPr>
              <a:t>R bps</a:t>
            </a:r>
            <a:r>
              <a:rPr lang="zh-CN" altLang="en-US" sz="2400" dirty="0">
                <a:ea typeface="宋体" panose="02010600030101010101" pitchFamily="2" charset="-122"/>
              </a:rPr>
              <a:t>的链路</a:t>
            </a:r>
          </a:p>
          <a:p>
            <a:pPr eaLnBrk="1" hangingPunct="1">
              <a:buSzPct val="75000"/>
            </a:pPr>
            <a:r>
              <a:rPr lang="zh-CN" altLang="en-US" sz="2400" dirty="0">
                <a:solidFill>
                  <a:srgbClr val="FF0000"/>
                </a:solidFill>
                <a:ea typeface="宋体" panose="02010600030101010101" pitchFamily="2" charset="-122"/>
              </a:rPr>
              <a:t>存储转发：</a:t>
            </a:r>
            <a:r>
              <a:rPr lang="zh-CN" altLang="en-US" sz="2400" i="1" dirty="0">
                <a:solidFill>
                  <a:srgbClr val="FF0000"/>
                </a:solidFill>
                <a:ea typeface="宋体" panose="02010600030101010101" pitchFamily="2" charset="-122"/>
              </a:rPr>
              <a:t> </a:t>
            </a:r>
            <a:r>
              <a:rPr lang="zh-CN" altLang="en-US" sz="2400" dirty="0">
                <a:ea typeface="宋体" panose="02010600030101010101" pitchFamily="2" charset="-122"/>
              </a:rPr>
              <a:t>整个数据包需到达路由器后才能被转发到下一条链路</a:t>
            </a:r>
          </a:p>
          <a:p>
            <a:pPr eaLnBrk="1" hangingPunct="1">
              <a:buSzPct val="75000"/>
            </a:pPr>
            <a:endParaRPr lang="en-US" altLang="zh-CN" sz="2400" dirty="0">
              <a:ea typeface="宋体" panose="02010600030101010101" pitchFamily="2" charset="-122"/>
            </a:endParaRPr>
          </a:p>
        </p:txBody>
      </p:sp>
      <p:sp>
        <p:nvSpPr>
          <p:cNvPr id="81924" name="Rectangle 4"/>
          <p:cNvSpPr>
            <a:spLocks noGrp="1" noChangeArrowheads="1"/>
          </p:cNvSpPr>
          <p:nvPr>
            <p:ph type="body" sz="half" idx="4294967295"/>
          </p:nvPr>
        </p:nvSpPr>
        <p:spPr>
          <a:xfrm>
            <a:off x="6980239" y="3902995"/>
            <a:ext cx="3514725" cy="2232025"/>
          </a:xfrm>
        </p:spPr>
        <p:txBody>
          <a:bodyPr/>
          <a:lstStyle/>
          <a:p>
            <a:pPr eaLnBrk="1" hangingPunct="1">
              <a:lnSpc>
                <a:spcPct val="90000"/>
              </a:lnSpc>
              <a:buFont typeface="Wingdings" panose="05000000000000000000" pitchFamily="2" charset="2"/>
              <a:buNone/>
            </a:pPr>
            <a:r>
              <a:rPr lang="zh-CN" altLang="en-US" sz="2400" i="1" dirty="0">
                <a:solidFill>
                  <a:srgbClr val="000099"/>
                </a:solidFill>
                <a:ea typeface="宋体" panose="02010600030101010101" pitchFamily="2" charset="-122"/>
              </a:rPr>
              <a:t>一跳传输数值计算</a:t>
            </a:r>
            <a:r>
              <a:rPr lang="en-US" altLang="zh-CN" sz="2400" i="1" dirty="0">
                <a:solidFill>
                  <a:srgbClr val="000099"/>
                </a:solidFill>
                <a:ea typeface="宋体" panose="02010600030101010101" pitchFamily="2" charset="-122"/>
              </a:rPr>
              <a:t>:</a:t>
            </a:r>
          </a:p>
          <a:p>
            <a:pPr eaLnBrk="1" hangingPunct="1">
              <a:lnSpc>
                <a:spcPct val="90000"/>
              </a:lnSpc>
              <a:buSzTx/>
              <a:buFont typeface="Wingdings" panose="05000000000000000000" pitchFamily="2" charset="2"/>
              <a:buChar char="§"/>
            </a:pPr>
            <a:r>
              <a:rPr lang="en-US" altLang="zh-CN" sz="2400" i="1" dirty="0">
                <a:ea typeface="宋体" panose="02010600030101010101" pitchFamily="2" charset="-122"/>
              </a:rPr>
              <a:t>L</a:t>
            </a:r>
            <a:r>
              <a:rPr lang="en-US" altLang="zh-CN" sz="2400" dirty="0">
                <a:ea typeface="宋体" panose="02010600030101010101" pitchFamily="2" charset="-122"/>
              </a:rPr>
              <a:t> = 7.5 </a:t>
            </a:r>
            <a:r>
              <a:rPr lang="en-US" altLang="zh-CN" sz="2400" dirty="0" err="1">
                <a:ea typeface="宋体" panose="02010600030101010101" pitchFamily="2" charset="-122"/>
              </a:rPr>
              <a:t>Mbits</a:t>
            </a:r>
            <a:endParaRPr lang="en-US" altLang="zh-CN" sz="2400" dirty="0">
              <a:ea typeface="宋体" panose="02010600030101010101" pitchFamily="2" charset="-122"/>
            </a:endParaRPr>
          </a:p>
          <a:p>
            <a:pPr eaLnBrk="1" hangingPunct="1">
              <a:lnSpc>
                <a:spcPct val="90000"/>
              </a:lnSpc>
              <a:buSzTx/>
              <a:buFont typeface="Wingdings" panose="05000000000000000000" pitchFamily="2" charset="2"/>
              <a:buChar char="§"/>
            </a:pPr>
            <a:r>
              <a:rPr lang="en-US" altLang="zh-CN" sz="2400" i="1" dirty="0">
                <a:ea typeface="宋体" panose="02010600030101010101" pitchFamily="2" charset="-122"/>
              </a:rPr>
              <a:t>R</a:t>
            </a:r>
            <a:r>
              <a:rPr lang="en-US" altLang="zh-CN" sz="2400" dirty="0">
                <a:ea typeface="宋体" panose="02010600030101010101" pitchFamily="2" charset="-122"/>
              </a:rPr>
              <a:t> = 1.5 Mbps</a:t>
            </a:r>
          </a:p>
          <a:p>
            <a:pPr eaLnBrk="1" hangingPunct="1">
              <a:lnSpc>
                <a:spcPct val="90000"/>
              </a:lnSpc>
              <a:buSzTx/>
              <a:buFont typeface="Wingdings" panose="05000000000000000000" pitchFamily="2" charset="2"/>
              <a:buChar char="§"/>
            </a:pPr>
            <a:r>
              <a:rPr lang="zh-CN" altLang="en-US" sz="2400" dirty="0">
                <a:ea typeface="宋体" panose="02010600030101010101" pitchFamily="2" charset="-122"/>
              </a:rPr>
              <a:t>一跳传输时延</a:t>
            </a:r>
            <a:r>
              <a:rPr lang="en-US" altLang="zh-CN" sz="2400" dirty="0">
                <a:ea typeface="宋体" panose="02010600030101010101" pitchFamily="2" charset="-122"/>
              </a:rPr>
              <a:t> = 5 sec</a:t>
            </a:r>
          </a:p>
        </p:txBody>
      </p:sp>
      <p:sp>
        <p:nvSpPr>
          <p:cNvPr id="41" name="TextBox 40"/>
          <p:cNvSpPr txBox="1"/>
          <p:nvPr/>
        </p:nvSpPr>
        <p:spPr>
          <a:xfrm>
            <a:off x="1859714" y="2603213"/>
            <a:ext cx="1159292" cy="523220"/>
          </a:xfrm>
          <a:prstGeom prst="rect">
            <a:avLst/>
          </a:prstGeom>
          <a:noFill/>
        </p:spPr>
        <p:txBody>
          <a:bodyPr wrap="none">
            <a:spAutoFit/>
          </a:bodyPr>
          <a:lstStyle/>
          <a:p>
            <a:pPr eaLnBrk="1" fontAlgn="auto" hangingPunct="1">
              <a:spcBef>
                <a:spcPts val="0"/>
              </a:spcBef>
              <a:spcAft>
                <a:spcPts val="0"/>
              </a:spcAft>
              <a:defRPr/>
            </a:pPr>
            <a:r>
              <a:rPr lang="en-US" sz="2800" kern="0" dirty="0">
                <a:solidFill>
                  <a:prstClr val="black"/>
                </a:solidFill>
                <a:latin typeface="Calibri"/>
              </a:rPr>
              <a:t>source</a:t>
            </a:r>
          </a:p>
        </p:txBody>
      </p:sp>
      <p:grpSp>
        <p:nvGrpSpPr>
          <p:cNvPr id="81926" name="Group 41"/>
          <p:cNvGrpSpPr>
            <a:grpSpLocks/>
          </p:cNvGrpSpPr>
          <p:nvPr/>
        </p:nvGrpSpPr>
        <p:grpSpPr bwMode="auto">
          <a:xfrm>
            <a:off x="3154364" y="2768600"/>
            <a:ext cx="1057275" cy="420688"/>
            <a:chOff x="1816230" y="6118900"/>
            <a:chExt cx="1843339" cy="739100"/>
          </a:xfrm>
        </p:grpSpPr>
        <p:pic>
          <p:nvPicPr>
            <p:cNvPr id="81987"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p>
              <a:pPr algn="ctr" eaLnBrk="1" hangingPunct="1">
                <a:defRPr/>
              </a:pPr>
              <a:endParaRPr lang="zh-CN" altLang="en-US">
                <a:solidFill>
                  <a:srgbClr val="FFFFFF"/>
                </a:solidFill>
                <a:latin typeface="Calibri" pitchFamily="34" charset="0"/>
              </a:endParaRPr>
            </a:p>
          </p:txBody>
        </p:sp>
      </p:grpSp>
      <p:cxnSp>
        <p:nvCxnSpPr>
          <p:cNvPr id="81927" name="Straight Connector 42"/>
          <p:cNvCxnSpPr>
            <a:cxnSpLocks noChangeShapeType="1"/>
          </p:cNvCxnSpPr>
          <p:nvPr/>
        </p:nvCxnSpPr>
        <p:spPr bwMode="auto">
          <a:xfrm flipV="1">
            <a:off x="4100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81928" name="Group 43"/>
          <p:cNvGrpSpPr>
            <a:grpSpLocks/>
          </p:cNvGrpSpPr>
          <p:nvPr/>
        </p:nvGrpSpPr>
        <p:grpSpPr bwMode="auto">
          <a:xfrm>
            <a:off x="5446713" y="2687639"/>
            <a:ext cx="1058862" cy="384175"/>
            <a:chOff x="5142253" y="5649029"/>
            <a:chExt cx="1304545" cy="695633"/>
          </a:xfrm>
        </p:grpSpPr>
        <p:grpSp>
          <p:nvGrpSpPr>
            <p:cNvPr id="81980" name="Group 92"/>
            <p:cNvGrpSpPr>
              <a:grpSpLocks/>
            </p:cNvGrpSpPr>
            <p:nvPr/>
          </p:nvGrpSpPr>
          <p:grpSpPr bwMode="auto">
            <a:xfrm>
              <a:off x="5147271" y="5649029"/>
              <a:ext cx="1276350" cy="695633"/>
              <a:chOff x="4981575" y="5851547"/>
              <a:chExt cx="1276350" cy="695633"/>
            </a:xfrm>
          </p:grpSpPr>
          <p:pic>
            <p:nvPicPr>
              <p:cNvPr id="81983" name="Picture 9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4"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sp>
            <p:nvSpPr>
              <p:cNvPr id="81985"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sp>
            <p:nvSpPr>
              <p:cNvPr id="81986"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grpSp>
        <p:sp>
          <p:nvSpPr>
            <p:cNvPr id="81981"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sp>
          <p:nvSpPr>
            <p:cNvPr id="81982"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grpSp>
      <p:grpSp>
        <p:nvGrpSpPr>
          <p:cNvPr id="81929" name="Group 44"/>
          <p:cNvGrpSpPr>
            <a:grpSpLocks/>
          </p:cNvGrpSpPr>
          <p:nvPr/>
        </p:nvGrpSpPr>
        <p:grpSpPr bwMode="auto">
          <a:xfrm>
            <a:off x="5400675" y="1608138"/>
            <a:ext cx="1092200" cy="303212"/>
            <a:chOff x="5128542" y="4838701"/>
            <a:chExt cx="1300833" cy="530211"/>
          </a:xfrm>
        </p:grpSpPr>
        <p:pic>
          <p:nvPicPr>
            <p:cNvPr id="8197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8"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sp>
          <p:nvSpPr>
            <p:cNvPr id="81979"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grpSp>
      <p:grpSp>
        <p:nvGrpSpPr>
          <p:cNvPr id="81930" name="Group 45"/>
          <p:cNvGrpSpPr>
            <a:grpSpLocks/>
          </p:cNvGrpSpPr>
          <p:nvPr/>
        </p:nvGrpSpPr>
        <p:grpSpPr bwMode="auto">
          <a:xfrm>
            <a:off x="3259139" y="1196975"/>
            <a:ext cx="1150937" cy="730250"/>
            <a:chOff x="2387973" y="4309243"/>
            <a:chExt cx="1771787" cy="1282262"/>
          </a:xfrm>
        </p:grpSpPr>
        <p:pic>
          <p:nvPicPr>
            <p:cNvPr id="81973"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p>
              <a:pPr algn="ctr" eaLnBrk="1" hangingPunct="1">
                <a:defRPr/>
              </a:pPr>
              <a:endParaRPr lang="zh-CN" altLang="en-US">
                <a:solidFill>
                  <a:srgbClr val="FFFFFF"/>
                </a:solidFill>
                <a:latin typeface="Calibri" pitchFamily="34" charset="0"/>
              </a:endParaRPr>
            </a:p>
          </p:txBody>
        </p:sp>
      </p:grpSp>
      <p:sp>
        <p:nvSpPr>
          <p:cNvPr id="47" name="TextBox 46"/>
          <p:cNvSpPr txBox="1"/>
          <p:nvPr/>
        </p:nvSpPr>
        <p:spPr>
          <a:xfrm>
            <a:off x="4459288" y="2908301"/>
            <a:ext cx="981359" cy="523220"/>
          </a:xfrm>
          <a:prstGeom prst="rect">
            <a:avLst/>
          </a:prstGeom>
          <a:noFill/>
        </p:spPr>
        <p:txBody>
          <a:bodyPr wrap="none">
            <a:spAutoFit/>
          </a:bodyPr>
          <a:lstStyle/>
          <a:p>
            <a:pPr eaLnBrk="1" fontAlgn="auto" hangingPunct="1">
              <a:spcBef>
                <a:spcPts val="0"/>
              </a:spcBef>
              <a:spcAft>
                <a:spcPts val="0"/>
              </a:spcAft>
              <a:defRPr/>
            </a:pPr>
            <a:r>
              <a:rPr lang="en-US" sz="2800" i="1" kern="0" dirty="0">
                <a:solidFill>
                  <a:prstClr val="black"/>
                </a:solidFill>
                <a:latin typeface="Calibri"/>
              </a:rPr>
              <a:t>R</a:t>
            </a:r>
            <a:r>
              <a:rPr lang="en-US" sz="2800" kern="0" dirty="0">
                <a:solidFill>
                  <a:prstClr val="black"/>
                </a:solidFill>
                <a:latin typeface="Calibri"/>
              </a:rPr>
              <a:t> bps</a:t>
            </a:r>
          </a:p>
        </p:txBody>
      </p:sp>
      <p:cxnSp>
        <p:nvCxnSpPr>
          <p:cNvPr id="81932" name="Straight Connector 47"/>
          <p:cNvCxnSpPr>
            <a:cxnSpLocks noChangeShapeType="1"/>
          </p:cNvCxnSpPr>
          <p:nvPr/>
        </p:nvCxnSpPr>
        <p:spPr bwMode="auto">
          <a:xfrm flipV="1">
            <a:off x="6491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81933" name="Group 100"/>
          <p:cNvGrpSpPr>
            <a:grpSpLocks/>
          </p:cNvGrpSpPr>
          <p:nvPr/>
        </p:nvGrpSpPr>
        <p:grpSpPr bwMode="auto">
          <a:xfrm>
            <a:off x="7469188" y="2071689"/>
            <a:ext cx="1477962" cy="1284287"/>
            <a:chOff x="-44" y="1473"/>
            <a:chExt cx="981" cy="1105"/>
          </a:xfrm>
        </p:grpSpPr>
        <p:pic>
          <p:nvPicPr>
            <p:cNvPr id="81971" name="Picture 101"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eaLnBrk="1" fontAlgn="auto" hangingPunct="1">
                <a:spcBef>
                  <a:spcPts val="0"/>
                </a:spcBef>
                <a:spcAft>
                  <a:spcPts val="0"/>
                </a:spcAft>
                <a:defRPr/>
              </a:pPr>
              <a:endParaRPr lang="en-US" kern="0">
                <a:solidFill>
                  <a:prstClr val="black"/>
                </a:solidFill>
                <a:latin typeface="Calibri"/>
              </a:endParaRPr>
            </a:p>
          </p:txBody>
        </p:sp>
      </p:grpSp>
      <p:sp>
        <p:nvSpPr>
          <p:cNvPr id="50" name="TextBox 49"/>
          <p:cNvSpPr txBox="1"/>
          <p:nvPr/>
        </p:nvSpPr>
        <p:spPr>
          <a:xfrm>
            <a:off x="8951914" y="2778126"/>
            <a:ext cx="1835759" cy="523220"/>
          </a:xfrm>
          <a:prstGeom prst="rect">
            <a:avLst/>
          </a:prstGeom>
          <a:noFill/>
        </p:spPr>
        <p:txBody>
          <a:bodyPr wrap="none">
            <a:spAutoFit/>
          </a:bodyPr>
          <a:lstStyle/>
          <a:p>
            <a:pPr eaLnBrk="1" fontAlgn="auto" hangingPunct="1">
              <a:spcBef>
                <a:spcPts val="0"/>
              </a:spcBef>
              <a:spcAft>
                <a:spcPts val="0"/>
              </a:spcAft>
              <a:defRPr/>
            </a:pPr>
            <a:r>
              <a:rPr lang="en-US" sz="2800" kern="0" dirty="0">
                <a:solidFill>
                  <a:prstClr val="black"/>
                </a:solidFill>
                <a:latin typeface="Calibri"/>
              </a:rPr>
              <a:t>destination</a:t>
            </a:r>
          </a:p>
        </p:txBody>
      </p:sp>
      <p:sp>
        <p:nvSpPr>
          <p:cNvPr id="81935" name="TextBox 52"/>
          <p:cNvSpPr txBox="1">
            <a:spLocks noChangeArrowheads="1"/>
          </p:cNvSpPr>
          <p:nvPr/>
        </p:nvSpPr>
        <p:spPr bwMode="auto">
          <a:xfrm>
            <a:off x="3919538" y="2574925"/>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000000"/>
                </a:solidFill>
                <a:ea typeface="宋体" panose="02010600030101010101" pitchFamily="2" charset="-122"/>
              </a:rPr>
              <a:t>1</a:t>
            </a:r>
          </a:p>
        </p:txBody>
      </p:sp>
      <p:sp>
        <p:nvSpPr>
          <p:cNvPr id="81936" name="TextBox 53"/>
          <p:cNvSpPr txBox="1">
            <a:spLocks noChangeArrowheads="1"/>
          </p:cNvSpPr>
          <p:nvPr/>
        </p:nvSpPr>
        <p:spPr bwMode="auto">
          <a:xfrm>
            <a:off x="3722688" y="2581275"/>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000000"/>
                </a:solidFill>
                <a:ea typeface="宋体" panose="02010600030101010101" pitchFamily="2" charset="-122"/>
              </a:rPr>
              <a:t>2</a:t>
            </a:r>
          </a:p>
        </p:txBody>
      </p:sp>
      <p:sp>
        <p:nvSpPr>
          <p:cNvPr id="81937" name="TextBox 54"/>
          <p:cNvSpPr txBox="1">
            <a:spLocks noChangeArrowheads="1"/>
          </p:cNvSpPr>
          <p:nvPr/>
        </p:nvSpPr>
        <p:spPr bwMode="auto">
          <a:xfrm>
            <a:off x="3535363" y="2578100"/>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000000"/>
                </a:solidFill>
                <a:ea typeface="宋体" panose="02010600030101010101" pitchFamily="2" charset="-122"/>
              </a:rPr>
              <a:t>3</a:t>
            </a:r>
          </a:p>
        </p:txBody>
      </p:sp>
      <p:grpSp>
        <p:nvGrpSpPr>
          <p:cNvPr id="81938" name="Group 55"/>
          <p:cNvGrpSpPr>
            <a:grpSpLocks/>
          </p:cNvGrpSpPr>
          <p:nvPr/>
        </p:nvGrpSpPr>
        <p:grpSpPr bwMode="auto">
          <a:xfrm>
            <a:off x="3268664" y="1873251"/>
            <a:ext cx="2935287" cy="841375"/>
            <a:chOff x="593766" y="5264055"/>
            <a:chExt cx="3597129" cy="1011695"/>
          </a:xfrm>
        </p:grpSpPr>
        <p:grpSp>
          <p:nvGrpSpPr>
            <p:cNvPr id="81942" name="Group 56"/>
            <p:cNvGrpSpPr>
              <a:grpSpLocks/>
            </p:cNvGrpSpPr>
            <p:nvPr/>
          </p:nvGrpSpPr>
          <p:grpSpPr bwMode="auto">
            <a:xfrm>
              <a:off x="3527077" y="5264055"/>
              <a:ext cx="617671" cy="927313"/>
              <a:chOff x="2105936" y="5387204"/>
              <a:chExt cx="617671" cy="927313"/>
            </a:xfrm>
          </p:grpSpPr>
          <p:sp>
            <p:nvSpPr>
              <p:cNvPr id="81963"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cxnSp>
            <p:nvCxnSpPr>
              <p:cNvPr id="81967"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81968"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81969"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81970"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81943"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sp>
            <p:nvSpPr>
              <p:cNvPr id="81957"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cxnSp>
            <p:nvCxnSpPr>
              <p:cNvPr id="81959"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81960"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81961"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81962"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81944"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sp>
            <p:nvSpPr>
              <p:cNvPr id="81954"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grpSp>
        <p:sp>
          <p:nvSpPr>
            <p:cNvPr id="81945"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sp>
          <p:nvSpPr>
            <p:cNvPr id="81946"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grpSp>
          <p:nvGrpSpPr>
            <p:cNvPr id="81947"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sp>
            <p:nvSpPr>
              <p:cNvPr id="81951"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grpSp>
        <p:sp>
          <p:nvSpPr>
            <p:cNvPr id="81948"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solidFill>
                  <a:srgbClr val="FFFFFF"/>
                </a:solidFill>
                <a:ea typeface="宋体" panose="02010600030101010101" pitchFamily="2" charset="-122"/>
              </a:endParaRPr>
            </a:p>
          </p:txBody>
        </p:sp>
      </p:grpSp>
      <p:sp>
        <p:nvSpPr>
          <p:cNvPr id="102" name="TextBox 101"/>
          <p:cNvSpPr txBox="1"/>
          <p:nvPr/>
        </p:nvSpPr>
        <p:spPr>
          <a:xfrm>
            <a:off x="1227475" y="1776339"/>
            <a:ext cx="1733167" cy="568617"/>
          </a:xfrm>
          <a:prstGeom prst="rect">
            <a:avLst/>
          </a:prstGeom>
          <a:noFill/>
        </p:spPr>
        <p:txBody>
          <a:bodyPr wrap="none">
            <a:spAutoFit/>
          </a:bodyPr>
          <a:lstStyle/>
          <a:p>
            <a:pPr eaLnBrk="1" fontAlgn="auto" hangingPunct="1">
              <a:lnSpc>
                <a:spcPts val="1700"/>
              </a:lnSpc>
              <a:spcBef>
                <a:spcPts val="0"/>
              </a:spcBef>
              <a:spcAft>
                <a:spcPts val="0"/>
              </a:spcAft>
              <a:defRPr/>
            </a:pPr>
            <a:r>
              <a:rPr lang="en-US" sz="2800" i="1" kern="0" dirty="0">
                <a:solidFill>
                  <a:prstClr val="black"/>
                </a:solidFill>
                <a:latin typeface="Calibri"/>
              </a:rPr>
              <a:t>L</a:t>
            </a:r>
            <a:r>
              <a:rPr lang="en-US" sz="2800" kern="0" dirty="0">
                <a:solidFill>
                  <a:prstClr val="black"/>
                </a:solidFill>
                <a:latin typeface="Calibri"/>
              </a:rPr>
              <a:t> bits</a:t>
            </a:r>
          </a:p>
          <a:p>
            <a:pPr eaLnBrk="1" fontAlgn="auto" hangingPunct="1">
              <a:lnSpc>
                <a:spcPts val="1700"/>
              </a:lnSpc>
              <a:spcBef>
                <a:spcPts val="0"/>
              </a:spcBef>
              <a:spcAft>
                <a:spcPts val="0"/>
              </a:spcAft>
              <a:defRPr/>
            </a:pPr>
            <a:r>
              <a:rPr lang="en-US" sz="2800" kern="0" dirty="0">
                <a:solidFill>
                  <a:prstClr val="black"/>
                </a:solidFill>
                <a:latin typeface="Calibri"/>
              </a:rPr>
              <a:t>per packet</a:t>
            </a:r>
          </a:p>
        </p:txBody>
      </p:sp>
      <p:sp>
        <p:nvSpPr>
          <p:cNvPr id="103" name="TextBox 102"/>
          <p:cNvSpPr txBox="1"/>
          <p:nvPr/>
        </p:nvSpPr>
        <p:spPr>
          <a:xfrm>
            <a:off x="6858000" y="2898776"/>
            <a:ext cx="981359" cy="523220"/>
          </a:xfrm>
          <a:prstGeom prst="rect">
            <a:avLst/>
          </a:prstGeom>
          <a:noFill/>
        </p:spPr>
        <p:txBody>
          <a:bodyPr wrap="none">
            <a:spAutoFit/>
          </a:bodyPr>
          <a:lstStyle/>
          <a:p>
            <a:pPr eaLnBrk="1" fontAlgn="auto" hangingPunct="1">
              <a:spcBef>
                <a:spcPts val="0"/>
              </a:spcBef>
              <a:spcAft>
                <a:spcPts val="0"/>
              </a:spcAft>
              <a:defRPr/>
            </a:pPr>
            <a:r>
              <a:rPr lang="en-US" sz="2800" i="1" kern="0" dirty="0">
                <a:solidFill>
                  <a:prstClr val="black"/>
                </a:solidFill>
                <a:latin typeface="Calibri"/>
              </a:rPr>
              <a:t>R</a:t>
            </a:r>
            <a:r>
              <a:rPr lang="en-US" sz="2800" kern="0" dirty="0">
                <a:solidFill>
                  <a:prstClr val="black"/>
                </a:solidFill>
                <a:latin typeface="Calibri"/>
              </a:rPr>
              <a:t> bps</a:t>
            </a:r>
          </a:p>
        </p:txBody>
      </p:sp>
      <p:sp>
        <p:nvSpPr>
          <p:cNvPr id="81941" name="Rectangle 3"/>
          <p:cNvSpPr txBox="1">
            <a:spLocks noChangeArrowheads="1"/>
          </p:cNvSpPr>
          <p:nvPr/>
        </p:nvSpPr>
        <p:spPr bwMode="auto">
          <a:xfrm>
            <a:off x="1457255" y="5713685"/>
            <a:ext cx="4832491"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buClr>
                <a:srgbClr val="000099"/>
              </a:buClr>
              <a:buSzPct val="75000"/>
              <a:buFont typeface="Wingdings" panose="05000000000000000000" pitchFamily="2" charset="2"/>
              <a:buChar char="v"/>
            </a:pPr>
            <a:r>
              <a:rPr kumimoji="0" lang="zh-CN" altLang="en-US" sz="1800" dirty="0">
                <a:latin typeface="Gill Sans MT" panose="020B0502020104020203" pitchFamily="34" charset="0"/>
                <a:ea typeface="宋体" panose="02010600030101010101" pitchFamily="2" charset="-122"/>
              </a:rPr>
              <a:t>端到端时延</a:t>
            </a:r>
            <a:r>
              <a:rPr kumimoji="0" lang="en-US" altLang="zh-CN" sz="1800" dirty="0">
                <a:latin typeface="Gill Sans MT" panose="020B0502020104020203" pitchFamily="34" charset="0"/>
                <a:ea typeface="宋体" panose="02010600030101010101" pitchFamily="2" charset="-122"/>
              </a:rPr>
              <a:t> = 2</a:t>
            </a:r>
            <a:r>
              <a:rPr kumimoji="0" lang="en-US" altLang="zh-CN" sz="1800" i="1" dirty="0">
                <a:latin typeface="Gill Sans MT" panose="020B0502020104020203" pitchFamily="34" charset="0"/>
                <a:ea typeface="宋体" panose="02010600030101010101" pitchFamily="2" charset="-122"/>
              </a:rPr>
              <a:t>L</a:t>
            </a:r>
            <a:r>
              <a:rPr kumimoji="0" lang="en-US" altLang="zh-CN" sz="1800" dirty="0">
                <a:latin typeface="Gill Sans MT" panose="020B0502020104020203" pitchFamily="34" charset="0"/>
                <a:ea typeface="宋体" panose="02010600030101010101" pitchFamily="2" charset="-122"/>
              </a:rPr>
              <a:t>/</a:t>
            </a:r>
            <a:r>
              <a:rPr kumimoji="0" lang="en-US" altLang="zh-CN" sz="1800" i="1" dirty="0">
                <a:latin typeface="Gill Sans MT" panose="020B0502020104020203" pitchFamily="34" charset="0"/>
                <a:ea typeface="宋体" panose="02010600030101010101" pitchFamily="2" charset="-122"/>
              </a:rPr>
              <a:t>R</a:t>
            </a:r>
            <a:r>
              <a:rPr kumimoji="0" lang="en-US" altLang="zh-CN" sz="1800" dirty="0">
                <a:latin typeface="Gill Sans MT" panose="020B0502020104020203" pitchFamily="34" charset="0"/>
                <a:ea typeface="宋体" panose="02010600030101010101" pitchFamily="2" charset="-122"/>
              </a:rPr>
              <a:t> (</a:t>
            </a:r>
            <a:r>
              <a:rPr kumimoji="0" lang="zh-CN" altLang="en-US" sz="1800" dirty="0">
                <a:latin typeface="Gill Sans MT" panose="020B0502020104020203" pitchFamily="34" charset="0"/>
                <a:ea typeface="宋体" panose="02010600030101010101" pitchFamily="2" charset="-122"/>
              </a:rPr>
              <a:t>假设电波</a:t>
            </a:r>
            <a:r>
              <a:rPr kumimoji="0" lang="zh-CN" altLang="en-US" sz="1800" dirty="0">
                <a:solidFill>
                  <a:srgbClr val="FF0000"/>
                </a:solidFill>
                <a:latin typeface="Gill Sans MT" panose="020B0502020104020203" pitchFamily="34" charset="0"/>
                <a:ea typeface="宋体" panose="02010600030101010101" pitchFamily="2" charset="-122"/>
              </a:rPr>
              <a:t>传播时延</a:t>
            </a:r>
            <a:r>
              <a:rPr kumimoji="0" lang="zh-CN" altLang="en-US" sz="1800" dirty="0">
                <a:latin typeface="Gill Sans MT" panose="020B0502020104020203" pitchFamily="34" charset="0"/>
                <a:ea typeface="宋体" panose="02010600030101010101" pitchFamily="2" charset="-122"/>
              </a:rPr>
              <a:t>为</a:t>
            </a:r>
            <a:r>
              <a:rPr kumimoji="0" lang="en-US" altLang="zh-CN" sz="1800" dirty="0">
                <a:latin typeface="Gill Sans MT" panose="020B0502020104020203" pitchFamily="34" charset="0"/>
                <a:ea typeface="宋体" panose="02010600030101010101" pitchFamily="2" charset="-122"/>
              </a:rPr>
              <a:t>0)</a:t>
            </a:r>
          </a:p>
        </p:txBody>
      </p:sp>
    </p:spTree>
    <p:extLst>
      <p:ext uri="{BB962C8B-B14F-4D97-AF65-F5344CB8AC3E}">
        <p14:creationId xmlns:p14="http://schemas.microsoft.com/office/powerpoint/2010/main" val="2944559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70" name="Group 228"/>
          <p:cNvGrpSpPr>
            <a:grpSpLocks/>
          </p:cNvGrpSpPr>
          <p:nvPr/>
        </p:nvGrpSpPr>
        <p:grpSpPr bwMode="auto">
          <a:xfrm>
            <a:off x="3046238" y="2366987"/>
            <a:ext cx="1187450" cy="554037"/>
            <a:chOff x="4650" y="1129"/>
            <a:chExt cx="246" cy="95"/>
          </a:xfrm>
        </p:grpSpPr>
        <p:sp>
          <p:nvSpPr>
            <p:cNvPr id="8404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Times New Roman" panose="02020603050405020304" pitchFamily="18" charset="0"/>
                <a:ea typeface="宋体" panose="02010600030101010101" pitchFamily="2" charset="-122"/>
              </a:endParaRPr>
            </a:p>
          </p:txBody>
        </p:sp>
        <p:sp>
          <p:nvSpPr>
            <p:cNvPr id="8404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latin typeface="Times New Roman" panose="02020603050405020304" pitchFamily="18" charset="0"/>
                <a:ea typeface="宋体" panose="02010600030101010101" pitchFamily="2" charset="-122"/>
              </a:endParaRPr>
            </a:p>
          </p:txBody>
        </p:sp>
        <p:sp>
          <p:nvSpPr>
            <p:cNvPr id="8404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Times New Roman" panose="02020603050405020304" pitchFamily="18" charset="0"/>
                <a:ea typeface="宋体" panose="02010600030101010101" pitchFamily="2" charset="-122"/>
              </a:endParaRPr>
            </a:p>
          </p:txBody>
        </p:sp>
        <p:grpSp>
          <p:nvGrpSpPr>
            <p:cNvPr id="84044" name="Group 232"/>
            <p:cNvGrpSpPr>
              <a:grpSpLocks/>
            </p:cNvGrpSpPr>
            <p:nvPr/>
          </p:nvGrpSpPr>
          <p:grpSpPr bwMode="auto">
            <a:xfrm>
              <a:off x="4699" y="1145"/>
              <a:ext cx="138" cy="29"/>
              <a:chOff x="2468" y="1332"/>
              <a:chExt cx="310" cy="60"/>
            </a:xfrm>
          </p:grpSpPr>
          <p:sp>
            <p:nvSpPr>
              <p:cNvPr id="84047"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048"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4045"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6"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3971" name="Group 105"/>
          <p:cNvGrpSpPr>
            <a:grpSpLocks/>
          </p:cNvGrpSpPr>
          <p:nvPr/>
        </p:nvGrpSpPr>
        <p:grpSpPr bwMode="auto">
          <a:xfrm>
            <a:off x="7507113" y="2590823"/>
            <a:ext cx="779462" cy="679450"/>
            <a:chOff x="-44" y="1473"/>
            <a:chExt cx="981" cy="1105"/>
          </a:xfrm>
        </p:grpSpPr>
        <p:pic>
          <p:nvPicPr>
            <p:cNvPr id="84039"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40" name="Freeform 107"/>
            <p:cNvSpPr>
              <a:spLocks/>
            </p:cNvSpPr>
            <p:nvPr/>
          </p:nvSpPr>
          <p:spPr bwMode="auto">
            <a:xfrm flipH="1">
              <a:off x="374" y="1579"/>
              <a:ext cx="477" cy="506"/>
            </a:xfrm>
            <a:custGeom>
              <a:avLst/>
              <a:gdLst>
                <a:gd name="T0" fmla="*/ 0 w 356"/>
                <a:gd name="T1" fmla="*/ 0 h 368"/>
                <a:gd name="T2" fmla="*/ 210036441 w 356"/>
                <a:gd name="T3" fmla="*/ 32510658 h 368"/>
                <a:gd name="T4" fmla="*/ 249163939 w 356"/>
                <a:gd name="T5" fmla="*/ 677557243 h 368"/>
                <a:gd name="T6" fmla="*/ 54911964 w 356"/>
                <a:gd name="T7" fmla="*/ 8473589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83972" name="Rectangle 2"/>
          <p:cNvSpPr>
            <a:spLocks noGrp="1" noChangeArrowheads="1"/>
          </p:cNvSpPr>
          <p:nvPr>
            <p:ph type="title" idx="4294967295"/>
          </p:nvPr>
        </p:nvSpPr>
        <p:spPr>
          <a:xfrm>
            <a:off x="995189" y="536598"/>
            <a:ext cx="8447087" cy="782638"/>
          </a:xfrm>
        </p:spPr>
        <p:txBody>
          <a:bodyPr/>
          <a:lstStyle/>
          <a:p>
            <a:pPr eaLnBrk="1" hangingPunct="1"/>
            <a:r>
              <a:rPr lang="zh-CN" altLang="en-US">
                <a:ea typeface="宋体" panose="02010600030101010101" pitchFamily="2" charset="-122"/>
              </a:rPr>
              <a:t>分组交换</a:t>
            </a:r>
            <a:r>
              <a:rPr lang="en-US" altLang="zh-CN">
                <a:ea typeface="宋体" panose="02010600030101010101" pitchFamily="2" charset="-122"/>
              </a:rPr>
              <a:t>: </a:t>
            </a:r>
            <a:r>
              <a:rPr lang="zh-CN" altLang="en-US">
                <a:ea typeface="宋体" panose="02010600030101010101" pitchFamily="2" charset="-122"/>
              </a:rPr>
              <a:t>排队时延</a:t>
            </a:r>
            <a:r>
              <a:rPr lang="en-US" altLang="zh-CN">
                <a:ea typeface="宋体" panose="02010600030101010101" pitchFamily="2" charset="-122"/>
              </a:rPr>
              <a:t>, </a:t>
            </a:r>
            <a:r>
              <a:rPr lang="zh-CN" altLang="en-US">
                <a:ea typeface="宋体" panose="02010600030101010101" pitchFamily="2" charset="-122"/>
              </a:rPr>
              <a:t>丢包</a:t>
            </a:r>
            <a:endParaRPr lang="en-US" altLang="zh-CN" sz="4000">
              <a:ea typeface="宋体" panose="02010600030101010101" pitchFamily="2" charset="-122"/>
            </a:endParaRPr>
          </a:p>
        </p:txBody>
      </p:sp>
      <p:sp>
        <p:nvSpPr>
          <p:cNvPr id="83973" name="Line 230"/>
          <p:cNvSpPr>
            <a:spLocks noChangeShapeType="1"/>
          </p:cNvSpPr>
          <p:nvPr/>
        </p:nvSpPr>
        <p:spPr bwMode="auto">
          <a:xfrm>
            <a:off x="4209875" y="2579711"/>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83974" name="Line 276"/>
          <p:cNvSpPr>
            <a:spLocks noChangeShapeType="1"/>
          </p:cNvSpPr>
          <p:nvPr/>
        </p:nvSpPr>
        <p:spPr bwMode="auto">
          <a:xfrm>
            <a:off x="2333450" y="2247924"/>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5" name="Line 277"/>
          <p:cNvSpPr>
            <a:spLocks noChangeShapeType="1"/>
          </p:cNvSpPr>
          <p:nvPr/>
        </p:nvSpPr>
        <p:spPr bwMode="auto">
          <a:xfrm flipV="1">
            <a:off x="2477913" y="2733699"/>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6" name="Line 278"/>
          <p:cNvSpPr>
            <a:spLocks noChangeShapeType="1"/>
          </p:cNvSpPr>
          <p:nvPr/>
        </p:nvSpPr>
        <p:spPr bwMode="auto">
          <a:xfrm>
            <a:off x="4174951" y="2674962"/>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7" name="Line 279"/>
          <p:cNvSpPr>
            <a:spLocks noChangeShapeType="1"/>
          </p:cNvSpPr>
          <p:nvPr/>
        </p:nvSpPr>
        <p:spPr bwMode="auto">
          <a:xfrm flipH="1" flipV="1">
            <a:off x="6778451" y="2857523"/>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8" name="Line 280"/>
          <p:cNvSpPr>
            <a:spLocks noChangeShapeType="1"/>
          </p:cNvSpPr>
          <p:nvPr/>
        </p:nvSpPr>
        <p:spPr bwMode="auto">
          <a:xfrm flipV="1">
            <a:off x="7251525" y="2306662"/>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9" name="Rectangle 287"/>
          <p:cNvSpPr>
            <a:spLocks noChangeArrowheads="1"/>
          </p:cNvSpPr>
          <p:nvPr/>
        </p:nvSpPr>
        <p:spPr bwMode="auto">
          <a:xfrm>
            <a:off x="4373389" y="2462237"/>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3980" name="Rectangle 288"/>
          <p:cNvSpPr>
            <a:spLocks noChangeArrowheads="1"/>
          </p:cNvSpPr>
          <p:nvPr/>
        </p:nvSpPr>
        <p:spPr bwMode="auto">
          <a:xfrm>
            <a:off x="4535314" y="2462237"/>
            <a:ext cx="147637"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3981" name="Rectangle 289"/>
          <p:cNvSpPr>
            <a:spLocks noChangeArrowheads="1"/>
          </p:cNvSpPr>
          <p:nvPr/>
        </p:nvSpPr>
        <p:spPr bwMode="auto">
          <a:xfrm>
            <a:off x="4697239" y="2462237"/>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3982" name="Rectangle 290"/>
          <p:cNvSpPr>
            <a:spLocks noChangeArrowheads="1"/>
          </p:cNvSpPr>
          <p:nvPr/>
        </p:nvSpPr>
        <p:spPr bwMode="auto">
          <a:xfrm>
            <a:off x="4859164" y="2462237"/>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3983" name="Rectangle 291"/>
          <p:cNvSpPr>
            <a:spLocks noChangeArrowheads="1"/>
          </p:cNvSpPr>
          <p:nvPr/>
        </p:nvSpPr>
        <p:spPr bwMode="auto">
          <a:xfrm>
            <a:off x="5021089" y="2462237"/>
            <a:ext cx="147637"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3984" name="Rectangle 292"/>
          <p:cNvSpPr>
            <a:spLocks noChangeArrowheads="1"/>
          </p:cNvSpPr>
          <p:nvPr/>
        </p:nvSpPr>
        <p:spPr bwMode="auto">
          <a:xfrm>
            <a:off x="5392564" y="2462237"/>
            <a:ext cx="147637"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3985" name="Rectangle 293"/>
          <p:cNvSpPr>
            <a:spLocks noChangeArrowheads="1"/>
          </p:cNvSpPr>
          <p:nvPr/>
        </p:nvSpPr>
        <p:spPr bwMode="auto">
          <a:xfrm>
            <a:off x="5830714" y="2457474"/>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83986" name="Group 311"/>
          <p:cNvGrpSpPr>
            <a:grpSpLocks/>
          </p:cNvGrpSpPr>
          <p:nvPr/>
        </p:nvGrpSpPr>
        <p:grpSpPr bwMode="auto">
          <a:xfrm>
            <a:off x="3528838" y="2538437"/>
            <a:ext cx="633412" cy="200025"/>
            <a:chOff x="1800" y="1425"/>
            <a:chExt cx="399" cy="126"/>
          </a:xfrm>
        </p:grpSpPr>
        <p:sp>
          <p:nvSpPr>
            <p:cNvPr id="84035"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4036"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4037"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4038"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83987" name="Rectangle 298"/>
          <p:cNvSpPr>
            <a:spLocks noChangeArrowheads="1"/>
          </p:cNvSpPr>
          <p:nvPr/>
        </p:nvSpPr>
        <p:spPr bwMode="auto">
          <a:xfrm>
            <a:off x="2871614" y="2438424"/>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3988" name="Rectangle 299"/>
          <p:cNvSpPr>
            <a:spLocks noChangeArrowheads="1"/>
          </p:cNvSpPr>
          <p:nvPr/>
        </p:nvSpPr>
        <p:spPr bwMode="auto">
          <a:xfrm>
            <a:off x="2652539" y="3009924"/>
            <a:ext cx="147637"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3989" name="Line 300"/>
          <p:cNvSpPr>
            <a:spLocks noChangeShapeType="1"/>
          </p:cNvSpPr>
          <p:nvPr/>
        </p:nvSpPr>
        <p:spPr bwMode="auto">
          <a:xfrm>
            <a:off x="2833513" y="2387623"/>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0" name="Line 301"/>
          <p:cNvSpPr>
            <a:spLocks noChangeShapeType="1"/>
          </p:cNvSpPr>
          <p:nvPr/>
        </p:nvSpPr>
        <p:spPr bwMode="auto">
          <a:xfrm flipV="1">
            <a:off x="2835101" y="2859112"/>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1" name="Line 302"/>
          <p:cNvSpPr>
            <a:spLocks noChangeShapeType="1"/>
          </p:cNvSpPr>
          <p:nvPr/>
        </p:nvSpPr>
        <p:spPr bwMode="auto">
          <a:xfrm>
            <a:off x="4754389" y="2352698"/>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2" name="Text Box 303"/>
          <p:cNvSpPr txBox="1">
            <a:spLocks noChangeArrowheads="1"/>
          </p:cNvSpPr>
          <p:nvPr/>
        </p:nvSpPr>
        <p:spPr bwMode="auto">
          <a:xfrm>
            <a:off x="1492075" y="1909786"/>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6600"/>
                </a:solidFill>
                <a:latin typeface="Arial" panose="020B0604020202020204" pitchFamily="34" charset="0"/>
                <a:ea typeface="宋体" panose="02010600030101010101" pitchFamily="2" charset="-122"/>
              </a:rPr>
              <a:t>A</a:t>
            </a:r>
          </a:p>
        </p:txBody>
      </p:sp>
      <p:sp>
        <p:nvSpPr>
          <p:cNvPr id="83993" name="Text Box 304"/>
          <p:cNvSpPr txBox="1">
            <a:spLocks noChangeArrowheads="1"/>
          </p:cNvSpPr>
          <p:nvPr/>
        </p:nvSpPr>
        <p:spPr bwMode="auto">
          <a:xfrm>
            <a:off x="1631775" y="2884511"/>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000099"/>
                </a:solidFill>
                <a:latin typeface="Arial" panose="020B0604020202020204" pitchFamily="34" charset="0"/>
                <a:ea typeface="宋体" panose="02010600030101010101" pitchFamily="2" charset="-122"/>
              </a:rPr>
              <a:t>B</a:t>
            </a:r>
          </a:p>
        </p:txBody>
      </p:sp>
      <p:sp>
        <p:nvSpPr>
          <p:cNvPr id="83994" name="Text Box 305"/>
          <p:cNvSpPr txBox="1">
            <a:spLocks noChangeArrowheads="1"/>
          </p:cNvSpPr>
          <p:nvPr/>
        </p:nvSpPr>
        <p:spPr bwMode="auto">
          <a:xfrm>
            <a:off x="7346775" y="1741511"/>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C</a:t>
            </a:r>
            <a:endParaRPr kumimoji="0" lang="en-US" altLang="zh-CN" sz="1800">
              <a:solidFill>
                <a:schemeClr val="accent1"/>
              </a:solidFill>
              <a:latin typeface="Arial" panose="020B0604020202020204" pitchFamily="34" charset="0"/>
              <a:ea typeface="宋体" panose="02010600030101010101" pitchFamily="2" charset="-122"/>
            </a:endParaRPr>
          </a:p>
        </p:txBody>
      </p:sp>
      <p:sp>
        <p:nvSpPr>
          <p:cNvPr id="83995" name="Text Box 308"/>
          <p:cNvSpPr txBox="1">
            <a:spLocks noChangeArrowheads="1"/>
          </p:cNvSpPr>
          <p:nvPr/>
        </p:nvSpPr>
        <p:spPr bwMode="auto">
          <a:xfrm>
            <a:off x="2379489" y="1862162"/>
            <a:ext cx="1563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R</a:t>
            </a:r>
            <a:r>
              <a:rPr kumimoji="0" lang="en-US" altLang="zh-CN" sz="1800">
                <a:latin typeface="Arial" panose="020B0604020202020204" pitchFamily="34" charset="0"/>
                <a:ea typeface="宋体" panose="02010600030101010101" pitchFamily="2" charset="-122"/>
              </a:rPr>
              <a:t> = 100 Mb/s</a:t>
            </a:r>
          </a:p>
        </p:txBody>
      </p:sp>
      <p:sp>
        <p:nvSpPr>
          <p:cNvPr id="83996" name="Text Box 309"/>
          <p:cNvSpPr txBox="1">
            <a:spLocks noChangeArrowheads="1"/>
          </p:cNvSpPr>
          <p:nvPr/>
        </p:nvSpPr>
        <p:spPr bwMode="auto">
          <a:xfrm>
            <a:off x="4368626" y="2714648"/>
            <a:ext cx="16414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i="1">
                <a:latin typeface="Arial" panose="020B0604020202020204" pitchFamily="34" charset="0"/>
                <a:ea typeface="宋体" panose="02010600030101010101" pitchFamily="2" charset="-122"/>
              </a:rPr>
              <a:t>R</a:t>
            </a:r>
            <a:r>
              <a:rPr kumimoji="0" lang="en-US" altLang="zh-CN" sz="2000">
                <a:latin typeface="Arial" panose="020B0604020202020204" pitchFamily="34" charset="0"/>
                <a:ea typeface="宋体" panose="02010600030101010101" pitchFamily="2" charset="-122"/>
              </a:rPr>
              <a:t> = 1.5 Mb/s</a:t>
            </a:r>
            <a:endParaRPr kumimoji="0" lang="en-US" altLang="zh-CN" sz="1800">
              <a:solidFill>
                <a:schemeClr val="accent1"/>
              </a:solidFill>
              <a:latin typeface="Arial" panose="020B0604020202020204" pitchFamily="34" charset="0"/>
              <a:ea typeface="宋体" panose="02010600030101010101" pitchFamily="2" charset="-122"/>
            </a:endParaRPr>
          </a:p>
        </p:txBody>
      </p:sp>
      <p:sp>
        <p:nvSpPr>
          <p:cNvPr id="83997" name="Text Box 310"/>
          <p:cNvSpPr txBox="1">
            <a:spLocks noChangeArrowheads="1"/>
          </p:cNvSpPr>
          <p:nvPr/>
        </p:nvSpPr>
        <p:spPr bwMode="auto">
          <a:xfrm>
            <a:off x="6765751" y="327027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solidFill>
                <a:schemeClr val="accent1"/>
              </a:solidFill>
              <a:latin typeface="Arial" panose="020B0604020202020204" pitchFamily="34" charset="0"/>
              <a:ea typeface="宋体" panose="02010600030101010101" pitchFamily="2" charset="-122"/>
            </a:endParaRPr>
          </a:p>
        </p:txBody>
      </p:sp>
      <p:sp>
        <p:nvSpPr>
          <p:cNvPr id="83998" name="Line 281"/>
          <p:cNvSpPr>
            <a:spLocks noChangeShapeType="1"/>
          </p:cNvSpPr>
          <p:nvPr/>
        </p:nvSpPr>
        <p:spPr bwMode="auto">
          <a:xfrm flipV="1">
            <a:off x="7405513" y="3422673"/>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9" name="Line 283"/>
          <p:cNvSpPr>
            <a:spLocks noChangeShapeType="1"/>
          </p:cNvSpPr>
          <p:nvPr/>
        </p:nvSpPr>
        <p:spPr bwMode="auto">
          <a:xfrm flipH="1">
            <a:off x="7381701" y="3125812"/>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00" name="Text Box 306"/>
          <p:cNvSpPr txBox="1">
            <a:spLocks noChangeArrowheads="1"/>
          </p:cNvSpPr>
          <p:nvPr/>
        </p:nvSpPr>
        <p:spPr bwMode="auto">
          <a:xfrm>
            <a:off x="8299276" y="2500336"/>
            <a:ext cx="404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D</a:t>
            </a:r>
            <a:endParaRPr kumimoji="0" lang="en-US" altLang="zh-CN" sz="1800">
              <a:solidFill>
                <a:schemeClr val="accent1"/>
              </a:solidFill>
              <a:latin typeface="Arial" panose="020B0604020202020204" pitchFamily="34" charset="0"/>
              <a:ea typeface="宋体" panose="02010600030101010101" pitchFamily="2" charset="-122"/>
            </a:endParaRPr>
          </a:p>
        </p:txBody>
      </p:sp>
      <p:sp>
        <p:nvSpPr>
          <p:cNvPr id="84001" name="Text Box 307"/>
          <p:cNvSpPr txBox="1">
            <a:spLocks noChangeArrowheads="1"/>
          </p:cNvSpPr>
          <p:nvPr/>
        </p:nvSpPr>
        <p:spPr bwMode="auto">
          <a:xfrm>
            <a:off x="9042225" y="3116286"/>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E</a:t>
            </a:r>
            <a:endParaRPr kumimoji="0" lang="en-US" altLang="zh-CN" sz="1800">
              <a:solidFill>
                <a:schemeClr val="accent1"/>
              </a:solidFill>
              <a:latin typeface="Arial" panose="020B0604020202020204" pitchFamily="34" charset="0"/>
              <a:ea typeface="宋体" panose="02010600030101010101" pitchFamily="2" charset="-122"/>
            </a:endParaRPr>
          </a:p>
        </p:txBody>
      </p:sp>
      <p:sp>
        <p:nvSpPr>
          <p:cNvPr id="84002" name="Text Box 330"/>
          <p:cNvSpPr txBox="1">
            <a:spLocks noChangeArrowheads="1"/>
          </p:cNvSpPr>
          <p:nvPr/>
        </p:nvSpPr>
        <p:spPr bwMode="auto">
          <a:xfrm>
            <a:off x="2793826" y="3260749"/>
            <a:ext cx="235426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5000"/>
              </a:lnSpc>
              <a:spcBef>
                <a:spcPct val="0"/>
              </a:spcBef>
              <a:buClrTx/>
              <a:buSzTx/>
              <a:buFontTx/>
              <a:buNone/>
            </a:pPr>
            <a:r>
              <a:rPr kumimoji="0" lang="zh-CN" altLang="en-US" sz="1800">
                <a:latin typeface="Arial" panose="020B0604020202020204" pitchFamily="34" charset="0"/>
                <a:ea typeface="宋体" panose="02010600030101010101" pitchFamily="2" charset="-122"/>
              </a:rPr>
              <a:t>分组队列</a:t>
            </a:r>
            <a:endParaRPr kumimoji="0" lang="en-US" altLang="zh-CN" sz="1800">
              <a:latin typeface="Arial" panose="020B0604020202020204" pitchFamily="34" charset="0"/>
              <a:ea typeface="宋体" panose="02010600030101010101" pitchFamily="2" charset="-122"/>
            </a:endParaRPr>
          </a:p>
          <a:p>
            <a:pPr algn="ctr" eaLnBrk="1" hangingPunct="1">
              <a:lnSpc>
                <a:spcPct val="85000"/>
              </a:lnSpc>
              <a:spcBef>
                <a:spcPct val="0"/>
              </a:spcBef>
              <a:buClrTx/>
              <a:buSzTx/>
              <a:buFontTx/>
              <a:buNone/>
            </a:pPr>
            <a:r>
              <a:rPr kumimoji="0" lang="zh-CN" altLang="en-US" sz="1800">
                <a:latin typeface="Arial" panose="020B0604020202020204" pitchFamily="34" charset="0"/>
                <a:ea typeface="宋体" panose="02010600030101010101" pitchFamily="2" charset="-122"/>
              </a:rPr>
              <a:t>等待传输</a:t>
            </a:r>
            <a:endParaRPr kumimoji="0" lang="en-US" altLang="zh-CN" sz="1800">
              <a:solidFill>
                <a:schemeClr val="accent1"/>
              </a:solidFill>
              <a:latin typeface="Arial" panose="020B0604020202020204" pitchFamily="34" charset="0"/>
              <a:ea typeface="宋体" panose="02010600030101010101" pitchFamily="2" charset="-122"/>
            </a:endParaRPr>
          </a:p>
        </p:txBody>
      </p:sp>
      <p:sp>
        <p:nvSpPr>
          <p:cNvPr id="84003" name="Line 332"/>
          <p:cNvSpPr>
            <a:spLocks noChangeShapeType="1"/>
          </p:cNvSpPr>
          <p:nvPr/>
        </p:nvSpPr>
        <p:spPr bwMode="auto">
          <a:xfrm flipV="1">
            <a:off x="3633614" y="2790849"/>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4004" name="Group 96"/>
          <p:cNvGrpSpPr>
            <a:grpSpLocks/>
          </p:cNvGrpSpPr>
          <p:nvPr/>
        </p:nvGrpSpPr>
        <p:grpSpPr bwMode="auto">
          <a:xfrm>
            <a:off x="1641301" y="1927248"/>
            <a:ext cx="779463" cy="679450"/>
            <a:chOff x="-44" y="1473"/>
            <a:chExt cx="981" cy="1105"/>
          </a:xfrm>
        </p:grpSpPr>
        <p:pic>
          <p:nvPicPr>
            <p:cNvPr id="84033"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4" name="Freeform 98"/>
            <p:cNvSpPr>
              <a:spLocks/>
            </p:cNvSpPr>
            <p:nvPr/>
          </p:nvSpPr>
          <p:spPr bwMode="auto">
            <a:xfrm flipH="1">
              <a:off x="374" y="1579"/>
              <a:ext cx="477" cy="506"/>
            </a:xfrm>
            <a:custGeom>
              <a:avLst/>
              <a:gdLst>
                <a:gd name="T0" fmla="*/ 0 w 356"/>
                <a:gd name="T1" fmla="*/ 0 h 368"/>
                <a:gd name="T2" fmla="*/ 210036441 w 356"/>
                <a:gd name="T3" fmla="*/ 32510658 h 368"/>
                <a:gd name="T4" fmla="*/ 249163939 w 356"/>
                <a:gd name="T5" fmla="*/ 677557243 h 368"/>
                <a:gd name="T6" fmla="*/ 54911964 w 356"/>
                <a:gd name="T7" fmla="*/ 8473589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4005" name="Group 99"/>
          <p:cNvGrpSpPr>
            <a:grpSpLocks/>
          </p:cNvGrpSpPr>
          <p:nvPr/>
        </p:nvGrpSpPr>
        <p:grpSpPr bwMode="auto">
          <a:xfrm>
            <a:off x="1828626" y="2901973"/>
            <a:ext cx="779463" cy="679450"/>
            <a:chOff x="-44" y="1473"/>
            <a:chExt cx="981" cy="1105"/>
          </a:xfrm>
        </p:grpSpPr>
        <p:pic>
          <p:nvPicPr>
            <p:cNvPr id="84031"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2" name="Freeform 101"/>
            <p:cNvSpPr>
              <a:spLocks/>
            </p:cNvSpPr>
            <p:nvPr/>
          </p:nvSpPr>
          <p:spPr bwMode="auto">
            <a:xfrm flipH="1">
              <a:off x="374" y="1579"/>
              <a:ext cx="477" cy="506"/>
            </a:xfrm>
            <a:custGeom>
              <a:avLst/>
              <a:gdLst>
                <a:gd name="T0" fmla="*/ 0 w 356"/>
                <a:gd name="T1" fmla="*/ 0 h 368"/>
                <a:gd name="T2" fmla="*/ 210036441 w 356"/>
                <a:gd name="T3" fmla="*/ 32510658 h 368"/>
                <a:gd name="T4" fmla="*/ 249163939 w 356"/>
                <a:gd name="T5" fmla="*/ 677557243 h 368"/>
                <a:gd name="T6" fmla="*/ 54911964 w 356"/>
                <a:gd name="T7" fmla="*/ 8473589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4006" name="Group 102"/>
          <p:cNvGrpSpPr>
            <a:grpSpLocks/>
          </p:cNvGrpSpPr>
          <p:nvPr/>
        </p:nvGrpSpPr>
        <p:grpSpPr bwMode="auto">
          <a:xfrm>
            <a:off x="8224663" y="2962298"/>
            <a:ext cx="779462" cy="679450"/>
            <a:chOff x="-44" y="1473"/>
            <a:chExt cx="981" cy="1105"/>
          </a:xfrm>
        </p:grpSpPr>
        <p:pic>
          <p:nvPicPr>
            <p:cNvPr id="84029"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0" name="Freeform 104"/>
            <p:cNvSpPr>
              <a:spLocks/>
            </p:cNvSpPr>
            <p:nvPr/>
          </p:nvSpPr>
          <p:spPr bwMode="auto">
            <a:xfrm flipH="1">
              <a:off x="374" y="1579"/>
              <a:ext cx="477" cy="506"/>
            </a:xfrm>
            <a:custGeom>
              <a:avLst/>
              <a:gdLst>
                <a:gd name="T0" fmla="*/ 0 w 356"/>
                <a:gd name="T1" fmla="*/ 0 h 368"/>
                <a:gd name="T2" fmla="*/ 210036441 w 356"/>
                <a:gd name="T3" fmla="*/ 32510658 h 368"/>
                <a:gd name="T4" fmla="*/ 249163939 w 356"/>
                <a:gd name="T5" fmla="*/ 677557243 h 368"/>
                <a:gd name="T6" fmla="*/ 54911964 w 356"/>
                <a:gd name="T7" fmla="*/ 8473589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4007" name="Group 108"/>
          <p:cNvGrpSpPr>
            <a:grpSpLocks/>
          </p:cNvGrpSpPr>
          <p:nvPr/>
        </p:nvGrpSpPr>
        <p:grpSpPr bwMode="auto">
          <a:xfrm>
            <a:off x="7589663" y="1770086"/>
            <a:ext cx="779462" cy="679450"/>
            <a:chOff x="-44" y="1473"/>
            <a:chExt cx="981" cy="1105"/>
          </a:xfrm>
        </p:grpSpPr>
        <p:pic>
          <p:nvPicPr>
            <p:cNvPr id="84027"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28" name="Freeform 110"/>
            <p:cNvSpPr>
              <a:spLocks/>
            </p:cNvSpPr>
            <p:nvPr/>
          </p:nvSpPr>
          <p:spPr bwMode="auto">
            <a:xfrm flipH="1">
              <a:off x="374" y="1579"/>
              <a:ext cx="477" cy="506"/>
            </a:xfrm>
            <a:custGeom>
              <a:avLst/>
              <a:gdLst>
                <a:gd name="T0" fmla="*/ 0 w 356"/>
                <a:gd name="T1" fmla="*/ 0 h 368"/>
                <a:gd name="T2" fmla="*/ 210036441 w 356"/>
                <a:gd name="T3" fmla="*/ 32510658 h 368"/>
                <a:gd name="T4" fmla="*/ 249163939 w 356"/>
                <a:gd name="T5" fmla="*/ 677557243 h 368"/>
                <a:gd name="T6" fmla="*/ 54911964 w 356"/>
                <a:gd name="T7" fmla="*/ 8473589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4008" name="Group 228"/>
          <p:cNvGrpSpPr>
            <a:grpSpLocks/>
          </p:cNvGrpSpPr>
          <p:nvPr/>
        </p:nvGrpSpPr>
        <p:grpSpPr bwMode="auto">
          <a:xfrm>
            <a:off x="6133926" y="2436837"/>
            <a:ext cx="1128713" cy="439737"/>
            <a:chOff x="4650" y="1129"/>
            <a:chExt cx="246" cy="95"/>
          </a:xfrm>
        </p:grpSpPr>
        <p:sp>
          <p:nvSpPr>
            <p:cNvPr id="8401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Times New Roman" panose="02020603050405020304" pitchFamily="18" charset="0"/>
                <a:ea typeface="宋体" panose="02010600030101010101" pitchFamily="2" charset="-122"/>
              </a:endParaRPr>
            </a:p>
          </p:txBody>
        </p:sp>
        <p:sp>
          <p:nvSpPr>
            <p:cNvPr id="8402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latin typeface="Times New Roman" panose="02020603050405020304" pitchFamily="18" charset="0"/>
                <a:ea typeface="宋体" panose="02010600030101010101" pitchFamily="2" charset="-122"/>
              </a:endParaRPr>
            </a:p>
          </p:txBody>
        </p:sp>
        <p:sp>
          <p:nvSpPr>
            <p:cNvPr id="8402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Times New Roman" panose="02020603050405020304" pitchFamily="18" charset="0"/>
                <a:ea typeface="宋体" panose="02010600030101010101" pitchFamily="2" charset="-122"/>
              </a:endParaRPr>
            </a:p>
          </p:txBody>
        </p:sp>
        <p:grpSp>
          <p:nvGrpSpPr>
            <p:cNvPr id="84022" name="Group 232"/>
            <p:cNvGrpSpPr>
              <a:grpSpLocks/>
            </p:cNvGrpSpPr>
            <p:nvPr/>
          </p:nvGrpSpPr>
          <p:grpSpPr bwMode="auto">
            <a:xfrm>
              <a:off x="4699" y="1145"/>
              <a:ext cx="138" cy="29"/>
              <a:chOff x="2468" y="1332"/>
              <a:chExt cx="310" cy="60"/>
            </a:xfrm>
          </p:grpSpPr>
          <p:sp>
            <p:nvSpPr>
              <p:cNvPr id="84025"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026"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4023"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24"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4009" name="Rectangle 6"/>
          <p:cNvSpPr>
            <a:spLocks noChangeArrowheads="1"/>
          </p:cNvSpPr>
          <p:nvPr/>
        </p:nvSpPr>
        <p:spPr bwMode="auto">
          <a:xfrm>
            <a:off x="1349201" y="4206899"/>
            <a:ext cx="8131175"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800100" indent="-34290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buClr>
                <a:schemeClr val="accent2"/>
              </a:buClr>
              <a:buSzPct val="85000"/>
              <a:buFont typeface="Wingdings" panose="05000000000000000000" pitchFamily="2" charset="2"/>
              <a:buNone/>
            </a:pPr>
            <a:r>
              <a:rPr kumimoji="0" lang="zh-CN" altLang="en-US" sz="2800">
                <a:solidFill>
                  <a:srgbClr val="C00000"/>
                </a:solidFill>
                <a:latin typeface="Gill Sans MT" panose="020B0502020104020203" pitchFamily="34" charset="0"/>
                <a:ea typeface="宋体" panose="02010600030101010101" pitchFamily="2" charset="-122"/>
              </a:rPr>
              <a:t>排队和丢包</a:t>
            </a:r>
            <a:r>
              <a:rPr kumimoji="0" lang="en-US" altLang="zh-CN" sz="2800">
                <a:solidFill>
                  <a:srgbClr val="C00000"/>
                </a:solidFill>
                <a:latin typeface="Gill Sans MT" panose="020B0502020104020203" pitchFamily="34" charset="0"/>
                <a:ea typeface="宋体" panose="02010600030101010101" pitchFamily="2" charset="-122"/>
              </a:rPr>
              <a:t>: </a:t>
            </a:r>
          </a:p>
          <a:p>
            <a:pPr eaLnBrk="1" hangingPunct="1">
              <a:lnSpc>
                <a:spcPct val="85000"/>
              </a:lnSpc>
              <a:buClr>
                <a:srgbClr val="000099"/>
              </a:buClr>
              <a:buSzPct val="7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当网络流量的到达速率持续大于链路的传输速率</a:t>
            </a:r>
            <a:r>
              <a:rPr kumimoji="0" lang="en-US" altLang="zh-CN" sz="1800">
                <a:latin typeface="Gill Sans MT" panose="020B0502020104020203" pitchFamily="34" charset="0"/>
                <a:ea typeface="宋体" panose="02010600030101010101" pitchFamily="2" charset="-122"/>
              </a:rPr>
              <a:t>:</a:t>
            </a:r>
          </a:p>
          <a:p>
            <a:pPr lvl="1" eaLnBrk="1" hangingPunct="1">
              <a:lnSpc>
                <a:spcPct val="85000"/>
              </a:lnSpc>
              <a:buClr>
                <a:srgbClr val="000099"/>
              </a:buClr>
              <a:buSzPct val="100000"/>
              <a:buFont typeface="Wingdings" panose="05000000000000000000" pitchFamily="2" charset="2"/>
              <a:buChar char="§"/>
            </a:pPr>
            <a:r>
              <a:rPr kumimoji="0" lang="zh-CN" altLang="en-US" sz="1800">
                <a:latin typeface="Gill Sans MT" panose="020B0502020104020203" pitchFamily="34" charset="0"/>
                <a:ea typeface="宋体" panose="02010600030101010101" pitchFamily="2" charset="-122"/>
              </a:rPr>
              <a:t>分组排队，等待链路的传输</a:t>
            </a:r>
            <a:endParaRPr kumimoji="0" lang="en-US" altLang="zh-CN" sz="1800">
              <a:latin typeface="Gill Sans MT" panose="020B0502020104020203" pitchFamily="34" charset="0"/>
              <a:ea typeface="宋体" panose="02010600030101010101" pitchFamily="2" charset="-122"/>
            </a:endParaRPr>
          </a:p>
          <a:p>
            <a:pPr lvl="1" eaLnBrk="1" hangingPunct="1">
              <a:lnSpc>
                <a:spcPct val="85000"/>
              </a:lnSpc>
              <a:buClr>
                <a:srgbClr val="000099"/>
              </a:buClr>
              <a:buSzTx/>
              <a:buFont typeface="Wingdings" panose="05000000000000000000" pitchFamily="2" charset="2"/>
              <a:buChar char="§"/>
            </a:pPr>
            <a:r>
              <a:rPr kumimoji="0" lang="zh-CN" altLang="en-US" sz="1800">
                <a:latin typeface="Gill Sans MT" panose="020B0502020104020203" pitchFamily="34" charset="0"/>
                <a:ea typeface="宋体" panose="02010600030101010101" pitchFamily="2" charset="-122"/>
              </a:rPr>
              <a:t>当路由器的内存（缓存）溢出，出现丢包</a:t>
            </a:r>
            <a:endParaRPr kumimoji="0" lang="en-US" altLang="zh-CN" sz="1800">
              <a:latin typeface="Gill Sans MT" panose="020B0502020104020203" pitchFamily="34" charset="0"/>
              <a:ea typeface="宋体" panose="02010600030101010101" pitchFamily="2" charset="-122"/>
            </a:endParaRPr>
          </a:p>
        </p:txBody>
      </p:sp>
      <p:grpSp>
        <p:nvGrpSpPr>
          <p:cNvPr id="84010" name="Group 228"/>
          <p:cNvGrpSpPr>
            <a:grpSpLocks/>
          </p:cNvGrpSpPr>
          <p:nvPr/>
        </p:nvGrpSpPr>
        <p:grpSpPr bwMode="auto">
          <a:xfrm>
            <a:off x="6273626" y="3206773"/>
            <a:ext cx="1128713" cy="439738"/>
            <a:chOff x="4650" y="1129"/>
            <a:chExt cx="246" cy="95"/>
          </a:xfrm>
        </p:grpSpPr>
        <p:sp>
          <p:nvSpPr>
            <p:cNvPr id="8401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Times New Roman" panose="02020603050405020304" pitchFamily="18" charset="0"/>
                <a:ea typeface="宋体" panose="02010600030101010101" pitchFamily="2" charset="-122"/>
              </a:endParaRPr>
            </a:p>
          </p:txBody>
        </p:sp>
        <p:sp>
          <p:nvSpPr>
            <p:cNvPr id="8401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latin typeface="Times New Roman" panose="02020603050405020304" pitchFamily="18" charset="0"/>
                <a:ea typeface="宋体" panose="02010600030101010101" pitchFamily="2" charset="-122"/>
              </a:endParaRPr>
            </a:p>
          </p:txBody>
        </p:sp>
        <p:sp>
          <p:nvSpPr>
            <p:cNvPr id="8401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Times New Roman" panose="02020603050405020304" pitchFamily="18" charset="0"/>
                <a:ea typeface="宋体" panose="02010600030101010101" pitchFamily="2" charset="-122"/>
              </a:endParaRPr>
            </a:p>
          </p:txBody>
        </p:sp>
        <p:grpSp>
          <p:nvGrpSpPr>
            <p:cNvPr id="84014" name="Group 232"/>
            <p:cNvGrpSpPr>
              <a:grpSpLocks/>
            </p:cNvGrpSpPr>
            <p:nvPr/>
          </p:nvGrpSpPr>
          <p:grpSpPr bwMode="auto">
            <a:xfrm>
              <a:off x="4699" y="1145"/>
              <a:ext cx="138" cy="29"/>
              <a:chOff x="2468" y="1332"/>
              <a:chExt cx="310" cy="60"/>
            </a:xfrm>
          </p:grpSpPr>
          <p:sp>
            <p:nvSpPr>
              <p:cNvPr id="84017"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018"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4015"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6"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5615132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idx="4294967295"/>
          </p:nvPr>
        </p:nvSpPr>
        <p:spPr/>
        <p:txBody>
          <a:bodyPr/>
          <a:lstStyle/>
          <a:p>
            <a:r>
              <a:rPr lang="zh-CN" altLang="en-US" sz="3200"/>
              <a:t>分组交换的优势</a:t>
            </a:r>
          </a:p>
        </p:txBody>
      </p:sp>
      <p:sp>
        <p:nvSpPr>
          <p:cNvPr id="86019" name="Content Placeholder 2"/>
          <p:cNvSpPr>
            <a:spLocks noGrp="1"/>
          </p:cNvSpPr>
          <p:nvPr>
            <p:ph idx="4294967295"/>
          </p:nvPr>
        </p:nvSpPr>
        <p:spPr/>
        <p:txBody>
          <a:bodyPr/>
          <a:lstStyle/>
          <a:p>
            <a:r>
              <a:rPr lang="zh-CN" altLang="en-US"/>
              <a:t>不存在带宽浪费 </a:t>
            </a:r>
            <a:r>
              <a:rPr lang="en-US" altLang="zh-CN"/>
              <a:t>(</a:t>
            </a:r>
            <a:r>
              <a:rPr lang="zh-CN" altLang="en-US"/>
              <a:t>并不一定完全准确</a:t>
            </a:r>
            <a:r>
              <a:rPr lang="en-US" altLang="zh-CN"/>
              <a:t>)</a:t>
            </a:r>
          </a:p>
          <a:p>
            <a:pPr lvl="1"/>
            <a:r>
              <a:rPr lang="zh-CN" altLang="en-US"/>
              <a:t>在链路空闲时不预留链路资源</a:t>
            </a:r>
            <a:endParaRPr lang="en-US" altLang="zh-CN"/>
          </a:p>
          <a:p>
            <a:r>
              <a:rPr lang="zh-CN" altLang="en-US"/>
              <a:t>多路复用技术</a:t>
            </a:r>
            <a:endParaRPr lang="en-US" altLang="zh-CN"/>
          </a:p>
          <a:p>
            <a:pPr lvl="1"/>
            <a:r>
              <a:rPr lang="zh-CN" altLang="en-US"/>
              <a:t>统计复用</a:t>
            </a:r>
          </a:p>
          <a:p>
            <a:r>
              <a:rPr lang="zh-CN" altLang="en-US"/>
              <a:t>服务</a:t>
            </a:r>
          </a:p>
          <a:p>
            <a:pPr lvl="1"/>
            <a:r>
              <a:rPr lang="zh-CN" altLang="en-US"/>
              <a:t>尽可能建立更多的连接</a:t>
            </a:r>
            <a:endParaRPr lang="en-US" altLang="zh-CN"/>
          </a:p>
          <a:p>
            <a:pPr lvl="1"/>
            <a:r>
              <a:rPr lang="zh-CN" altLang="en-US"/>
              <a:t>不拒绝新用户服务请求</a:t>
            </a:r>
          </a:p>
          <a:p>
            <a:r>
              <a:rPr lang="zh-CN" altLang="en-US"/>
              <a:t>健壮性</a:t>
            </a:r>
          </a:p>
          <a:p>
            <a:pPr lvl="1"/>
            <a:r>
              <a:rPr lang="zh-CN" altLang="en-US"/>
              <a:t>对网络错误及拥塞具有一定的自治愈性</a:t>
            </a:r>
            <a:endParaRPr lang="en-US" altLang="zh-CN"/>
          </a:p>
          <a:p>
            <a:pPr lvl="1"/>
            <a:endParaRPr lang="en-US" altLang="zh-CN"/>
          </a:p>
        </p:txBody>
      </p:sp>
      <p:sp>
        <p:nvSpPr>
          <p:cNvPr id="86020" name="Slide Number Placeholder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fld id="{E47997CC-6E3F-44E9-9B33-C778ED7B5FE5}" type="slidenum">
              <a:rPr kumimoji="0" lang="en-US" altLang="zh-CN" sz="1000">
                <a:latin typeface="Arial" panose="020B0604020202020204" pitchFamily="34" charset="0"/>
                <a:ea typeface="宋体" panose="02010600030101010101" pitchFamily="2" charset="-122"/>
              </a:rPr>
              <a:pPr algn="r" eaLnBrk="1" hangingPunct="1">
                <a:spcBef>
                  <a:spcPct val="0"/>
                </a:spcBef>
                <a:buClrTx/>
                <a:buSzTx/>
                <a:buFontTx/>
                <a:buNone/>
              </a:pPr>
              <a:t>55</a:t>
            </a:fld>
            <a:endParaRPr kumimoji="0" lang="en-US" altLang="zh-CN" sz="10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38498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idx="4294967295"/>
          </p:nvPr>
        </p:nvSpPr>
        <p:spPr/>
        <p:txBody>
          <a:bodyPr/>
          <a:lstStyle/>
          <a:p>
            <a:r>
              <a:rPr lang="zh-CN" altLang="en-US" sz="3200"/>
              <a:t>分组交换的缺点</a:t>
            </a:r>
            <a:endParaRPr lang="en-US" altLang="zh-CN" sz="3200"/>
          </a:p>
        </p:txBody>
      </p:sp>
      <p:sp>
        <p:nvSpPr>
          <p:cNvPr id="88067" name="Content Placeholder 2"/>
          <p:cNvSpPr>
            <a:spLocks noGrp="1"/>
          </p:cNvSpPr>
          <p:nvPr>
            <p:ph idx="4294967295"/>
          </p:nvPr>
        </p:nvSpPr>
        <p:spPr/>
        <p:txBody>
          <a:bodyPr/>
          <a:lstStyle/>
          <a:p>
            <a:r>
              <a:rPr lang="zh-CN" altLang="en-US"/>
              <a:t>无法保证带宽</a:t>
            </a:r>
            <a:endParaRPr lang="en-US" altLang="zh-CN"/>
          </a:p>
          <a:p>
            <a:pPr lvl="1"/>
            <a:r>
              <a:rPr lang="zh-CN" altLang="en-US"/>
              <a:t>难以支持需要服务质量</a:t>
            </a:r>
            <a:r>
              <a:rPr lang="en-US" altLang="zh-CN"/>
              <a:t>(QoS)</a:t>
            </a:r>
            <a:r>
              <a:rPr lang="zh-CN" altLang="en-US"/>
              <a:t>的应用</a:t>
            </a:r>
            <a:endParaRPr lang="en-US" altLang="zh-CN"/>
          </a:p>
          <a:p>
            <a:r>
              <a:rPr lang="zh-CN" altLang="en-US"/>
              <a:t>每个分组的开销</a:t>
            </a:r>
          </a:p>
          <a:p>
            <a:pPr lvl="1"/>
            <a:r>
              <a:rPr lang="zh-CN" altLang="en-US"/>
              <a:t>需要包含源地址和目的地址等信息的首部</a:t>
            </a:r>
            <a:endParaRPr lang="en-US" altLang="zh-CN"/>
          </a:p>
          <a:p>
            <a:r>
              <a:rPr lang="zh-CN" altLang="en-US"/>
              <a:t>复杂的端到端控制</a:t>
            </a:r>
            <a:endParaRPr lang="en-US" altLang="zh-CN"/>
          </a:p>
          <a:p>
            <a:pPr lvl="1"/>
            <a:r>
              <a:rPr lang="zh-CN" altLang="en-US"/>
              <a:t>分组可能丢失、错误以及乱序到达</a:t>
            </a:r>
            <a:endParaRPr lang="en-US" altLang="zh-CN"/>
          </a:p>
          <a:p>
            <a:r>
              <a:rPr lang="zh-CN" altLang="en-US"/>
              <a:t>时延和拥塞</a:t>
            </a:r>
          </a:p>
          <a:p>
            <a:pPr lvl="1"/>
            <a:r>
              <a:rPr lang="zh-CN" altLang="en-US"/>
              <a:t>无拥塞控制，可能导致不确定的时延甚至发生数据包丢弃</a:t>
            </a:r>
            <a:endParaRPr lang="en-US" altLang="zh-CN"/>
          </a:p>
        </p:txBody>
      </p:sp>
      <p:sp>
        <p:nvSpPr>
          <p:cNvPr id="88068" name="Slide Number Placeholder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fld id="{5F1A9F3D-D113-47AB-BC3F-6E522C5C7012}" type="slidenum">
              <a:rPr kumimoji="0" lang="en-US" altLang="zh-CN" sz="1000">
                <a:latin typeface="Arial" panose="020B0604020202020204" pitchFamily="34" charset="0"/>
                <a:ea typeface="宋体" panose="02010600030101010101" pitchFamily="2" charset="-122"/>
              </a:rPr>
              <a:pPr algn="r" eaLnBrk="1" hangingPunct="1">
                <a:spcBef>
                  <a:spcPct val="0"/>
                </a:spcBef>
                <a:buClrTx/>
                <a:buSzTx/>
                <a:buFontTx/>
                <a:buNone/>
              </a:pPr>
              <a:t>56</a:t>
            </a:fld>
            <a:endParaRPr kumimoji="0" lang="en-US" altLang="zh-CN" sz="10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737677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961A9A15-0CC7-4B0C-BA83-14288CFDED2F}"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57</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89091"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89092" name="Rectangle 2"/>
          <p:cNvSpPr>
            <a:spLocks noGrp="1" noChangeArrowheads="1"/>
          </p:cNvSpPr>
          <p:nvPr>
            <p:ph type="title" idx="4294967295"/>
          </p:nvPr>
        </p:nvSpPr>
        <p:spPr>
          <a:xfrm>
            <a:off x="1084263" y="330201"/>
            <a:ext cx="8447088" cy="1143001"/>
          </a:xfrm>
        </p:spPr>
        <p:txBody>
          <a:bodyPr/>
          <a:lstStyle/>
          <a:p>
            <a:pPr eaLnBrk="1" hangingPunct="1"/>
            <a:r>
              <a:rPr lang="zh-CN" altLang="en-US" sz="3500" dirty="0">
                <a:ea typeface="宋体" panose="02010600030101010101" pitchFamily="2" charset="-122"/>
              </a:rPr>
              <a:t>分组交换：统计复用</a:t>
            </a:r>
            <a:endParaRPr lang="zh-CN" altLang="en-US" dirty="0">
              <a:ea typeface="宋体" panose="02010600030101010101" pitchFamily="2" charset="-122"/>
            </a:endParaRPr>
          </a:p>
        </p:txBody>
      </p:sp>
      <p:graphicFrame>
        <p:nvGraphicFramePr>
          <p:cNvPr id="89093" name="Object 226"/>
          <p:cNvGraphicFramePr>
            <a:graphicFrameLocks noChangeAspect="1"/>
          </p:cNvGraphicFramePr>
          <p:nvPr/>
        </p:nvGraphicFramePr>
        <p:xfrm>
          <a:off x="2727326" y="2470150"/>
          <a:ext cx="646113" cy="533400"/>
        </p:xfrm>
        <a:graphic>
          <a:graphicData uri="http://schemas.openxmlformats.org/presentationml/2006/ole">
            <mc:AlternateContent xmlns:mc="http://schemas.openxmlformats.org/markup-compatibility/2006">
              <mc:Choice xmlns:v="urn:schemas-microsoft-com:vml" Requires="v">
                <p:oleObj spid="_x0000_s11356" name="Clip" r:id="rId4" imgW="1307263" imgH="1084139" progId="MS_ClipArt_Gallery.2">
                  <p:embed/>
                </p:oleObj>
              </mc:Choice>
              <mc:Fallback>
                <p:oleObj name="Clip" r:id="rId4" imgW="1307263" imgH="1084139" progId="MS_ClipArt_Gallery.2">
                  <p:embed/>
                  <p:pic>
                    <p:nvPicPr>
                      <p:cNvPr id="89093" name="Object 2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7326" y="2470150"/>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094" name="Line 230"/>
          <p:cNvSpPr>
            <a:spLocks noChangeShapeType="1"/>
          </p:cNvSpPr>
          <p:nvPr/>
        </p:nvSpPr>
        <p:spPr bwMode="auto">
          <a:xfrm>
            <a:off x="5062538"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89095" name="Oval 228"/>
          <p:cNvSpPr>
            <a:spLocks noChangeArrowheads="1"/>
          </p:cNvSpPr>
          <p:nvPr/>
        </p:nvSpPr>
        <p:spPr bwMode="auto">
          <a:xfrm>
            <a:off x="3844926" y="2333625"/>
            <a:ext cx="1198563" cy="369888"/>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096" name="Rectangle 231"/>
          <p:cNvSpPr>
            <a:spLocks noChangeArrowheads="1"/>
          </p:cNvSpPr>
          <p:nvPr/>
        </p:nvSpPr>
        <p:spPr bwMode="auto">
          <a:xfrm>
            <a:off x="3844926" y="2265364"/>
            <a:ext cx="1198563" cy="263525"/>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097" name="Oval 232"/>
          <p:cNvSpPr>
            <a:spLocks noChangeArrowheads="1"/>
          </p:cNvSpPr>
          <p:nvPr/>
        </p:nvSpPr>
        <p:spPr bwMode="auto">
          <a:xfrm>
            <a:off x="3854451" y="2036763"/>
            <a:ext cx="1198563" cy="430212"/>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89098" name="Group 242"/>
          <p:cNvGrpSpPr>
            <a:grpSpLocks/>
          </p:cNvGrpSpPr>
          <p:nvPr/>
        </p:nvGrpSpPr>
        <p:grpSpPr bwMode="auto">
          <a:xfrm>
            <a:off x="4200526" y="2066926"/>
            <a:ext cx="498475" cy="119063"/>
            <a:chOff x="2208" y="2184"/>
            <a:chExt cx="176" cy="69"/>
          </a:xfrm>
        </p:grpSpPr>
        <p:grpSp>
          <p:nvGrpSpPr>
            <p:cNvPr id="89173" name="Group 120"/>
            <p:cNvGrpSpPr>
              <a:grpSpLocks/>
            </p:cNvGrpSpPr>
            <p:nvPr/>
          </p:nvGrpSpPr>
          <p:grpSpPr bwMode="auto">
            <a:xfrm>
              <a:off x="2208" y="2185"/>
              <a:ext cx="176" cy="68"/>
              <a:chOff x="2848" y="848"/>
              <a:chExt cx="140" cy="98"/>
            </a:xfrm>
          </p:grpSpPr>
          <p:sp>
            <p:nvSpPr>
              <p:cNvPr id="89178" name="Line 12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79" name="Line 12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80" name="Line 12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9174" name="Group 124"/>
            <p:cNvGrpSpPr>
              <a:grpSpLocks/>
            </p:cNvGrpSpPr>
            <p:nvPr/>
          </p:nvGrpSpPr>
          <p:grpSpPr bwMode="auto">
            <a:xfrm flipV="1">
              <a:off x="2208" y="2184"/>
              <a:ext cx="176" cy="68"/>
              <a:chOff x="2848" y="848"/>
              <a:chExt cx="140" cy="98"/>
            </a:xfrm>
          </p:grpSpPr>
          <p:sp>
            <p:nvSpPr>
              <p:cNvPr id="89175" name="Line 12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76" name="Line 12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77" name="Line 12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9099" name="Oval 246"/>
          <p:cNvSpPr>
            <a:spLocks noChangeArrowheads="1"/>
          </p:cNvSpPr>
          <p:nvPr/>
        </p:nvSpPr>
        <p:spPr bwMode="auto">
          <a:xfrm>
            <a:off x="6940551" y="2352675"/>
            <a:ext cx="1198563" cy="369888"/>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00" name="Line 247"/>
          <p:cNvSpPr>
            <a:spLocks noChangeShapeType="1"/>
          </p:cNvSpPr>
          <p:nvPr/>
        </p:nvSpPr>
        <p:spPr bwMode="auto">
          <a:xfrm>
            <a:off x="6950075" y="233203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01" name="Rectangle 248"/>
          <p:cNvSpPr>
            <a:spLocks noChangeArrowheads="1"/>
          </p:cNvSpPr>
          <p:nvPr/>
        </p:nvSpPr>
        <p:spPr bwMode="auto">
          <a:xfrm>
            <a:off x="6950076" y="2293939"/>
            <a:ext cx="1198563" cy="263525"/>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02" name="Oval 249"/>
          <p:cNvSpPr>
            <a:spLocks noChangeArrowheads="1"/>
          </p:cNvSpPr>
          <p:nvPr/>
        </p:nvSpPr>
        <p:spPr bwMode="auto">
          <a:xfrm>
            <a:off x="6959601" y="2065338"/>
            <a:ext cx="1198563" cy="430212"/>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aphicFrame>
        <p:nvGraphicFramePr>
          <p:cNvPr id="89103" name="Object 274"/>
          <p:cNvGraphicFramePr>
            <a:graphicFrameLocks noChangeAspect="1"/>
          </p:cNvGraphicFramePr>
          <p:nvPr/>
        </p:nvGraphicFramePr>
        <p:xfrm>
          <a:off x="8528051" y="1546225"/>
          <a:ext cx="646113" cy="533400"/>
        </p:xfrm>
        <a:graphic>
          <a:graphicData uri="http://schemas.openxmlformats.org/presentationml/2006/ole">
            <mc:AlternateContent xmlns:mc="http://schemas.openxmlformats.org/markup-compatibility/2006">
              <mc:Choice xmlns:v="urn:schemas-microsoft-com:vml" Requires="v">
                <p:oleObj spid="_x0000_s11357" name="Clip" r:id="rId6" imgW="1307263" imgH="1084139" progId="MS_ClipArt_Gallery.2">
                  <p:embed/>
                </p:oleObj>
              </mc:Choice>
              <mc:Fallback>
                <p:oleObj name="Clip" r:id="rId6" imgW="1307263" imgH="1084139" progId="MS_ClipArt_Gallery.2">
                  <p:embed/>
                  <p:pic>
                    <p:nvPicPr>
                      <p:cNvPr id="89103" name="Object 2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8051" y="1546225"/>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104" name="Object 275"/>
          <p:cNvGraphicFramePr>
            <a:graphicFrameLocks noChangeAspect="1"/>
          </p:cNvGraphicFramePr>
          <p:nvPr/>
        </p:nvGraphicFramePr>
        <p:xfrm>
          <a:off x="2489201" y="1565275"/>
          <a:ext cx="646113" cy="533400"/>
        </p:xfrm>
        <a:graphic>
          <a:graphicData uri="http://schemas.openxmlformats.org/presentationml/2006/ole">
            <mc:AlternateContent xmlns:mc="http://schemas.openxmlformats.org/markup-compatibility/2006">
              <mc:Choice xmlns:v="urn:schemas-microsoft-com:vml" Requires="v">
                <p:oleObj spid="_x0000_s11358" name="Clip" r:id="rId7" imgW="1307263" imgH="1084139" progId="MS_ClipArt_Gallery.2">
                  <p:embed/>
                </p:oleObj>
              </mc:Choice>
              <mc:Fallback>
                <p:oleObj name="Clip" r:id="rId7" imgW="1307263" imgH="1084139" progId="MS_ClipArt_Gallery.2">
                  <p:embed/>
                  <p:pic>
                    <p:nvPicPr>
                      <p:cNvPr id="89104" name="Object 2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9201" y="1565275"/>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105" name="Line 276"/>
          <p:cNvSpPr>
            <a:spLocks noChangeShapeType="1"/>
          </p:cNvSpPr>
          <p:nvPr/>
        </p:nvSpPr>
        <p:spPr bwMode="auto">
          <a:xfrm>
            <a:off x="3114676" y="1971675"/>
            <a:ext cx="504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06" name="Line 277"/>
          <p:cNvSpPr>
            <a:spLocks noChangeShapeType="1"/>
          </p:cNvSpPr>
          <p:nvPr/>
        </p:nvSpPr>
        <p:spPr bwMode="auto">
          <a:xfrm flipV="1">
            <a:off x="3419476" y="2957513"/>
            <a:ext cx="195263"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07" name="Line 278"/>
          <p:cNvSpPr>
            <a:spLocks noChangeShapeType="1"/>
          </p:cNvSpPr>
          <p:nvPr/>
        </p:nvSpPr>
        <p:spPr bwMode="auto">
          <a:xfrm>
            <a:off x="5038726" y="2390776"/>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08" name="Line 279"/>
          <p:cNvSpPr>
            <a:spLocks noChangeShapeType="1"/>
          </p:cNvSpPr>
          <p:nvPr/>
        </p:nvSpPr>
        <p:spPr bwMode="auto">
          <a:xfrm flipV="1">
            <a:off x="7143751" y="2724151"/>
            <a:ext cx="142875" cy="6572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09" name="Line 280"/>
          <p:cNvSpPr>
            <a:spLocks noChangeShapeType="1"/>
          </p:cNvSpPr>
          <p:nvPr/>
        </p:nvSpPr>
        <p:spPr bwMode="auto">
          <a:xfrm flipV="1">
            <a:off x="8115301" y="1952625"/>
            <a:ext cx="504825" cy="266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10" name="Line 284"/>
          <p:cNvSpPr>
            <a:spLocks noChangeShapeType="1"/>
          </p:cNvSpPr>
          <p:nvPr/>
        </p:nvSpPr>
        <p:spPr bwMode="auto">
          <a:xfrm flipH="1">
            <a:off x="3619500" y="1962151"/>
            <a:ext cx="0" cy="1000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11" name="Line 285"/>
          <p:cNvSpPr>
            <a:spLocks noChangeShapeType="1"/>
          </p:cNvSpPr>
          <p:nvPr/>
        </p:nvSpPr>
        <p:spPr bwMode="auto">
          <a:xfrm>
            <a:off x="3629026" y="2395538"/>
            <a:ext cx="2000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12" name="Rectangle 287"/>
          <p:cNvSpPr>
            <a:spLocks noChangeArrowheads="1"/>
          </p:cNvSpPr>
          <p:nvPr/>
        </p:nvSpPr>
        <p:spPr bwMode="auto">
          <a:xfrm>
            <a:off x="5072064" y="2185989"/>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13" name="Rectangle 288"/>
          <p:cNvSpPr>
            <a:spLocks noChangeArrowheads="1"/>
          </p:cNvSpPr>
          <p:nvPr/>
        </p:nvSpPr>
        <p:spPr bwMode="auto">
          <a:xfrm>
            <a:off x="5233989" y="2185989"/>
            <a:ext cx="147637"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14" name="Rectangle 289"/>
          <p:cNvSpPr>
            <a:spLocks noChangeArrowheads="1"/>
          </p:cNvSpPr>
          <p:nvPr/>
        </p:nvSpPr>
        <p:spPr bwMode="auto">
          <a:xfrm>
            <a:off x="5395914" y="2185989"/>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15" name="Rectangle 290"/>
          <p:cNvSpPr>
            <a:spLocks noChangeArrowheads="1"/>
          </p:cNvSpPr>
          <p:nvPr/>
        </p:nvSpPr>
        <p:spPr bwMode="auto">
          <a:xfrm>
            <a:off x="5557839" y="2185989"/>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16" name="Rectangle 291"/>
          <p:cNvSpPr>
            <a:spLocks noChangeArrowheads="1"/>
          </p:cNvSpPr>
          <p:nvPr/>
        </p:nvSpPr>
        <p:spPr bwMode="auto">
          <a:xfrm>
            <a:off x="5719764" y="2185989"/>
            <a:ext cx="147637"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17" name="Rectangle 292"/>
          <p:cNvSpPr>
            <a:spLocks noChangeArrowheads="1"/>
          </p:cNvSpPr>
          <p:nvPr/>
        </p:nvSpPr>
        <p:spPr bwMode="auto">
          <a:xfrm>
            <a:off x="6091239" y="2185989"/>
            <a:ext cx="147637"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18" name="Rectangle 293"/>
          <p:cNvSpPr>
            <a:spLocks noChangeArrowheads="1"/>
          </p:cNvSpPr>
          <p:nvPr/>
        </p:nvSpPr>
        <p:spPr bwMode="auto">
          <a:xfrm>
            <a:off x="6529389" y="2181226"/>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89119" name="Group 311"/>
          <p:cNvGrpSpPr>
            <a:grpSpLocks/>
          </p:cNvGrpSpPr>
          <p:nvPr/>
        </p:nvGrpSpPr>
        <p:grpSpPr bwMode="auto">
          <a:xfrm>
            <a:off x="4381501" y="2262189"/>
            <a:ext cx="633413" cy="200025"/>
            <a:chOff x="1800" y="1425"/>
            <a:chExt cx="399" cy="126"/>
          </a:xfrm>
        </p:grpSpPr>
        <p:sp>
          <p:nvSpPr>
            <p:cNvPr id="89169"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70"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71"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72"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sp>
        <p:nvSpPr>
          <p:cNvPr id="89120" name="Rectangle 298"/>
          <p:cNvSpPr>
            <a:spLocks noChangeArrowheads="1"/>
          </p:cNvSpPr>
          <p:nvPr/>
        </p:nvSpPr>
        <p:spPr bwMode="auto">
          <a:xfrm>
            <a:off x="3652839" y="2162176"/>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21" name="Rectangle 299"/>
          <p:cNvSpPr>
            <a:spLocks noChangeArrowheads="1"/>
          </p:cNvSpPr>
          <p:nvPr/>
        </p:nvSpPr>
        <p:spPr bwMode="auto">
          <a:xfrm>
            <a:off x="3433764" y="2733676"/>
            <a:ext cx="147637"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22" name="Line 300"/>
          <p:cNvSpPr>
            <a:spLocks noChangeShapeType="1"/>
          </p:cNvSpPr>
          <p:nvPr/>
        </p:nvSpPr>
        <p:spPr bwMode="auto">
          <a:xfrm>
            <a:off x="3829050" y="2266951"/>
            <a:ext cx="242888" cy="4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23" name="Line 301"/>
          <p:cNvSpPr>
            <a:spLocks noChangeShapeType="1"/>
          </p:cNvSpPr>
          <p:nvPr/>
        </p:nvSpPr>
        <p:spPr bwMode="auto">
          <a:xfrm flipV="1">
            <a:off x="3495675" y="2543176"/>
            <a:ext cx="0" cy="176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24" name="Line 302"/>
          <p:cNvSpPr>
            <a:spLocks noChangeShapeType="1"/>
          </p:cNvSpPr>
          <p:nvPr/>
        </p:nvSpPr>
        <p:spPr bwMode="auto">
          <a:xfrm>
            <a:off x="5453064"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25" name="Text Box 303"/>
          <p:cNvSpPr txBox="1">
            <a:spLocks noChangeArrowheads="1"/>
          </p:cNvSpPr>
          <p:nvPr/>
        </p:nvSpPr>
        <p:spPr bwMode="auto">
          <a:xfrm>
            <a:off x="2136775" y="1589088"/>
            <a:ext cx="35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chemeClr val="accent1"/>
                </a:solidFill>
                <a:latin typeface="Comic Sans MS" panose="030F0702030302020204" pitchFamily="66" charset="0"/>
                <a:ea typeface="宋体" panose="02010600030101010101" pitchFamily="2" charset="-122"/>
              </a:rPr>
              <a:t>A</a:t>
            </a:r>
            <a:endParaRPr kumimoji="0" lang="en-US" altLang="zh-CN" sz="1800">
              <a:solidFill>
                <a:schemeClr val="accent1"/>
              </a:solidFill>
              <a:latin typeface="Times New Roman" panose="02020603050405020304" pitchFamily="18" charset="0"/>
              <a:ea typeface="宋体" panose="02010600030101010101" pitchFamily="2" charset="-122"/>
            </a:endParaRPr>
          </a:p>
        </p:txBody>
      </p:sp>
      <p:sp>
        <p:nvSpPr>
          <p:cNvPr id="89126" name="Text Box 304"/>
          <p:cNvSpPr txBox="1">
            <a:spLocks noChangeArrowheads="1"/>
          </p:cNvSpPr>
          <p:nvPr/>
        </p:nvSpPr>
        <p:spPr bwMode="auto">
          <a:xfrm>
            <a:off x="2413000" y="2608263"/>
            <a:ext cx="3305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chemeClr val="accent2"/>
                </a:solidFill>
                <a:latin typeface="Comic Sans MS" panose="030F0702030302020204" pitchFamily="66" charset="0"/>
                <a:ea typeface="宋体" panose="02010600030101010101" pitchFamily="2" charset="-122"/>
              </a:rPr>
              <a:t>B</a:t>
            </a:r>
            <a:endParaRPr kumimoji="0" lang="en-US" altLang="zh-CN" sz="1800">
              <a:solidFill>
                <a:schemeClr val="accent1"/>
              </a:solidFill>
              <a:latin typeface="Times New Roman" panose="02020603050405020304" pitchFamily="18" charset="0"/>
              <a:ea typeface="宋体" panose="02010600030101010101" pitchFamily="2" charset="-122"/>
            </a:endParaRPr>
          </a:p>
        </p:txBody>
      </p:sp>
      <p:sp>
        <p:nvSpPr>
          <p:cNvPr id="89127" name="Text Box 305"/>
          <p:cNvSpPr txBox="1">
            <a:spLocks noChangeArrowheads="1"/>
          </p:cNvSpPr>
          <p:nvPr/>
        </p:nvSpPr>
        <p:spPr bwMode="auto">
          <a:xfrm>
            <a:off x="8128000" y="1465263"/>
            <a:ext cx="324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C</a:t>
            </a:r>
            <a:endParaRPr kumimoji="0" lang="en-US" altLang="zh-CN" sz="1800">
              <a:solidFill>
                <a:schemeClr val="accent1"/>
              </a:solidFill>
              <a:latin typeface="Times New Roman" panose="02020603050405020304" pitchFamily="18" charset="0"/>
              <a:ea typeface="宋体" panose="02010600030101010101" pitchFamily="2" charset="-122"/>
            </a:endParaRPr>
          </a:p>
        </p:txBody>
      </p:sp>
      <p:sp>
        <p:nvSpPr>
          <p:cNvPr id="89128" name="Text Box 308"/>
          <p:cNvSpPr txBox="1">
            <a:spLocks noChangeArrowheads="1"/>
          </p:cNvSpPr>
          <p:nvPr/>
        </p:nvSpPr>
        <p:spPr bwMode="auto">
          <a:xfrm>
            <a:off x="3136900" y="1312863"/>
            <a:ext cx="132600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100 Mb/s</a:t>
            </a:r>
          </a:p>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以太网</a:t>
            </a:r>
            <a:endParaRPr kumimoji="0" lang="zh-CN" altLang="en-US" sz="1800">
              <a:solidFill>
                <a:schemeClr val="accent1"/>
              </a:solidFill>
              <a:latin typeface="Times New Roman" panose="02020603050405020304" pitchFamily="18" charset="0"/>
              <a:ea typeface="宋体" panose="02010600030101010101" pitchFamily="2" charset="-122"/>
            </a:endParaRPr>
          </a:p>
        </p:txBody>
      </p:sp>
      <p:sp>
        <p:nvSpPr>
          <p:cNvPr id="89129" name="Text Box 309"/>
          <p:cNvSpPr txBox="1">
            <a:spLocks noChangeArrowheads="1"/>
          </p:cNvSpPr>
          <p:nvPr/>
        </p:nvSpPr>
        <p:spPr bwMode="auto">
          <a:xfrm>
            <a:off x="5280025" y="2427288"/>
            <a:ext cx="12330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Comic Sans MS" panose="030F0702030302020204" pitchFamily="66" charset="0"/>
                <a:ea typeface="宋体" panose="02010600030101010101" pitchFamily="2" charset="-122"/>
              </a:rPr>
              <a:t>1.5 Mb/s</a:t>
            </a:r>
            <a:endParaRPr kumimoji="0" lang="en-US" altLang="zh-CN" sz="1800">
              <a:solidFill>
                <a:schemeClr val="accent1"/>
              </a:solidFill>
              <a:latin typeface="Times New Roman" panose="02020603050405020304" pitchFamily="18" charset="0"/>
              <a:ea typeface="宋体" panose="02010600030101010101" pitchFamily="2" charset="-122"/>
            </a:endParaRPr>
          </a:p>
        </p:txBody>
      </p:sp>
      <p:sp>
        <p:nvSpPr>
          <p:cNvPr id="89130" name="Text Box 310"/>
          <p:cNvSpPr txBox="1">
            <a:spLocks noChangeArrowheads="1"/>
          </p:cNvSpPr>
          <p:nvPr/>
        </p:nvSpPr>
        <p:spPr bwMode="auto">
          <a:xfrm>
            <a:off x="7546976" y="299402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solidFill>
                <a:schemeClr val="accent1"/>
              </a:solidFill>
              <a:latin typeface="Times New Roman" panose="02020603050405020304" pitchFamily="18" charset="0"/>
              <a:ea typeface="宋体" panose="02010600030101010101" pitchFamily="2" charset="-122"/>
            </a:endParaRPr>
          </a:p>
        </p:txBody>
      </p:sp>
      <p:sp>
        <p:nvSpPr>
          <p:cNvPr id="89131" name="Rectangle 313"/>
          <p:cNvSpPr>
            <a:spLocks noChangeArrowheads="1"/>
          </p:cNvSpPr>
          <p:nvPr/>
        </p:nvSpPr>
        <p:spPr bwMode="auto">
          <a:xfrm>
            <a:off x="6991350" y="2205039"/>
            <a:ext cx="147638" cy="200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32" name="Rectangle 314"/>
          <p:cNvSpPr>
            <a:spLocks noChangeArrowheads="1"/>
          </p:cNvSpPr>
          <p:nvPr/>
        </p:nvSpPr>
        <p:spPr bwMode="auto">
          <a:xfrm>
            <a:off x="7153275" y="2205039"/>
            <a:ext cx="147638" cy="200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33" name="Rectangle 315"/>
          <p:cNvSpPr>
            <a:spLocks noChangeArrowheads="1"/>
          </p:cNvSpPr>
          <p:nvPr/>
        </p:nvSpPr>
        <p:spPr bwMode="auto">
          <a:xfrm>
            <a:off x="7315200" y="2205039"/>
            <a:ext cx="147638" cy="200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89134" name="Group 319"/>
          <p:cNvGrpSpPr>
            <a:grpSpLocks/>
          </p:cNvGrpSpPr>
          <p:nvPr/>
        </p:nvGrpSpPr>
        <p:grpSpPr bwMode="auto">
          <a:xfrm rot="19637433">
            <a:off x="7239001" y="2424114"/>
            <a:ext cx="633413" cy="200025"/>
            <a:chOff x="4176" y="2211"/>
            <a:chExt cx="399" cy="126"/>
          </a:xfrm>
        </p:grpSpPr>
        <p:sp>
          <p:nvSpPr>
            <p:cNvPr id="89165" name="Rectangle 320"/>
            <p:cNvSpPr>
              <a:spLocks noChangeArrowheads="1"/>
            </p:cNvSpPr>
            <p:nvPr/>
          </p:nvSpPr>
          <p:spPr bwMode="auto">
            <a:xfrm>
              <a:off x="4176"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66" name="Rectangle 321"/>
            <p:cNvSpPr>
              <a:spLocks noChangeArrowheads="1"/>
            </p:cNvSpPr>
            <p:nvPr/>
          </p:nvSpPr>
          <p:spPr bwMode="auto">
            <a:xfrm>
              <a:off x="4278"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67" name="Rectangle 322"/>
            <p:cNvSpPr>
              <a:spLocks noChangeArrowheads="1"/>
            </p:cNvSpPr>
            <p:nvPr/>
          </p:nvSpPr>
          <p:spPr bwMode="auto">
            <a:xfrm>
              <a:off x="4380"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68" name="Rectangle 323"/>
            <p:cNvSpPr>
              <a:spLocks noChangeArrowheads="1"/>
            </p:cNvSpPr>
            <p:nvPr/>
          </p:nvSpPr>
          <p:spPr bwMode="auto">
            <a:xfrm>
              <a:off x="4482"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grpSp>
        <p:nvGrpSpPr>
          <p:cNvPr id="89135" name="Group 331"/>
          <p:cNvGrpSpPr>
            <a:grpSpLocks/>
          </p:cNvGrpSpPr>
          <p:nvPr/>
        </p:nvGrpSpPr>
        <p:grpSpPr bwMode="auto">
          <a:xfrm>
            <a:off x="5257801" y="3352801"/>
            <a:ext cx="3071813" cy="1471613"/>
            <a:chOff x="1646" y="2009"/>
            <a:chExt cx="1935" cy="927"/>
          </a:xfrm>
        </p:grpSpPr>
        <p:graphicFrame>
          <p:nvGraphicFramePr>
            <p:cNvPr id="89140" name="Object 11"/>
            <p:cNvGraphicFramePr>
              <a:graphicFrameLocks noChangeAspect="1"/>
            </p:cNvGraphicFramePr>
            <p:nvPr/>
          </p:nvGraphicFramePr>
          <p:xfrm>
            <a:off x="2960" y="2600"/>
            <a:ext cx="407" cy="336"/>
          </p:xfrm>
          <a:graphic>
            <a:graphicData uri="http://schemas.openxmlformats.org/presentationml/2006/ole">
              <mc:AlternateContent xmlns:mc="http://schemas.openxmlformats.org/markup-compatibility/2006">
                <mc:Choice xmlns:v="urn:schemas-microsoft-com:vml" Requires="v">
                  <p:oleObj spid="_x0000_s11359" name="Clip" r:id="rId8" imgW="1307263" imgH="1084139" progId="MS_ClipArt_Gallery.2">
                    <p:embed/>
                  </p:oleObj>
                </mc:Choice>
                <mc:Fallback>
                  <p:oleObj name="Clip" r:id="rId8" imgW="1307263" imgH="1084139" progId="MS_ClipArt_Gallery.2">
                    <p:embed/>
                    <p:pic>
                      <p:nvPicPr>
                        <p:cNvPr id="8914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0" y="2600"/>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9141" name="Group 259"/>
            <p:cNvGrpSpPr>
              <a:grpSpLocks/>
            </p:cNvGrpSpPr>
            <p:nvPr/>
          </p:nvGrpSpPr>
          <p:grpSpPr bwMode="auto">
            <a:xfrm>
              <a:off x="2428" y="2009"/>
              <a:ext cx="761" cy="420"/>
              <a:chOff x="1462" y="1283"/>
              <a:chExt cx="761" cy="420"/>
            </a:xfrm>
          </p:grpSpPr>
          <p:sp>
            <p:nvSpPr>
              <p:cNvPr id="89152" name="Oval 260"/>
              <p:cNvSpPr>
                <a:spLocks noChangeArrowheads="1"/>
              </p:cNvSpPr>
              <p:nvPr/>
            </p:nvSpPr>
            <p:spPr bwMode="auto">
              <a:xfrm>
                <a:off x="1462" y="1470"/>
                <a:ext cx="755" cy="233"/>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53" name="Line 261"/>
              <p:cNvSpPr>
                <a:spLocks noChangeShapeType="1"/>
              </p:cNvSpPr>
              <p:nvPr/>
            </p:nvSpPr>
            <p:spPr bwMode="auto">
              <a:xfrm>
                <a:off x="1462" y="1451"/>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54" name="Rectangle 262"/>
              <p:cNvSpPr>
                <a:spLocks noChangeArrowheads="1"/>
              </p:cNvSpPr>
              <p:nvPr/>
            </p:nvSpPr>
            <p:spPr bwMode="auto">
              <a:xfrm>
                <a:off x="1462" y="1427"/>
                <a:ext cx="755" cy="166"/>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55" name="Oval 263"/>
              <p:cNvSpPr>
                <a:spLocks noChangeArrowheads="1"/>
              </p:cNvSpPr>
              <p:nvPr/>
            </p:nvSpPr>
            <p:spPr bwMode="auto">
              <a:xfrm>
                <a:off x="1468" y="1283"/>
                <a:ext cx="755" cy="271"/>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89156" name="Group 264"/>
              <p:cNvGrpSpPr>
                <a:grpSpLocks/>
              </p:cNvGrpSpPr>
              <p:nvPr/>
            </p:nvGrpSpPr>
            <p:grpSpPr bwMode="auto">
              <a:xfrm>
                <a:off x="1686" y="1302"/>
                <a:ext cx="314" cy="75"/>
                <a:chOff x="2208" y="2184"/>
                <a:chExt cx="176" cy="69"/>
              </a:xfrm>
            </p:grpSpPr>
            <p:grpSp>
              <p:nvGrpSpPr>
                <p:cNvPr id="89157" name="Group 265"/>
                <p:cNvGrpSpPr>
                  <a:grpSpLocks/>
                </p:cNvGrpSpPr>
                <p:nvPr/>
              </p:nvGrpSpPr>
              <p:grpSpPr bwMode="auto">
                <a:xfrm>
                  <a:off x="2208" y="2185"/>
                  <a:ext cx="176" cy="68"/>
                  <a:chOff x="2848" y="848"/>
                  <a:chExt cx="140" cy="98"/>
                </a:xfrm>
              </p:grpSpPr>
              <p:sp>
                <p:nvSpPr>
                  <p:cNvPr id="89162" name="Line 26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63" name="Line 26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64" name="Line 26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9158" name="Group 269"/>
                <p:cNvGrpSpPr>
                  <a:grpSpLocks/>
                </p:cNvGrpSpPr>
                <p:nvPr/>
              </p:nvGrpSpPr>
              <p:grpSpPr bwMode="auto">
                <a:xfrm flipV="1">
                  <a:off x="2208" y="2184"/>
                  <a:ext cx="176" cy="68"/>
                  <a:chOff x="2848" y="848"/>
                  <a:chExt cx="140" cy="98"/>
                </a:xfrm>
              </p:grpSpPr>
              <p:sp>
                <p:nvSpPr>
                  <p:cNvPr id="89159" name="Line 2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60" name="Line 27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61" name="Line 27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aphicFrame>
          <p:nvGraphicFramePr>
            <p:cNvPr id="89142" name="Object 273"/>
            <p:cNvGraphicFramePr>
              <a:graphicFrameLocks noChangeAspect="1"/>
            </p:cNvGraphicFramePr>
            <p:nvPr/>
          </p:nvGraphicFramePr>
          <p:xfrm>
            <a:off x="1874" y="2546"/>
            <a:ext cx="407" cy="336"/>
          </p:xfrm>
          <a:graphic>
            <a:graphicData uri="http://schemas.openxmlformats.org/presentationml/2006/ole">
              <mc:AlternateContent xmlns:mc="http://schemas.openxmlformats.org/markup-compatibility/2006">
                <mc:Choice xmlns:v="urn:schemas-microsoft-com:vml" Requires="v">
                  <p:oleObj spid="_x0000_s11360" name="Clip" r:id="rId9" imgW="1307263" imgH="1084139" progId="MS_ClipArt_Gallery.2">
                    <p:embed/>
                  </p:oleObj>
                </mc:Choice>
                <mc:Fallback>
                  <p:oleObj name="Clip" r:id="rId9" imgW="1307263" imgH="1084139" progId="MS_ClipArt_Gallery.2">
                    <p:embed/>
                    <p:pic>
                      <p:nvPicPr>
                        <p:cNvPr id="89142" name="Object 2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4" y="2546"/>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143" name="Line 281"/>
            <p:cNvSpPr>
              <a:spLocks noChangeShapeType="1"/>
            </p:cNvSpPr>
            <p:nvPr/>
          </p:nvSpPr>
          <p:spPr bwMode="auto">
            <a:xfrm flipV="1">
              <a:off x="2214" y="2370"/>
              <a:ext cx="294"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44" name="Line 283"/>
            <p:cNvSpPr>
              <a:spLocks noChangeShapeType="1"/>
            </p:cNvSpPr>
            <p:nvPr/>
          </p:nvSpPr>
          <p:spPr bwMode="auto">
            <a:xfrm flipH="1" flipV="1">
              <a:off x="2964" y="2406"/>
              <a:ext cx="21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45" name="Text Box 306"/>
            <p:cNvSpPr txBox="1">
              <a:spLocks noChangeArrowheads="1"/>
            </p:cNvSpPr>
            <p:nvPr/>
          </p:nvSpPr>
          <p:spPr bwMode="auto">
            <a:xfrm>
              <a:off x="1646" y="2549"/>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D</a:t>
              </a:r>
              <a:endParaRPr kumimoji="0" lang="en-US" altLang="zh-CN" sz="1800">
                <a:solidFill>
                  <a:schemeClr val="accent1"/>
                </a:solidFill>
                <a:latin typeface="Times New Roman" panose="02020603050405020304" pitchFamily="18" charset="0"/>
                <a:ea typeface="宋体" panose="02010600030101010101" pitchFamily="2" charset="-122"/>
              </a:endParaRPr>
            </a:p>
          </p:txBody>
        </p:sp>
        <p:sp>
          <p:nvSpPr>
            <p:cNvPr id="89146" name="Text Box 307"/>
            <p:cNvSpPr txBox="1">
              <a:spLocks noChangeArrowheads="1"/>
            </p:cNvSpPr>
            <p:nvPr/>
          </p:nvSpPr>
          <p:spPr bwMode="auto">
            <a:xfrm>
              <a:off x="3374" y="2591"/>
              <a:ext cx="2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E</a:t>
              </a:r>
              <a:endParaRPr kumimoji="0" lang="en-US" altLang="zh-CN" sz="1800">
                <a:solidFill>
                  <a:schemeClr val="accent1"/>
                </a:solidFill>
                <a:latin typeface="Times New Roman" panose="02020603050405020304" pitchFamily="18" charset="0"/>
                <a:ea typeface="宋体" panose="02010600030101010101" pitchFamily="2" charset="-122"/>
              </a:endParaRPr>
            </a:p>
          </p:txBody>
        </p:sp>
        <p:grpSp>
          <p:nvGrpSpPr>
            <p:cNvPr id="89147" name="Group 324"/>
            <p:cNvGrpSpPr>
              <a:grpSpLocks/>
            </p:cNvGrpSpPr>
            <p:nvPr/>
          </p:nvGrpSpPr>
          <p:grpSpPr bwMode="auto">
            <a:xfrm rot="-2018696">
              <a:off x="2736" y="2139"/>
              <a:ext cx="399" cy="126"/>
              <a:chOff x="4176" y="2211"/>
              <a:chExt cx="399" cy="126"/>
            </a:xfrm>
          </p:grpSpPr>
          <p:sp>
            <p:nvSpPr>
              <p:cNvPr id="89148" name="Rectangle 325"/>
              <p:cNvSpPr>
                <a:spLocks noChangeArrowheads="1"/>
              </p:cNvSpPr>
              <p:nvPr/>
            </p:nvSpPr>
            <p:spPr bwMode="auto">
              <a:xfrm>
                <a:off x="4176"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49" name="Rectangle 326"/>
              <p:cNvSpPr>
                <a:spLocks noChangeArrowheads="1"/>
              </p:cNvSpPr>
              <p:nvPr/>
            </p:nvSpPr>
            <p:spPr bwMode="auto">
              <a:xfrm>
                <a:off x="4278"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50" name="Rectangle 327"/>
              <p:cNvSpPr>
                <a:spLocks noChangeArrowheads="1"/>
              </p:cNvSpPr>
              <p:nvPr/>
            </p:nvSpPr>
            <p:spPr bwMode="auto">
              <a:xfrm>
                <a:off x="4380"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9151" name="Rectangle 328"/>
              <p:cNvSpPr>
                <a:spLocks noChangeArrowheads="1"/>
              </p:cNvSpPr>
              <p:nvPr/>
            </p:nvSpPr>
            <p:spPr bwMode="auto">
              <a:xfrm>
                <a:off x="4482"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grpSp>
      <p:sp>
        <p:nvSpPr>
          <p:cNvPr id="89136" name="Text Box 329"/>
          <p:cNvSpPr txBox="1">
            <a:spLocks noChangeArrowheads="1"/>
          </p:cNvSpPr>
          <p:nvPr/>
        </p:nvSpPr>
        <p:spPr bwMode="auto">
          <a:xfrm>
            <a:off x="4765675" y="1636713"/>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b="1">
                <a:solidFill>
                  <a:srgbClr val="FF0000"/>
                </a:solidFill>
                <a:latin typeface="Comic Sans MS" panose="030F0702030302020204" pitchFamily="66" charset="0"/>
                <a:ea typeface="宋体" panose="02010600030101010101" pitchFamily="2" charset="-122"/>
              </a:rPr>
              <a:t>统计复用</a:t>
            </a:r>
            <a:endParaRPr kumimoji="0" lang="zh-CN" altLang="en-US" sz="1800">
              <a:solidFill>
                <a:schemeClr val="accent1"/>
              </a:solidFill>
              <a:latin typeface="Times New Roman" panose="02020603050405020304" pitchFamily="18" charset="0"/>
              <a:ea typeface="宋体" panose="02010600030101010101" pitchFamily="2" charset="-122"/>
            </a:endParaRPr>
          </a:p>
        </p:txBody>
      </p:sp>
      <p:sp>
        <p:nvSpPr>
          <p:cNvPr id="89137" name="Text Box 330"/>
          <p:cNvSpPr txBox="1">
            <a:spLocks noChangeArrowheads="1"/>
          </p:cNvSpPr>
          <p:nvPr/>
        </p:nvSpPr>
        <p:spPr bwMode="auto">
          <a:xfrm>
            <a:off x="3187700" y="2984501"/>
            <a:ext cx="26987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Comic Sans MS" panose="030F0702030302020204" pitchFamily="66" charset="0"/>
                <a:ea typeface="宋体" panose="02010600030101010101" pitchFamily="2" charset="-122"/>
              </a:rPr>
              <a:t>数据包排队等待输出链路</a:t>
            </a:r>
            <a:endParaRPr kumimoji="0" lang="zh-CN" altLang="en-US" sz="1800">
              <a:solidFill>
                <a:schemeClr val="accent1"/>
              </a:solidFill>
              <a:latin typeface="Times New Roman" panose="02020603050405020304" pitchFamily="18" charset="0"/>
              <a:ea typeface="宋体" panose="02010600030101010101" pitchFamily="2" charset="-122"/>
            </a:endParaRPr>
          </a:p>
        </p:txBody>
      </p:sp>
      <p:sp>
        <p:nvSpPr>
          <p:cNvPr id="89138" name="Line 332"/>
          <p:cNvSpPr>
            <a:spLocks noChangeShapeType="1"/>
          </p:cNvSpPr>
          <p:nvPr/>
        </p:nvSpPr>
        <p:spPr bwMode="auto">
          <a:xfrm flipV="1">
            <a:off x="4414839" y="2514601"/>
            <a:ext cx="166687" cy="523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39" name="Rectangle 3"/>
          <p:cNvSpPr>
            <a:spLocks noChangeArrowheads="1"/>
          </p:cNvSpPr>
          <p:nvPr/>
        </p:nvSpPr>
        <p:spPr bwMode="auto">
          <a:xfrm>
            <a:off x="956258" y="5081588"/>
            <a:ext cx="11044397"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r>
              <a:rPr kumimoji="0" lang="zh-CN" altLang="en-US" sz="2600" b="1" dirty="0">
                <a:solidFill>
                  <a:srgbClr val="FF0000"/>
                </a:solidFill>
                <a:latin typeface="Arial" panose="020B0604020202020204" pitchFamily="34" charset="0"/>
                <a:ea typeface="宋体" panose="02010600030101010101" pitchFamily="2" charset="-122"/>
                <a:sym typeface="Monotype Sorts" pitchFamily="2" charset="2"/>
              </a:rPr>
              <a:t>统计复用：</a:t>
            </a:r>
            <a:r>
              <a:rPr kumimoji="0" lang="en-US" altLang="zh-CN" sz="2600" dirty="0">
                <a:latin typeface="Arial" panose="020B0604020202020204" pitchFamily="34" charset="0"/>
                <a:ea typeface="宋体" panose="02010600030101010101" pitchFamily="2" charset="-122"/>
              </a:rPr>
              <a:t>A</a:t>
            </a:r>
            <a:r>
              <a:rPr kumimoji="0" lang="zh-CN" altLang="en-US" sz="2600" dirty="0">
                <a:latin typeface="Arial" panose="020B0604020202020204" pitchFamily="34" charset="0"/>
                <a:ea typeface="宋体" panose="02010600030101010101" pitchFamily="2" charset="-122"/>
              </a:rPr>
              <a:t>和</a:t>
            </a:r>
            <a:r>
              <a:rPr kumimoji="0" lang="en-US" altLang="zh-CN" sz="2600" dirty="0">
                <a:latin typeface="Arial" panose="020B0604020202020204" pitchFamily="34" charset="0"/>
                <a:ea typeface="宋体" panose="02010600030101010101" pitchFamily="2" charset="-122"/>
              </a:rPr>
              <a:t>B</a:t>
            </a:r>
            <a:r>
              <a:rPr kumimoji="0" lang="zh-CN" altLang="en-US" sz="2600" dirty="0">
                <a:latin typeface="Arial" panose="020B0604020202020204" pitchFamily="34" charset="0"/>
                <a:ea typeface="宋体" panose="02010600030101010101" pitchFamily="2" charset="-122"/>
              </a:rPr>
              <a:t>的数据包顺序没有固定的模式，各自根据需要共享带宽 </a:t>
            </a:r>
            <a:r>
              <a:rPr kumimoji="0" lang="zh-CN" altLang="en-US" sz="2600" dirty="0">
                <a:latin typeface="Arial" panose="020B0604020202020204" pitchFamily="34" charset="0"/>
                <a:ea typeface="宋体" panose="02010600030101010101" pitchFamily="2" charset="-122"/>
                <a:sym typeface="Monotype Sorts" pitchFamily="2" charset="2"/>
              </a:rPr>
              <a:t>。</a:t>
            </a:r>
          </a:p>
          <a:p>
            <a:pPr eaLnBrk="1" hangingPunct="1"/>
            <a:r>
              <a:rPr kumimoji="0" lang="zh-CN" altLang="en-US" sz="2600" dirty="0">
                <a:latin typeface="Arial" panose="020B0604020202020204" pitchFamily="34" charset="0"/>
                <a:ea typeface="宋体" panose="02010600030101010101" pitchFamily="2" charset="-122"/>
                <a:sym typeface="Monotype Sorts" pitchFamily="2" charset="2"/>
              </a:rPr>
              <a:t>时分复用：在</a:t>
            </a:r>
            <a:r>
              <a:rPr kumimoji="0" lang="en-US" altLang="zh-CN" sz="2600" dirty="0">
                <a:latin typeface="Arial" panose="020B0604020202020204" pitchFamily="34" charset="0"/>
                <a:ea typeface="宋体" panose="02010600030101010101" pitchFamily="2" charset="-122"/>
                <a:sym typeface="Monotype Sorts" pitchFamily="2" charset="2"/>
              </a:rPr>
              <a:t>TDM</a:t>
            </a:r>
            <a:r>
              <a:rPr kumimoji="0" lang="zh-CN" altLang="en-US" sz="2600" dirty="0">
                <a:latin typeface="Arial" panose="020B0604020202020204" pitchFamily="34" charset="0"/>
                <a:ea typeface="宋体" panose="02010600030101010101" pitchFamily="2" charset="-122"/>
                <a:sym typeface="Monotype Sorts" pitchFamily="2" charset="2"/>
              </a:rPr>
              <a:t>帧中每个主机被分配一个同样大小的时隙。</a:t>
            </a:r>
            <a:endParaRPr kumimoji="0" lang="zh-CN" altLang="en-US" sz="2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444113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5"/>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B6C7C9F3-FA43-4713-999E-3A9D16DCD757}"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58</a:t>
            </a:fld>
            <a:r>
              <a:rPr kumimoji="0" lang="en-US" altLang="zh-CN" sz="1000">
                <a:latin typeface="Arial" panose="020B0604020202020204" pitchFamily="34" charset="0"/>
                <a:ea typeface="宋体" panose="02010600030101010101" pitchFamily="2" charset="-122"/>
              </a:rPr>
              <a:t>-</a:t>
            </a:r>
          </a:p>
        </p:txBody>
      </p:sp>
      <p:sp>
        <p:nvSpPr>
          <p:cNvPr id="91139" name="Rectangle 2"/>
          <p:cNvSpPr>
            <a:spLocks noGrp="1" noChangeArrowheads="1"/>
          </p:cNvSpPr>
          <p:nvPr>
            <p:ph type="title" idx="4294967295"/>
          </p:nvPr>
        </p:nvSpPr>
        <p:spPr/>
        <p:txBody>
          <a:bodyPr/>
          <a:lstStyle/>
          <a:p>
            <a:pPr eaLnBrk="1" hangingPunct="1"/>
            <a:r>
              <a:rPr lang="zh-CN" altLang="en-US" sz="3200" dirty="0"/>
              <a:t>电路交换  </a:t>
            </a:r>
            <a:r>
              <a:rPr lang="en-US" altLang="zh-CN" sz="3200" dirty="0"/>
              <a:t>vs </a:t>
            </a:r>
            <a:r>
              <a:rPr lang="zh-CN" altLang="en-US" sz="3200" dirty="0"/>
              <a:t>分组交换 </a:t>
            </a:r>
          </a:p>
        </p:txBody>
      </p:sp>
      <p:sp>
        <p:nvSpPr>
          <p:cNvPr id="91140" name="Rectangle 3"/>
          <p:cNvSpPr>
            <a:spLocks noGrp="1" noChangeArrowheads="1"/>
          </p:cNvSpPr>
          <p:nvPr>
            <p:ph type="body" sz="half" idx="4294967295"/>
          </p:nvPr>
        </p:nvSpPr>
        <p:spPr>
          <a:xfrm>
            <a:off x="983432" y="1409520"/>
            <a:ext cx="3827463" cy="5327650"/>
          </a:xfrm>
        </p:spPr>
        <p:txBody>
          <a:bodyPr/>
          <a:lstStyle/>
          <a:p>
            <a:pPr eaLnBrk="1" hangingPunct="1"/>
            <a:r>
              <a:rPr lang="zh-CN" altLang="en-US" sz="2600" dirty="0"/>
              <a:t>电路交换</a:t>
            </a:r>
          </a:p>
          <a:p>
            <a:pPr lvl="1" eaLnBrk="1" hangingPunct="1"/>
            <a:r>
              <a:rPr lang="zh-CN" altLang="en-US" sz="2400" dirty="0"/>
              <a:t>数据传送之前需要在源节点和目的节点之间建立一条特定的电路 </a:t>
            </a:r>
          </a:p>
          <a:p>
            <a:pPr lvl="1" eaLnBrk="1" hangingPunct="1"/>
            <a:r>
              <a:rPr lang="zh-CN" altLang="en-US" sz="2400" dirty="0"/>
              <a:t>源节点通过该电路向目的节点发送比特流</a:t>
            </a:r>
          </a:p>
          <a:p>
            <a:pPr lvl="1" eaLnBrk="1" hangingPunct="1"/>
            <a:r>
              <a:rPr lang="zh-CN" altLang="en-US" sz="2400" dirty="0"/>
              <a:t>案例：电话网</a:t>
            </a:r>
          </a:p>
          <a:p>
            <a:pPr eaLnBrk="1" hangingPunct="1"/>
            <a:endParaRPr lang="en-US" altLang="zh-CN" sz="2200" dirty="0"/>
          </a:p>
          <a:p>
            <a:pPr lvl="1" eaLnBrk="1" hangingPunct="1"/>
            <a:endParaRPr lang="en-US" altLang="zh-CN" sz="2000" dirty="0">
              <a:sym typeface="Wingdings" panose="05000000000000000000" pitchFamily="2" charset="2"/>
            </a:endParaRPr>
          </a:p>
          <a:p>
            <a:pPr lvl="2" eaLnBrk="1" hangingPunct="1"/>
            <a:endParaRPr lang="zh-CN" altLang="en-US" sz="1900" dirty="0"/>
          </a:p>
        </p:txBody>
      </p:sp>
      <p:sp>
        <p:nvSpPr>
          <p:cNvPr id="91141" name="Rectangle 4"/>
          <p:cNvSpPr>
            <a:spLocks noGrp="1" noChangeArrowheads="1"/>
          </p:cNvSpPr>
          <p:nvPr>
            <p:ph type="body" sz="half" idx="4294967295"/>
          </p:nvPr>
        </p:nvSpPr>
        <p:spPr>
          <a:xfrm>
            <a:off x="5879976" y="1409520"/>
            <a:ext cx="4330700" cy="5327650"/>
          </a:xfrm>
        </p:spPr>
        <p:txBody>
          <a:bodyPr/>
          <a:lstStyle/>
          <a:p>
            <a:pPr eaLnBrk="1" hangingPunct="1"/>
            <a:r>
              <a:rPr lang="zh-CN" altLang="en-US" sz="2600" dirty="0"/>
              <a:t>分组交换</a:t>
            </a:r>
          </a:p>
          <a:p>
            <a:pPr lvl="1" eaLnBrk="1" hangingPunct="1"/>
            <a:r>
              <a:rPr lang="zh-CN" altLang="en-US" sz="2400" dirty="0"/>
              <a:t>分组</a:t>
            </a:r>
            <a:r>
              <a:rPr lang="en-US" altLang="zh-CN" sz="2400" dirty="0"/>
              <a:t>: </a:t>
            </a:r>
            <a:r>
              <a:rPr lang="zh-CN" altLang="en-US" sz="2400" dirty="0"/>
              <a:t>每一个数据流在给定时间内允许传送的数据块</a:t>
            </a:r>
            <a:r>
              <a:rPr lang="en-US" altLang="zh-CN" sz="2400" dirty="0"/>
              <a:t>, </a:t>
            </a:r>
            <a:r>
              <a:rPr lang="zh-CN" altLang="en-US" sz="2400" dirty="0"/>
              <a:t>每一分组独立转发</a:t>
            </a:r>
            <a:endParaRPr lang="en-US" altLang="zh-CN" sz="2400" dirty="0"/>
          </a:p>
          <a:p>
            <a:pPr lvl="1" eaLnBrk="1" hangingPunct="1"/>
            <a:r>
              <a:rPr lang="zh-CN" altLang="en-US" sz="2400" dirty="0"/>
              <a:t>每一个节点接收到一个完整的分组后，将该分组存入临时内存，然后将分组转发至下一节点</a:t>
            </a:r>
          </a:p>
          <a:p>
            <a:pPr lvl="1" eaLnBrk="1" hangingPunct="1"/>
            <a:r>
              <a:rPr lang="zh-CN" altLang="en-US" sz="2400" dirty="0"/>
              <a:t>案例：</a:t>
            </a:r>
            <a:r>
              <a:rPr lang="en-US" altLang="zh-CN" sz="2400" dirty="0"/>
              <a:t>IP</a:t>
            </a:r>
            <a:r>
              <a:rPr lang="zh-CN" altLang="en-US" sz="2400" dirty="0"/>
              <a:t>数据网</a:t>
            </a:r>
          </a:p>
          <a:p>
            <a:pPr eaLnBrk="1" hangingPunct="1"/>
            <a:endParaRPr lang="zh-CN" altLang="en-US" sz="2600" dirty="0"/>
          </a:p>
        </p:txBody>
      </p:sp>
    </p:spTree>
    <p:extLst>
      <p:ext uri="{BB962C8B-B14F-4D97-AF65-F5344CB8AC3E}">
        <p14:creationId xmlns:p14="http://schemas.microsoft.com/office/powerpoint/2010/main" val="2332857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en-US" sz="3200"/>
              <a:t>三种交换的比较 </a:t>
            </a:r>
          </a:p>
        </p:txBody>
      </p:sp>
      <p:grpSp>
        <p:nvGrpSpPr>
          <p:cNvPr id="2" name="Group 134"/>
          <p:cNvGrpSpPr>
            <a:grpSpLocks/>
          </p:cNvGrpSpPr>
          <p:nvPr/>
        </p:nvGrpSpPr>
        <p:grpSpPr bwMode="auto">
          <a:xfrm>
            <a:off x="8910639" y="2147889"/>
            <a:ext cx="581025" cy="371475"/>
            <a:chOff x="4653" y="1630"/>
            <a:chExt cx="366" cy="234"/>
          </a:xfrm>
        </p:grpSpPr>
        <p:sp>
          <p:nvSpPr>
            <p:cNvPr id="92297" name="AutoShape 4"/>
            <p:cNvSpPr>
              <a:spLocks noChangeArrowheads="1"/>
            </p:cNvSpPr>
            <p:nvPr/>
          </p:nvSpPr>
          <p:spPr bwMode="auto">
            <a:xfrm rot="5400000">
              <a:off x="4733" y="1579"/>
              <a:ext cx="211" cy="359"/>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98" name="Text Box 5"/>
            <p:cNvSpPr txBox="1">
              <a:spLocks noChangeArrowheads="1"/>
            </p:cNvSpPr>
            <p:nvPr/>
          </p:nvSpPr>
          <p:spPr bwMode="auto">
            <a:xfrm rot="626605">
              <a:off x="4662" y="1630"/>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1</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99"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00"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01" name="AutoShape 8"/>
            <p:cNvSpPr>
              <a:spLocks noChangeArrowheads="1"/>
            </p:cNvSpPr>
            <p:nvPr/>
          </p:nvSpPr>
          <p:spPr bwMode="auto">
            <a:xfrm rot="746037">
              <a:off x="4847" y="1715"/>
              <a:ext cx="133" cy="126"/>
            </a:xfrm>
            <a:prstGeom prst="rightArrow">
              <a:avLst>
                <a:gd name="adj1" fmla="val 50000"/>
                <a:gd name="adj2" fmla="val 26389"/>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3" name="Group 135"/>
          <p:cNvGrpSpPr>
            <a:grpSpLocks/>
          </p:cNvGrpSpPr>
          <p:nvPr/>
        </p:nvGrpSpPr>
        <p:grpSpPr bwMode="auto">
          <a:xfrm>
            <a:off x="8902701" y="2432051"/>
            <a:ext cx="582613" cy="371475"/>
            <a:chOff x="4648" y="1809"/>
            <a:chExt cx="367" cy="234"/>
          </a:xfrm>
        </p:grpSpPr>
        <p:sp>
          <p:nvSpPr>
            <p:cNvPr id="92292" name="AutoShape 9"/>
            <p:cNvSpPr>
              <a:spLocks noChangeArrowheads="1"/>
            </p:cNvSpPr>
            <p:nvPr/>
          </p:nvSpPr>
          <p:spPr bwMode="auto">
            <a:xfrm rot="5400000">
              <a:off x="4729" y="1758"/>
              <a:ext cx="211" cy="359"/>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93" name="Text Box 10"/>
            <p:cNvSpPr txBox="1">
              <a:spLocks noChangeArrowheads="1"/>
            </p:cNvSpPr>
            <p:nvPr/>
          </p:nvSpPr>
          <p:spPr bwMode="auto">
            <a:xfrm rot="626605">
              <a:off x="4651" y="1809"/>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2</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94"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95"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96" name="AutoShape 13"/>
            <p:cNvSpPr>
              <a:spLocks noChangeArrowheads="1"/>
            </p:cNvSpPr>
            <p:nvPr/>
          </p:nvSpPr>
          <p:spPr bwMode="auto">
            <a:xfrm rot="746037">
              <a:off x="4843" y="1894"/>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4" name="Group 136"/>
          <p:cNvGrpSpPr>
            <a:grpSpLocks/>
          </p:cNvGrpSpPr>
          <p:nvPr/>
        </p:nvGrpSpPr>
        <p:grpSpPr bwMode="auto">
          <a:xfrm>
            <a:off x="8909051" y="2720975"/>
            <a:ext cx="581025" cy="361950"/>
            <a:chOff x="4652" y="1991"/>
            <a:chExt cx="366" cy="228"/>
          </a:xfrm>
        </p:grpSpPr>
        <p:sp>
          <p:nvSpPr>
            <p:cNvPr id="92287" name="AutoShape 14"/>
            <p:cNvSpPr>
              <a:spLocks noChangeArrowheads="1"/>
            </p:cNvSpPr>
            <p:nvPr/>
          </p:nvSpPr>
          <p:spPr bwMode="auto">
            <a:xfrm rot="5400000">
              <a:off x="4732" y="1934"/>
              <a:ext cx="211" cy="359"/>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88" name="Text Box 15"/>
            <p:cNvSpPr txBox="1">
              <a:spLocks noChangeArrowheads="1"/>
            </p:cNvSpPr>
            <p:nvPr/>
          </p:nvSpPr>
          <p:spPr bwMode="auto">
            <a:xfrm rot="626605">
              <a:off x="4655" y="1991"/>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3</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89"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90"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91"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5" name="Group 137"/>
          <p:cNvGrpSpPr>
            <a:grpSpLocks/>
          </p:cNvGrpSpPr>
          <p:nvPr/>
        </p:nvGrpSpPr>
        <p:grpSpPr bwMode="auto">
          <a:xfrm>
            <a:off x="8915401" y="2990850"/>
            <a:ext cx="581025" cy="369888"/>
            <a:chOff x="4656" y="2161"/>
            <a:chExt cx="366" cy="233"/>
          </a:xfrm>
        </p:grpSpPr>
        <p:sp>
          <p:nvSpPr>
            <p:cNvPr id="92282" name="AutoShape 19"/>
            <p:cNvSpPr>
              <a:spLocks noChangeArrowheads="1"/>
            </p:cNvSpPr>
            <p:nvPr/>
          </p:nvSpPr>
          <p:spPr bwMode="auto">
            <a:xfrm rot="5400000">
              <a:off x="4737" y="2109"/>
              <a:ext cx="210" cy="359"/>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83" name="Text Box 20"/>
            <p:cNvSpPr txBox="1">
              <a:spLocks noChangeArrowheads="1"/>
            </p:cNvSpPr>
            <p:nvPr/>
          </p:nvSpPr>
          <p:spPr bwMode="auto">
            <a:xfrm rot="626605">
              <a:off x="4659" y="2161"/>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4</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84" name="Line 21"/>
            <p:cNvSpPr>
              <a:spLocks noChangeShapeType="1"/>
            </p:cNvSpPr>
            <p:nvPr/>
          </p:nvSpPr>
          <p:spPr bwMode="auto">
            <a:xfrm>
              <a:off x="4659" y="2180"/>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85" name="Line 22"/>
            <p:cNvSpPr>
              <a:spLocks noChangeShapeType="1"/>
            </p:cNvSpPr>
            <p:nvPr/>
          </p:nvSpPr>
          <p:spPr bwMode="auto">
            <a:xfrm>
              <a:off x="4656" y="2331"/>
              <a:ext cx="362"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86" name="AutoShape 23"/>
            <p:cNvSpPr>
              <a:spLocks noChangeArrowheads="1"/>
            </p:cNvSpPr>
            <p:nvPr/>
          </p:nvSpPr>
          <p:spPr bwMode="auto">
            <a:xfrm rot="746037">
              <a:off x="4850" y="2245"/>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6" name="Group 139"/>
          <p:cNvGrpSpPr>
            <a:grpSpLocks/>
          </p:cNvGrpSpPr>
          <p:nvPr/>
        </p:nvGrpSpPr>
        <p:grpSpPr bwMode="auto">
          <a:xfrm>
            <a:off x="9480550" y="2543176"/>
            <a:ext cx="585788" cy="360363"/>
            <a:chOff x="5012" y="1879"/>
            <a:chExt cx="369" cy="227"/>
          </a:xfrm>
        </p:grpSpPr>
        <p:sp>
          <p:nvSpPr>
            <p:cNvPr id="92277" name="AutoShape 24"/>
            <p:cNvSpPr>
              <a:spLocks noChangeArrowheads="1"/>
            </p:cNvSpPr>
            <p:nvPr/>
          </p:nvSpPr>
          <p:spPr bwMode="auto">
            <a:xfrm rot="5400000">
              <a:off x="5096" y="1821"/>
              <a:ext cx="210" cy="359"/>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78" name="Text Box 25"/>
            <p:cNvSpPr txBox="1">
              <a:spLocks noChangeArrowheads="1"/>
            </p:cNvSpPr>
            <p:nvPr/>
          </p:nvSpPr>
          <p:spPr bwMode="auto">
            <a:xfrm rot="626605">
              <a:off x="5012" y="1879"/>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1</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79"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80"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81"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7" name="Group 140"/>
          <p:cNvGrpSpPr>
            <a:grpSpLocks/>
          </p:cNvGrpSpPr>
          <p:nvPr/>
        </p:nvGrpSpPr>
        <p:grpSpPr bwMode="auto">
          <a:xfrm>
            <a:off x="9472614" y="2808288"/>
            <a:ext cx="585787" cy="379412"/>
            <a:chOff x="5007" y="2046"/>
            <a:chExt cx="369" cy="239"/>
          </a:xfrm>
        </p:grpSpPr>
        <p:sp>
          <p:nvSpPr>
            <p:cNvPr id="92272" name="AutoShape 29"/>
            <p:cNvSpPr>
              <a:spLocks noChangeArrowheads="1"/>
            </p:cNvSpPr>
            <p:nvPr/>
          </p:nvSpPr>
          <p:spPr bwMode="auto">
            <a:xfrm rot="5400000">
              <a:off x="5091" y="2000"/>
              <a:ext cx="210" cy="359"/>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73" name="Text Box 30"/>
            <p:cNvSpPr txBox="1">
              <a:spLocks noChangeArrowheads="1"/>
            </p:cNvSpPr>
            <p:nvPr/>
          </p:nvSpPr>
          <p:spPr bwMode="auto">
            <a:xfrm rot="626605">
              <a:off x="5007" y="2046"/>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2</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74"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75"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76"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8" name="Group 141"/>
          <p:cNvGrpSpPr>
            <a:grpSpLocks/>
          </p:cNvGrpSpPr>
          <p:nvPr/>
        </p:nvGrpSpPr>
        <p:grpSpPr bwMode="auto">
          <a:xfrm>
            <a:off x="9483726" y="3095626"/>
            <a:ext cx="581025" cy="371475"/>
            <a:chOff x="5014" y="2227"/>
            <a:chExt cx="366" cy="234"/>
          </a:xfrm>
        </p:grpSpPr>
        <p:sp>
          <p:nvSpPr>
            <p:cNvPr id="92267" name="AutoShape 34"/>
            <p:cNvSpPr>
              <a:spLocks noChangeArrowheads="1"/>
            </p:cNvSpPr>
            <p:nvPr/>
          </p:nvSpPr>
          <p:spPr bwMode="auto">
            <a:xfrm rot="5400000">
              <a:off x="5094" y="2176"/>
              <a:ext cx="211" cy="359"/>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68" name="Text Box 35"/>
            <p:cNvSpPr txBox="1">
              <a:spLocks noChangeArrowheads="1"/>
            </p:cNvSpPr>
            <p:nvPr/>
          </p:nvSpPr>
          <p:spPr bwMode="auto">
            <a:xfrm rot="626605">
              <a:off x="5017" y="2227"/>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3</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6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7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7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9" name="Group 142"/>
          <p:cNvGrpSpPr>
            <a:grpSpLocks/>
          </p:cNvGrpSpPr>
          <p:nvPr/>
        </p:nvGrpSpPr>
        <p:grpSpPr bwMode="auto">
          <a:xfrm>
            <a:off x="9483726" y="3365500"/>
            <a:ext cx="587375" cy="381000"/>
            <a:chOff x="5014" y="2397"/>
            <a:chExt cx="370" cy="240"/>
          </a:xfrm>
        </p:grpSpPr>
        <p:sp>
          <p:nvSpPr>
            <p:cNvPr id="92262" name="AutoShape 39"/>
            <p:cNvSpPr>
              <a:spLocks noChangeArrowheads="1"/>
            </p:cNvSpPr>
            <p:nvPr/>
          </p:nvSpPr>
          <p:spPr bwMode="auto">
            <a:xfrm rot="5400000">
              <a:off x="5098" y="2352"/>
              <a:ext cx="211" cy="359"/>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63" name="Text Box 40"/>
            <p:cNvSpPr txBox="1">
              <a:spLocks noChangeArrowheads="1"/>
            </p:cNvSpPr>
            <p:nvPr/>
          </p:nvSpPr>
          <p:spPr bwMode="auto">
            <a:xfrm rot="626605">
              <a:off x="5014" y="2397"/>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4</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64" name="Line 41"/>
            <p:cNvSpPr>
              <a:spLocks noChangeShapeType="1"/>
            </p:cNvSpPr>
            <p:nvPr/>
          </p:nvSpPr>
          <p:spPr bwMode="auto">
            <a:xfrm>
              <a:off x="5021" y="2422"/>
              <a:ext cx="363" cy="64"/>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65" name="Line 42"/>
            <p:cNvSpPr>
              <a:spLocks noChangeShapeType="1"/>
            </p:cNvSpPr>
            <p:nvPr/>
          </p:nvSpPr>
          <p:spPr bwMode="auto">
            <a:xfrm>
              <a:off x="5017" y="2573"/>
              <a:ext cx="363" cy="64"/>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66" name="AutoShape 43"/>
            <p:cNvSpPr>
              <a:spLocks noChangeArrowheads="1"/>
            </p:cNvSpPr>
            <p:nvPr/>
          </p:nvSpPr>
          <p:spPr bwMode="auto">
            <a:xfrm rot="746037">
              <a:off x="5212" y="2487"/>
              <a:ext cx="132" cy="127"/>
            </a:xfrm>
            <a:prstGeom prst="rightArrow">
              <a:avLst>
                <a:gd name="adj1" fmla="val 50000"/>
                <a:gd name="adj2" fmla="val 25984"/>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0" name="Group 132"/>
          <p:cNvGrpSpPr>
            <a:grpSpLocks/>
          </p:cNvGrpSpPr>
          <p:nvPr/>
        </p:nvGrpSpPr>
        <p:grpSpPr bwMode="auto">
          <a:xfrm>
            <a:off x="8329614" y="2327275"/>
            <a:ext cx="585787" cy="369888"/>
            <a:chOff x="4287" y="1743"/>
            <a:chExt cx="369" cy="233"/>
          </a:xfrm>
        </p:grpSpPr>
        <p:sp>
          <p:nvSpPr>
            <p:cNvPr id="92257" name="AutoShape 49"/>
            <p:cNvSpPr>
              <a:spLocks noChangeArrowheads="1"/>
            </p:cNvSpPr>
            <p:nvPr/>
          </p:nvSpPr>
          <p:spPr bwMode="auto">
            <a:xfrm rot="5400000">
              <a:off x="4371" y="1691"/>
              <a:ext cx="210" cy="360"/>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58" name="Text Box 50"/>
            <p:cNvSpPr txBox="1">
              <a:spLocks noChangeArrowheads="1"/>
            </p:cNvSpPr>
            <p:nvPr/>
          </p:nvSpPr>
          <p:spPr bwMode="auto">
            <a:xfrm rot="626605">
              <a:off x="4287" y="1743"/>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3</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59"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60"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61" name="AutoShape 53"/>
            <p:cNvSpPr>
              <a:spLocks noChangeArrowheads="1"/>
            </p:cNvSpPr>
            <p:nvPr/>
          </p:nvSpPr>
          <p:spPr bwMode="auto">
            <a:xfrm rot="746037">
              <a:off x="4484" y="1827"/>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1" name="Group 133"/>
          <p:cNvGrpSpPr>
            <a:grpSpLocks/>
          </p:cNvGrpSpPr>
          <p:nvPr/>
        </p:nvGrpSpPr>
        <p:grpSpPr bwMode="auto">
          <a:xfrm>
            <a:off x="8340726" y="2605089"/>
            <a:ext cx="581025" cy="371475"/>
            <a:chOff x="4294" y="1918"/>
            <a:chExt cx="366" cy="234"/>
          </a:xfrm>
        </p:grpSpPr>
        <p:sp>
          <p:nvSpPr>
            <p:cNvPr id="92252" name="AutoShape 54"/>
            <p:cNvSpPr>
              <a:spLocks noChangeArrowheads="1"/>
            </p:cNvSpPr>
            <p:nvPr/>
          </p:nvSpPr>
          <p:spPr bwMode="auto">
            <a:xfrm rot="5400000">
              <a:off x="4374" y="1867"/>
              <a:ext cx="211" cy="359"/>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53" name="Text Box 55"/>
            <p:cNvSpPr txBox="1">
              <a:spLocks noChangeArrowheads="1"/>
            </p:cNvSpPr>
            <p:nvPr/>
          </p:nvSpPr>
          <p:spPr bwMode="auto">
            <a:xfrm rot="626605">
              <a:off x="4297" y="1918"/>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4</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54" name="Line 56"/>
            <p:cNvSpPr>
              <a:spLocks noChangeShapeType="1"/>
            </p:cNvSpPr>
            <p:nvPr/>
          </p:nvSpPr>
          <p:spPr bwMode="auto">
            <a:xfrm>
              <a:off x="4297" y="1938"/>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55" name="Line 57"/>
            <p:cNvSpPr>
              <a:spLocks noChangeShapeType="1"/>
            </p:cNvSpPr>
            <p:nvPr/>
          </p:nvSpPr>
          <p:spPr bwMode="auto">
            <a:xfrm>
              <a:off x="4294" y="2089"/>
              <a:ext cx="362"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56" name="AutoShape 58"/>
            <p:cNvSpPr>
              <a:spLocks noChangeArrowheads="1"/>
            </p:cNvSpPr>
            <p:nvPr/>
          </p:nvSpPr>
          <p:spPr bwMode="auto">
            <a:xfrm rot="746037">
              <a:off x="4488" y="2003"/>
              <a:ext cx="133" cy="126"/>
            </a:xfrm>
            <a:prstGeom prst="rightArrow">
              <a:avLst>
                <a:gd name="adj1" fmla="val 50000"/>
                <a:gd name="adj2" fmla="val 26389"/>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2" name="Group 127"/>
          <p:cNvGrpSpPr>
            <a:grpSpLocks/>
          </p:cNvGrpSpPr>
          <p:nvPr/>
        </p:nvGrpSpPr>
        <p:grpSpPr bwMode="auto">
          <a:xfrm>
            <a:off x="6089651" y="3038476"/>
            <a:ext cx="582613" cy="1069975"/>
            <a:chOff x="2876" y="2191"/>
            <a:chExt cx="367" cy="674"/>
          </a:xfrm>
        </p:grpSpPr>
        <p:sp>
          <p:nvSpPr>
            <p:cNvPr id="92247" name="AutoShape 59"/>
            <p:cNvSpPr>
              <a:spLocks noChangeArrowheads="1"/>
            </p:cNvSpPr>
            <p:nvPr/>
          </p:nvSpPr>
          <p:spPr bwMode="auto">
            <a:xfrm rot="5400000">
              <a:off x="2729" y="2350"/>
              <a:ext cx="674" cy="355"/>
            </a:xfrm>
            <a:prstGeom prst="parallelogram">
              <a:avLst>
                <a:gd name="adj" fmla="val 18265"/>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48" name="AutoShape 60"/>
            <p:cNvSpPr>
              <a:spLocks noChangeArrowheads="1"/>
            </p:cNvSpPr>
            <p:nvPr/>
          </p:nvSpPr>
          <p:spPr bwMode="auto">
            <a:xfrm rot="746037">
              <a:off x="2925" y="2654"/>
              <a:ext cx="227" cy="127"/>
            </a:xfrm>
            <a:prstGeom prst="rightArrow">
              <a:avLst>
                <a:gd name="adj1" fmla="val 50000"/>
                <a:gd name="adj2" fmla="val 44685"/>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49" name="Text Box 61"/>
            <p:cNvSpPr txBox="1">
              <a:spLocks noChangeArrowheads="1"/>
            </p:cNvSpPr>
            <p:nvPr/>
          </p:nvSpPr>
          <p:spPr bwMode="auto">
            <a:xfrm>
              <a:off x="2919" y="2313"/>
              <a:ext cx="24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0000"/>
                </a:lnSpc>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报</a:t>
              </a:r>
            </a:p>
            <a:p>
              <a:pPr eaLnBrk="1" hangingPunct="1">
                <a:lnSpc>
                  <a:spcPct val="80000"/>
                </a:lnSpc>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文</a:t>
              </a:r>
            </a:p>
          </p:txBody>
        </p:sp>
        <p:sp>
          <p:nvSpPr>
            <p:cNvPr id="92250" name="Line 62"/>
            <p:cNvSpPr>
              <a:spLocks noChangeShapeType="1"/>
            </p:cNvSpPr>
            <p:nvPr/>
          </p:nvSpPr>
          <p:spPr bwMode="auto">
            <a:xfrm>
              <a:off x="2876" y="2191"/>
              <a:ext cx="363" cy="57"/>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51" name="Line 63"/>
            <p:cNvSpPr>
              <a:spLocks noChangeShapeType="1"/>
            </p:cNvSpPr>
            <p:nvPr/>
          </p:nvSpPr>
          <p:spPr bwMode="auto">
            <a:xfrm>
              <a:off x="2876" y="2807"/>
              <a:ext cx="363" cy="58"/>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128"/>
          <p:cNvGrpSpPr>
            <a:grpSpLocks/>
          </p:cNvGrpSpPr>
          <p:nvPr/>
        </p:nvGrpSpPr>
        <p:grpSpPr bwMode="auto">
          <a:xfrm>
            <a:off x="6684964" y="4375151"/>
            <a:ext cx="581025" cy="1071563"/>
            <a:chOff x="3251" y="3033"/>
            <a:chExt cx="366" cy="675"/>
          </a:xfrm>
        </p:grpSpPr>
        <p:sp>
          <p:nvSpPr>
            <p:cNvPr id="92242" name="AutoShape 64"/>
            <p:cNvSpPr>
              <a:spLocks noChangeArrowheads="1"/>
            </p:cNvSpPr>
            <p:nvPr/>
          </p:nvSpPr>
          <p:spPr bwMode="auto">
            <a:xfrm rot="5400000">
              <a:off x="3102" y="3193"/>
              <a:ext cx="675" cy="355"/>
            </a:xfrm>
            <a:prstGeom prst="parallelogram">
              <a:avLst>
                <a:gd name="adj" fmla="val 1829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43" name="AutoShape 65"/>
            <p:cNvSpPr>
              <a:spLocks noChangeArrowheads="1"/>
            </p:cNvSpPr>
            <p:nvPr/>
          </p:nvSpPr>
          <p:spPr bwMode="auto">
            <a:xfrm rot="746037">
              <a:off x="3300" y="3497"/>
              <a:ext cx="226" cy="126"/>
            </a:xfrm>
            <a:prstGeom prst="rightArrow">
              <a:avLst>
                <a:gd name="adj1" fmla="val 50000"/>
                <a:gd name="adj2" fmla="val 44841"/>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44" name="Text Box 66"/>
            <p:cNvSpPr txBox="1">
              <a:spLocks noChangeArrowheads="1"/>
            </p:cNvSpPr>
            <p:nvPr/>
          </p:nvSpPr>
          <p:spPr bwMode="auto">
            <a:xfrm>
              <a:off x="3293" y="3156"/>
              <a:ext cx="24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0000"/>
                </a:lnSpc>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报</a:t>
              </a:r>
            </a:p>
            <a:p>
              <a:pPr eaLnBrk="1" hangingPunct="1">
                <a:lnSpc>
                  <a:spcPct val="80000"/>
                </a:lnSpc>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文</a:t>
              </a:r>
            </a:p>
          </p:txBody>
        </p:sp>
        <p:sp>
          <p:nvSpPr>
            <p:cNvPr id="92245" name="Line 67"/>
            <p:cNvSpPr>
              <a:spLocks noChangeShapeType="1"/>
            </p:cNvSpPr>
            <p:nvPr/>
          </p:nvSpPr>
          <p:spPr bwMode="auto">
            <a:xfrm>
              <a:off x="3251" y="3033"/>
              <a:ext cx="362" cy="58"/>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46" name="Line 68"/>
            <p:cNvSpPr>
              <a:spLocks noChangeShapeType="1"/>
            </p:cNvSpPr>
            <p:nvPr/>
          </p:nvSpPr>
          <p:spPr bwMode="auto">
            <a:xfrm>
              <a:off x="3251" y="3650"/>
              <a:ext cx="362" cy="58"/>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 name="Group 126"/>
          <p:cNvGrpSpPr>
            <a:grpSpLocks/>
          </p:cNvGrpSpPr>
          <p:nvPr/>
        </p:nvGrpSpPr>
        <p:grpSpPr bwMode="auto">
          <a:xfrm>
            <a:off x="5522914" y="1766889"/>
            <a:ext cx="573087" cy="1069975"/>
            <a:chOff x="2519" y="1390"/>
            <a:chExt cx="361" cy="674"/>
          </a:xfrm>
        </p:grpSpPr>
        <p:sp>
          <p:nvSpPr>
            <p:cNvPr id="92237" name="AutoShape 69"/>
            <p:cNvSpPr>
              <a:spLocks noChangeArrowheads="1"/>
            </p:cNvSpPr>
            <p:nvPr/>
          </p:nvSpPr>
          <p:spPr bwMode="auto">
            <a:xfrm rot="5400000">
              <a:off x="2366" y="1549"/>
              <a:ext cx="674" cy="355"/>
            </a:xfrm>
            <a:prstGeom prst="parallelogram">
              <a:avLst>
                <a:gd name="adj" fmla="val 18265"/>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38" name="AutoShape 70"/>
            <p:cNvSpPr>
              <a:spLocks noChangeArrowheads="1"/>
            </p:cNvSpPr>
            <p:nvPr/>
          </p:nvSpPr>
          <p:spPr bwMode="auto">
            <a:xfrm rot="746037">
              <a:off x="2563" y="1853"/>
              <a:ext cx="226" cy="127"/>
            </a:xfrm>
            <a:prstGeom prst="rightArrow">
              <a:avLst>
                <a:gd name="adj1" fmla="val 50000"/>
                <a:gd name="adj2" fmla="val 44488"/>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39" name="Text Box 71"/>
            <p:cNvSpPr txBox="1">
              <a:spLocks noChangeArrowheads="1"/>
            </p:cNvSpPr>
            <p:nvPr/>
          </p:nvSpPr>
          <p:spPr bwMode="auto">
            <a:xfrm>
              <a:off x="2567" y="1513"/>
              <a:ext cx="24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0000"/>
                </a:lnSpc>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报</a:t>
              </a:r>
            </a:p>
            <a:p>
              <a:pPr eaLnBrk="1" hangingPunct="1">
                <a:lnSpc>
                  <a:spcPct val="80000"/>
                </a:lnSpc>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文</a:t>
              </a:r>
            </a:p>
          </p:txBody>
        </p:sp>
        <p:sp>
          <p:nvSpPr>
            <p:cNvPr id="92240" name="Line 72"/>
            <p:cNvSpPr>
              <a:spLocks noChangeShapeType="1"/>
            </p:cNvSpPr>
            <p:nvPr/>
          </p:nvSpPr>
          <p:spPr bwMode="auto">
            <a:xfrm>
              <a:off x="2519" y="1395"/>
              <a:ext cx="357" cy="5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41" name="Line 73"/>
            <p:cNvSpPr>
              <a:spLocks noChangeShapeType="1"/>
            </p:cNvSpPr>
            <p:nvPr/>
          </p:nvSpPr>
          <p:spPr bwMode="auto">
            <a:xfrm>
              <a:off x="2519" y="2001"/>
              <a:ext cx="357"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2176" name="Line 74"/>
          <p:cNvSpPr>
            <a:spLocks noChangeShapeType="1"/>
          </p:cNvSpPr>
          <p:nvPr/>
        </p:nvSpPr>
        <p:spPr bwMode="auto">
          <a:xfrm>
            <a:off x="3411538" y="1766889"/>
            <a:ext cx="0" cy="381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77" name="Line 75"/>
          <p:cNvSpPr>
            <a:spLocks noChangeShapeType="1"/>
          </p:cNvSpPr>
          <p:nvPr/>
        </p:nvSpPr>
        <p:spPr bwMode="auto">
          <a:xfrm>
            <a:off x="3987800" y="1766889"/>
            <a:ext cx="0" cy="381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78" name="Text Box 76"/>
          <p:cNvSpPr txBox="1">
            <a:spLocks noChangeArrowheads="1"/>
          </p:cNvSpPr>
          <p:nvPr/>
        </p:nvSpPr>
        <p:spPr bwMode="auto">
          <a:xfrm>
            <a:off x="2655889" y="5603875"/>
            <a:ext cx="2289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A         B         C        D </a:t>
            </a:r>
          </a:p>
        </p:txBody>
      </p:sp>
      <p:sp>
        <p:nvSpPr>
          <p:cNvPr id="92179" name="Text Box 77"/>
          <p:cNvSpPr txBox="1">
            <a:spLocks noChangeArrowheads="1"/>
          </p:cNvSpPr>
          <p:nvPr/>
        </p:nvSpPr>
        <p:spPr bwMode="auto">
          <a:xfrm>
            <a:off x="5353051" y="5603875"/>
            <a:ext cx="2289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A         B         C         D</a:t>
            </a:r>
          </a:p>
        </p:txBody>
      </p:sp>
      <p:sp>
        <p:nvSpPr>
          <p:cNvPr id="92180" name="Text Box 78"/>
          <p:cNvSpPr txBox="1">
            <a:spLocks noChangeArrowheads="1"/>
          </p:cNvSpPr>
          <p:nvPr/>
        </p:nvSpPr>
        <p:spPr bwMode="auto">
          <a:xfrm>
            <a:off x="8161339" y="5603875"/>
            <a:ext cx="2289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A         B         C         D</a:t>
            </a:r>
          </a:p>
        </p:txBody>
      </p:sp>
      <p:sp>
        <p:nvSpPr>
          <p:cNvPr id="154703" name="Line 79"/>
          <p:cNvSpPr>
            <a:spLocks noChangeShapeType="1"/>
          </p:cNvSpPr>
          <p:nvPr/>
        </p:nvSpPr>
        <p:spPr bwMode="auto">
          <a:xfrm>
            <a:off x="2835276" y="1900239"/>
            <a:ext cx="576263" cy="66675"/>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704" name="Line 80"/>
          <p:cNvSpPr>
            <a:spLocks noChangeShapeType="1"/>
          </p:cNvSpPr>
          <p:nvPr/>
        </p:nvSpPr>
        <p:spPr bwMode="auto">
          <a:xfrm>
            <a:off x="3411538" y="2168526"/>
            <a:ext cx="576262" cy="66675"/>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705" name="Line 81"/>
          <p:cNvSpPr>
            <a:spLocks noChangeShapeType="1"/>
          </p:cNvSpPr>
          <p:nvPr/>
        </p:nvSpPr>
        <p:spPr bwMode="auto">
          <a:xfrm>
            <a:off x="3987801" y="2435226"/>
            <a:ext cx="574675" cy="66675"/>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706" name="Line 82"/>
          <p:cNvSpPr>
            <a:spLocks noChangeShapeType="1"/>
          </p:cNvSpPr>
          <p:nvPr/>
        </p:nvSpPr>
        <p:spPr bwMode="auto">
          <a:xfrm flipH="1">
            <a:off x="2835275" y="2836864"/>
            <a:ext cx="1727200" cy="268287"/>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711" name="Text Box 87"/>
          <p:cNvSpPr txBox="1">
            <a:spLocks noChangeArrowheads="1"/>
          </p:cNvSpPr>
          <p:nvPr/>
        </p:nvSpPr>
        <p:spPr bwMode="auto">
          <a:xfrm>
            <a:off x="5915025" y="1428750"/>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报文交换</a:t>
            </a:r>
          </a:p>
        </p:txBody>
      </p:sp>
      <p:sp>
        <p:nvSpPr>
          <p:cNvPr id="92186" name="Text Box 88"/>
          <p:cNvSpPr txBox="1">
            <a:spLocks noChangeArrowheads="1"/>
          </p:cNvSpPr>
          <p:nvPr/>
        </p:nvSpPr>
        <p:spPr bwMode="auto">
          <a:xfrm>
            <a:off x="3155950" y="1428750"/>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电路交换</a:t>
            </a:r>
          </a:p>
        </p:txBody>
      </p:sp>
      <p:sp>
        <p:nvSpPr>
          <p:cNvPr id="154713" name="Text Box 89"/>
          <p:cNvSpPr txBox="1">
            <a:spLocks noChangeArrowheads="1"/>
          </p:cNvSpPr>
          <p:nvPr/>
        </p:nvSpPr>
        <p:spPr bwMode="auto">
          <a:xfrm>
            <a:off x="8666163" y="1428750"/>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分组交换</a:t>
            </a:r>
          </a:p>
        </p:txBody>
      </p:sp>
      <p:sp>
        <p:nvSpPr>
          <p:cNvPr id="92188" name="Line 90"/>
          <p:cNvSpPr>
            <a:spLocks noChangeShapeType="1"/>
          </p:cNvSpPr>
          <p:nvPr/>
        </p:nvSpPr>
        <p:spPr bwMode="auto">
          <a:xfrm>
            <a:off x="5035550" y="2235200"/>
            <a:ext cx="0" cy="2743200"/>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89" name="Text Box 91"/>
          <p:cNvSpPr txBox="1">
            <a:spLocks noChangeArrowheads="1"/>
          </p:cNvSpPr>
          <p:nvPr/>
        </p:nvSpPr>
        <p:spPr bwMode="auto">
          <a:xfrm>
            <a:off x="4933950" y="5018088"/>
            <a:ext cx="241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t</a:t>
            </a:r>
          </a:p>
        </p:txBody>
      </p:sp>
      <p:grpSp>
        <p:nvGrpSpPr>
          <p:cNvPr id="15" name="Group 122"/>
          <p:cNvGrpSpPr>
            <a:grpSpLocks/>
          </p:cNvGrpSpPr>
          <p:nvPr/>
        </p:nvGrpSpPr>
        <p:grpSpPr bwMode="auto">
          <a:xfrm>
            <a:off x="1703388" y="1898651"/>
            <a:ext cx="1109662" cy="1230313"/>
            <a:chOff x="113" y="1473"/>
            <a:chExt cx="699" cy="775"/>
          </a:xfrm>
        </p:grpSpPr>
        <p:sp>
          <p:nvSpPr>
            <p:cNvPr id="92233" name="Line 92"/>
            <p:cNvSpPr>
              <a:spLocks noChangeShapeType="1"/>
            </p:cNvSpPr>
            <p:nvPr/>
          </p:nvSpPr>
          <p:spPr bwMode="auto">
            <a:xfrm>
              <a:off x="630" y="1474"/>
              <a:ext cx="182" cy="0"/>
            </a:xfrm>
            <a:prstGeom prst="line">
              <a:avLst/>
            </a:prstGeom>
            <a:noFill/>
            <a:ln w="952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34" name="Line 94"/>
            <p:cNvSpPr>
              <a:spLocks noChangeShapeType="1"/>
            </p:cNvSpPr>
            <p:nvPr/>
          </p:nvSpPr>
          <p:spPr bwMode="auto">
            <a:xfrm>
              <a:off x="622" y="2248"/>
              <a:ext cx="181" cy="0"/>
            </a:xfrm>
            <a:prstGeom prst="line">
              <a:avLst/>
            </a:prstGeom>
            <a:noFill/>
            <a:ln w="952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35" name="Text Box 95"/>
            <p:cNvSpPr txBox="1">
              <a:spLocks noChangeArrowheads="1"/>
            </p:cNvSpPr>
            <p:nvPr/>
          </p:nvSpPr>
          <p:spPr bwMode="auto">
            <a:xfrm>
              <a:off x="113" y="1748"/>
              <a:ext cx="62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连接建立</a:t>
              </a:r>
            </a:p>
          </p:txBody>
        </p:sp>
        <p:sp>
          <p:nvSpPr>
            <p:cNvPr id="92236" name="Line 97"/>
            <p:cNvSpPr>
              <a:spLocks noChangeShapeType="1"/>
            </p:cNvSpPr>
            <p:nvPr/>
          </p:nvSpPr>
          <p:spPr bwMode="auto">
            <a:xfrm>
              <a:off x="720" y="1473"/>
              <a:ext cx="0" cy="759"/>
            </a:xfrm>
            <a:prstGeom prst="line">
              <a:avLst/>
            </a:prstGeom>
            <a:noFill/>
            <a:ln w="9525">
              <a:solidFill>
                <a:srgbClr val="333399"/>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 name="Group 123"/>
          <p:cNvGrpSpPr>
            <a:grpSpLocks/>
          </p:cNvGrpSpPr>
          <p:nvPr/>
        </p:nvGrpSpPr>
        <p:grpSpPr bwMode="auto">
          <a:xfrm>
            <a:off x="1703388" y="3125789"/>
            <a:ext cx="1109662" cy="1011237"/>
            <a:chOff x="113" y="2246"/>
            <a:chExt cx="699" cy="637"/>
          </a:xfrm>
        </p:grpSpPr>
        <p:sp>
          <p:nvSpPr>
            <p:cNvPr id="92230" name="Line 93"/>
            <p:cNvSpPr>
              <a:spLocks noChangeShapeType="1"/>
            </p:cNvSpPr>
            <p:nvPr/>
          </p:nvSpPr>
          <p:spPr bwMode="auto">
            <a:xfrm>
              <a:off x="630" y="2881"/>
              <a:ext cx="182" cy="0"/>
            </a:xfrm>
            <a:prstGeom prst="line">
              <a:avLst/>
            </a:prstGeom>
            <a:noFill/>
            <a:ln w="952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31" name="Text Box 96"/>
            <p:cNvSpPr txBox="1">
              <a:spLocks noChangeArrowheads="1"/>
            </p:cNvSpPr>
            <p:nvPr/>
          </p:nvSpPr>
          <p:spPr bwMode="auto">
            <a:xfrm>
              <a:off x="113" y="2420"/>
              <a:ext cx="62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数据传送</a:t>
              </a:r>
            </a:p>
          </p:txBody>
        </p:sp>
        <p:sp>
          <p:nvSpPr>
            <p:cNvPr id="92232" name="Line 98"/>
            <p:cNvSpPr>
              <a:spLocks noChangeShapeType="1"/>
            </p:cNvSpPr>
            <p:nvPr/>
          </p:nvSpPr>
          <p:spPr bwMode="auto">
            <a:xfrm>
              <a:off x="721" y="2246"/>
              <a:ext cx="0" cy="637"/>
            </a:xfrm>
            <a:prstGeom prst="line">
              <a:avLst/>
            </a:prstGeom>
            <a:noFill/>
            <a:ln w="9525">
              <a:solidFill>
                <a:srgbClr val="333399"/>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2192" name="Freeform 99"/>
          <p:cNvSpPr>
            <a:spLocks/>
          </p:cNvSpPr>
          <p:nvPr/>
        </p:nvSpPr>
        <p:spPr bwMode="auto">
          <a:xfrm>
            <a:off x="2830513" y="1766888"/>
            <a:ext cx="4762" cy="3821112"/>
          </a:xfrm>
          <a:custGeom>
            <a:avLst/>
            <a:gdLst>
              <a:gd name="T0" fmla="*/ 2147483646 w 3"/>
              <a:gd name="T1" fmla="*/ 0 h 2742"/>
              <a:gd name="T2" fmla="*/ 0 w 3"/>
              <a:gd name="T3" fmla="*/ 2147483646 h 2742"/>
              <a:gd name="T4" fmla="*/ 0 60000 65536"/>
              <a:gd name="T5" fmla="*/ 0 60000 65536"/>
              <a:gd name="T6" fmla="*/ 0 w 3"/>
              <a:gd name="T7" fmla="*/ 0 h 2742"/>
              <a:gd name="T8" fmla="*/ 3 w 3"/>
              <a:gd name="T9" fmla="*/ 2742 h 2742"/>
            </a:gdLst>
            <a:ahLst/>
            <a:cxnLst>
              <a:cxn ang="T4">
                <a:pos x="T0" y="T1"/>
              </a:cxn>
              <a:cxn ang="T5">
                <a:pos x="T2" y="T3"/>
              </a:cxn>
            </a:cxnLst>
            <a:rect l="T6" t="T7" r="T8" b="T9"/>
            <a:pathLst>
              <a:path w="3" h="2742">
                <a:moveTo>
                  <a:pt x="3" y="0"/>
                </a:moveTo>
                <a:lnTo>
                  <a:pt x="0" y="2742"/>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193" name="Freeform 100"/>
          <p:cNvSpPr>
            <a:spLocks/>
          </p:cNvSpPr>
          <p:nvPr/>
        </p:nvSpPr>
        <p:spPr bwMode="auto">
          <a:xfrm>
            <a:off x="7261226" y="1744664"/>
            <a:ext cx="4763" cy="3813175"/>
          </a:xfrm>
          <a:custGeom>
            <a:avLst/>
            <a:gdLst>
              <a:gd name="T0" fmla="*/ 2147483646 w 3"/>
              <a:gd name="T1" fmla="*/ 0 h 2736"/>
              <a:gd name="T2" fmla="*/ 0 w 3"/>
              <a:gd name="T3" fmla="*/ 2147483646 h 2736"/>
              <a:gd name="T4" fmla="*/ 0 60000 65536"/>
              <a:gd name="T5" fmla="*/ 0 60000 65536"/>
              <a:gd name="T6" fmla="*/ 0 w 3"/>
              <a:gd name="T7" fmla="*/ 0 h 2736"/>
              <a:gd name="T8" fmla="*/ 3 w 3"/>
              <a:gd name="T9" fmla="*/ 2736 h 2736"/>
            </a:gdLst>
            <a:ahLst/>
            <a:cxnLst>
              <a:cxn ang="T4">
                <a:pos x="T0" y="T1"/>
              </a:cxn>
              <a:cxn ang="T5">
                <a:pos x="T2" y="T3"/>
              </a:cxn>
            </a:cxnLst>
            <a:rect l="T6" t="T7" r="T8" b="T9"/>
            <a:pathLst>
              <a:path w="3" h="2736">
                <a:moveTo>
                  <a:pt x="3" y="0"/>
                </a:moveTo>
                <a:lnTo>
                  <a:pt x="0" y="2736"/>
                </a:lnTo>
              </a:path>
            </a:pathLst>
          </a:custGeom>
          <a:noFill/>
          <a:ln w="12700">
            <a:solidFill>
              <a:schemeClr val="tx1"/>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194" name="Line 101"/>
          <p:cNvSpPr>
            <a:spLocks noChangeShapeType="1"/>
          </p:cNvSpPr>
          <p:nvPr/>
        </p:nvSpPr>
        <p:spPr bwMode="auto">
          <a:xfrm>
            <a:off x="10063163" y="1793876"/>
            <a:ext cx="0" cy="3813175"/>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95" name="Line 102"/>
          <p:cNvSpPr>
            <a:spLocks noChangeShapeType="1"/>
          </p:cNvSpPr>
          <p:nvPr/>
        </p:nvSpPr>
        <p:spPr bwMode="auto">
          <a:xfrm>
            <a:off x="9485313" y="1779589"/>
            <a:ext cx="0" cy="3813175"/>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96" name="Line 103"/>
          <p:cNvSpPr>
            <a:spLocks noChangeShapeType="1"/>
          </p:cNvSpPr>
          <p:nvPr/>
        </p:nvSpPr>
        <p:spPr bwMode="auto">
          <a:xfrm>
            <a:off x="8916988" y="1766889"/>
            <a:ext cx="0" cy="3813175"/>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97" name="Line 104"/>
          <p:cNvSpPr>
            <a:spLocks noChangeShapeType="1"/>
          </p:cNvSpPr>
          <p:nvPr/>
        </p:nvSpPr>
        <p:spPr bwMode="auto">
          <a:xfrm>
            <a:off x="5519738" y="1744664"/>
            <a:ext cx="0" cy="3813175"/>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98" name="Line 105"/>
          <p:cNvSpPr>
            <a:spLocks noChangeShapeType="1"/>
          </p:cNvSpPr>
          <p:nvPr/>
        </p:nvSpPr>
        <p:spPr bwMode="auto">
          <a:xfrm>
            <a:off x="6089650" y="1744664"/>
            <a:ext cx="0" cy="3813175"/>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99" name="Line 106"/>
          <p:cNvSpPr>
            <a:spLocks noChangeShapeType="1"/>
          </p:cNvSpPr>
          <p:nvPr/>
        </p:nvSpPr>
        <p:spPr bwMode="auto">
          <a:xfrm>
            <a:off x="6683375" y="1744664"/>
            <a:ext cx="0" cy="3813175"/>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 name="Group 125"/>
          <p:cNvGrpSpPr>
            <a:grpSpLocks/>
          </p:cNvGrpSpPr>
          <p:nvPr/>
        </p:nvGrpSpPr>
        <p:grpSpPr bwMode="auto">
          <a:xfrm>
            <a:off x="2820989" y="3113089"/>
            <a:ext cx="1766887" cy="1279525"/>
            <a:chOff x="817" y="2238"/>
            <a:chExt cx="1113" cy="806"/>
          </a:xfrm>
        </p:grpSpPr>
        <p:sp>
          <p:nvSpPr>
            <p:cNvPr id="92224" name="Line 83"/>
            <p:cNvSpPr>
              <a:spLocks noChangeShapeType="1"/>
            </p:cNvSpPr>
            <p:nvPr/>
          </p:nvSpPr>
          <p:spPr bwMode="auto">
            <a:xfrm>
              <a:off x="841" y="2268"/>
              <a:ext cx="1089" cy="16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type="none" w="sm" len="med"/>
                </a14:hiddenLine>
              </a:ext>
            </a:extLst>
          </p:spPr>
          <p:txBody>
            <a:bodyPr wrap="none" anchor="ctr"/>
            <a:lstStyle/>
            <a:p>
              <a:endParaRPr lang="zh-CN" altLang="en-US"/>
            </a:p>
          </p:txBody>
        </p:sp>
        <p:sp>
          <p:nvSpPr>
            <p:cNvPr id="92225" name="AutoShape 84"/>
            <p:cNvSpPr>
              <a:spLocks noChangeArrowheads="1"/>
            </p:cNvSpPr>
            <p:nvPr/>
          </p:nvSpPr>
          <p:spPr bwMode="auto">
            <a:xfrm rot="5400000">
              <a:off x="976" y="2091"/>
              <a:ext cx="793" cy="1092"/>
            </a:xfrm>
            <a:prstGeom prst="parallelogram">
              <a:avLst>
                <a:gd name="adj" fmla="val 21176"/>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26" name="Text Box 85"/>
            <p:cNvSpPr txBox="1">
              <a:spLocks noChangeArrowheads="1"/>
            </p:cNvSpPr>
            <p:nvPr/>
          </p:nvSpPr>
          <p:spPr bwMode="auto">
            <a:xfrm>
              <a:off x="1113" y="2446"/>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报文</a:t>
              </a:r>
            </a:p>
          </p:txBody>
        </p:sp>
        <p:sp>
          <p:nvSpPr>
            <p:cNvPr id="92227" name="AutoShape 86"/>
            <p:cNvSpPr>
              <a:spLocks noChangeArrowheads="1"/>
            </p:cNvSpPr>
            <p:nvPr/>
          </p:nvSpPr>
          <p:spPr bwMode="auto">
            <a:xfrm rot="746037">
              <a:off x="1174" y="2745"/>
              <a:ext cx="408" cy="127"/>
            </a:xfrm>
            <a:prstGeom prst="rightArrow">
              <a:avLst>
                <a:gd name="adj1" fmla="val 50000"/>
                <a:gd name="adj2" fmla="val 80315"/>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28" name="Line 108"/>
            <p:cNvSpPr>
              <a:spLocks noChangeShapeType="1"/>
            </p:cNvSpPr>
            <p:nvPr/>
          </p:nvSpPr>
          <p:spPr bwMode="auto">
            <a:xfrm>
              <a:off x="823" y="2238"/>
              <a:ext cx="1094" cy="174"/>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29" name="Line 109"/>
            <p:cNvSpPr>
              <a:spLocks noChangeShapeType="1"/>
            </p:cNvSpPr>
            <p:nvPr/>
          </p:nvSpPr>
          <p:spPr bwMode="auto">
            <a:xfrm>
              <a:off x="817" y="2865"/>
              <a:ext cx="1100" cy="179"/>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131"/>
          <p:cNvGrpSpPr>
            <a:grpSpLocks/>
          </p:cNvGrpSpPr>
          <p:nvPr/>
        </p:nvGrpSpPr>
        <p:grpSpPr bwMode="auto">
          <a:xfrm>
            <a:off x="8328026" y="2057400"/>
            <a:ext cx="582613" cy="361950"/>
            <a:chOff x="4286" y="1573"/>
            <a:chExt cx="367" cy="228"/>
          </a:xfrm>
        </p:grpSpPr>
        <p:sp>
          <p:nvSpPr>
            <p:cNvPr id="92219" name="AutoShape 44"/>
            <p:cNvSpPr>
              <a:spLocks noChangeArrowheads="1"/>
            </p:cNvSpPr>
            <p:nvPr/>
          </p:nvSpPr>
          <p:spPr bwMode="auto">
            <a:xfrm rot="5400000">
              <a:off x="4367" y="1516"/>
              <a:ext cx="211" cy="359"/>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20" name="Text Box 45"/>
            <p:cNvSpPr txBox="1">
              <a:spLocks noChangeArrowheads="1"/>
            </p:cNvSpPr>
            <p:nvPr/>
          </p:nvSpPr>
          <p:spPr bwMode="auto">
            <a:xfrm rot="626605">
              <a:off x="4295" y="1573"/>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2</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21"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22" name="AutoShape 48"/>
            <p:cNvSpPr>
              <a:spLocks noChangeArrowheads="1"/>
            </p:cNvSpPr>
            <p:nvPr/>
          </p:nvSpPr>
          <p:spPr bwMode="auto">
            <a:xfrm rot="746037">
              <a:off x="4481" y="1652"/>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23"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 name="Group 130"/>
          <p:cNvGrpSpPr>
            <a:grpSpLocks/>
          </p:cNvGrpSpPr>
          <p:nvPr/>
        </p:nvGrpSpPr>
        <p:grpSpPr bwMode="auto">
          <a:xfrm>
            <a:off x="8335964" y="1763714"/>
            <a:ext cx="581025" cy="371475"/>
            <a:chOff x="4291" y="1388"/>
            <a:chExt cx="366" cy="234"/>
          </a:xfrm>
        </p:grpSpPr>
        <p:sp>
          <p:nvSpPr>
            <p:cNvPr id="92214" name="AutoShape 110"/>
            <p:cNvSpPr>
              <a:spLocks noChangeArrowheads="1"/>
            </p:cNvSpPr>
            <p:nvPr/>
          </p:nvSpPr>
          <p:spPr bwMode="auto">
            <a:xfrm rot="5400000">
              <a:off x="4371" y="1337"/>
              <a:ext cx="211" cy="359"/>
            </a:xfrm>
            <a:prstGeom prst="parallelogram">
              <a:avLst>
                <a:gd name="adj" fmla="val 29162"/>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2215" name="Text Box 111"/>
            <p:cNvSpPr txBox="1">
              <a:spLocks noChangeArrowheads="1"/>
            </p:cNvSpPr>
            <p:nvPr/>
          </p:nvSpPr>
          <p:spPr bwMode="auto">
            <a:xfrm rot="626605">
              <a:off x="4294" y="1388"/>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rgbClr val="333399"/>
                  </a:solidFill>
                  <a:latin typeface="Arial" panose="020B0604020202020204" pitchFamily="34" charset="0"/>
                  <a:ea typeface="黑体" panose="02010609060101010101" pitchFamily="49" charset="-122"/>
                </a:rPr>
                <a:t>P</a:t>
              </a:r>
              <a:r>
                <a:rPr kumimoji="0" lang="en-US" altLang="zh-CN" sz="1600" baseline="-25000">
                  <a:solidFill>
                    <a:srgbClr val="333399"/>
                  </a:solidFill>
                  <a:latin typeface="Arial" panose="020B0604020202020204" pitchFamily="34" charset="0"/>
                  <a:ea typeface="黑体" panose="02010609060101010101" pitchFamily="49" charset="-122"/>
                </a:rPr>
                <a:t>1</a:t>
              </a:r>
              <a:endParaRPr kumimoji="0" lang="en-US" altLang="zh-CN" sz="1600">
                <a:solidFill>
                  <a:srgbClr val="333399"/>
                </a:solidFill>
                <a:latin typeface="Arial" panose="020B0604020202020204" pitchFamily="34" charset="0"/>
                <a:ea typeface="黑体" panose="02010609060101010101" pitchFamily="49" charset="-122"/>
              </a:endParaRPr>
            </a:p>
          </p:txBody>
        </p:sp>
        <p:sp>
          <p:nvSpPr>
            <p:cNvPr id="92216"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17"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18"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92203" name="Line 115"/>
          <p:cNvSpPr>
            <a:spLocks noChangeShapeType="1"/>
          </p:cNvSpPr>
          <p:nvPr/>
        </p:nvSpPr>
        <p:spPr bwMode="auto">
          <a:xfrm>
            <a:off x="8332788" y="1754189"/>
            <a:ext cx="0" cy="3813175"/>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740" name="Line 116"/>
          <p:cNvSpPr>
            <a:spLocks noChangeShapeType="1"/>
          </p:cNvSpPr>
          <p:nvPr/>
        </p:nvSpPr>
        <p:spPr bwMode="auto">
          <a:xfrm>
            <a:off x="2830513" y="4219575"/>
            <a:ext cx="576262" cy="95250"/>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741" name="Line 117"/>
          <p:cNvSpPr>
            <a:spLocks noChangeShapeType="1"/>
          </p:cNvSpPr>
          <p:nvPr/>
        </p:nvSpPr>
        <p:spPr bwMode="auto">
          <a:xfrm>
            <a:off x="3416300" y="4400550"/>
            <a:ext cx="566738" cy="95250"/>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742" name="Line 118"/>
          <p:cNvSpPr>
            <a:spLocks noChangeShapeType="1"/>
          </p:cNvSpPr>
          <p:nvPr/>
        </p:nvSpPr>
        <p:spPr bwMode="auto">
          <a:xfrm>
            <a:off x="3983039" y="4591051"/>
            <a:ext cx="574675" cy="85725"/>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0" name="Group 124"/>
          <p:cNvGrpSpPr>
            <a:grpSpLocks/>
          </p:cNvGrpSpPr>
          <p:nvPr/>
        </p:nvGrpSpPr>
        <p:grpSpPr bwMode="auto">
          <a:xfrm>
            <a:off x="1703388" y="4114800"/>
            <a:ext cx="1085850" cy="592138"/>
            <a:chOff x="113" y="2869"/>
            <a:chExt cx="684" cy="373"/>
          </a:xfrm>
        </p:grpSpPr>
        <p:sp>
          <p:nvSpPr>
            <p:cNvPr id="92211" name="Line 119"/>
            <p:cNvSpPr>
              <a:spLocks noChangeShapeType="1"/>
            </p:cNvSpPr>
            <p:nvPr/>
          </p:nvSpPr>
          <p:spPr bwMode="auto">
            <a:xfrm>
              <a:off x="615" y="3241"/>
              <a:ext cx="182" cy="0"/>
            </a:xfrm>
            <a:prstGeom prst="line">
              <a:avLst/>
            </a:prstGeom>
            <a:noFill/>
            <a:ln w="952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12" name="Line 120"/>
            <p:cNvSpPr>
              <a:spLocks noChangeShapeType="1"/>
            </p:cNvSpPr>
            <p:nvPr/>
          </p:nvSpPr>
          <p:spPr bwMode="auto">
            <a:xfrm>
              <a:off x="721" y="2869"/>
              <a:ext cx="0" cy="373"/>
            </a:xfrm>
            <a:prstGeom prst="line">
              <a:avLst/>
            </a:prstGeom>
            <a:noFill/>
            <a:ln w="9525">
              <a:solidFill>
                <a:srgbClr val="333399"/>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13" name="Text Box 121"/>
            <p:cNvSpPr txBox="1">
              <a:spLocks noChangeArrowheads="1"/>
            </p:cNvSpPr>
            <p:nvPr/>
          </p:nvSpPr>
          <p:spPr bwMode="auto">
            <a:xfrm>
              <a:off x="113" y="2948"/>
              <a:ext cx="62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zh-CN" altLang="en-US" sz="1600">
                  <a:solidFill>
                    <a:srgbClr val="333399"/>
                  </a:solidFill>
                  <a:latin typeface="Arial" panose="020B0604020202020204" pitchFamily="34" charset="0"/>
                  <a:ea typeface="黑体" panose="02010609060101010101" pitchFamily="49" charset="-122"/>
                </a:rPr>
                <a:t>连接释放</a:t>
              </a:r>
            </a:p>
          </p:txBody>
        </p:sp>
      </p:grpSp>
      <p:sp>
        <p:nvSpPr>
          <p:cNvPr id="92208" name="Freeform 107"/>
          <p:cNvSpPr>
            <a:spLocks/>
          </p:cNvSpPr>
          <p:nvPr/>
        </p:nvSpPr>
        <p:spPr bwMode="auto">
          <a:xfrm>
            <a:off x="4564063" y="1789114"/>
            <a:ext cx="4762" cy="3813175"/>
          </a:xfrm>
          <a:custGeom>
            <a:avLst/>
            <a:gdLst>
              <a:gd name="T0" fmla="*/ 2147483646 w 3"/>
              <a:gd name="T1" fmla="*/ 0 h 2736"/>
              <a:gd name="T2" fmla="*/ 0 w 3"/>
              <a:gd name="T3" fmla="*/ 2147483646 h 2736"/>
              <a:gd name="T4" fmla="*/ 0 60000 65536"/>
              <a:gd name="T5" fmla="*/ 0 60000 65536"/>
              <a:gd name="T6" fmla="*/ 0 w 3"/>
              <a:gd name="T7" fmla="*/ 0 h 2736"/>
              <a:gd name="T8" fmla="*/ 3 w 3"/>
              <a:gd name="T9" fmla="*/ 2736 h 2736"/>
            </a:gdLst>
            <a:ahLst/>
            <a:cxnLst>
              <a:cxn ang="T4">
                <a:pos x="T0" y="T1"/>
              </a:cxn>
              <a:cxn ang="T5">
                <a:pos x="T2" y="T3"/>
              </a:cxn>
            </a:cxnLst>
            <a:rect l="T6" t="T7" r="T8" b="T9"/>
            <a:pathLst>
              <a:path w="3" h="2736">
                <a:moveTo>
                  <a:pt x="3" y="0"/>
                </a:moveTo>
                <a:lnTo>
                  <a:pt x="0" y="2736"/>
                </a:lnTo>
              </a:path>
            </a:pathLst>
          </a:custGeom>
          <a:noFill/>
          <a:ln w="12700">
            <a:solidFill>
              <a:schemeClr val="tx1"/>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209" name="Text Box 40"/>
          <p:cNvSpPr txBox="1">
            <a:spLocks noChangeArrowheads="1"/>
          </p:cNvSpPr>
          <p:nvPr/>
        </p:nvSpPr>
        <p:spPr bwMode="auto">
          <a:xfrm>
            <a:off x="2927350" y="6165851"/>
            <a:ext cx="6624638" cy="396875"/>
          </a:xfrm>
          <a:prstGeom prst="rect">
            <a:avLst/>
          </a:prstGeom>
          <a:solidFill>
            <a:srgbClr val="CCCC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ea typeface="华文中宋" panose="02010600040101010101" pitchFamily="2" charset="-122"/>
              </a:rPr>
              <a:t>存储转发策略更加高效</a:t>
            </a:r>
          </a:p>
        </p:txBody>
      </p:sp>
      <p:sp>
        <p:nvSpPr>
          <p:cNvPr id="92210" name="灯片编号占位符 3"/>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0E8C5BA5-7676-4CEC-8F21-2F84AB70EE65}"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59</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2327674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8" fill="hold" nodeType="afterEffect">
                                  <p:stCondLst>
                                    <p:cond delay="0"/>
                                  </p:stCondLst>
                                  <p:childTnLst>
                                    <p:set>
                                      <p:cBhvr>
                                        <p:cTn id="9" dur="1" fill="hold">
                                          <p:stCondLst>
                                            <p:cond delay="0"/>
                                          </p:stCondLst>
                                        </p:cTn>
                                        <p:tgtEl>
                                          <p:spTgt spid="154703"/>
                                        </p:tgtEl>
                                        <p:attrNameLst>
                                          <p:attrName>style.visibility</p:attrName>
                                        </p:attrNameLst>
                                      </p:cBhvr>
                                      <p:to>
                                        <p:strVal val="visible"/>
                                      </p:to>
                                    </p:set>
                                    <p:animEffect transition="in" filter="wipe(left)">
                                      <p:cBhvr>
                                        <p:cTn id="10" dur="500"/>
                                        <p:tgtEl>
                                          <p:spTgt spid="154703"/>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154704"/>
                                        </p:tgtEl>
                                        <p:attrNameLst>
                                          <p:attrName>style.visibility</p:attrName>
                                        </p:attrNameLst>
                                      </p:cBhvr>
                                      <p:to>
                                        <p:strVal val="visible"/>
                                      </p:to>
                                    </p:set>
                                    <p:animEffect transition="in" filter="wipe(left)">
                                      <p:cBhvr>
                                        <p:cTn id="14" dur="500"/>
                                        <p:tgtEl>
                                          <p:spTgt spid="154704"/>
                                        </p:tgtEl>
                                      </p:cBhvr>
                                    </p:animEffect>
                                  </p:childTnLst>
                                </p:cTn>
                              </p:par>
                            </p:childTnLst>
                          </p:cTn>
                        </p:par>
                        <p:par>
                          <p:cTn id="15" fill="hold" nodeType="afterGroup">
                            <p:stCondLst>
                              <p:cond delay="1000"/>
                            </p:stCondLst>
                            <p:childTnLst>
                              <p:par>
                                <p:cTn id="16" presetID="22" presetClass="entr" presetSubtype="8" fill="hold" nodeType="afterEffect">
                                  <p:stCondLst>
                                    <p:cond delay="0"/>
                                  </p:stCondLst>
                                  <p:childTnLst>
                                    <p:set>
                                      <p:cBhvr>
                                        <p:cTn id="17" dur="1" fill="hold">
                                          <p:stCondLst>
                                            <p:cond delay="0"/>
                                          </p:stCondLst>
                                        </p:cTn>
                                        <p:tgtEl>
                                          <p:spTgt spid="154705"/>
                                        </p:tgtEl>
                                        <p:attrNameLst>
                                          <p:attrName>style.visibility</p:attrName>
                                        </p:attrNameLst>
                                      </p:cBhvr>
                                      <p:to>
                                        <p:strVal val="visible"/>
                                      </p:to>
                                    </p:set>
                                    <p:animEffect transition="in" filter="wipe(left)">
                                      <p:cBhvr>
                                        <p:cTn id="18" dur="500"/>
                                        <p:tgtEl>
                                          <p:spTgt spid="154705"/>
                                        </p:tgtEl>
                                      </p:cBhvr>
                                    </p:animEffect>
                                  </p:childTnLst>
                                </p:cTn>
                              </p:par>
                            </p:childTnLst>
                          </p:cTn>
                        </p:par>
                        <p:par>
                          <p:cTn id="19" fill="hold" nodeType="afterGroup">
                            <p:stCondLst>
                              <p:cond delay="1500"/>
                            </p:stCondLst>
                            <p:childTnLst>
                              <p:par>
                                <p:cTn id="20" presetID="22" presetClass="entr" presetSubtype="2" fill="hold" nodeType="afterEffect">
                                  <p:stCondLst>
                                    <p:cond delay="0"/>
                                  </p:stCondLst>
                                  <p:childTnLst>
                                    <p:set>
                                      <p:cBhvr>
                                        <p:cTn id="21" dur="1" fill="hold">
                                          <p:stCondLst>
                                            <p:cond delay="0"/>
                                          </p:stCondLst>
                                        </p:cTn>
                                        <p:tgtEl>
                                          <p:spTgt spid="154706"/>
                                        </p:tgtEl>
                                        <p:attrNameLst>
                                          <p:attrName>style.visibility</p:attrName>
                                        </p:attrNameLst>
                                      </p:cBhvr>
                                      <p:to>
                                        <p:strVal val="visible"/>
                                      </p:to>
                                    </p:set>
                                    <p:animEffect transition="in" filter="wipe(right)">
                                      <p:cBhvr>
                                        <p:cTn id="22" dur="500"/>
                                        <p:tgtEl>
                                          <p:spTgt spid="154706"/>
                                        </p:tgtEl>
                                      </p:cBhvr>
                                    </p:animEffect>
                                  </p:childTnLst>
                                </p:cTn>
                              </p:par>
                            </p:childTnLst>
                          </p:cTn>
                        </p:par>
                        <p:par>
                          <p:cTn id="23" fill="hold" nodeType="afterGroup">
                            <p:stCondLst>
                              <p:cond delay="2000"/>
                            </p:stCondLst>
                            <p:childTnLst>
                              <p:par>
                                <p:cTn id="24" presetID="1" presetClass="entr" presetSubtype="0" fill="hold" nodeType="afterEffect">
                                  <p:stCondLst>
                                    <p:cond delay="500"/>
                                  </p:stCondLst>
                                  <p:childTnLst>
                                    <p:set>
                                      <p:cBhvr>
                                        <p:cTn id="25" dur="1" fill="hold">
                                          <p:stCondLst>
                                            <p:cond delay="0"/>
                                          </p:stCondLst>
                                        </p:cTn>
                                        <p:tgtEl>
                                          <p:spTgt spid="16"/>
                                        </p:tgtEl>
                                        <p:attrNameLst>
                                          <p:attrName>style.visibility</p:attrName>
                                        </p:attrNameLst>
                                      </p:cBhvr>
                                      <p:to>
                                        <p:strVal val="visible"/>
                                      </p:to>
                                    </p:set>
                                  </p:childTnLst>
                                </p:cTn>
                              </p:par>
                            </p:childTnLst>
                          </p:cTn>
                        </p:par>
                        <p:par>
                          <p:cTn id="26" fill="hold" nodeType="afterGroup">
                            <p:stCondLst>
                              <p:cond delay="2500"/>
                            </p:stCondLst>
                            <p:childTnLst>
                              <p:par>
                                <p:cTn id="27" presetID="22" presetClass="entr" presetSubtype="8"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nodeType="afterGroup">
                            <p:stCondLst>
                              <p:cond delay="3000"/>
                            </p:stCondLst>
                            <p:childTnLst>
                              <p:par>
                                <p:cTn id="31" presetID="1" presetClass="entr" presetSubtype="0" fill="hold" nodeType="afterEffect">
                                  <p:stCondLst>
                                    <p:cond delay="500"/>
                                  </p:stCondLst>
                                  <p:childTnLst>
                                    <p:set>
                                      <p:cBhvr>
                                        <p:cTn id="32" dur="1" fill="hold">
                                          <p:stCondLst>
                                            <p:cond delay="0"/>
                                          </p:stCondLst>
                                        </p:cTn>
                                        <p:tgtEl>
                                          <p:spTgt spid="20"/>
                                        </p:tgtEl>
                                        <p:attrNameLst>
                                          <p:attrName>style.visibility</p:attrName>
                                        </p:attrNameLst>
                                      </p:cBhvr>
                                      <p:to>
                                        <p:strVal val="visible"/>
                                      </p:to>
                                    </p:set>
                                  </p:childTnLst>
                                </p:cTn>
                              </p:par>
                            </p:childTnLst>
                          </p:cTn>
                        </p:par>
                        <p:par>
                          <p:cTn id="33" fill="hold" nodeType="afterGroup">
                            <p:stCondLst>
                              <p:cond delay="3500"/>
                            </p:stCondLst>
                            <p:childTnLst>
                              <p:par>
                                <p:cTn id="34" presetID="22" presetClass="entr" presetSubtype="8" fill="hold" nodeType="afterEffect">
                                  <p:stCondLst>
                                    <p:cond delay="0"/>
                                  </p:stCondLst>
                                  <p:childTnLst>
                                    <p:set>
                                      <p:cBhvr>
                                        <p:cTn id="35" dur="1" fill="hold">
                                          <p:stCondLst>
                                            <p:cond delay="0"/>
                                          </p:stCondLst>
                                        </p:cTn>
                                        <p:tgtEl>
                                          <p:spTgt spid="154740"/>
                                        </p:tgtEl>
                                        <p:attrNameLst>
                                          <p:attrName>style.visibility</p:attrName>
                                        </p:attrNameLst>
                                      </p:cBhvr>
                                      <p:to>
                                        <p:strVal val="visible"/>
                                      </p:to>
                                    </p:set>
                                    <p:animEffect transition="in" filter="wipe(left)">
                                      <p:cBhvr>
                                        <p:cTn id="36" dur="500"/>
                                        <p:tgtEl>
                                          <p:spTgt spid="154740"/>
                                        </p:tgtEl>
                                      </p:cBhvr>
                                    </p:animEffect>
                                  </p:childTnLst>
                                </p:cTn>
                              </p:par>
                            </p:childTnLst>
                          </p:cTn>
                        </p:par>
                        <p:par>
                          <p:cTn id="37" fill="hold" nodeType="afterGroup">
                            <p:stCondLst>
                              <p:cond delay="4000"/>
                            </p:stCondLst>
                            <p:childTnLst>
                              <p:par>
                                <p:cTn id="38" presetID="22" presetClass="entr" presetSubtype="8" fill="hold" nodeType="afterEffect">
                                  <p:stCondLst>
                                    <p:cond delay="0"/>
                                  </p:stCondLst>
                                  <p:childTnLst>
                                    <p:set>
                                      <p:cBhvr>
                                        <p:cTn id="39" dur="1" fill="hold">
                                          <p:stCondLst>
                                            <p:cond delay="0"/>
                                          </p:stCondLst>
                                        </p:cTn>
                                        <p:tgtEl>
                                          <p:spTgt spid="154741"/>
                                        </p:tgtEl>
                                        <p:attrNameLst>
                                          <p:attrName>style.visibility</p:attrName>
                                        </p:attrNameLst>
                                      </p:cBhvr>
                                      <p:to>
                                        <p:strVal val="visible"/>
                                      </p:to>
                                    </p:set>
                                    <p:animEffect transition="in" filter="wipe(left)">
                                      <p:cBhvr>
                                        <p:cTn id="40" dur="500"/>
                                        <p:tgtEl>
                                          <p:spTgt spid="154741"/>
                                        </p:tgtEl>
                                      </p:cBhvr>
                                    </p:animEffect>
                                  </p:childTnLst>
                                </p:cTn>
                              </p:par>
                            </p:childTnLst>
                          </p:cTn>
                        </p:par>
                        <p:par>
                          <p:cTn id="41" fill="hold" nodeType="afterGroup">
                            <p:stCondLst>
                              <p:cond delay="4500"/>
                            </p:stCondLst>
                            <p:childTnLst>
                              <p:par>
                                <p:cTn id="42" presetID="22" presetClass="entr" presetSubtype="8" fill="hold" nodeType="afterEffect">
                                  <p:stCondLst>
                                    <p:cond delay="0"/>
                                  </p:stCondLst>
                                  <p:childTnLst>
                                    <p:set>
                                      <p:cBhvr>
                                        <p:cTn id="43" dur="1" fill="hold">
                                          <p:stCondLst>
                                            <p:cond delay="0"/>
                                          </p:stCondLst>
                                        </p:cTn>
                                        <p:tgtEl>
                                          <p:spTgt spid="154742"/>
                                        </p:tgtEl>
                                        <p:attrNameLst>
                                          <p:attrName>style.visibility</p:attrName>
                                        </p:attrNameLst>
                                      </p:cBhvr>
                                      <p:to>
                                        <p:strVal val="visible"/>
                                      </p:to>
                                    </p:set>
                                    <p:animEffect transition="in" filter="wipe(left)">
                                      <p:cBhvr>
                                        <p:cTn id="44" dur="500"/>
                                        <p:tgtEl>
                                          <p:spTgt spid="15474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4711"/>
                                        </p:tgtEl>
                                        <p:attrNameLst>
                                          <p:attrName>style.visibility</p:attrName>
                                        </p:attrNameLst>
                                      </p:cBhvr>
                                      <p:to>
                                        <p:strVal val="visible"/>
                                      </p:to>
                                    </p:set>
                                  </p:childTnLst>
                                </p:cTn>
                              </p:par>
                            </p:childTnLst>
                          </p:cTn>
                        </p:par>
                        <p:par>
                          <p:cTn id="49" fill="hold" nodeType="afterGroup">
                            <p:stCondLst>
                              <p:cond delay="0"/>
                            </p:stCondLst>
                            <p:childTnLst>
                              <p:par>
                                <p:cTn id="50" presetID="22" presetClass="entr" presetSubtype="8"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2000"/>
                                        <p:tgtEl>
                                          <p:spTgt spid="14"/>
                                        </p:tgtEl>
                                      </p:cBhvr>
                                    </p:animEffect>
                                  </p:childTnLst>
                                </p:cTn>
                              </p:par>
                            </p:childTnLst>
                          </p:cTn>
                        </p:par>
                        <p:par>
                          <p:cTn id="53" fill="hold" nodeType="afterGroup">
                            <p:stCondLst>
                              <p:cond delay="2000"/>
                            </p:stCondLst>
                            <p:childTnLst>
                              <p:par>
                                <p:cTn id="54" presetID="22" presetClass="entr" presetSubtype="8" fill="hold" nodeType="afterEffect">
                                  <p:stCondLst>
                                    <p:cond delay="1000"/>
                                  </p:stCondLst>
                                  <p:childTnLst>
                                    <p:set>
                                      <p:cBhvr>
                                        <p:cTn id="55" dur="1" fill="hold">
                                          <p:stCondLst>
                                            <p:cond delay="0"/>
                                          </p:stCondLst>
                                        </p:cTn>
                                        <p:tgtEl>
                                          <p:spTgt spid="12"/>
                                        </p:tgtEl>
                                        <p:attrNameLst>
                                          <p:attrName>style.visibility</p:attrName>
                                        </p:attrNameLst>
                                      </p:cBhvr>
                                      <p:to>
                                        <p:strVal val="visible"/>
                                      </p:to>
                                    </p:set>
                                    <p:animEffect transition="in" filter="wipe(left)">
                                      <p:cBhvr>
                                        <p:cTn id="56" dur="2000"/>
                                        <p:tgtEl>
                                          <p:spTgt spid="12"/>
                                        </p:tgtEl>
                                      </p:cBhvr>
                                    </p:animEffect>
                                  </p:childTnLst>
                                </p:cTn>
                              </p:par>
                            </p:childTnLst>
                          </p:cTn>
                        </p:par>
                        <p:par>
                          <p:cTn id="57" fill="hold" nodeType="afterGroup">
                            <p:stCondLst>
                              <p:cond delay="5000"/>
                            </p:stCondLst>
                            <p:childTnLst>
                              <p:par>
                                <p:cTn id="58" presetID="22" presetClass="entr" presetSubtype="8" fill="hold" nodeType="afterEffect">
                                  <p:stCondLst>
                                    <p:cond delay="100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2000"/>
                                        <p:tgtEl>
                                          <p:spTgt spid="1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54713"/>
                                        </p:tgtEl>
                                        <p:attrNameLst>
                                          <p:attrName>style.visibility</p:attrName>
                                        </p:attrNameLst>
                                      </p:cBhvr>
                                      <p:to>
                                        <p:strVal val="visible"/>
                                      </p:to>
                                    </p:set>
                                  </p:childTnLst>
                                </p:cTn>
                              </p:par>
                            </p:childTnLst>
                          </p:cTn>
                        </p:par>
                        <p:par>
                          <p:cTn id="65" fill="hold" nodeType="afterGroup">
                            <p:stCondLst>
                              <p:cond delay="0"/>
                            </p:stCondLst>
                            <p:childTnLst>
                              <p:par>
                                <p:cTn id="66" presetID="22" presetClass="entr" presetSubtype="8"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par>
                          <p:cTn id="69" fill="hold" nodeType="afterGroup">
                            <p:stCondLst>
                              <p:cond delay="500"/>
                            </p:stCondLst>
                            <p:childTnLst>
                              <p:par>
                                <p:cTn id="70" presetID="22" presetClass="entr" presetSubtype="8" fill="hold" nodeType="after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left)">
                                      <p:cBhvr>
                                        <p:cTn id="72" dur="500"/>
                                        <p:tgtEl>
                                          <p:spTgt spid="18"/>
                                        </p:tgtEl>
                                      </p:cBhvr>
                                    </p:animEffect>
                                  </p:childTnLst>
                                </p:cTn>
                              </p:par>
                              <p:par>
                                <p:cTn id="73" presetID="22" presetClass="entr" presetSubtype="8" fill="hold"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left)">
                                      <p:cBhvr>
                                        <p:cTn id="75" dur="500"/>
                                        <p:tgtEl>
                                          <p:spTgt spid="2"/>
                                        </p:tgtEl>
                                      </p:cBhvr>
                                    </p:animEffect>
                                  </p:childTnLst>
                                </p:cTn>
                              </p:par>
                            </p:childTnLst>
                          </p:cTn>
                        </p:par>
                        <p:par>
                          <p:cTn id="76" fill="hold" nodeType="afterGroup">
                            <p:stCondLst>
                              <p:cond delay="1000"/>
                            </p:stCondLst>
                            <p:childTnLst>
                              <p:par>
                                <p:cTn id="77" presetID="22" presetClass="entr" presetSubtype="8" fill="hold" nodeType="after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left)">
                                      <p:cBhvr>
                                        <p:cTn id="79" dur="500"/>
                                        <p:tgtEl>
                                          <p:spTgt spid="10"/>
                                        </p:tgtEl>
                                      </p:cBhvr>
                                    </p:animEffect>
                                  </p:childTnLst>
                                </p:cTn>
                              </p:par>
                              <p:par>
                                <p:cTn id="80" presetID="22" presetClass="entr" presetSubtype="8" fill="hold" nodeType="with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wipe(left)">
                                      <p:cBhvr>
                                        <p:cTn id="82" dur="500"/>
                                        <p:tgtEl>
                                          <p:spTgt spid="3"/>
                                        </p:tgtEl>
                                      </p:cBhvr>
                                    </p:animEffect>
                                  </p:childTnLst>
                                </p:cTn>
                              </p:par>
                              <p:par>
                                <p:cTn id="83" presetID="22" presetClass="entr" presetSubtype="8" fill="hold" nodeType="with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wipe(left)">
                                      <p:cBhvr>
                                        <p:cTn id="85" dur="500"/>
                                        <p:tgtEl>
                                          <p:spTgt spid="6"/>
                                        </p:tgtEl>
                                      </p:cBhvr>
                                    </p:animEffect>
                                  </p:childTnLst>
                                </p:cTn>
                              </p:par>
                            </p:childTnLst>
                          </p:cTn>
                        </p:par>
                        <p:par>
                          <p:cTn id="86" fill="hold" nodeType="afterGroup">
                            <p:stCondLst>
                              <p:cond delay="1500"/>
                            </p:stCondLst>
                            <p:childTnLst>
                              <p:par>
                                <p:cTn id="87" presetID="22" presetClass="entr" presetSubtype="8" fill="hold" nodeType="after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wipe(left)">
                                      <p:cBhvr>
                                        <p:cTn id="89" dur="500"/>
                                        <p:tgtEl>
                                          <p:spTgt spid="7"/>
                                        </p:tgtEl>
                                      </p:cBhvr>
                                    </p:animEffect>
                                  </p:childTnLst>
                                </p:cTn>
                              </p:par>
                              <p:par>
                                <p:cTn id="90" presetID="22" presetClass="entr" presetSubtype="8" fill="hold" nodeType="with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wipe(left)">
                                      <p:cBhvr>
                                        <p:cTn id="92" dur="500"/>
                                        <p:tgtEl>
                                          <p:spTgt spid="4"/>
                                        </p:tgtEl>
                                      </p:cBhvr>
                                    </p:animEffect>
                                  </p:childTnLst>
                                </p:cTn>
                              </p:par>
                              <p:par>
                                <p:cTn id="93" presetID="22" presetClass="entr" presetSubtype="8" fill="hold" nodeType="with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wipe(left)">
                                      <p:cBhvr>
                                        <p:cTn id="95" dur="500"/>
                                        <p:tgtEl>
                                          <p:spTgt spid="11"/>
                                        </p:tgtEl>
                                      </p:cBhvr>
                                    </p:animEffect>
                                  </p:childTnLst>
                                </p:cTn>
                              </p:par>
                            </p:childTnLst>
                          </p:cTn>
                        </p:par>
                        <p:par>
                          <p:cTn id="96" fill="hold" nodeType="afterGroup">
                            <p:stCondLst>
                              <p:cond delay="2000"/>
                            </p:stCondLst>
                            <p:childTnLst>
                              <p:par>
                                <p:cTn id="97" presetID="22" presetClass="entr" presetSubtype="8" fill="hold" nodeType="after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wipe(left)">
                                      <p:cBhvr>
                                        <p:cTn id="99" dur="500"/>
                                        <p:tgtEl>
                                          <p:spTgt spid="5"/>
                                        </p:tgtEl>
                                      </p:cBhvr>
                                    </p:animEffect>
                                  </p:childTnLst>
                                </p:cTn>
                              </p:par>
                              <p:par>
                                <p:cTn id="100" presetID="22" presetClass="entr" presetSubtype="8" fill="hold" nodeType="withEffect">
                                  <p:stCondLst>
                                    <p:cond delay="0"/>
                                  </p:stCondLst>
                                  <p:childTnLst>
                                    <p:set>
                                      <p:cBhvr>
                                        <p:cTn id="101" dur="1" fill="hold">
                                          <p:stCondLst>
                                            <p:cond delay="0"/>
                                          </p:stCondLst>
                                        </p:cTn>
                                        <p:tgtEl>
                                          <p:spTgt spid="8"/>
                                        </p:tgtEl>
                                        <p:attrNameLst>
                                          <p:attrName>style.visibility</p:attrName>
                                        </p:attrNameLst>
                                      </p:cBhvr>
                                      <p:to>
                                        <p:strVal val="visible"/>
                                      </p:to>
                                    </p:set>
                                    <p:animEffect transition="in" filter="wipe(left)">
                                      <p:cBhvr>
                                        <p:cTn id="102" dur="500"/>
                                        <p:tgtEl>
                                          <p:spTgt spid="8"/>
                                        </p:tgtEl>
                                      </p:cBhvr>
                                    </p:animEffect>
                                  </p:childTnLst>
                                </p:cTn>
                              </p:par>
                            </p:childTnLst>
                          </p:cTn>
                        </p:par>
                        <p:par>
                          <p:cTn id="103" fill="hold" nodeType="afterGroup">
                            <p:stCondLst>
                              <p:cond delay="2500"/>
                            </p:stCondLst>
                            <p:childTnLst>
                              <p:par>
                                <p:cTn id="104" presetID="22" presetClass="entr" presetSubtype="8" fill="hold" nodeType="afterEffect">
                                  <p:stCondLst>
                                    <p:cond delay="0"/>
                                  </p:stCondLst>
                                  <p:childTnLst>
                                    <p:set>
                                      <p:cBhvr>
                                        <p:cTn id="105" dur="1" fill="hold">
                                          <p:stCondLst>
                                            <p:cond delay="0"/>
                                          </p:stCondLst>
                                        </p:cTn>
                                        <p:tgtEl>
                                          <p:spTgt spid="9"/>
                                        </p:tgtEl>
                                        <p:attrNameLst>
                                          <p:attrName>style.visibility</p:attrName>
                                        </p:attrNameLst>
                                      </p:cBhvr>
                                      <p:to>
                                        <p:strVal val="visible"/>
                                      </p:to>
                                    </p:set>
                                    <p:animEffect transition="in" filter="wipe(left)">
                                      <p:cBhvr>
                                        <p:cTn id="10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711" grpId="0"/>
      <p:bldP spid="1547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1199456" y="458044"/>
            <a:ext cx="5440362" cy="1006475"/>
          </a:xfrm>
        </p:spPr>
        <p:txBody>
          <a:bodyPr/>
          <a:lstStyle/>
          <a:p>
            <a:pPr eaLnBrk="1" hangingPunct="1"/>
            <a:r>
              <a:rPr lang="ja-JP" altLang="en-US">
                <a:ea typeface="MS PGothic" panose="020B0600070205080204" pitchFamily="34" charset="-128"/>
              </a:rPr>
              <a:t>“</a:t>
            </a:r>
            <a:r>
              <a:rPr lang="zh-CN" altLang="en-US">
                <a:ea typeface="宋体" panose="02010600030101010101" pitchFamily="2" charset="-122"/>
              </a:rPr>
              <a:t>有趣</a:t>
            </a:r>
            <a:r>
              <a:rPr lang="ja-JP" altLang="en-US">
                <a:ea typeface="MS PGothic" panose="020B0600070205080204" pitchFamily="34" charset="-128"/>
              </a:rPr>
              <a:t>”</a:t>
            </a:r>
            <a:r>
              <a:rPr lang="zh-CN" altLang="en-US">
                <a:ea typeface="宋体" panose="02010600030101010101" pitchFamily="2" charset="-122"/>
              </a:rPr>
              <a:t>的互联网应用</a:t>
            </a:r>
            <a:endParaRPr lang="en-US" altLang="zh-CN">
              <a:ea typeface="宋体" panose="02010600030101010101" pitchFamily="2" charset="-122"/>
            </a:endParaRPr>
          </a:p>
        </p:txBody>
      </p:sp>
      <p:pic>
        <p:nvPicPr>
          <p:cNvPr id="16387" name="Picture 3" descr="toas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5243" y="1847105"/>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descr="whis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182" y="1812181"/>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 Box 7"/>
          <p:cNvSpPr txBox="1">
            <a:spLocks noChangeArrowheads="1"/>
          </p:cNvSpPr>
          <p:nvPr/>
        </p:nvSpPr>
        <p:spPr bwMode="auto">
          <a:xfrm>
            <a:off x="1594744" y="3175844"/>
            <a:ext cx="21621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IP</a:t>
            </a:r>
            <a:r>
              <a:rPr kumimoji="0" lang="zh-CN" altLang="en-US" sz="1600">
                <a:latin typeface="Arial" panose="020B0604020202020204" pitchFamily="34" charset="0"/>
                <a:ea typeface="宋体" panose="02010600030101010101" pitchFamily="2" charset="-122"/>
              </a:rPr>
              <a:t>相框</a:t>
            </a:r>
            <a:endParaRPr kumimoji="0" lang="en-US" altLang="zh-CN" sz="16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http://www.ceiva.com/</a:t>
            </a:r>
          </a:p>
        </p:txBody>
      </p:sp>
      <p:sp>
        <p:nvSpPr>
          <p:cNvPr id="16390" name="Text Box 8"/>
          <p:cNvSpPr txBox="1">
            <a:spLocks noChangeArrowheads="1"/>
          </p:cNvSpPr>
          <p:nvPr/>
        </p:nvSpPr>
        <p:spPr bwMode="auto">
          <a:xfrm>
            <a:off x="6325493" y="2375743"/>
            <a:ext cx="2209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基于网页的烤面包机</a:t>
            </a:r>
            <a:r>
              <a:rPr kumimoji="0" lang="en-US" altLang="zh-CN" sz="1600">
                <a:latin typeface="Arial" panose="020B0604020202020204" pitchFamily="34" charset="0"/>
                <a:ea typeface="宋体" panose="02010600030101010101" pitchFamily="2" charset="-122"/>
              </a:rPr>
              <a:t> +</a:t>
            </a:r>
          </a:p>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天气预报机</a:t>
            </a:r>
            <a:endParaRPr kumimoji="0" lang="en-US" altLang="zh-CN" sz="1600">
              <a:latin typeface="Arial" panose="020B0604020202020204" pitchFamily="34" charset="0"/>
              <a:ea typeface="宋体" panose="02010600030101010101" pitchFamily="2" charset="-122"/>
            </a:endParaRPr>
          </a:p>
        </p:txBody>
      </p:sp>
      <p:pic>
        <p:nvPicPr>
          <p:cNvPr id="16391" name="Picture 9" descr="cisc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8343" y="4774455"/>
            <a:ext cx="2395538"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Text Box 10"/>
          <p:cNvSpPr txBox="1">
            <a:spLocks noChangeArrowheads="1"/>
          </p:cNvSpPr>
          <p:nvPr/>
        </p:nvSpPr>
        <p:spPr bwMode="auto">
          <a:xfrm>
            <a:off x="6611244" y="6403230"/>
            <a:ext cx="12112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互联网电话</a:t>
            </a:r>
            <a:endParaRPr kumimoji="0" lang="en-US" altLang="zh-CN" sz="1600">
              <a:latin typeface="Arial" panose="020B0604020202020204" pitchFamily="34" charset="0"/>
              <a:ea typeface="宋体" panose="02010600030101010101" pitchFamily="2" charset="-122"/>
            </a:endParaRPr>
          </a:p>
        </p:txBody>
      </p:sp>
      <p:graphicFrame>
        <p:nvGraphicFramePr>
          <p:cNvPr id="16393" name="Object 14"/>
          <p:cNvGraphicFramePr>
            <a:graphicFrameLocks noChangeAspect="1"/>
          </p:cNvGraphicFramePr>
          <p:nvPr>
            <p:extLst>
              <p:ext uri="{D42A27DB-BD31-4B8C-83A1-F6EECF244321}">
                <p14:modId xmlns:p14="http://schemas.microsoft.com/office/powerpoint/2010/main" val="3347261211"/>
              </p:ext>
            </p:extLst>
          </p:nvPr>
        </p:nvGraphicFramePr>
        <p:xfrm>
          <a:off x="1618557" y="3968006"/>
          <a:ext cx="803275" cy="2168525"/>
        </p:xfrm>
        <a:graphic>
          <a:graphicData uri="http://schemas.openxmlformats.org/presentationml/2006/ole">
            <mc:AlternateContent xmlns:mc="http://schemas.openxmlformats.org/markup-compatibility/2006">
              <mc:Choice xmlns:v="urn:schemas-microsoft-com:vml" Requires="v">
                <p:oleObj spid="_x0000_s2067" r:id="rId7" imgW="1434415" imgH="3873016" progId="">
                  <p:embed/>
                </p:oleObj>
              </mc:Choice>
              <mc:Fallback>
                <p:oleObj r:id="rId7" imgW="1434415" imgH="3873016" progId="">
                  <p:embed/>
                  <p:pic>
                    <p:nvPicPr>
                      <p:cNvPr id="16393"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8557" y="3968006"/>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6394" name="Text Box 8"/>
          <p:cNvSpPr txBox="1">
            <a:spLocks noChangeArrowheads="1"/>
          </p:cNvSpPr>
          <p:nvPr/>
        </p:nvSpPr>
        <p:spPr bwMode="auto">
          <a:xfrm>
            <a:off x="1680469" y="6176219"/>
            <a:ext cx="1211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互联网冰箱</a:t>
            </a:r>
            <a:endParaRPr kumimoji="0" lang="en-US" altLang="zh-CN" sz="1600">
              <a:latin typeface="Arial" panose="020B0604020202020204" pitchFamily="34" charset="0"/>
              <a:ea typeface="宋体" panose="02010600030101010101" pitchFamily="2" charset="-122"/>
            </a:endParaRPr>
          </a:p>
        </p:txBody>
      </p:sp>
      <p:pic>
        <p:nvPicPr>
          <p:cNvPr id="16395"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7982" y="497130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Text Box 8"/>
          <p:cNvSpPr txBox="1">
            <a:spLocks noChangeArrowheads="1"/>
          </p:cNvSpPr>
          <p:nvPr/>
        </p:nvSpPr>
        <p:spPr bwMode="auto">
          <a:xfrm>
            <a:off x="3523556" y="5588843"/>
            <a:ext cx="1905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Slingbox: </a:t>
            </a:r>
            <a:r>
              <a:rPr kumimoji="0" lang="zh-CN" altLang="en-US" sz="1600">
                <a:latin typeface="Arial" panose="020B0604020202020204" pitchFamily="34" charset="0"/>
                <a:ea typeface="宋体" panose="02010600030101010101" pitchFamily="2" charset="-122"/>
              </a:rPr>
              <a:t>远程观看</a:t>
            </a:r>
            <a:endParaRPr kumimoji="0" lang="en-US" altLang="zh-CN" sz="16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控制有线电视</a:t>
            </a:r>
            <a:endParaRPr kumimoji="0" lang="en-US" altLang="zh-CN" sz="1600">
              <a:latin typeface="Arial" panose="020B0604020202020204" pitchFamily="34" charset="0"/>
              <a:ea typeface="宋体" panose="02010600030101010101" pitchFamily="2" charset="-122"/>
            </a:endParaRPr>
          </a:p>
        </p:txBody>
      </p:sp>
      <p:pic>
        <p:nvPicPr>
          <p:cNvPr id="16397" name="Picture 2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90732" y="3140918"/>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8" name="Text Box 10"/>
          <p:cNvSpPr txBox="1">
            <a:spLocks noChangeArrowheads="1"/>
          </p:cNvSpPr>
          <p:nvPr/>
        </p:nvSpPr>
        <p:spPr bwMode="auto">
          <a:xfrm>
            <a:off x="7452618" y="4228355"/>
            <a:ext cx="14747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Tweet-a-watt: </a:t>
            </a:r>
          </a:p>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监测能源使用</a:t>
            </a:r>
            <a:endParaRPr kumimoji="0" lang="en-US" altLang="zh-CN" sz="16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853693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2"/>
          <p:cNvSpPr>
            <a:spLocks noGrp="1"/>
          </p:cNvSpPr>
          <p:nvPr>
            <p:ph type="sldNum" sz="quarter" idx="11"/>
          </p:nvPr>
        </p:nvSpPr>
        <p:spPr>
          <a:xfrm>
            <a:off x="7100888" y="646747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86F6FB3E-6DF2-441B-AE6A-F02E7203B387}"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60</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93187"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grpSp>
        <p:nvGrpSpPr>
          <p:cNvPr id="93188" name="Group 49"/>
          <p:cNvGrpSpPr>
            <a:grpSpLocks/>
          </p:cNvGrpSpPr>
          <p:nvPr/>
        </p:nvGrpSpPr>
        <p:grpSpPr bwMode="auto">
          <a:xfrm>
            <a:off x="7516813" y="3541713"/>
            <a:ext cx="1155700" cy="620712"/>
            <a:chOff x="3600" y="219"/>
            <a:chExt cx="360" cy="175"/>
          </a:xfrm>
        </p:grpSpPr>
        <p:sp>
          <p:nvSpPr>
            <p:cNvPr id="93202" name="Oval 5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93203" name="Line 5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04"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05" name="Rectangle 5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93206" name="Oval 5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grpSp>
          <p:nvGrpSpPr>
            <p:cNvPr id="93207" name="Group 55"/>
            <p:cNvGrpSpPr>
              <a:grpSpLocks/>
            </p:cNvGrpSpPr>
            <p:nvPr/>
          </p:nvGrpSpPr>
          <p:grpSpPr bwMode="auto">
            <a:xfrm>
              <a:off x="3686" y="244"/>
              <a:ext cx="177" cy="66"/>
              <a:chOff x="2848" y="848"/>
              <a:chExt cx="140" cy="98"/>
            </a:xfrm>
          </p:grpSpPr>
          <p:sp>
            <p:nvSpPr>
              <p:cNvPr id="93212"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3" name="Line 5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4" name="Line 5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3208" name="Group 59"/>
            <p:cNvGrpSpPr>
              <a:grpSpLocks/>
            </p:cNvGrpSpPr>
            <p:nvPr/>
          </p:nvGrpSpPr>
          <p:grpSpPr bwMode="auto">
            <a:xfrm flipV="1">
              <a:off x="3686" y="243"/>
              <a:ext cx="177" cy="66"/>
              <a:chOff x="2848" y="848"/>
              <a:chExt cx="140" cy="98"/>
            </a:xfrm>
          </p:grpSpPr>
          <p:sp>
            <p:nvSpPr>
              <p:cNvPr id="93209" name="Line 6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0"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1" name="Line 6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93189" name="Rectangle 2"/>
          <p:cNvSpPr>
            <a:spLocks noGrp="1" noChangeArrowheads="1"/>
          </p:cNvSpPr>
          <p:nvPr>
            <p:ph type="title" idx="4294967295"/>
          </p:nvPr>
        </p:nvSpPr>
        <p:spPr>
          <a:xfrm>
            <a:off x="1127448" y="411982"/>
            <a:ext cx="8001000" cy="1143001"/>
          </a:xfrm>
        </p:spPr>
        <p:txBody>
          <a:bodyPr/>
          <a:lstStyle/>
          <a:p>
            <a:pPr eaLnBrk="1" hangingPunct="1"/>
            <a:r>
              <a:rPr lang="zh-CN" altLang="en-US" sz="3500" dirty="0">
                <a:ea typeface="宋体" panose="02010600030101010101" pitchFamily="2" charset="-122"/>
              </a:rPr>
              <a:t>分组交换 </a:t>
            </a:r>
            <a:r>
              <a:rPr lang="en-US" altLang="zh-CN" sz="3500" dirty="0">
                <a:ea typeface="宋体" panose="02010600030101010101" pitchFamily="2" charset="-122"/>
              </a:rPr>
              <a:t>vs </a:t>
            </a:r>
            <a:r>
              <a:rPr lang="zh-CN" altLang="en-US" sz="3500" dirty="0">
                <a:ea typeface="宋体" panose="02010600030101010101" pitchFamily="2" charset="-122"/>
              </a:rPr>
              <a:t>电路交换</a:t>
            </a:r>
            <a:endParaRPr lang="zh-CN" altLang="en-US" sz="4300" dirty="0">
              <a:ea typeface="宋体" panose="02010600030101010101" pitchFamily="2" charset="-122"/>
            </a:endParaRPr>
          </a:p>
        </p:txBody>
      </p:sp>
      <p:sp>
        <p:nvSpPr>
          <p:cNvPr id="93190" name="Rectangle 3"/>
          <p:cNvSpPr>
            <a:spLocks noGrp="1" noChangeArrowheads="1"/>
          </p:cNvSpPr>
          <p:nvPr>
            <p:ph type="body" sz="half" idx="4294967295"/>
          </p:nvPr>
        </p:nvSpPr>
        <p:spPr>
          <a:xfrm>
            <a:off x="1044402" y="2055813"/>
            <a:ext cx="4267480" cy="4038600"/>
          </a:xfrm>
        </p:spPr>
        <p:txBody>
          <a:bodyPr/>
          <a:lstStyle/>
          <a:p>
            <a:pPr eaLnBrk="1" hangingPunct="1">
              <a:lnSpc>
                <a:spcPct val="90000"/>
              </a:lnSpc>
            </a:pPr>
            <a:r>
              <a:rPr lang="en-US" altLang="zh-CN" sz="2200" dirty="0">
                <a:ea typeface="宋体" panose="02010600030101010101" pitchFamily="2" charset="-122"/>
              </a:rPr>
              <a:t>1 Mb/s </a:t>
            </a:r>
            <a:r>
              <a:rPr lang="zh-CN" altLang="en-US" sz="2200" dirty="0">
                <a:ea typeface="宋体" panose="02010600030101010101" pitchFamily="2" charset="-122"/>
              </a:rPr>
              <a:t>链路</a:t>
            </a:r>
          </a:p>
          <a:p>
            <a:pPr eaLnBrk="1" hangingPunct="1">
              <a:lnSpc>
                <a:spcPct val="90000"/>
              </a:lnSpc>
            </a:pPr>
            <a:r>
              <a:rPr lang="zh-CN" altLang="en-US" sz="2200" dirty="0">
                <a:ea typeface="宋体" panose="02010600030101010101" pitchFamily="2" charset="-122"/>
              </a:rPr>
              <a:t>每个用户： </a:t>
            </a:r>
          </a:p>
          <a:p>
            <a:pPr lvl="1" eaLnBrk="1" hangingPunct="1">
              <a:lnSpc>
                <a:spcPct val="90000"/>
              </a:lnSpc>
            </a:pPr>
            <a:r>
              <a:rPr lang="zh-CN" altLang="en-US" sz="2000" dirty="0">
                <a:ea typeface="宋体" panose="02010600030101010101" pitchFamily="2" charset="-122"/>
              </a:rPr>
              <a:t>活跃速率为</a:t>
            </a:r>
            <a:r>
              <a:rPr lang="en-US" altLang="zh-CN" sz="2000" dirty="0">
                <a:ea typeface="宋体" panose="02010600030101010101" pitchFamily="2" charset="-122"/>
              </a:rPr>
              <a:t>100 kb/s </a:t>
            </a:r>
          </a:p>
          <a:p>
            <a:pPr lvl="1" eaLnBrk="1" hangingPunct="1">
              <a:lnSpc>
                <a:spcPct val="90000"/>
              </a:lnSpc>
            </a:pPr>
            <a:r>
              <a:rPr lang="zh-CN" altLang="en-US" sz="2000" dirty="0">
                <a:ea typeface="宋体" panose="02010600030101010101" pitchFamily="2" charset="-122"/>
              </a:rPr>
              <a:t>有 </a:t>
            </a:r>
            <a:r>
              <a:rPr lang="en-US" altLang="zh-CN" sz="2000" dirty="0">
                <a:ea typeface="宋体" panose="02010600030101010101" pitchFamily="2" charset="-122"/>
              </a:rPr>
              <a:t>10% </a:t>
            </a:r>
            <a:r>
              <a:rPr lang="zh-CN" altLang="en-US" sz="2000" dirty="0">
                <a:ea typeface="宋体" panose="02010600030101010101" pitchFamily="2" charset="-122"/>
              </a:rPr>
              <a:t>的时间处于活跃状态</a:t>
            </a:r>
          </a:p>
          <a:p>
            <a:pPr eaLnBrk="1" hangingPunct="1">
              <a:lnSpc>
                <a:spcPct val="90000"/>
              </a:lnSpc>
            </a:pPr>
            <a:r>
              <a:rPr lang="zh-CN" altLang="en-US" sz="2200" dirty="0">
                <a:solidFill>
                  <a:srgbClr val="FF3300"/>
                </a:solidFill>
                <a:ea typeface="宋体" panose="02010600030101010101" pitchFamily="2" charset="-122"/>
              </a:rPr>
              <a:t>电路交换：</a:t>
            </a:r>
            <a:endParaRPr lang="zh-CN" altLang="en-US" sz="2200" dirty="0">
              <a:ea typeface="宋体" panose="02010600030101010101" pitchFamily="2" charset="-122"/>
            </a:endParaRPr>
          </a:p>
          <a:p>
            <a:pPr lvl="1" eaLnBrk="1" hangingPunct="1">
              <a:lnSpc>
                <a:spcPct val="90000"/>
              </a:lnSpc>
            </a:pPr>
            <a:r>
              <a:rPr lang="zh-CN" altLang="en-US" sz="2000" dirty="0">
                <a:ea typeface="宋体" panose="02010600030101010101" pitchFamily="2" charset="-122"/>
              </a:rPr>
              <a:t>可容纳</a:t>
            </a:r>
            <a:r>
              <a:rPr lang="en-US" altLang="zh-CN" sz="2000" dirty="0">
                <a:ea typeface="宋体" panose="02010600030101010101" pitchFamily="2" charset="-122"/>
              </a:rPr>
              <a:t>10 </a:t>
            </a:r>
            <a:r>
              <a:rPr lang="zh-CN" altLang="en-US" sz="2000" dirty="0">
                <a:ea typeface="宋体" panose="02010600030101010101" pitchFamily="2" charset="-122"/>
              </a:rPr>
              <a:t>个用户</a:t>
            </a:r>
          </a:p>
          <a:p>
            <a:pPr eaLnBrk="1" hangingPunct="1">
              <a:lnSpc>
                <a:spcPct val="90000"/>
              </a:lnSpc>
            </a:pPr>
            <a:r>
              <a:rPr lang="zh-CN" altLang="en-US" sz="2200" dirty="0">
                <a:solidFill>
                  <a:srgbClr val="FF3300"/>
                </a:solidFill>
                <a:ea typeface="宋体" panose="02010600030101010101" pitchFamily="2" charset="-122"/>
              </a:rPr>
              <a:t>分组交换：</a:t>
            </a:r>
            <a:r>
              <a:rPr lang="zh-CN" altLang="en-US" sz="2200" dirty="0">
                <a:ea typeface="宋体" panose="02010600030101010101" pitchFamily="2" charset="-122"/>
              </a:rPr>
              <a:t> </a:t>
            </a:r>
          </a:p>
          <a:p>
            <a:pPr lvl="1" eaLnBrk="1" hangingPunct="1">
              <a:lnSpc>
                <a:spcPct val="90000"/>
              </a:lnSpc>
            </a:pPr>
            <a:r>
              <a:rPr lang="zh-CN" altLang="en-US" sz="2000" dirty="0">
                <a:ea typeface="宋体" panose="02010600030101010101" pitchFamily="2" charset="-122"/>
              </a:rPr>
              <a:t>可容纳</a:t>
            </a:r>
            <a:r>
              <a:rPr lang="en-US" altLang="zh-CN" sz="2000" dirty="0">
                <a:ea typeface="宋体" panose="02010600030101010101" pitchFamily="2" charset="-122"/>
              </a:rPr>
              <a:t>35 </a:t>
            </a:r>
            <a:r>
              <a:rPr lang="zh-CN" altLang="en-US" sz="2000" dirty="0">
                <a:ea typeface="宋体" panose="02010600030101010101" pitchFamily="2" charset="-122"/>
              </a:rPr>
              <a:t>个用户，同时有</a:t>
            </a:r>
            <a:r>
              <a:rPr lang="zh-CN" altLang="en-US" sz="2000" dirty="0">
                <a:solidFill>
                  <a:srgbClr val="FF0000"/>
                </a:solidFill>
                <a:ea typeface="宋体" panose="02010600030101010101" pitchFamily="2" charset="-122"/>
              </a:rPr>
              <a:t>超过</a:t>
            </a:r>
            <a:r>
              <a:rPr lang="en-US" altLang="zh-CN" sz="2000" dirty="0">
                <a:ea typeface="宋体" panose="02010600030101010101" pitchFamily="2" charset="-122"/>
              </a:rPr>
              <a:t>10 </a:t>
            </a:r>
            <a:r>
              <a:rPr lang="zh-CN" altLang="en-US" sz="2000" dirty="0">
                <a:ea typeface="宋体" panose="02010600030101010101" pitchFamily="2" charset="-122"/>
              </a:rPr>
              <a:t>个活跃用户概率小于</a:t>
            </a:r>
            <a:r>
              <a:rPr lang="en-US" altLang="zh-CN" sz="2000" dirty="0">
                <a:ea typeface="宋体" panose="02010600030101010101" pitchFamily="2" charset="-122"/>
              </a:rPr>
              <a:t>0.0004</a:t>
            </a:r>
          </a:p>
          <a:p>
            <a:pPr eaLnBrk="1" hangingPunct="1">
              <a:lnSpc>
                <a:spcPct val="90000"/>
              </a:lnSpc>
            </a:pPr>
            <a:endParaRPr lang="en-US" altLang="zh-CN" sz="2200" dirty="0">
              <a:ea typeface="宋体" panose="02010600030101010101" pitchFamily="2" charset="-122"/>
            </a:endParaRPr>
          </a:p>
        </p:txBody>
      </p:sp>
      <p:sp>
        <p:nvSpPr>
          <p:cNvPr id="93191" name="Rectangle 4"/>
          <p:cNvSpPr>
            <a:spLocks noGrp="1" noChangeArrowheads="1"/>
          </p:cNvSpPr>
          <p:nvPr>
            <p:ph type="body" sz="half" idx="4294967295"/>
          </p:nvPr>
        </p:nvSpPr>
        <p:spPr>
          <a:xfrm>
            <a:off x="2514600" y="1293813"/>
            <a:ext cx="6400800" cy="609600"/>
          </a:xfrm>
        </p:spPr>
        <p:txBody>
          <a:bodyPr/>
          <a:lstStyle/>
          <a:p>
            <a:pPr eaLnBrk="1" hangingPunct="1">
              <a:buFont typeface="Wingdings" panose="05000000000000000000" pitchFamily="2" charset="2"/>
              <a:buNone/>
            </a:pPr>
            <a:r>
              <a:rPr lang="zh-CN" altLang="en-US" sz="2800" dirty="0">
                <a:solidFill>
                  <a:srgbClr val="FF3300"/>
                </a:solidFill>
                <a:ea typeface="宋体" panose="02010600030101010101" pitchFamily="2" charset="-122"/>
              </a:rPr>
              <a:t>分组交换允许多个用户共享链路资源</a:t>
            </a:r>
          </a:p>
        </p:txBody>
      </p:sp>
      <p:sp>
        <p:nvSpPr>
          <p:cNvPr id="93192" name="Line 15"/>
          <p:cNvSpPr>
            <a:spLocks noChangeShapeType="1"/>
          </p:cNvSpPr>
          <p:nvPr/>
        </p:nvSpPr>
        <p:spPr bwMode="auto">
          <a:xfrm>
            <a:off x="6457950" y="3333750"/>
            <a:ext cx="838200" cy="4572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93" name="Line 16"/>
          <p:cNvSpPr>
            <a:spLocks noChangeShapeType="1"/>
          </p:cNvSpPr>
          <p:nvPr/>
        </p:nvSpPr>
        <p:spPr bwMode="auto">
          <a:xfrm>
            <a:off x="7296150" y="3790950"/>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94" name="Line 17"/>
          <p:cNvSpPr>
            <a:spLocks noChangeShapeType="1"/>
          </p:cNvSpPr>
          <p:nvPr/>
        </p:nvSpPr>
        <p:spPr bwMode="auto">
          <a:xfrm>
            <a:off x="7296150" y="3943350"/>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95" name="Line 18"/>
          <p:cNvSpPr>
            <a:spLocks noChangeShapeType="1"/>
          </p:cNvSpPr>
          <p:nvPr/>
        </p:nvSpPr>
        <p:spPr bwMode="auto">
          <a:xfrm flipV="1">
            <a:off x="6534150" y="3943350"/>
            <a:ext cx="762000" cy="609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96" name="Text Box 19"/>
          <p:cNvSpPr txBox="1">
            <a:spLocks noChangeArrowheads="1"/>
          </p:cNvSpPr>
          <p:nvPr/>
        </p:nvSpPr>
        <p:spPr bwMode="auto">
          <a:xfrm>
            <a:off x="5421313" y="3627438"/>
            <a:ext cx="11304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chemeClr val="accent2"/>
                </a:solidFill>
                <a:latin typeface="Comic Sans MS" panose="030F0702030302020204" pitchFamily="66" charset="0"/>
                <a:ea typeface="宋体" panose="02010600030101010101" pitchFamily="2" charset="-122"/>
              </a:rPr>
              <a:t>N</a:t>
            </a:r>
            <a:r>
              <a:rPr kumimoji="0" lang="zh-CN" altLang="en-US" sz="1800">
                <a:solidFill>
                  <a:schemeClr val="accent2"/>
                </a:solidFill>
                <a:latin typeface="Comic Sans MS" panose="030F0702030302020204" pitchFamily="66" charset="0"/>
                <a:ea typeface="宋体" panose="02010600030101010101" pitchFamily="2" charset="-122"/>
              </a:rPr>
              <a:t>个 用户</a:t>
            </a:r>
            <a:endParaRPr kumimoji="0" lang="zh-CN" altLang="en-US" sz="1800">
              <a:latin typeface="Times New Roman" panose="02020603050405020304" pitchFamily="18" charset="0"/>
              <a:ea typeface="宋体" panose="02010600030101010101" pitchFamily="2" charset="-122"/>
            </a:endParaRPr>
          </a:p>
        </p:txBody>
      </p:sp>
      <p:sp>
        <p:nvSpPr>
          <p:cNvPr id="93197" name="Text Box 20"/>
          <p:cNvSpPr txBox="1">
            <a:spLocks noChangeArrowheads="1"/>
          </p:cNvSpPr>
          <p:nvPr/>
        </p:nvSpPr>
        <p:spPr bwMode="auto">
          <a:xfrm>
            <a:off x="8620125" y="4075113"/>
            <a:ext cx="14638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1 Mbps </a:t>
            </a:r>
            <a:r>
              <a:rPr kumimoji="0" lang="zh-CN" altLang="en-US" sz="1800">
                <a:latin typeface="Comic Sans MS" panose="030F0702030302020204" pitchFamily="66" charset="0"/>
                <a:ea typeface="宋体" panose="02010600030101010101" pitchFamily="2" charset="-122"/>
              </a:rPr>
              <a:t>链路</a:t>
            </a:r>
            <a:endParaRPr kumimoji="0" lang="zh-CN" altLang="en-US" sz="1800">
              <a:latin typeface="Times New Roman" panose="02020603050405020304" pitchFamily="18" charset="0"/>
              <a:ea typeface="宋体" panose="02010600030101010101" pitchFamily="2" charset="-122"/>
            </a:endParaRPr>
          </a:p>
        </p:txBody>
      </p:sp>
      <p:sp>
        <p:nvSpPr>
          <p:cNvPr id="93198" name="Line 47"/>
          <p:cNvSpPr>
            <a:spLocks noChangeShapeType="1"/>
          </p:cNvSpPr>
          <p:nvPr/>
        </p:nvSpPr>
        <p:spPr bwMode="auto">
          <a:xfrm>
            <a:off x="8601075" y="3857625"/>
            <a:ext cx="1714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99" name="Text Box 48"/>
          <p:cNvSpPr txBox="1">
            <a:spLocks noChangeArrowheads="1"/>
          </p:cNvSpPr>
          <p:nvPr/>
        </p:nvSpPr>
        <p:spPr bwMode="auto">
          <a:xfrm>
            <a:off x="6477001" y="5181600"/>
            <a:ext cx="3497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问题</a:t>
            </a:r>
            <a:r>
              <a:rPr kumimoji="0" lang="en-US" altLang="zh-CN" sz="2000">
                <a:latin typeface="Comic Sans MS" panose="030F0702030302020204" pitchFamily="66" charset="0"/>
                <a:ea typeface="宋体" panose="02010600030101010101" pitchFamily="2" charset="-122"/>
              </a:rPr>
              <a:t>: </a:t>
            </a:r>
            <a:r>
              <a:rPr kumimoji="0" lang="en-US" altLang="zh-CN" sz="2000">
                <a:solidFill>
                  <a:srgbClr val="FF0000"/>
                </a:solidFill>
                <a:latin typeface="Comic Sans MS" panose="030F0702030302020204" pitchFamily="66" charset="0"/>
                <a:ea typeface="宋体" panose="02010600030101010101" pitchFamily="2" charset="-122"/>
              </a:rPr>
              <a:t>0.0004</a:t>
            </a:r>
            <a:r>
              <a:rPr kumimoji="0" lang="zh-CN" altLang="en-US" sz="2000">
                <a:solidFill>
                  <a:srgbClr val="FF0000"/>
                </a:solidFill>
                <a:latin typeface="Comic Sans MS" panose="030F0702030302020204" pitchFamily="66" charset="0"/>
                <a:ea typeface="宋体" panose="02010600030101010101" pitchFamily="2" charset="-122"/>
              </a:rPr>
              <a:t>是如何得到的？</a:t>
            </a:r>
          </a:p>
        </p:txBody>
      </p:sp>
      <p:graphicFrame>
        <p:nvGraphicFramePr>
          <p:cNvPr id="93200" name="Object 63"/>
          <p:cNvGraphicFramePr>
            <a:graphicFrameLocks noChangeAspect="1"/>
          </p:cNvGraphicFramePr>
          <p:nvPr/>
        </p:nvGraphicFramePr>
        <p:xfrm>
          <a:off x="5903914" y="2946401"/>
          <a:ext cx="611187" cy="504825"/>
        </p:xfrm>
        <a:graphic>
          <a:graphicData uri="http://schemas.openxmlformats.org/presentationml/2006/ole">
            <mc:AlternateContent xmlns:mc="http://schemas.openxmlformats.org/markup-compatibility/2006">
              <mc:Choice xmlns:v="urn:schemas-microsoft-com:vml" Requires="v">
                <p:oleObj spid="_x0000_s12326" name="Clip" r:id="rId4" imgW="1307263" imgH="1084139" progId="MS_ClipArt_Gallery.2">
                  <p:embed/>
                </p:oleObj>
              </mc:Choice>
              <mc:Fallback>
                <p:oleObj name="Clip" r:id="rId4" imgW="1307263" imgH="1084139" progId="MS_ClipArt_Gallery.2">
                  <p:embed/>
                  <p:pic>
                    <p:nvPicPr>
                      <p:cNvPr id="93200"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3914" y="2946401"/>
                        <a:ext cx="6111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201" name="Object 64"/>
          <p:cNvGraphicFramePr>
            <a:graphicFrameLocks noChangeAspect="1"/>
          </p:cNvGraphicFramePr>
          <p:nvPr/>
        </p:nvGraphicFramePr>
        <p:xfrm>
          <a:off x="5989639" y="4294189"/>
          <a:ext cx="611187" cy="504825"/>
        </p:xfrm>
        <a:graphic>
          <a:graphicData uri="http://schemas.openxmlformats.org/presentationml/2006/ole">
            <mc:AlternateContent xmlns:mc="http://schemas.openxmlformats.org/markup-compatibility/2006">
              <mc:Choice xmlns:v="urn:schemas-microsoft-com:vml" Requires="v">
                <p:oleObj spid="_x0000_s12327" name="Clip" r:id="rId6" imgW="1307263" imgH="1084139" progId="MS_ClipArt_Gallery.2">
                  <p:embed/>
                </p:oleObj>
              </mc:Choice>
              <mc:Fallback>
                <p:oleObj name="Clip" r:id="rId6" imgW="1307263" imgH="1084139" progId="MS_ClipArt_Gallery.2">
                  <p:embed/>
                  <p:pic>
                    <p:nvPicPr>
                      <p:cNvPr id="93201" name="Object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9639" y="4294189"/>
                        <a:ext cx="6111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762839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F82733FA-D890-422D-BEF6-4E93352836B9}" type="slidenum">
              <a:rPr kumimoji="0" lang="en-US" altLang="zh-CN" sz="1400">
                <a:latin typeface="Arial" panose="020B0604020202020204" pitchFamily="34" charset="0"/>
                <a:ea typeface="宋体" panose="02010600030101010101" pitchFamily="2" charset="-122"/>
              </a:rPr>
              <a:pPr>
                <a:spcBef>
                  <a:spcPct val="0"/>
                </a:spcBef>
                <a:buClrTx/>
                <a:buSzTx/>
                <a:buFontTx/>
                <a:buNone/>
              </a:pPr>
              <a:t>61</a:t>
            </a:fld>
            <a:r>
              <a:rPr kumimoji="0" lang="en-US" altLang="zh-CN" sz="1000">
                <a:latin typeface="Arial" panose="020B0604020202020204" pitchFamily="34" charset="0"/>
                <a:ea typeface="宋体" panose="02010600030101010101" pitchFamily="2" charset="-122"/>
              </a:rPr>
              <a:t>-</a:t>
            </a:r>
          </a:p>
        </p:txBody>
      </p:sp>
      <p:sp>
        <p:nvSpPr>
          <p:cNvPr id="95235" name="Rectangle 2"/>
          <p:cNvSpPr>
            <a:spLocks noGrp="1" noChangeArrowheads="1"/>
          </p:cNvSpPr>
          <p:nvPr>
            <p:ph type="title"/>
          </p:nvPr>
        </p:nvSpPr>
        <p:spPr/>
        <p:txBody>
          <a:bodyPr/>
          <a:lstStyle/>
          <a:p>
            <a:pPr eaLnBrk="1" hangingPunct="1"/>
            <a:r>
              <a:rPr lang="zh-CN" altLang="en-US"/>
              <a:t>高性价比的资源共享：小结</a:t>
            </a:r>
          </a:p>
        </p:txBody>
      </p:sp>
      <p:sp>
        <p:nvSpPr>
          <p:cNvPr id="95236" name="Rectangle 3"/>
          <p:cNvSpPr>
            <a:spLocks noGrp="1" noChangeArrowheads="1"/>
          </p:cNvSpPr>
          <p:nvPr>
            <p:ph type="body" idx="1"/>
          </p:nvPr>
        </p:nvSpPr>
        <p:spPr/>
        <p:txBody>
          <a:bodyPr/>
          <a:lstStyle/>
          <a:p>
            <a:pPr marL="342900" lvl="1" indent="-342900" eaLnBrk="1" hangingPunct="1">
              <a:buClr>
                <a:schemeClr val="tx2"/>
              </a:buClr>
            </a:pPr>
            <a:r>
              <a:rPr lang="zh-CN" altLang="en-US"/>
              <a:t>交换技术的选择：分组交换</a:t>
            </a:r>
            <a:endParaRPr lang="en-US" altLang="zh-CN"/>
          </a:p>
          <a:p>
            <a:pPr marL="638175" lvl="2" indent="-342900" eaLnBrk="1" hangingPunct="1">
              <a:buClr>
                <a:schemeClr val="tx2"/>
              </a:buClr>
            </a:pPr>
            <a:r>
              <a:rPr lang="zh-CN" altLang="en-US"/>
              <a:t>更适合计算机通信，传输突发流量的效率较高</a:t>
            </a:r>
            <a:endParaRPr lang="en-US" altLang="zh-CN"/>
          </a:p>
          <a:p>
            <a:pPr marL="638175" lvl="2" indent="-342900" eaLnBrk="1" hangingPunct="1">
              <a:buClr>
                <a:schemeClr val="tx2"/>
              </a:buClr>
            </a:pPr>
            <a:endParaRPr lang="en-US" altLang="zh-CN"/>
          </a:p>
          <a:p>
            <a:pPr marL="342900" lvl="1" indent="-342900" eaLnBrk="1" hangingPunct="1">
              <a:buClr>
                <a:schemeClr val="tx2"/>
              </a:buClr>
            </a:pPr>
            <a:r>
              <a:rPr lang="zh-CN" altLang="en-US"/>
              <a:t>复用技术的选择：统计型复用</a:t>
            </a:r>
            <a:endParaRPr lang="en-US" altLang="zh-CN"/>
          </a:p>
          <a:p>
            <a:pPr marL="638175" lvl="2" indent="-342900" eaLnBrk="1" hangingPunct="1">
              <a:buClr>
                <a:schemeClr val="tx2"/>
              </a:buClr>
            </a:pPr>
            <a:r>
              <a:rPr lang="zh-CN" altLang="en-US"/>
              <a:t>多个用户以分组为粒度共享网络资源（链路和节点）</a:t>
            </a:r>
            <a:endParaRPr lang="en-US" altLang="zh-CN"/>
          </a:p>
          <a:p>
            <a:pPr marL="638175" lvl="2" indent="-342900" eaLnBrk="1" hangingPunct="1">
              <a:buClr>
                <a:schemeClr val="tx2"/>
              </a:buClr>
            </a:pPr>
            <a:r>
              <a:rPr lang="zh-CN" altLang="en-US"/>
              <a:t>每一个交换设备可以为每一个分组调度使用与之相连的物理链路</a:t>
            </a:r>
            <a:endParaRPr lang="en-US" altLang="zh-CN"/>
          </a:p>
          <a:p>
            <a:pPr marL="638175" lvl="2" indent="-342900" eaLnBrk="1" hangingPunct="1">
              <a:buClr>
                <a:schemeClr val="tx2"/>
              </a:buClr>
            </a:pPr>
            <a:endParaRPr lang="en-US" altLang="zh-CN"/>
          </a:p>
          <a:p>
            <a:pPr marL="342900" lvl="1" indent="-342900" eaLnBrk="1" hangingPunct="1">
              <a:buClr>
                <a:schemeClr val="tx2"/>
              </a:buClr>
            </a:pPr>
            <a:r>
              <a:rPr lang="zh-CN" altLang="en-US"/>
              <a:t>挑战</a:t>
            </a:r>
            <a:endParaRPr lang="en-US" altLang="zh-CN"/>
          </a:p>
          <a:p>
            <a:pPr marL="638175" lvl="2" indent="-342900" eaLnBrk="1" hangingPunct="1">
              <a:buClr>
                <a:schemeClr val="tx2"/>
              </a:buClr>
            </a:pPr>
            <a:r>
              <a:rPr lang="zh-CN" altLang="en-US"/>
              <a:t>分组交换中间节点的存储资源耗尽时会导致网络的拥塞</a:t>
            </a:r>
            <a:endParaRPr lang="en-US" altLang="zh-CN"/>
          </a:p>
          <a:p>
            <a:pPr marL="638175" lvl="2" indent="-342900" eaLnBrk="1" hangingPunct="1">
              <a:buClr>
                <a:schemeClr val="tx2"/>
              </a:buClr>
            </a:pPr>
            <a:r>
              <a:rPr lang="zh-CN" altLang="en-US"/>
              <a:t>分组交换难以实现服务质量的保证</a:t>
            </a:r>
            <a:endParaRPr lang="en-US" altLang="zh-CN"/>
          </a:p>
        </p:txBody>
      </p:sp>
    </p:spTree>
    <p:extLst>
      <p:ext uri="{BB962C8B-B14F-4D97-AF65-F5344CB8AC3E}">
        <p14:creationId xmlns:p14="http://schemas.microsoft.com/office/powerpoint/2010/main" val="8015270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50289ED8-A265-41CC-B173-85BF03EC7D86}" type="slidenum">
              <a:rPr kumimoji="0" lang="en-US" altLang="zh-CN" sz="1400">
                <a:latin typeface="Arial" panose="020B0604020202020204" pitchFamily="34" charset="0"/>
                <a:ea typeface="宋体" panose="02010600030101010101" pitchFamily="2" charset="-122"/>
              </a:rPr>
              <a:pPr>
                <a:spcBef>
                  <a:spcPct val="0"/>
                </a:spcBef>
                <a:buClrTx/>
                <a:buSzTx/>
                <a:buFontTx/>
                <a:buNone/>
              </a:pPr>
              <a:t>62</a:t>
            </a:fld>
            <a:r>
              <a:rPr kumimoji="0" lang="en-US" altLang="zh-CN" sz="1000">
                <a:latin typeface="Arial" panose="020B0604020202020204" pitchFamily="34" charset="0"/>
                <a:ea typeface="宋体" panose="02010600030101010101" pitchFamily="2" charset="-122"/>
              </a:rPr>
              <a:t>-</a:t>
            </a:r>
          </a:p>
        </p:txBody>
      </p:sp>
      <p:sp>
        <p:nvSpPr>
          <p:cNvPr id="96259" name="Rectangle 2"/>
          <p:cNvSpPr>
            <a:spLocks noGrp="1" noChangeArrowheads="1"/>
          </p:cNvSpPr>
          <p:nvPr>
            <p:ph type="title"/>
          </p:nvPr>
        </p:nvSpPr>
        <p:spPr/>
        <p:txBody>
          <a:bodyPr/>
          <a:lstStyle/>
          <a:p>
            <a:pPr eaLnBrk="1" hangingPunct="1"/>
            <a:r>
              <a:rPr lang="zh-CN" altLang="en-US" sz="3200"/>
              <a:t>设计需求</a:t>
            </a:r>
          </a:p>
        </p:txBody>
      </p:sp>
      <p:sp>
        <p:nvSpPr>
          <p:cNvPr id="69636" name="Rectangle 3"/>
          <p:cNvSpPr>
            <a:spLocks noGrp="1" noChangeArrowheads="1"/>
          </p:cNvSpPr>
          <p:nvPr>
            <p:ph type="body" idx="1"/>
          </p:nvPr>
        </p:nvSpPr>
        <p:spPr/>
        <p:txBody>
          <a:bodyPr/>
          <a:lstStyle/>
          <a:p>
            <a:pPr eaLnBrk="1" hangingPunct="1">
              <a:defRPr/>
            </a:pPr>
            <a:r>
              <a:rPr lang="zh-CN" altLang="en-US" sz="2600" dirty="0"/>
              <a:t>可扩展的连通性</a:t>
            </a:r>
          </a:p>
          <a:p>
            <a:pPr lvl="1" eaLnBrk="1" hangingPunct="1">
              <a:defRPr/>
            </a:pPr>
            <a:r>
              <a:rPr lang="zh-CN" altLang="en-US" sz="2200" dirty="0"/>
              <a:t>提供多个计算机之间的连通性</a:t>
            </a:r>
          </a:p>
          <a:p>
            <a:pPr lvl="1" eaLnBrk="1" hangingPunct="1">
              <a:defRPr/>
            </a:pPr>
            <a:endParaRPr lang="en-US" altLang="zh-CN" sz="2200" dirty="0"/>
          </a:p>
          <a:p>
            <a:pPr eaLnBrk="1" hangingPunct="1">
              <a:defRPr/>
            </a:pPr>
            <a:r>
              <a:rPr lang="zh-CN" altLang="en-US" sz="2600" dirty="0"/>
              <a:t>高性价比的资源共享</a:t>
            </a:r>
          </a:p>
          <a:p>
            <a:pPr lvl="1" eaLnBrk="1" hangingPunct="1">
              <a:defRPr/>
            </a:pPr>
            <a:r>
              <a:rPr lang="zh-CN" altLang="en-US" sz="2200" dirty="0"/>
              <a:t>在资源约束条件下保证其通信的效率</a:t>
            </a:r>
            <a:endParaRPr lang="en-US" altLang="zh-CN" sz="2200" dirty="0"/>
          </a:p>
          <a:p>
            <a:pPr lvl="1" eaLnBrk="1" hangingPunct="1">
              <a:defRPr/>
            </a:pPr>
            <a:endParaRPr lang="en-US" altLang="zh-CN" sz="2200" dirty="0"/>
          </a:p>
          <a:p>
            <a:pPr eaLnBrk="1" hangingPunct="1">
              <a:defRPr/>
            </a:pPr>
            <a:r>
              <a:rPr lang="zh-CN" altLang="en-US" sz="2600" dirty="0"/>
              <a:t>支持通用服务</a:t>
            </a:r>
          </a:p>
          <a:p>
            <a:pPr lvl="1" eaLnBrk="1" hangingPunct="1">
              <a:defRPr/>
            </a:pPr>
            <a:r>
              <a:rPr lang="zh-CN" altLang="en-US" sz="2200" dirty="0"/>
              <a:t>确定通用通信模式</a:t>
            </a:r>
          </a:p>
          <a:p>
            <a:pPr lvl="1" eaLnBrk="1" hangingPunct="1">
              <a:defRPr/>
            </a:pPr>
            <a:r>
              <a:rPr lang="zh-CN" altLang="en-US" sz="2200" dirty="0"/>
              <a:t>可靠性</a:t>
            </a:r>
            <a:endParaRPr lang="en-US" altLang="zh-CN" sz="2200" dirty="0"/>
          </a:p>
          <a:p>
            <a:pPr lvl="1" eaLnBrk="1" hangingPunct="1">
              <a:defRPr/>
            </a:pPr>
            <a:endParaRPr lang="en-US" altLang="zh-CN" sz="2200" dirty="0"/>
          </a:p>
          <a:p>
            <a:pPr marL="342900" lvl="1" indent="-342900" eaLnBrk="1" hangingPunct="1">
              <a:buClr>
                <a:schemeClr val="tx2"/>
              </a:buClr>
              <a:defRPr/>
            </a:pPr>
            <a:r>
              <a:rPr lang="zh-CN" altLang="en-US" dirty="0"/>
              <a:t>可管理性</a:t>
            </a:r>
            <a:endParaRPr lang="en-US" altLang="zh-CN" dirty="0"/>
          </a:p>
          <a:p>
            <a:pPr lvl="1" eaLnBrk="1" hangingPunct="1">
              <a:defRPr/>
            </a:pPr>
            <a:endParaRPr lang="en-US" altLang="zh-CN" sz="2200" dirty="0"/>
          </a:p>
        </p:txBody>
      </p:sp>
    </p:spTree>
    <p:extLst>
      <p:ext uri="{BB962C8B-B14F-4D97-AF65-F5344CB8AC3E}">
        <p14:creationId xmlns:p14="http://schemas.microsoft.com/office/powerpoint/2010/main" val="28144296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zh-CN" altLang="en-US" dirty="0"/>
              <a:t>支持通用服务</a:t>
            </a:r>
          </a:p>
        </p:txBody>
      </p:sp>
      <p:sp>
        <p:nvSpPr>
          <p:cNvPr id="67587" name="Rectangle 3"/>
          <p:cNvSpPr>
            <a:spLocks noGrp="1" noChangeArrowheads="1"/>
          </p:cNvSpPr>
          <p:nvPr>
            <p:ph type="body" idx="1"/>
          </p:nvPr>
        </p:nvSpPr>
        <p:spPr>
          <a:xfrm>
            <a:off x="879475" y="1341438"/>
            <a:ext cx="10401101" cy="1427162"/>
          </a:xfrm>
        </p:spPr>
        <p:txBody>
          <a:bodyPr/>
          <a:lstStyle/>
          <a:p>
            <a:pPr>
              <a:defRPr/>
            </a:pPr>
            <a:r>
              <a:rPr lang="zh-CN" altLang="en-US" sz="2400" b="1" i="1" dirty="0">
                <a:solidFill>
                  <a:srgbClr val="0066FF"/>
                </a:solidFill>
                <a:effectLst>
                  <a:outerShdw blurRad="38100" dist="38100" dir="2700000" algn="tl">
                    <a:srgbClr val="C0C0C0"/>
                  </a:outerShdw>
                </a:effectLst>
              </a:rPr>
              <a:t>目标 </a:t>
            </a:r>
            <a:r>
              <a:rPr lang="en-US" altLang="zh-CN" sz="2400" b="1" i="1" dirty="0">
                <a:solidFill>
                  <a:srgbClr val="0066FF"/>
                </a:solidFill>
                <a:effectLst>
                  <a:outerShdw blurRad="38100" dist="38100" dir="2700000" algn="tl">
                    <a:srgbClr val="C0C0C0"/>
                  </a:outerShdw>
                </a:effectLst>
              </a:rPr>
              <a:t>1:</a:t>
            </a:r>
            <a:r>
              <a:rPr lang="en-US" altLang="zh-CN" sz="2400" dirty="0">
                <a:solidFill>
                  <a:srgbClr val="0066FF"/>
                </a:solidFill>
              </a:rPr>
              <a:t> </a:t>
            </a:r>
            <a:r>
              <a:rPr lang="zh-CN" altLang="en-US" sz="2400" dirty="0"/>
              <a:t>网络支持各种不同的应用</a:t>
            </a:r>
            <a:r>
              <a:rPr lang="en-US" altLang="zh-CN" sz="2400" dirty="0"/>
              <a:t> </a:t>
            </a:r>
          </a:p>
          <a:p>
            <a:pPr>
              <a:defRPr/>
            </a:pPr>
            <a:r>
              <a:rPr lang="zh-CN" altLang="en-US" sz="2400" b="1" i="1" dirty="0">
                <a:solidFill>
                  <a:srgbClr val="0066FF"/>
                </a:solidFill>
                <a:effectLst>
                  <a:outerShdw blurRad="38100" dist="38100" dir="2700000" algn="tl">
                    <a:srgbClr val="C0C0C0"/>
                  </a:outerShdw>
                </a:effectLst>
              </a:rPr>
              <a:t>动机 </a:t>
            </a:r>
            <a:r>
              <a:rPr lang="en-US" altLang="zh-CN" sz="2400" b="1" i="1" dirty="0">
                <a:solidFill>
                  <a:srgbClr val="0066FF"/>
                </a:solidFill>
                <a:effectLst>
                  <a:outerShdw blurRad="38100" dist="38100" dir="2700000" algn="tl">
                    <a:srgbClr val="C0C0C0"/>
                  </a:outerShdw>
                </a:effectLst>
              </a:rPr>
              <a:t>1:</a:t>
            </a:r>
            <a:r>
              <a:rPr lang="en-US" altLang="zh-CN" sz="2400" dirty="0">
                <a:solidFill>
                  <a:srgbClr val="0066FF"/>
                </a:solidFill>
              </a:rPr>
              <a:t> </a:t>
            </a:r>
            <a:r>
              <a:rPr lang="zh-CN" altLang="en-US" sz="2400" dirty="0"/>
              <a:t>简化目标</a:t>
            </a:r>
            <a:r>
              <a:rPr lang="en-US" altLang="zh-CN" sz="2400" dirty="0"/>
              <a:t>, </a:t>
            </a:r>
            <a:r>
              <a:rPr lang="zh-CN" altLang="en-US" sz="2400" dirty="0"/>
              <a:t>对大多数的应用需求进行分类</a:t>
            </a:r>
            <a:r>
              <a:rPr lang="en-US" altLang="zh-CN" sz="2400" dirty="0"/>
              <a:t>, </a:t>
            </a:r>
            <a:r>
              <a:rPr lang="zh-CN" altLang="en-US" sz="2400" dirty="0"/>
              <a:t>并提供相应的通用服务</a:t>
            </a:r>
            <a:r>
              <a:rPr lang="en-US" altLang="zh-CN" sz="2400" dirty="0"/>
              <a:t>.</a:t>
            </a:r>
          </a:p>
          <a:p>
            <a:pPr>
              <a:buFont typeface="Wingdings" panose="05000000000000000000" pitchFamily="2" charset="2"/>
              <a:buNone/>
              <a:defRPr/>
            </a:pPr>
            <a:r>
              <a:rPr lang="en-US" altLang="zh-CN" sz="2200" dirty="0"/>
              <a:t>	</a:t>
            </a:r>
          </a:p>
          <a:p>
            <a:pPr lvl="1">
              <a:defRPr/>
            </a:pPr>
            <a:endParaRPr lang="en-US" altLang="zh-CN" sz="2000" b="1" i="1" dirty="0">
              <a:solidFill>
                <a:srgbClr val="3333CC"/>
              </a:solidFill>
            </a:endParaRPr>
          </a:p>
          <a:p>
            <a:pPr lvl="1">
              <a:defRPr/>
            </a:pPr>
            <a:endParaRPr lang="en-US" altLang="zh-CN" sz="2000" dirty="0"/>
          </a:p>
          <a:p>
            <a:pPr>
              <a:defRPr/>
            </a:pPr>
            <a:endParaRPr lang="zh-CN" altLang="en-US" sz="2200" dirty="0"/>
          </a:p>
        </p:txBody>
      </p:sp>
      <p:sp>
        <p:nvSpPr>
          <p:cNvPr id="97284" name="Rectangle 4"/>
          <p:cNvSpPr>
            <a:spLocks noChangeArrowheads="1"/>
          </p:cNvSpPr>
          <p:nvPr/>
        </p:nvSpPr>
        <p:spPr bwMode="auto">
          <a:xfrm>
            <a:off x="3216275" y="6216650"/>
            <a:ext cx="68405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i="1">
                <a:latin typeface="Arial" panose="020B0604020202020204" pitchFamily="34" charset="0"/>
                <a:ea typeface="宋体" panose="02010600030101010101" pitchFamily="2" charset="-122"/>
              </a:rPr>
              <a:t>应用</a:t>
            </a:r>
            <a:r>
              <a:rPr kumimoji="0" lang="en-US" altLang="zh-CN" sz="1800" i="1">
                <a:latin typeface="Arial" panose="020B0604020202020204" pitchFamily="34" charset="0"/>
                <a:ea typeface="宋体" panose="02010600030101010101" pitchFamily="2" charset="-122"/>
              </a:rPr>
              <a:t>1: Host A send a text file in 1Mb size to Host B</a:t>
            </a:r>
          </a:p>
          <a:p>
            <a:pPr eaLnBrk="1" hangingPunct="1">
              <a:spcBef>
                <a:spcPct val="0"/>
              </a:spcBef>
              <a:buClrTx/>
              <a:buSzTx/>
              <a:buFontTx/>
              <a:buNone/>
            </a:pPr>
            <a:r>
              <a:rPr kumimoji="0" lang="zh-CN" altLang="en-US" sz="1800" i="1">
                <a:latin typeface="Arial" panose="020B0604020202020204" pitchFamily="34" charset="0"/>
                <a:ea typeface="宋体" panose="02010600030101010101" pitchFamily="2" charset="-122"/>
              </a:rPr>
              <a:t>应用</a:t>
            </a:r>
            <a:r>
              <a:rPr kumimoji="0" lang="en-US" altLang="zh-CN" sz="1800" i="1">
                <a:latin typeface="Arial" panose="020B0604020202020204" pitchFamily="34" charset="0"/>
                <a:ea typeface="宋体" panose="02010600030101010101" pitchFamily="2" charset="-122"/>
              </a:rPr>
              <a:t>2: Host A request streaming video from Host B</a:t>
            </a:r>
          </a:p>
        </p:txBody>
      </p:sp>
      <p:grpSp>
        <p:nvGrpSpPr>
          <p:cNvPr id="97285" name="Group 5"/>
          <p:cNvGrpSpPr>
            <a:grpSpLocks/>
          </p:cNvGrpSpPr>
          <p:nvPr/>
        </p:nvGrpSpPr>
        <p:grpSpPr bwMode="auto">
          <a:xfrm>
            <a:off x="3503613" y="2806700"/>
            <a:ext cx="5156200" cy="3575050"/>
            <a:chOff x="1247" y="1570"/>
            <a:chExt cx="3248" cy="2252"/>
          </a:xfrm>
        </p:grpSpPr>
        <p:sp>
          <p:nvSpPr>
            <p:cNvPr id="97288" name="AutoShape 6"/>
            <p:cNvSpPr>
              <a:spLocks noChangeAspect="1" noChangeArrowheads="1" noTextEdit="1"/>
            </p:cNvSpPr>
            <p:nvPr/>
          </p:nvSpPr>
          <p:spPr bwMode="auto">
            <a:xfrm>
              <a:off x="1247" y="1570"/>
              <a:ext cx="3221" cy="2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7289" name="Line 7"/>
            <p:cNvSpPr>
              <a:spLocks noChangeShapeType="1"/>
            </p:cNvSpPr>
            <p:nvPr/>
          </p:nvSpPr>
          <p:spPr bwMode="auto">
            <a:xfrm flipH="1" flipV="1">
              <a:off x="2272" y="2192"/>
              <a:ext cx="274" cy="25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0" name="Line 8"/>
            <p:cNvSpPr>
              <a:spLocks noChangeShapeType="1"/>
            </p:cNvSpPr>
            <p:nvPr/>
          </p:nvSpPr>
          <p:spPr bwMode="auto">
            <a:xfrm flipH="1">
              <a:off x="2278" y="3151"/>
              <a:ext cx="268" cy="27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1" name="Line 9"/>
            <p:cNvSpPr>
              <a:spLocks noChangeShapeType="1"/>
            </p:cNvSpPr>
            <p:nvPr/>
          </p:nvSpPr>
          <p:spPr bwMode="auto">
            <a:xfrm>
              <a:off x="3807" y="3156"/>
              <a:ext cx="245" cy="26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2" name="Rectangle 10"/>
            <p:cNvSpPr>
              <a:spLocks noChangeArrowheads="1"/>
            </p:cNvSpPr>
            <p:nvPr/>
          </p:nvSpPr>
          <p:spPr bwMode="auto">
            <a:xfrm>
              <a:off x="2187" y="1805"/>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rgbClr val="000000"/>
                  </a:solidFill>
                  <a:latin typeface="Myriad Roman" charset="0"/>
                  <a:ea typeface="宋体" panose="02010600030101010101" pitchFamily="2" charset="-122"/>
                </a:rPr>
                <a:t>Host</a:t>
              </a:r>
              <a:endParaRPr kumimoji="0" lang="en-US" altLang="zh-CN" sz="2400" b="1">
                <a:latin typeface="Arial" panose="020B0604020202020204" pitchFamily="34" charset="0"/>
                <a:ea typeface="宋体" panose="02010600030101010101" pitchFamily="2" charset="-122"/>
              </a:endParaRPr>
            </a:p>
          </p:txBody>
        </p:sp>
        <p:sp>
          <p:nvSpPr>
            <p:cNvPr id="97293" name="Rectangle 11"/>
            <p:cNvSpPr>
              <a:spLocks noChangeArrowheads="1"/>
            </p:cNvSpPr>
            <p:nvPr/>
          </p:nvSpPr>
          <p:spPr bwMode="auto">
            <a:xfrm>
              <a:off x="4241" y="3430"/>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rgbClr val="000000"/>
                  </a:solidFill>
                  <a:latin typeface="Myriad Roman" charset="0"/>
                  <a:ea typeface="宋体" panose="02010600030101010101" pitchFamily="2" charset="-122"/>
                </a:rPr>
                <a:t>Host</a:t>
              </a:r>
              <a:endParaRPr kumimoji="0" lang="en-US" altLang="zh-CN" sz="2400" b="1">
                <a:latin typeface="Arial" panose="020B0604020202020204" pitchFamily="34" charset="0"/>
                <a:ea typeface="宋体" panose="02010600030101010101" pitchFamily="2" charset="-122"/>
              </a:endParaRPr>
            </a:p>
          </p:txBody>
        </p:sp>
        <p:sp>
          <p:nvSpPr>
            <p:cNvPr id="97294" name="Rectangle 12"/>
            <p:cNvSpPr>
              <a:spLocks noChangeArrowheads="1"/>
            </p:cNvSpPr>
            <p:nvPr/>
          </p:nvSpPr>
          <p:spPr bwMode="auto">
            <a:xfrm>
              <a:off x="2472" y="3430"/>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rgbClr val="000000"/>
                  </a:solidFill>
                  <a:latin typeface="Myriad Roman" charset="0"/>
                  <a:ea typeface="宋体" panose="02010600030101010101" pitchFamily="2" charset="-122"/>
                </a:rPr>
                <a:t>Host</a:t>
              </a:r>
              <a:endParaRPr kumimoji="0" lang="en-US" altLang="zh-CN" sz="2400" b="1">
                <a:latin typeface="Arial" panose="020B0604020202020204" pitchFamily="34" charset="0"/>
                <a:ea typeface="宋体" panose="02010600030101010101" pitchFamily="2" charset="-122"/>
              </a:endParaRPr>
            </a:p>
          </p:txBody>
        </p:sp>
        <p:sp>
          <p:nvSpPr>
            <p:cNvPr id="97295" name="Freeform 13"/>
            <p:cNvSpPr>
              <a:spLocks/>
            </p:cNvSpPr>
            <p:nvPr/>
          </p:nvSpPr>
          <p:spPr bwMode="auto">
            <a:xfrm>
              <a:off x="2427" y="2254"/>
              <a:ext cx="1506" cy="1132"/>
            </a:xfrm>
            <a:custGeom>
              <a:avLst/>
              <a:gdLst>
                <a:gd name="T0" fmla="*/ 576 w 1506"/>
                <a:gd name="T1" fmla="*/ 1101 h 1132"/>
                <a:gd name="T2" fmla="*/ 473 w 1506"/>
                <a:gd name="T3" fmla="*/ 1111 h 1132"/>
                <a:gd name="T4" fmla="*/ 380 w 1506"/>
                <a:gd name="T5" fmla="*/ 1067 h 1132"/>
                <a:gd name="T6" fmla="*/ 316 w 1506"/>
                <a:gd name="T7" fmla="*/ 995 h 1132"/>
                <a:gd name="T8" fmla="*/ 303 w 1506"/>
                <a:gd name="T9" fmla="*/ 920 h 1132"/>
                <a:gd name="T10" fmla="*/ 212 w 1506"/>
                <a:gd name="T11" fmla="*/ 948 h 1132"/>
                <a:gd name="T12" fmla="*/ 142 w 1506"/>
                <a:gd name="T13" fmla="*/ 920 h 1132"/>
                <a:gd name="T14" fmla="*/ 104 w 1506"/>
                <a:gd name="T15" fmla="*/ 871 h 1132"/>
                <a:gd name="T16" fmla="*/ 104 w 1506"/>
                <a:gd name="T17" fmla="*/ 783 h 1132"/>
                <a:gd name="T18" fmla="*/ 57 w 1506"/>
                <a:gd name="T19" fmla="*/ 729 h 1132"/>
                <a:gd name="T20" fmla="*/ 8 w 1506"/>
                <a:gd name="T21" fmla="*/ 631 h 1132"/>
                <a:gd name="T22" fmla="*/ 0 w 1506"/>
                <a:gd name="T23" fmla="*/ 558 h 1132"/>
                <a:gd name="T24" fmla="*/ 24 w 1506"/>
                <a:gd name="T25" fmla="*/ 450 h 1132"/>
                <a:gd name="T26" fmla="*/ 104 w 1506"/>
                <a:gd name="T27" fmla="*/ 365 h 1132"/>
                <a:gd name="T28" fmla="*/ 91 w 1506"/>
                <a:gd name="T29" fmla="*/ 287 h 1132"/>
                <a:gd name="T30" fmla="*/ 122 w 1506"/>
                <a:gd name="T31" fmla="*/ 222 h 1132"/>
                <a:gd name="T32" fmla="*/ 176 w 1506"/>
                <a:gd name="T33" fmla="*/ 189 h 1132"/>
                <a:gd name="T34" fmla="*/ 264 w 1506"/>
                <a:gd name="T35" fmla="*/ 194 h 1132"/>
                <a:gd name="T36" fmla="*/ 295 w 1506"/>
                <a:gd name="T37" fmla="*/ 181 h 1132"/>
                <a:gd name="T38" fmla="*/ 339 w 1506"/>
                <a:gd name="T39" fmla="*/ 96 h 1132"/>
                <a:gd name="T40" fmla="*/ 419 w 1506"/>
                <a:gd name="T41" fmla="*/ 37 h 1132"/>
                <a:gd name="T42" fmla="*/ 530 w 1506"/>
                <a:gd name="T43" fmla="*/ 21 h 1132"/>
                <a:gd name="T44" fmla="*/ 654 w 1506"/>
                <a:gd name="T45" fmla="*/ 75 h 1132"/>
                <a:gd name="T46" fmla="*/ 677 w 1506"/>
                <a:gd name="T47" fmla="*/ 26 h 1132"/>
                <a:gd name="T48" fmla="*/ 752 w 1506"/>
                <a:gd name="T49" fmla="*/ 0 h 1132"/>
                <a:gd name="T50" fmla="*/ 809 w 1506"/>
                <a:gd name="T51" fmla="*/ 13 h 1132"/>
                <a:gd name="T52" fmla="*/ 853 w 1506"/>
                <a:gd name="T53" fmla="*/ 75 h 1132"/>
                <a:gd name="T54" fmla="*/ 935 w 1506"/>
                <a:gd name="T55" fmla="*/ 34 h 1132"/>
                <a:gd name="T56" fmla="*/ 1041 w 1506"/>
                <a:gd name="T57" fmla="*/ 24 h 1132"/>
                <a:gd name="T58" fmla="*/ 1132 w 1506"/>
                <a:gd name="T59" fmla="*/ 68 h 1132"/>
                <a:gd name="T60" fmla="*/ 1196 w 1506"/>
                <a:gd name="T61" fmla="*/ 140 h 1132"/>
                <a:gd name="T62" fmla="*/ 1212 w 1506"/>
                <a:gd name="T63" fmla="*/ 212 h 1132"/>
                <a:gd name="T64" fmla="*/ 1300 w 1506"/>
                <a:gd name="T65" fmla="*/ 186 h 1132"/>
                <a:gd name="T66" fmla="*/ 1372 w 1506"/>
                <a:gd name="T67" fmla="*/ 212 h 1132"/>
                <a:gd name="T68" fmla="*/ 1408 w 1506"/>
                <a:gd name="T69" fmla="*/ 264 h 1132"/>
                <a:gd name="T70" fmla="*/ 1408 w 1506"/>
                <a:gd name="T71" fmla="*/ 352 h 1132"/>
                <a:gd name="T72" fmla="*/ 1455 w 1506"/>
                <a:gd name="T73" fmla="*/ 408 h 1132"/>
                <a:gd name="T74" fmla="*/ 1501 w 1506"/>
                <a:gd name="T75" fmla="*/ 509 h 1132"/>
                <a:gd name="T76" fmla="*/ 1506 w 1506"/>
                <a:gd name="T77" fmla="*/ 589 h 1132"/>
                <a:gd name="T78" fmla="*/ 1475 w 1506"/>
                <a:gd name="T79" fmla="*/ 693 h 1132"/>
                <a:gd name="T80" fmla="*/ 1411 w 1506"/>
                <a:gd name="T81" fmla="*/ 770 h 1132"/>
                <a:gd name="T82" fmla="*/ 1421 w 1506"/>
                <a:gd name="T83" fmla="*/ 858 h 1132"/>
                <a:gd name="T84" fmla="*/ 1380 w 1506"/>
                <a:gd name="T85" fmla="*/ 922 h 1132"/>
                <a:gd name="T86" fmla="*/ 1323 w 1506"/>
                <a:gd name="T87" fmla="*/ 948 h 1132"/>
                <a:gd name="T88" fmla="*/ 1233 w 1506"/>
                <a:gd name="T89" fmla="*/ 930 h 1132"/>
                <a:gd name="T90" fmla="*/ 1214 w 1506"/>
                <a:gd name="T91" fmla="*/ 971 h 1132"/>
                <a:gd name="T92" fmla="*/ 1158 w 1506"/>
                <a:gd name="T93" fmla="*/ 1054 h 1132"/>
                <a:gd name="T94" fmla="*/ 1072 w 1506"/>
                <a:gd name="T95" fmla="*/ 1106 h 1132"/>
                <a:gd name="T96" fmla="*/ 961 w 1506"/>
                <a:gd name="T97" fmla="*/ 1108 h 1132"/>
                <a:gd name="T98" fmla="*/ 861 w 1506"/>
                <a:gd name="T99" fmla="*/ 1057 h 1132"/>
                <a:gd name="T100" fmla="*/ 817 w 1506"/>
                <a:gd name="T101" fmla="*/ 1121 h 1132"/>
                <a:gd name="T102" fmla="*/ 760 w 1506"/>
                <a:gd name="T103" fmla="*/ 1132 h 1132"/>
                <a:gd name="T104" fmla="*/ 685 w 1506"/>
                <a:gd name="T105" fmla="*/ 1108 h 1132"/>
                <a:gd name="T106" fmla="*/ 659 w 1506"/>
                <a:gd name="T107" fmla="*/ 1054 h 113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06"/>
                <a:gd name="T163" fmla="*/ 0 h 1132"/>
                <a:gd name="T164" fmla="*/ 1506 w 1506"/>
                <a:gd name="T165" fmla="*/ 1132 h 113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06" h="1132">
                  <a:moveTo>
                    <a:pt x="659" y="1054"/>
                  </a:moveTo>
                  <a:lnTo>
                    <a:pt x="659" y="1054"/>
                  </a:lnTo>
                  <a:lnTo>
                    <a:pt x="638" y="1072"/>
                  </a:lnTo>
                  <a:lnTo>
                    <a:pt x="610" y="1085"/>
                  </a:lnTo>
                  <a:lnTo>
                    <a:pt x="576" y="1101"/>
                  </a:lnTo>
                  <a:lnTo>
                    <a:pt x="558" y="1106"/>
                  </a:lnTo>
                  <a:lnTo>
                    <a:pt x="538" y="1111"/>
                  </a:lnTo>
                  <a:lnTo>
                    <a:pt x="517" y="1113"/>
                  </a:lnTo>
                  <a:lnTo>
                    <a:pt x="494" y="1113"/>
                  </a:lnTo>
                  <a:lnTo>
                    <a:pt x="473" y="1111"/>
                  </a:lnTo>
                  <a:lnTo>
                    <a:pt x="450" y="1106"/>
                  </a:lnTo>
                  <a:lnTo>
                    <a:pt x="427" y="1095"/>
                  </a:lnTo>
                  <a:lnTo>
                    <a:pt x="403" y="1082"/>
                  </a:lnTo>
                  <a:lnTo>
                    <a:pt x="380" y="1067"/>
                  </a:lnTo>
                  <a:lnTo>
                    <a:pt x="362" y="1051"/>
                  </a:lnTo>
                  <a:lnTo>
                    <a:pt x="347" y="1036"/>
                  </a:lnTo>
                  <a:lnTo>
                    <a:pt x="334" y="1023"/>
                  </a:lnTo>
                  <a:lnTo>
                    <a:pt x="323" y="1008"/>
                  </a:lnTo>
                  <a:lnTo>
                    <a:pt x="316" y="995"/>
                  </a:lnTo>
                  <a:lnTo>
                    <a:pt x="305" y="971"/>
                  </a:lnTo>
                  <a:lnTo>
                    <a:pt x="303" y="951"/>
                  </a:lnTo>
                  <a:lnTo>
                    <a:pt x="300" y="935"/>
                  </a:lnTo>
                  <a:lnTo>
                    <a:pt x="303" y="920"/>
                  </a:lnTo>
                  <a:lnTo>
                    <a:pt x="287" y="930"/>
                  </a:lnTo>
                  <a:lnTo>
                    <a:pt x="272" y="938"/>
                  </a:lnTo>
                  <a:lnTo>
                    <a:pt x="251" y="943"/>
                  </a:lnTo>
                  <a:lnTo>
                    <a:pt x="225" y="948"/>
                  </a:lnTo>
                  <a:lnTo>
                    <a:pt x="212" y="948"/>
                  </a:lnTo>
                  <a:lnTo>
                    <a:pt x="199" y="948"/>
                  </a:lnTo>
                  <a:lnTo>
                    <a:pt x="184" y="943"/>
                  </a:lnTo>
                  <a:lnTo>
                    <a:pt x="171" y="938"/>
                  </a:lnTo>
                  <a:lnTo>
                    <a:pt x="155" y="930"/>
                  </a:lnTo>
                  <a:lnTo>
                    <a:pt x="142" y="920"/>
                  </a:lnTo>
                  <a:lnTo>
                    <a:pt x="127" y="909"/>
                  </a:lnTo>
                  <a:lnTo>
                    <a:pt x="117" y="897"/>
                  </a:lnTo>
                  <a:lnTo>
                    <a:pt x="109" y="884"/>
                  </a:lnTo>
                  <a:lnTo>
                    <a:pt x="104" y="871"/>
                  </a:lnTo>
                  <a:lnTo>
                    <a:pt x="101" y="858"/>
                  </a:lnTo>
                  <a:lnTo>
                    <a:pt x="99" y="845"/>
                  </a:lnTo>
                  <a:lnTo>
                    <a:pt x="96" y="819"/>
                  </a:lnTo>
                  <a:lnTo>
                    <a:pt x="101" y="798"/>
                  </a:lnTo>
                  <a:lnTo>
                    <a:pt x="104" y="783"/>
                  </a:lnTo>
                  <a:lnTo>
                    <a:pt x="111" y="767"/>
                  </a:lnTo>
                  <a:lnTo>
                    <a:pt x="93" y="760"/>
                  </a:lnTo>
                  <a:lnTo>
                    <a:pt x="78" y="747"/>
                  </a:lnTo>
                  <a:lnTo>
                    <a:pt x="57" y="729"/>
                  </a:lnTo>
                  <a:lnTo>
                    <a:pt x="37" y="705"/>
                  </a:lnTo>
                  <a:lnTo>
                    <a:pt x="29" y="690"/>
                  </a:lnTo>
                  <a:lnTo>
                    <a:pt x="21" y="672"/>
                  </a:lnTo>
                  <a:lnTo>
                    <a:pt x="13" y="654"/>
                  </a:lnTo>
                  <a:lnTo>
                    <a:pt x="8" y="631"/>
                  </a:lnTo>
                  <a:lnTo>
                    <a:pt x="6" y="607"/>
                  </a:lnTo>
                  <a:lnTo>
                    <a:pt x="3" y="581"/>
                  </a:lnTo>
                  <a:lnTo>
                    <a:pt x="3" y="584"/>
                  </a:lnTo>
                  <a:lnTo>
                    <a:pt x="0" y="558"/>
                  </a:lnTo>
                  <a:lnTo>
                    <a:pt x="0" y="532"/>
                  </a:lnTo>
                  <a:lnTo>
                    <a:pt x="6" y="509"/>
                  </a:lnTo>
                  <a:lnTo>
                    <a:pt x="11" y="486"/>
                  </a:lnTo>
                  <a:lnTo>
                    <a:pt x="16" y="468"/>
                  </a:lnTo>
                  <a:lnTo>
                    <a:pt x="24" y="450"/>
                  </a:lnTo>
                  <a:lnTo>
                    <a:pt x="34" y="432"/>
                  </a:lnTo>
                  <a:lnTo>
                    <a:pt x="52" y="406"/>
                  </a:lnTo>
                  <a:lnTo>
                    <a:pt x="70" y="388"/>
                  </a:lnTo>
                  <a:lnTo>
                    <a:pt x="88" y="375"/>
                  </a:lnTo>
                  <a:lnTo>
                    <a:pt x="104" y="365"/>
                  </a:lnTo>
                  <a:lnTo>
                    <a:pt x="96" y="349"/>
                  </a:lnTo>
                  <a:lnTo>
                    <a:pt x="93" y="334"/>
                  </a:lnTo>
                  <a:lnTo>
                    <a:pt x="91" y="313"/>
                  </a:lnTo>
                  <a:lnTo>
                    <a:pt x="91" y="287"/>
                  </a:lnTo>
                  <a:lnTo>
                    <a:pt x="93" y="274"/>
                  </a:lnTo>
                  <a:lnTo>
                    <a:pt x="96" y="261"/>
                  </a:lnTo>
                  <a:lnTo>
                    <a:pt x="101" y="248"/>
                  </a:lnTo>
                  <a:lnTo>
                    <a:pt x="111" y="235"/>
                  </a:lnTo>
                  <a:lnTo>
                    <a:pt x="122" y="222"/>
                  </a:lnTo>
                  <a:lnTo>
                    <a:pt x="135" y="212"/>
                  </a:lnTo>
                  <a:lnTo>
                    <a:pt x="148" y="202"/>
                  </a:lnTo>
                  <a:lnTo>
                    <a:pt x="163" y="194"/>
                  </a:lnTo>
                  <a:lnTo>
                    <a:pt x="176" y="189"/>
                  </a:lnTo>
                  <a:lnTo>
                    <a:pt x="192" y="184"/>
                  </a:lnTo>
                  <a:lnTo>
                    <a:pt x="204" y="184"/>
                  </a:lnTo>
                  <a:lnTo>
                    <a:pt x="217" y="184"/>
                  </a:lnTo>
                  <a:lnTo>
                    <a:pt x="243" y="189"/>
                  </a:lnTo>
                  <a:lnTo>
                    <a:pt x="264" y="194"/>
                  </a:lnTo>
                  <a:lnTo>
                    <a:pt x="279" y="202"/>
                  </a:lnTo>
                  <a:lnTo>
                    <a:pt x="295" y="212"/>
                  </a:lnTo>
                  <a:lnTo>
                    <a:pt x="292" y="197"/>
                  </a:lnTo>
                  <a:lnTo>
                    <a:pt x="295" y="181"/>
                  </a:lnTo>
                  <a:lnTo>
                    <a:pt x="297" y="161"/>
                  </a:lnTo>
                  <a:lnTo>
                    <a:pt x="308" y="137"/>
                  </a:lnTo>
                  <a:lnTo>
                    <a:pt x="318" y="124"/>
                  </a:lnTo>
                  <a:lnTo>
                    <a:pt x="326" y="109"/>
                  </a:lnTo>
                  <a:lnTo>
                    <a:pt x="339" y="96"/>
                  </a:lnTo>
                  <a:lnTo>
                    <a:pt x="354" y="80"/>
                  </a:lnTo>
                  <a:lnTo>
                    <a:pt x="372" y="65"/>
                  </a:lnTo>
                  <a:lnTo>
                    <a:pt x="396" y="49"/>
                  </a:lnTo>
                  <a:lnTo>
                    <a:pt x="419" y="37"/>
                  </a:lnTo>
                  <a:lnTo>
                    <a:pt x="442" y="26"/>
                  </a:lnTo>
                  <a:lnTo>
                    <a:pt x="465" y="21"/>
                  </a:lnTo>
                  <a:lnTo>
                    <a:pt x="486" y="18"/>
                  </a:lnTo>
                  <a:lnTo>
                    <a:pt x="509" y="18"/>
                  </a:lnTo>
                  <a:lnTo>
                    <a:pt x="530" y="21"/>
                  </a:lnTo>
                  <a:lnTo>
                    <a:pt x="551" y="26"/>
                  </a:lnTo>
                  <a:lnTo>
                    <a:pt x="571" y="31"/>
                  </a:lnTo>
                  <a:lnTo>
                    <a:pt x="605" y="47"/>
                  </a:lnTo>
                  <a:lnTo>
                    <a:pt x="631" y="60"/>
                  </a:lnTo>
                  <a:lnTo>
                    <a:pt x="654" y="75"/>
                  </a:lnTo>
                  <a:lnTo>
                    <a:pt x="654" y="65"/>
                  </a:lnTo>
                  <a:lnTo>
                    <a:pt x="659" y="52"/>
                  </a:lnTo>
                  <a:lnTo>
                    <a:pt x="667" y="39"/>
                  </a:lnTo>
                  <a:lnTo>
                    <a:pt x="677" y="26"/>
                  </a:lnTo>
                  <a:lnTo>
                    <a:pt x="695" y="13"/>
                  </a:lnTo>
                  <a:lnTo>
                    <a:pt x="708" y="8"/>
                  </a:lnTo>
                  <a:lnTo>
                    <a:pt x="721" y="6"/>
                  </a:lnTo>
                  <a:lnTo>
                    <a:pt x="737" y="3"/>
                  </a:lnTo>
                  <a:lnTo>
                    <a:pt x="752" y="0"/>
                  </a:lnTo>
                  <a:lnTo>
                    <a:pt x="770" y="3"/>
                  </a:lnTo>
                  <a:lnTo>
                    <a:pt x="786" y="6"/>
                  </a:lnTo>
                  <a:lnTo>
                    <a:pt x="799" y="8"/>
                  </a:lnTo>
                  <a:lnTo>
                    <a:pt x="809" y="13"/>
                  </a:lnTo>
                  <a:lnTo>
                    <a:pt x="827" y="26"/>
                  </a:lnTo>
                  <a:lnTo>
                    <a:pt x="840" y="39"/>
                  </a:lnTo>
                  <a:lnTo>
                    <a:pt x="848" y="52"/>
                  </a:lnTo>
                  <a:lnTo>
                    <a:pt x="850" y="65"/>
                  </a:lnTo>
                  <a:lnTo>
                    <a:pt x="853" y="75"/>
                  </a:lnTo>
                  <a:lnTo>
                    <a:pt x="853" y="78"/>
                  </a:lnTo>
                  <a:lnTo>
                    <a:pt x="876" y="62"/>
                  </a:lnTo>
                  <a:lnTo>
                    <a:pt x="902" y="49"/>
                  </a:lnTo>
                  <a:lnTo>
                    <a:pt x="935" y="34"/>
                  </a:lnTo>
                  <a:lnTo>
                    <a:pt x="954" y="29"/>
                  </a:lnTo>
                  <a:lnTo>
                    <a:pt x="974" y="24"/>
                  </a:lnTo>
                  <a:lnTo>
                    <a:pt x="997" y="21"/>
                  </a:lnTo>
                  <a:lnTo>
                    <a:pt x="1018" y="21"/>
                  </a:lnTo>
                  <a:lnTo>
                    <a:pt x="1041" y="24"/>
                  </a:lnTo>
                  <a:lnTo>
                    <a:pt x="1065" y="29"/>
                  </a:lnTo>
                  <a:lnTo>
                    <a:pt x="1088" y="39"/>
                  </a:lnTo>
                  <a:lnTo>
                    <a:pt x="1111" y="52"/>
                  </a:lnTo>
                  <a:lnTo>
                    <a:pt x="1132" y="68"/>
                  </a:lnTo>
                  <a:lnTo>
                    <a:pt x="1150" y="83"/>
                  </a:lnTo>
                  <a:lnTo>
                    <a:pt x="1165" y="96"/>
                  </a:lnTo>
                  <a:lnTo>
                    <a:pt x="1178" y="111"/>
                  </a:lnTo>
                  <a:lnTo>
                    <a:pt x="1189" y="124"/>
                  </a:lnTo>
                  <a:lnTo>
                    <a:pt x="1196" y="140"/>
                  </a:lnTo>
                  <a:lnTo>
                    <a:pt x="1207" y="163"/>
                  </a:lnTo>
                  <a:lnTo>
                    <a:pt x="1212" y="184"/>
                  </a:lnTo>
                  <a:lnTo>
                    <a:pt x="1212" y="199"/>
                  </a:lnTo>
                  <a:lnTo>
                    <a:pt x="1212" y="212"/>
                  </a:lnTo>
                  <a:lnTo>
                    <a:pt x="1225" y="204"/>
                  </a:lnTo>
                  <a:lnTo>
                    <a:pt x="1243" y="197"/>
                  </a:lnTo>
                  <a:lnTo>
                    <a:pt x="1264" y="189"/>
                  </a:lnTo>
                  <a:lnTo>
                    <a:pt x="1287" y="186"/>
                  </a:lnTo>
                  <a:lnTo>
                    <a:pt x="1300" y="186"/>
                  </a:lnTo>
                  <a:lnTo>
                    <a:pt x="1315" y="186"/>
                  </a:lnTo>
                  <a:lnTo>
                    <a:pt x="1328" y="189"/>
                  </a:lnTo>
                  <a:lnTo>
                    <a:pt x="1344" y="194"/>
                  </a:lnTo>
                  <a:lnTo>
                    <a:pt x="1357" y="202"/>
                  </a:lnTo>
                  <a:lnTo>
                    <a:pt x="1372" y="212"/>
                  </a:lnTo>
                  <a:lnTo>
                    <a:pt x="1385" y="225"/>
                  </a:lnTo>
                  <a:lnTo>
                    <a:pt x="1395" y="238"/>
                  </a:lnTo>
                  <a:lnTo>
                    <a:pt x="1403" y="251"/>
                  </a:lnTo>
                  <a:lnTo>
                    <a:pt x="1408" y="264"/>
                  </a:lnTo>
                  <a:lnTo>
                    <a:pt x="1413" y="277"/>
                  </a:lnTo>
                  <a:lnTo>
                    <a:pt x="1416" y="290"/>
                  </a:lnTo>
                  <a:lnTo>
                    <a:pt x="1416" y="313"/>
                  </a:lnTo>
                  <a:lnTo>
                    <a:pt x="1413" y="334"/>
                  </a:lnTo>
                  <a:lnTo>
                    <a:pt x="1408" y="352"/>
                  </a:lnTo>
                  <a:lnTo>
                    <a:pt x="1403" y="367"/>
                  </a:lnTo>
                  <a:lnTo>
                    <a:pt x="1418" y="375"/>
                  </a:lnTo>
                  <a:lnTo>
                    <a:pt x="1434" y="388"/>
                  </a:lnTo>
                  <a:lnTo>
                    <a:pt x="1455" y="408"/>
                  </a:lnTo>
                  <a:lnTo>
                    <a:pt x="1473" y="434"/>
                  </a:lnTo>
                  <a:lnTo>
                    <a:pt x="1480" y="450"/>
                  </a:lnTo>
                  <a:lnTo>
                    <a:pt x="1488" y="468"/>
                  </a:lnTo>
                  <a:lnTo>
                    <a:pt x="1496" y="488"/>
                  </a:lnTo>
                  <a:lnTo>
                    <a:pt x="1501" y="509"/>
                  </a:lnTo>
                  <a:lnTo>
                    <a:pt x="1504" y="535"/>
                  </a:lnTo>
                  <a:lnTo>
                    <a:pt x="1506" y="561"/>
                  </a:lnTo>
                  <a:lnTo>
                    <a:pt x="1506" y="563"/>
                  </a:lnTo>
                  <a:lnTo>
                    <a:pt x="1506" y="589"/>
                  </a:lnTo>
                  <a:lnTo>
                    <a:pt x="1501" y="612"/>
                  </a:lnTo>
                  <a:lnTo>
                    <a:pt x="1496" y="636"/>
                  </a:lnTo>
                  <a:lnTo>
                    <a:pt x="1491" y="656"/>
                  </a:lnTo>
                  <a:lnTo>
                    <a:pt x="1483" y="674"/>
                  </a:lnTo>
                  <a:lnTo>
                    <a:pt x="1475" y="693"/>
                  </a:lnTo>
                  <a:lnTo>
                    <a:pt x="1457" y="721"/>
                  </a:lnTo>
                  <a:lnTo>
                    <a:pt x="1439" y="742"/>
                  </a:lnTo>
                  <a:lnTo>
                    <a:pt x="1424" y="757"/>
                  </a:lnTo>
                  <a:lnTo>
                    <a:pt x="1411" y="770"/>
                  </a:lnTo>
                  <a:lnTo>
                    <a:pt x="1416" y="785"/>
                  </a:lnTo>
                  <a:lnTo>
                    <a:pt x="1421" y="801"/>
                  </a:lnTo>
                  <a:lnTo>
                    <a:pt x="1424" y="822"/>
                  </a:lnTo>
                  <a:lnTo>
                    <a:pt x="1424" y="845"/>
                  </a:lnTo>
                  <a:lnTo>
                    <a:pt x="1421" y="858"/>
                  </a:lnTo>
                  <a:lnTo>
                    <a:pt x="1416" y="871"/>
                  </a:lnTo>
                  <a:lnTo>
                    <a:pt x="1411" y="884"/>
                  </a:lnTo>
                  <a:lnTo>
                    <a:pt x="1403" y="897"/>
                  </a:lnTo>
                  <a:lnTo>
                    <a:pt x="1393" y="909"/>
                  </a:lnTo>
                  <a:lnTo>
                    <a:pt x="1380" y="922"/>
                  </a:lnTo>
                  <a:lnTo>
                    <a:pt x="1364" y="933"/>
                  </a:lnTo>
                  <a:lnTo>
                    <a:pt x="1351" y="940"/>
                  </a:lnTo>
                  <a:lnTo>
                    <a:pt x="1336" y="946"/>
                  </a:lnTo>
                  <a:lnTo>
                    <a:pt x="1323" y="948"/>
                  </a:lnTo>
                  <a:lnTo>
                    <a:pt x="1307" y="951"/>
                  </a:lnTo>
                  <a:lnTo>
                    <a:pt x="1295" y="951"/>
                  </a:lnTo>
                  <a:lnTo>
                    <a:pt x="1271" y="946"/>
                  </a:lnTo>
                  <a:lnTo>
                    <a:pt x="1251" y="938"/>
                  </a:lnTo>
                  <a:lnTo>
                    <a:pt x="1233" y="930"/>
                  </a:lnTo>
                  <a:lnTo>
                    <a:pt x="1220" y="922"/>
                  </a:lnTo>
                  <a:lnTo>
                    <a:pt x="1220" y="935"/>
                  </a:lnTo>
                  <a:lnTo>
                    <a:pt x="1220" y="951"/>
                  </a:lnTo>
                  <a:lnTo>
                    <a:pt x="1214" y="971"/>
                  </a:lnTo>
                  <a:lnTo>
                    <a:pt x="1204" y="997"/>
                  </a:lnTo>
                  <a:lnTo>
                    <a:pt x="1196" y="1010"/>
                  </a:lnTo>
                  <a:lnTo>
                    <a:pt x="1186" y="1026"/>
                  </a:lnTo>
                  <a:lnTo>
                    <a:pt x="1173" y="1039"/>
                  </a:lnTo>
                  <a:lnTo>
                    <a:pt x="1158" y="1054"/>
                  </a:lnTo>
                  <a:lnTo>
                    <a:pt x="1140" y="1070"/>
                  </a:lnTo>
                  <a:lnTo>
                    <a:pt x="1119" y="1085"/>
                  </a:lnTo>
                  <a:lnTo>
                    <a:pt x="1096" y="1098"/>
                  </a:lnTo>
                  <a:lnTo>
                    <a:pt x="1072" y="1106"/>
                  </a:lnTo>
                  <a:lnTo>
                    <a:pt x="1049" y="1111"/>
                  </a:lnTo>
                  <a:lnTo>
                    <a:pt x="1026" y="1113"/>
                  </a:lnTo>
                  <a:lnTo>
                    <a:pt x="1003" y="1113"/>
                  </a:lnTo>
                  <a:lnTo>
                    <a:pt x="982" y="1111"/>
                  </a:lnTo>
                  <a:lnTo>
                    <a:pt x="961" y="1108"/>
                  </a:lnTo>
                  <a:lnTo>
                    <a:pt x="943" y="1101"/>
                  </a:lnTo>
                  <a:lnTo>
                    <a:pt x="910" y="1088"/>
                  </a:lnTo>
                  <a:lnTo>
                    <a:pt x="884" y="1072"/>
                  </a:lnTo>
                  <a:lnTo>
                    <a:pt x="861" y="1057"/>
                  </a:lnTo>
                  <a:lnTo>
                    <a:pt x="858" y="1070"/>
                  </a:lnTo>
                  <a:lnTo>
                    <a:pt x="855" y="1080"/>
                  </a:lnTo>
                  <a:lnTo>
                    <a:pt x="848" y="1095"/>
                  </a:lnTo>
                  <a:lnTo>
                    <a:pt x="835" y="1108"/>
                  </a:lnTo>
                  <a:lnTo>
                    <a:pt x="817" y="1121"/>
                  </a:lnTo>
                  <a:lnTo>
                    <a:pt x="806" y="1126"/>
                  </a:lnTo>
                  <a:lnTo>
                    <a:pt x="793" y="1129"/>
                  </a:lnTo>
                  <a:lnTo>
                    <a:pt x="778" y="1132"/>
                  </a:lnTo>
                  <a:lnTo>
                    <a:pt x="760" y="1132"/>
                  </a:lnTo>
                  <a:lnTo>
                    <a:pt x="744" y="1132"/>
                  </a:lnTo>
                  <a:lnTo>
                    <a:pt x="729" y="1129"/>
                  </a:lnTo>
                  <a:lnTo>
                    <a:pt x="716" y="1126"/>
                  </a:lnTo>
                  <a:lnTo>
                    <a:pt x="703" y="1121"/>
                  </a:lnTo>
                  <a:lnTo>
                    <a:pt x="685" y="1108"/>
                  </a:lnTo>
                  <a:lnTo>
                    <a:pt x="675" y="1095"/>
                  </a:lnTo>
                  <a:lnTo>
                    <a:pt x="667" y="1080"/>
                  </a:lnTo>
                  <a:lnTo>
                    <a:pt x="662" y="1070"/>
                  </a:lnTo>
                  <a:lnTo>
                    <a:pt x="659" y="1057"/>
                  </a:lnTo>
                  <a:lnTo>
                    <a:pt x="659" y="1054"/>
                  </a:ln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296" name="Freeform 14"/>
            <p:cNvSpPr>
              <a:spLocks/>
            </p:cNvSpPr>
            <p:nvPr/>
          </p:nvSpPr>
          <p:spPr bwMode="auto">
            <a:xfrm>
              <a:off x="2427" y="2254"/>
              <a:ext cx="1506" cy="1132"/>
            </a:xfrm>
            <a:custGeom>
              <a:avLst/>
              <a:gdLst>
                <a:gd name="T0" fmla="*/ 576 w 1506"/>
                <a:gd name="T1" fmla="*/ 1101 h 1132"/>
                <a:gd name="T2" fmla="*/ 473 w 1506"/>
                <a:gd name="T3" fmla="*/ 1111 h 1132"/>
                <a:gd name="T4" fmla="*/ 380 w 1506"/>
                <a:gd name="T5" fmla="*/ 1067 h 1132"/>
                <a:gd name="T6" fmla="*/ 316 w 1506"/>
                <a:gd name="T7" fmla="*/ 995 h 1132"/>
                <a:gd name="T8" fmla="*/ 303 w 1506"/>
                <a:gd name="T9" fmla="*/ 920 h 1132"/>
                <a:gd name="T10" fmla="*/ 212 w 1506"/>
                <a:gd name="T11" fmla="*/ 948 h 1132"/>
                <a:gd name="T12" fmla="*/ 142 w 1506"/>
                <a:gd name="T13" fmla="*/ 920 h 1132"/>
                <a:gd name="T14" fmla="*/ 104 w 1506"/>
                <a:gd name="T15" fmla="*/ 871 h 1132"/>
                <a:gd name="T16" fmla="*/ 104 w 1506"/>
                <a:gd name="T17" fmla="*/ 783 h 1132"/>
                <a:gd name="T18" fmla="*/ 57 w 1506"/>
                <a:gd name="T19" fmla="*/ 729 h 1132"/>
                <a:gd name="T20" fmla="*/ 8 w 1506"/>
                <a:gd name="T21" fmla="*/ 631 h 1132"/>
                <a:gd name="T22" fmla="*/ 0 w 1506"/>
                <a:gd name="T23" fmla="*/ 558 h 1132"/>
                <a:gd name="T24" fmla="*/ 24 w 1506"/>
                <a:gd name="T25" fmla="*/ 450 h 1132"/>
                <a:gd name="T26" fmla="*/ 104 w 1506"/>
                <a:gd name="T27" fmla="*/ 365 h 1132"/>
                <a:gd name="T28" fmla="*/ 91 w 1506"/>
                <a:gd name="T29" fmla="*/ 287 h 1132"/>
                <a:gd name="T30" fmla="*/ 122 w 1506"/>
                <a:gd name="T31" fmla="*/ 222 h 1132"/>
                <a:gd name="T32" fmla="*/ 176 w 1506"/>
                <a:gd name="T33" fmla="*/ 189 h 1132"/>
                <a:gd name="T34" fmla="*/ 264 w 1506"/>
                <a:gd name="T35" fmla="*/ 194 h 1132"/>
                <a:gd name="T36" fmla="*/ 295 w 1506"/>
                <a:gd name="T37" fmla="*/ 181 h 1132"/>
                <a:gd name="T38" fmla="*/ 339 w 1506"/>
                <a:gd name="T39" fmla="*/ 96 h 1132"/>
                <a:gd name="T40" fmla="*/ 419 w 1506"/>
                <a:gd name="T41" fmla="*/ 37 h 1132"/>
                <a:gd name="T42" fmla="*/ 530 w 1506"/>
                <a:gd name="T43" fmla="*/ 21 h 1132"/>
                <a:gd name="T44" fmla="*/ 654 w 1506"/>
                <a:gd name="T45" fmla="*/ 75 h 1132"/>
                <a:gd name="T46" fmla="*/ 677 w 1506"/>
                <a:gd name="T47" fmla="*/ 26 h 1132"/>
                <a:gd name="T48" fmla="*/ 752 w 1506"/>
                <a:gd name="T49" fmla="*/ 0 h 1132"/>
                <a:gd name="T50" fmla="*/ 809 w 1506"/>
                <a:gd name="T51" fmla="*/ 13 h 1132"/>
                <a:gd name="T52" fmla="*/ 853 w 1506"/>
                <a:gd name="T53" fmla="*/ 75 h 1132"/>
                <a:gd name="T54" fmla="*/ 935 w 1506"/>
                <a:gd name="T55" fmla="*/ 34 h 1132"/>
                <a:gd name="T56" fmla="*/ 1041 w 1506"/>
                <a:gd name="T57" fmla="*/ 24 h 1132"/>
                <a:gd name="T58" fmla="*/ 1132 w 1506"/>
                <a:gd name="T59" fmla="*/ 68 h 1132"/>
                <a:gd name="T60" fmla="*/ 1196 w 1506"/>
                <a:gd name="T61" fmla="*/ 140 h 1132"/>
                <a:gd name="T62" fmla="*/ 1212 w 1506"/>
                <a:gd name="T63" fmla="*/ 212 h 1132"/>
                <a:gd name="T64" fmla="*/ 1300 w 1506"/>
                <a:gd name="T65" fmla="*/ 186 h 1132"/>
                <a:gd name="T66" fmla="*/ 1372 w 1506"/>
                <a:gd name="T67" fmla="*/ 212 h 1132"/>
                <a:gd name="T68" fmla="*/ 1408 w 1506"/>
                <a:gd name="T69" fmla="*/ 264 h 1132"/>
                <a:gd name="T70" fmla="*/ 1408 w 1506"/>
                <a:gd name="T71" fmla="*/ 352 h 1132"/>
                <a:gd name="T72" fmla="*/ 1455 w 1506"/>
                <a:gd name="T73" fmla="*/ 408 h 1132"/>
                <a:gd name="T74" fmla="*/ 1501 w 1506"/>
                <a:gd name="T75" fmla="*/ 509 h 1132"/>
                <a:gd name="T76" fmla="*/ 1506 w 1506"/>
                <a:gd name="T77" fmla="*/ 589 h 1132"/>
                <a:gd name="T78" fmla="*/ 1475 w 1506"/>
                <a:gd name="T79" fmla="*/ 693 h 1132"/>
                <a:gd name="T80" fmla="*/ 1411 w 1506"/>
                <a:gd name="T81" fmla="*/ 770 h 1132"/>
                <a:gd name="T82" fmla="*/ 1421 w 1506"/>
                <a:gd name="T83" fmla="*/ 858 h 1132"/>
                <a:gd name="T84" fmla="*/ 1380 w 1506"/>
                <a:gd name="T85" fmla="*/ 922 h 1132"/>
                <a:gd name="T86" fmla="*/ 1323 w 1506"/>
                <a:gd name="T87" fmla="*/ 948 h 1132"/>
                <a:gd name="T88" fmla="*/ 1233 w 1506"/>
                <a:gd name="T89" fmla="*/ 930 h 1132"/>
                <a:gd name="T90" fmla="*/ 1214 w 1506"/>
                <a:gd name="T91" fmla="*/ 971 h 1132"/>
                <a:gd name="T92" fmla="*/ 1158 w 1506"/>
                <a:gd name="T93" fmla="*/ 1054 h 1132"/>
                <a:gd name="T94" fmla="*/ 1072 w 1506"/>
                <a:gd name="T95" fmla="*/ 1106 h 1132"/>
                <a:gd name="T96" fmla="*/ 961 w 1506"/>
                <a:gd name="T97" fmla="*/ 1108 h 1132"/>
                <a:gd name="T98" fmla="*/ 861 w 1506"/>
                <a:gd name="T99" fmla="*/ 1057 h 1132"/>
                <a:gd name="T100" fmla="*/ 817 w 1506"/>
                <a:gd name="T101" fmla="*/ 1121 h 1132"/>
                <a:gd name="T102" fmla="*/ 760 w 1506"/>
                <a:gd name="T103" fmla="*/ 1132 h 1132"/>
                <a:gd name="T104" fmla="*/ 685 w 1506"/>
                <a:gd name="T105" fmla="*/ 1108 h 11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6"/>
                <a:gd name="T160" fmla="*/ 0 h 1132"/>
                <a:gd name="T161" fmla="*/ 1506 w 1506"/>
                <a:gd name="T162" fmla="*/ 1132 h 113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6" h="1132">
                  <a:moveTo>
                    <a:pt x="659" y="1054"/>
                  </a:moveTo>
                  <a:lnTo>
                    <a:pt x="659" y="1054"/>
                  </a:lnTo>
                  <a:lnTo>
                    <a:pt x="638" y="1072"/>
                  </a:lnTo>
                  <a:lnTo>
                    <a:pt x="610" y="1085"/>
                  </a:lnTo>
                  <a:lnTo>
                    <a:pt x="576" y="1101"/>
                  </a:lnTo>
                  <a:lnTo>
                    <a:pt x="558" y="1106"/>
                  </a:lnTo>
                  <a:lnTo>
                    <a:pt x="538" y="1111"/>
                  </a:lnTo>
                  <a:lnTo>
                    <a:pt x="517" y="1113"/>
                  </a:lnTo>
                  <a:lnTo>
                    <a:pt x="494" y="1113"/>
                  </a:lnTo>
                  <a:lnTo>
                    <a:pt x="473" y="1111"/>
                  </a:lnTo>
                  <a:lnTo>
                    <a:pt x="450" y="1106"/>
                  </a:lnTo>
                  <a:lnTo>
                    <a:pt x="427" y="1095"/>
                  </a:lnTo>
                  <a:lnTo>
                    <a:pt x="403" y="1082"/>
                  </a:lnTo>
                  <a:lnTo>
                    <a:pt x="380" y="1067"/>
                  </a:lnTo>
                  <a:lnTo>
                    <a:pt x="362" y="1051"/>
                  </a:lnTo>
                  <a:lnTo>
                    <a:pt x="347" y="1036"/>
                  </a:lnTo>
                  <a:lnTo>
                    <a:pt x="334" y="1023"/>
                  </a:lnTo>
                  <a:lnTo>
                    <a:pt x="323" y="1008"/>
                  </a:lnTo>
                  <a:lnTo>
                    <a:pt x="316" y="995"/>
                  </a:lnTo>
                  <a:lnTo>
                    <a:pt x="305" y="971"/>
                  </a:lnTo>
                  <a:lnTo>
                    <a:pt x="303" y="951"/>
                  </a:lnTo>
                  <a:lnTo>
                    <a:pt x="300" y="935"/>
                  </a:lnTo>
                  <a:lnTo>
                    <a:pt x="303" y="920"/>
                  </a:lnTo>
                  <a:lnTo>
                    <a:pt x="287" y="930"/>
                  </a:lnTo>
                  <a:lnTo>
                    <a:pt x="272" y="938"/>
                  </a:lnTo>
                  <a:lnTo>
                    <a:pt x="251" y="943"/>
                  </a:lnTo>
                  <a:lnTo>
                    <a:pt x="225" y="948"/>
                  </a:lnTo>
                  <a:lnTo>
                    <a:pt x="212" y="948"/>
                  </a:lnTo>
                  <a:lnTo>
                    <a:pt x="199" y="948"/>
                  </a:lnTo>
                  <a:lnTo>
                    <a:pt x="184" y="943"/>
                  </a:lnTo>
                  <a:lnTo>
                    <a:pt x="171" y="938"/>
                  </a:lnTo>
                  <a:lnTo>
                    <a:pt x="155" y="930"/>
                  </a:lnTo>
                  <a:lnTo>
                    <a:pt x="142" y="920"/>
                  </a:lnTo>
                  <a:lnTo>
                    <a:pt x="127" y="909"/>
                  </a:lnTo>
                  <a:lnTo>
                    <a:pt x="117" y="897"/>
                  </a:lnTo>
                  <a:lnTo>
                    <a:pt x="109" y="884"/>
                  </a:lnTo>
                  <a:lnTo>
                    <a:pt x="104" y="871"/>
                  </a:lnTo>
                  <a:lnTo>
                    <a:pt x="101" y="858"/>
                  </a:lnTo>
                  <a:lnTo>
                    <a:pt x="99" y="845"/>
                  </a:lnTo>
                  <a:lnTo>
                    <a:pt x="96" y="819"/>
                  </a:lnTo>
                  <a:lnTo>
                    <a:pt x="101" y="798"/>
                  </a:lnTo>
                  <a:lnTo>
                    <a:pt x="104" y="783"/>
                  </a:lnTo>
                  <a:lnTo>
                    <a:pt x="111" y="767"/>
                  </a:lnTo>
                  <a:lnTo>
                    <a:pt x="93" y="760"/>
                  </a:lnTo>
                  <a:lnTo>
                    <a:pt x="78" y="747"/>
                  </a:lnTo>
                  <a:lnTo>
                    <a:pt x="57" y="729"/>
                  </a:lnTo>
                  <a:lnTo>
                    <a:pt x="37" y="705"/>
                  </a:lnTo>
                  <a:lnTo>
                    <a:pt x="29" y="690"/>
                  </a:lnTo>
                  <a:lnTo>
                    <a:pt x="21" y="672"/>
                  </a:lnTo>
                  <a:lnTo>
                    <a:pt x="13" y="654"/>
                  </a:lnTo>
                  <a:lnTo>
                    <a:pt x="8" y="631"/>
                  </a:lnTo>
                  <a:lnTo>
                    <a:pt x="6" y="607"/>
                  </a:lnTo>
                  <a:lnTo>
                    <a:pt x="3" y="581"/>
                  </a:lnTo>
                  <a:lnTo>
                    <a:pt x="3" y="584"/>
                  </a:lnTo>
                  <a:lnTo>
                    <a:pt x="0" y="558"/>
                  </a:lnTo>
                  <a:lnTo>
                    <a:pt x="0" y="532"/>
                  </a:lnTo>
                  <a:lnTo>
                    <a:pt x="6" y="509"/>
                  </a:lnTo>
                  <a:lnTo>
                    <a:pt x="11" y="486"/>
                  </a:lnTo>
                  <a:lnTo>
                    <a:pt x="16" y="468"/>
                  </a:lnTo>
                  <a:lnTo>
                    <a:pt x="24" y="450"/>
                  </a:lnTo>
                  <a:lnTo>
                    <a:pt x="34" y="432"/>
                  </a:lnTo>
                  <a:lnTo>
                    <a:pt x="52" y="406"/>
                  </a:lnTo>
                  <a:lnTo>
                    <a:pt x="70" y="388"/>
                  </a:lnTo>
                  <a:lnTo>
                    <a:pt x="88" y="375"/>
                  </a:lnTo>
                  <a:lnTo>
                    <a:pt x="104" y="365"/>
                  </a:lnTo>
                  <a:lnTo>
                    <a:pt x="96" y="349"/>
                  </a:lnTo>
                  <a:lnTo>
                    <a:pt x="93" y="334"/>
                  </a:lnTo>
                  <a:lnTo>
                    <a:pt x="91" y="313"/>
                  </a:lnTo>
                  <a:lnTo>
                    <a:pt x="91" y="287"/>
                  </a:lnTo>
                  <a:lnTo>
                    <a:pt x="93" y="274"/>
                  </a:lnTo>
                  <a:lnTo>
                    <a:pt x="96" y="261"/>
                  </a:lnTo>
                  <a:lnTo>
                    <a:pt x="101" y="248"/>
                  </a:lnTo>
                  <a:lnTo>
                    <a:pt x="111" y="235"/>
                  </a:lnTo>
                  <a:lnTo>
                    <a:pt x="122" y="222"/>
                  </a:lnTo>
                  <a:lnTo>
                    <a:pt x="135" y="212"/>
                  </a:lnTo>
                  <a:lnTo>
                    <a:pt x="148" y="202"/>
                  </a:lnTo>
                  <a:lnTo>
                    <a:pt x="163" y="194"/>
                  </a:lnTo>
                  <a:lnTo>
                    <a:pt x="176" y="189"/>
                  </a:lnTo>
                  <a:lnTo>
                    <a:pt x="192" y="184"/>
                  </a:lnTo>
                  <a:lnTo>
                    <a:pt x="204" y="184"/>
                  </a:lnTo>
                  <a:lnTo>
                    <a:pt x="217" y="184"/>
                  </a:lnTo>
                  <a:lnTo>
                    <a:pt x="243" y="189"/>
                  </a:lnTo>
                  <a:lnTo>
                    <a:pt x="264" y="194"/>
                  </a:lnTo>
                  <a:lnTo>
                    <a:pt x="279" y="202"/>
                  </a:lnTo>
                  <a:lnTo>
                    <a:pt x="295" y="212"/>
                  </a:lnTo>
                  <a:lnTo>
                    <a:pt x="292" y="197"/>
                  </a:lnTo>
                  <a:lnTo>
                    <a:pt x="295" y="181"/>
                  </a:lnTo>
                  <a:lnTo>
                    <a:pt x="297" y="161"/>
                  </a:lnTo>
                  <a:lnTo>
                    <a:pt x="308" y="137"/>
                  </a:lnTo>
                  <a:lnTo>
                    <a:pt x="318" y="124"/>
                  </a:lnTo>
                  <a:lnTo>
                    <a:pt x="326" y="109"/>
                  </a:lnTo>
                  <a:lnTo>
                    <a:pt x="339" y="96"/>
                  </a:lnTo>
                  <a:lnTo>
                    <a:pt x="354" y="80"/>
                  </a:lnTo>
                  <a:lnTo>
                    <a:pt x="372" y="65"/>
                  </a:lnTo>
                  <a:lnTo>
                    <a:pt x="396" y="49"/>
                  </a:lnTo>
                  <a:lnTo>
                    <a:pt x="419" y="37"/>
                  </a:lnTo>
                  <a:lnTo>
                    <a:pt x="442" y="26"/>
                  </a:lnTo>
                  <a:lnTo>
                    <a:pt x="465" y="21"/>
                  </a:lnTo>
                  <a:lnTo>
                    <a:pt x="486" y="18"/>
                  </a:lnTo>
                  <a:lnTo>
                    <a:pt x="509" y="18"/>
                  </a:lnTo>
                  <a:lnTo>
                    <a:pt x="530" y="21"/>
                  </a:lnTo>
                  <a:lnTo>
                    <a:pt x="551" y="26"/>
                  </a:lnTo>
                  <a:lnTo>
                    <a:pt x="571" y="31"/>
                  </a:lnTo>
                  <a:lnTo>
                    <a:pt x="605" y="47"/>
                  </a:lnTo>
                  <a:lnTo>
                    <a:pt x="631" y="60"/>
                  </a:lnTo>
                  <a:lnTo>
                    <a:pt x="654" y="75"/>
                  </a:lnTo>
                  <a:lnTo>
                    <a:pt x="654" y="65"/>
                  </a:lnTo>
                  <a:lnTo>
                    <a:pt x="659" y="52"/>
                  </a:lnTo>
                  <a:lnTo>
                    <a:pt x="667" y="39"/>
                  </a:lnTo>
                  <a:lnTo>
                    <a:pt x="677" y="26"/>
                  </a:lnTo>
                  <a:lnTo>
                    <a:pt x="695" y="13"/>
                  </a:lnTo>
                  <a:lnTo>
                    <a:pt x="708" y="8"/>
                  </a:lnTo>
                  <a:lnTo>
                    <a:pt x="721" y="6"/>
                  </a:lnTo>
                  <a:lnTo>
                    <a:pt x="737" y="3"/>
                  </a:lnTo>
                  <a:lnTo>
                    <a:pt x="752" y="0"/>
                  </a:lnTo>
                  <a:lnTo>
                    <a:pt x="770" y="3"/>
                  </a:lnTo>
                  <a:lnTo>
                    <a:pt x="786" y="6"/>
                  </a:lnTo>
                  <a:lnTo>
                    <a:pt x="799" y="8"/>
                  </a:lnTo>
                  <a:lnTo>
                    <a:pt x="809" y="13"/>
                  </a:lnTo>
                  <a:lnTo>
                    <a:pt x="827" y="26"/>
                  </a:lnTo>
                  <a:lnTo>
                    <a:pt x="840" y="39"/>
                  </a:lnTo>
                  <a:lnTo>
                    <a:pt x="848" y="52"/>
                  </a:lnTo>
                  <a:lnTo>
                    <a:pt x="850" y="65"/>
                  </a:lnTo>
                  <a:lnTo>
                    <a:pt x="853" y="75"/>
                  </a:lnTo>
                  <a:lnTo>
                    <a:pt x="853" y="78"/>
                  </a:lnTo>
                  <a:lnTo>
                    <a:pt x="876" y="62"/>
                  </a:lnTo>
                  <a:lnTo>
                    <a:pt x="902" y="49"/>
                  </a:lnTo>
                  <a:lnTo>
                    <a:pt x="935" y="34"/>
                  </a:lnTo>
                  <a:lnTo>
                    <a:pt x="954" y="29"/>
                  </a:lnTo>
                  <a:lnTo>
                    <a:pt x="974" y="24"/>
                  </a:lnTo>
                  <a:lnTo>
                    <a:pt x="997" y="21"/>
                  </a:lnTo>
                  <a:lnTo>
                    <a:pt x="1018" y="21"/>
                  </a:lnTo>
                  <a:lnTo>
                    <a:pt x="1041" y="24"/>
                  </a:lnTo>
                  <a:lnTo>
                    <a:pt x="1065" y="29"/>
                  </a:lnTo>
                  <a:lnTo>
                    <a:pt x="1088" y="39"/>
                  </a:lnTo>
                  <a:lnTo>
                    <a:pt x="1111" y="52"/>
                  </a:lnTo>
                  <a:lnTo>
                    <a:pt x="1132" y="68"/>
                  </a:lnTo>
                  <a:lnTo>
                    <a:pt x="1150" y="83"/>
                  </a:lnTo>
                  <a:lnTo>
                    <a:pt x="1165" y="96"/>
                  </a:lnTo>
                  <a:lnTo>
                    <a:pt x="1178" y="111"/>
                  </a:lnTo>
                  <a:lnTo>
                    <a:pt x="1189" y="124"/>
                  </a:lnTo>
                  <a:lnTo>
                    <a:pt x="1196" y="140"/>
                  </a:lnTo>
                  <a:lnTo>
                    <a:pt x="1207" y="163"/>
                  </a:lnTo>
                  <a:lnTo>
                    <a:pt x="1212" y="184"/>
                  </a:lnTo>
                  <a:lnTo>
                    <a:pt x="1212" y="199"/>
                  </a:lnTo>
                  <a:lnTo>
                    <a:pt x="1212" y="212"/>
                  </a:lnTo>
                  <a:lnTo>
                    <a:pt x="1225" y="204"/>
                  </a:lnTo>
                  <a:lnTo>
                    <a:pt x="1243" y="197"/>
                  </a:lnTo>
                  <a:lnTo>
                    <a:pt x="1264" y="189"/>
                  </a:lnTo>
                  <a:lnTo>
                    <a:pt x="1287" y="186"/>
                  </a:lnTo>
                  <a:lnTo>
                    <a:pt x="1300" y="186"/>
                  </a:lnTo>
                  <a:lnTo>
                    <a:pt x="1315" y="186"/>
                  </a:lnTo>
                  <a:lnTo>
                    <a:pt x="1328" y="189"/>
                  </a:lnTo>
                  <a:lnTo>
                    <a:pt x="1344" y="194"/>
                  </a:lnTo>
                  <a:lnTo>
                    <a:pt x="1357" y="202"/>
                  </a:lnTo>
                  <a:lnTo>
                    <a:pt x="1372" y="212"/>
                  </a:lnTo>
                  <a:lnTo>
                    <a:pt x="1385" y="225"/>
                  </a:lnTo>
                  <a:lnTo>
                    <a:pt x="1395" y="238"/>
                  </a:lnTo>
                  <a:lnTo>
                    <a:pt x="1403" y="251"/>
                  </a:lnTo>
                  <a:lnTo>
                    <a:pt x="1408" y="264"/>
                  </a:lnTo>
                  <a:lnTo>
                    <a:pt x="1413" y="277"/>
                  </a:lnTo>
                  <a:lnTo>
                    <a:pt x="1416" y="290"/>
                  </a:lnTo>
                  <a:lnTo>
                    <a:pt x="1416" y="313"/>
                  </a:lnTo>
                  <a:lnTo>
                    <a:pt x="1413" y="334"/>
                  </a:lnTo>
                  <a:lnTo>
                    <a:pt x="1408" y="352"/>
                  </a:lnTo>
                  <a:lnTo>
                    <a:pt x="1403" y="367"/>
                  </a:lnTo>
                  <a:lnTo>
                    <a:pt x="1418" y="375"/>
                  </a:lnTo>
                  <a:lnTo>
                    <a:pt x="1434" y="388"/>
                  </a:lnTo>
                  <a:lnTo>
                    <a:pt x="1455" y="408"/>
                  </a:lnTo>
                  <a:lnTo>
                    <a:pt x="1473" y="434"/>
                  </a:lnTo>
                  <a:lnTo>
                    <a:pt x="1480" y="450"/>
                  </a:lnTo>
                  <a:lnTo>
                    <a:pt x="1488" y="468"/>
                  </a:lnTo>
                  <a:lnTo>
                    <a:pt x="1496" y="488"/>
                  </a:lnTo>
                  <a:lnTo>
                    <a:pt x="1501" y="509"/>
                  </a:lnTo>
                  <a:lnTo>
                    <a:pt x="1504" y="535"/>
                  </a:lnTo>
                  <a:lnTo>
                    <a:pt x="1506" y="561"/>
                  </a:lnTo>
                  <a:lnTo>
                    <a:pt x="1506" y="563"/>
                  </a:lnTo>
                  <a:lnTo>
                    <a:pt x="1506" y="589"/>
                  </a:lnTo>
                  <a:lnTo>
                    <a:pt x="1501" y="612"/>
                  </a:lnTo>
                  <a:lnTo>
                    <a:pt x="1496" y="636"/>
                  </a:lnTo>
                  <a:lnTo>
                    <a:pt x="1491" y="656"/>
                  </a:lnTo>
                  <a:lnTo>
                    <a:pt x="1483" y="674"/>
                  </a:lnTo>
                  <a:lnTo>
                    <a:pt x="1475" y="693"/>
                  </a:lnTo>
                  <a:lnTo>
                    <a:pt x="1457" y="721"/>
                  </a:lnTo>
                  <a:lnTo>
                    <a:pt x="1439" y="742"/>
                  </a:lnTo>
                  <a:lnTo>
                    <a:pt x="1424" y="757"/>
                  </a:lnTo>
                  <a:lnTo>
                    <a:pt x="1411" y="770"/>
                  </a:lnTo>
                  <a:lnTo>
                    <a:pt x="1416" y="785"/>
                  </a:lnTo>
                  <a:lnTo>
                    <a:pt x="1421" y="801"/>
                  </a:lnTo>
                  <a:lnTo>
                    <a:pt x="1424" y="822"/>
                  </a:lnTo>
                  <a:lnTo>
                    <a:pt x="1424" y="845"/>
                  </a:lnTo>
                  <a:lnTo>
                    <a:pt x="1421" y="858"/>
                  </a:lnTo>
                  <a:lnTo>
                    <a:pt x="1416" y="871"/>
                  </a:lnTo>
                  <a:lnTo>
                    <a:pt x="1411" y="884"/>
                  </a:lnTo>
                  <a:lnTo>
                    <a:pt x="1403" y="897"/>
                  </a:lnTo>
                  <a:lnTo>
                    <a:pt x="1393" y="909"/>
                  </a:lnTo>
                  <a:lnTo>
                    <a:pt x="1380" y="922"/>
                  </a:lnTo>
                  <a:lnTo>
                    <a:pt x="1364" y="933"/>
                  </a:lnTo>
                  <a:lnTo>
                    <a:pt x="1351" y="940"/>
                  </a:lnTo>
                  <a:lnTo>
                    <a:pt x="1336" y="946"/>
                  </a:lnTo>
                  <a:lnTo>
                    <a:pt x="1323" y="948"/>
                  </a:lnTo>
                  <a:lnTo>
                    <a:pt x="1307" y="951"/>
                  </a:lnTo>
                  <a:lnTo>
                    <a:pt x="1295" y="951"/>
                  </a:lnTo>
                  <a:lnTo>
                    <a:pt x="1271" y="946"/>
                  </a:lnTo>
                  <a:lnTo>
                    <a:pt x="1251" y="938"/>
                  </a:lnTo>
                  <a:lnTo>
                    <a:pt x="1233" y="930"/>
                  </a:lnTo>
                  <a:lnTo>
                    <a:pt x="1220" y="922"/>
                  </a:lnTo>
                  <a:lnTo>
                    <a:pt x="1220" y="935"/>
                  </a:lnTo>
                  <a:lnTo>
                    <a:pt x="1220" y="951"/>
                  </a:lnTo>
                  <a:lnTo>
                    <a:pt x="1214" y="971"/>
                  </a:lnTo>
                  <a:lnTo>
                    <a:pt x="1204" y="997"/>
                  </a:lnTo>
                  <a:lnTo>
                    <a:pt x="1196" y="1010"/>
                  </a:lnTo>
                  <a:lnTo>
                    <a:pt x="1186" y="1026"/>
                  </a:lnTo>
                  <a:lnTo>
                    <a:pt x="1173" y="1039"/>
                  </a:lnTo>
                  <a:lnTo>
                    <a:pt x="1158" y="1054"/>
                  </a:lnTo>
                  <a:lnTo>
                    <a:pt x="1140" y="1070"/>
                  </a:lnTo>
                  <a:lnTo>
                    <a:pt x="1119" y="1085"/>
                  </a:lnTo>
                  <a:lnTo>
                    <a:pt x="1096" y="1098"/>
                  </a:lnTo>
                  <a:lnTo>
                    <a:pt x="1072" y="1106"/>
                  </a:lnTo>
                  <a:lnTo>
                    <a:pt x="1049" y="1111"/>
                  </a:lnTo>
                  <a:lnTo>
                    <a:pt x="1026" y="1113"/>
                  </a:lnTo>
                  <a:lnTo>
                    <a:pt x="1003" y="1113"/>
                  </a:lnTo>
                  <a:lnTo>
                    <a:pt x="982" y="1111"/>
                  </a:lnTo>
                  <a:lnTo>
                    <a:pt x="961" y="1108"/>
                  </a:lnTo>
                  <a:lnTo>
                    <a:pt x="943" y="1101"/>
                  </a:lnTo>
                  <a:lnTo>
                    <a:pt x="910" y="1088"/>
                  </a:lnTo>
                  <a:lnTo>
                    <a:pt x="884" y="1072"/>
                  </a:lnTo>
                  <a:lnTo>
                    <a:pt x="861" y="1057"/>
                  </a:lnTo>
                  <a:lnTo>
                    <a:pt x="858" y="1070"/>
                  </a:lnTo>
                  <a:lnTo>
                    <a:pt x="855" y="1080"/>
                  </a:lnTo>
                  <a:lnTo>
                    <a:pt x="848" y="1095"/>
                  </a:lnTo>
                  <a:lnTo>
                    <a:pt x="835" y="1108"/>
                  </a:lnTo>
                  <a:lnTo>
                    <a:pt x="817" y="1121"/>
                  </a:lnTo>
                  <a:lnTo>
                    <a:pt x="806" y="1126"/>
                  </a:lnTo>
                  <a:lnTo>
                    <a:pt x="793" y="1129"/>
                  </a:lnTo>
                  <a:lnTo>
                    <a:pt x="778" y="1132"/>
                  </a:lnTo>
                  <a:lnTo>
                    <a:pt x="760" y="1132"/>
                  </a:lnTo>
                  <a:lnTo>
                    <a:pt x="744" y="1132"/>
                  </a:lnTo>
                  <a:lnTo>
                    <a:pt x="729" y="1129"/>
                  </a:lnTo>
                  <a:lnTo>
                    <a:pt x="716" y="1126"/>
                  </a:lnTo>
                  <a:lnTo>
                    <a:pt x="703" y="1121"/>
                  </a:lnTo>
                  <a:lnTo>
                    <a:pt x="685" y="1108"/>
                  </a:lnTo>
                  <a:lnTo>
                    <a:pt x="675" y="1095"/>
                  </a:lnTo>
                  <a:lnTo>
                    <a:pt x="667" y="1080"/>
                  </a:lnTo>
                  <a:lnTo>
                    <a:pt x="662" y="1070"/>
                  </a:lnTo>
                  <a:lnTo>
                    <a:pt x="659" y="1057"/>
                  </a:lnTo>
                </a:path>
              </a:pathLst>
            </a:custGeom>
            <a:noFill/>
            <a:ln w="7938">
              <a:solidFill>
                <a:srgbClr val="00A0C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297" name="Freeform 15"/>
            <p:cNvSpPr>
              <a:spLocks/>
            </p:cNvSpPr>
            <p:nvPr/>
          </p:nvSpPr>
          <p:spPr bwMode="auto">
            <a:xfrm>
              <a:off x="2407" y="2229"/>
              <a:ext cx="1506" cy="1131"/>
            </a:xfrm>
            <a:custGeom>
              <a:avLst/>
              <a:gdLst>
                <a:gd name="T0" fmla="*/ 578 w 1506"/>
                <a:gd name="T1" fmla="*/ 1097 h 1131"/>
                <a:gd name="T2" fmla="*/ 472 w 1506"/>
                <a:gd name="T3" fmla="*/ 1107 h 1131"/>
                <a:gd name="T4" fmla="*/ 382 w 1506"/>
                <a:gd name="T5" fmla="*/ 1064 h 1131"/>
                <a:gd name="T6" fmla="*/ 317 w 1506"/>
                <a:gd name="T7" fmla="*/ 991 h 1131"/>
                <a:gd name="T8" fmla="*/ 302 w 1506"/>
                <a:gd name="T9" fmla="*/ 919 h 1131"/>
                <a:gd name="T10" fmla="*/ 212 w 1506"/>
                <a:gd name="T11" fmla="*/ 945 h 1131"/>
                <a:gd name="T12" fmla="*/ 142 w 1506"/>
                <a:gd name="T13" fmla="*/ 919 h 1131"/>
                <a:gd name="T14" fmla="*/ 106 w 1506"/>
                <a:gd name="T15" fmla="*/ 867 h 1131"/>
                <a:gd name="T16" fmla="*/ 106 w 1506"/>
                <a:gd name="T17" fmla="*/ 779 h 1131"/>
                <a:gd name="T18" fmla="*/ 57 w 1506"/>
                <a:gd name="T19" fmla="*/ 728 h 1131"/>
                <a:gd name="T20" fmla="*/ 8 w 1506"/>
                <a:gd name="T21" fmla="*/ 627 h 1131"/>
                <a:gd name="T22" fmla="*/ 0 w 1506"/>
                <a:gd name="T23" fmla="*/ 557 h 1131"/>
                <a:gd name="T24" fmla="*/ 26 w 1506"/>
                <a:gd name="T25" fmla="*/ 446 h 1131"/>
                <a:gd name="T26" fmla="*/ 103 w 1506"/>
                <a:gd name="T27" fmla="*/ 361 h 1131"/>
                <a:gd name="T28" fmla="*/ 90 w 1506"/>
                <a:gd name="T29" fmla="*/ 286 h 1131"/>
                <a:gd name="T30" fmla="*/ 121 w 1506"/>
                <a:gd name="T31" fmla="*/ 222 h 1131"/>
                <a:gd name="T32" fmla="*/ 178 w 1506"/>
                <a:gd name="T33" fmla="*/ 186 h 1131"/>
                <a:gd name="T34" fmla="*/ 263 w 1506"/>
                <a:gd name="T35" fmla="*/ 193 h 1131"/>
                <a:gd name="T36" fmla="*/ 294 w 1506"/>
                <a:gd name="T37" fmla="*/ 180 h 1131"/>
                <a:gd name="T38" fmla="*/ 341 w 1506"/>
                <a:gd name="T39" fmla="*/ 93 h 1131"/>
                <a:gd name="T40" fmla="*/ 418 w 1506"/>
                <a:gd name="T41" fmla="*/ 33 h 1131"/>
                <a:gd name="T42" fmla="*/ 532 w 1506"/>
                <a:gd name="T43" fmla="*/ 20 h 1131"/>
                <a:gd name="T44" fmla="*/ 653 w 1506"/>
                <a:gd name="T45" fmla="*/ 74 h 1131"/>
                <a:gd name="T46" fmla="*/ 679 w 1506"/>
                <a:gd name="T47" fmla="*/ 23 h 1131"/>
                <a:gd name="T48" fmla="*/ 754 w 1506"/>
                <a:gd name="T49" fmla="*/ 0 h 1131"/>
                <a:gd name="T50" fmla="*/ 811 w 1506"/>
                <a:gd name="T51" fmla="*/ 10 h 1131"/>
                <a:gd name="T52" fmla="*/ 852 w 1506"/>
                <a:gd name="T53" fmla="*/ 74 h 1131"/>
                <a:gd name="T54" fmla="*/ 935 w 1506"/>
                <a:gd name="T55" fmla="*/ 31 h 1131"/>
                <a:gd name="T56" fmla="*/ 1041 w 1506"/>
                <a:gd name="T57" fmla="*/ 20 h 1131"/>
                <a:gd name="T58" fmla="*/ 1134 w 1506"/>
                <a:gd name="T59" fmla="*/ 64 h 1131"/>
                <a:gd name="T60" fmla="*/ 1198 w 1506"/>
                <a:gd name="T61" fmla="*/ 136 h 1131"/>
                <a:gd name="T62" fmla="*/ 1211 w 1506"/>
                <a:gd name="T63" fmla="*/ 211 h 1131"/>
                <a:gd name="T64" fmla="*/ 1302 w 1506"/>
                <a:gd name="T65" fmla="*/ 183 h 1131"/>
                <a:gd name="T66" fmla="*/ 1371 w 1506"/>
                <a:gd name="T67" fmla="*/ 211 h 1131"/>
                <a:gd name="T68" fmla="*/ 1410 w 1506"/>
                <a:gd name="T69" fmla="*/ 260 h 1131"/>
                <a:gd name="T70" fmla="*/ 1410 w 1506"/>
                <a:gd name="T71" fmla="*/ 348 h 1131"/>
                <a:gd name="T72" fmla="*/ 1454 w 1506"/>
                <a:gd name="T73" fmla="*/ 405 h 1131"/>
                <a:gd name="T74" fmla="*/ 1500 w 1506"/>
                <a:gd name="T75" fmla="*/ 508 h 1131"/>
                <a:gd name="T76" fmla="*/ 1506 w 1506"/>
                <a:gd name="T77" fmla="*/ 586 h 1131"/>
                <a:gd name="T78" fmla="*/ 1477 w 1506"/>
                <a:gd name="T79" fmla="*/ 689 h 1131"/>
                <a:gd name="T80" fmla="*/ 1410 w 1506"/>
                <a:gd name="T81" fmla="*/ 767 h 1131"/>
                <a:gd name="T82" fmla="*/ 1420 w 1506"/>
                <a:gd name="T83" fmla="*/ 857 h 1131"/>
                <a:gd name="T84" fmla="*/ 1379 w 1506"/>
                <a:gd name="T85" fmla="*/ 919 h 1131"/>
                <a:gd name="T86" fmla="*/ 1322 w 1506"/>
                <a:gd name="T87" fmla="*/ 947 h 1131"/>
                <a:gd name="T88" fmla="*/ 1234 w 1506"/>
                <a:gd name="T89" fmla="*/ 929 h 1131"/>
                <a:gd name="T90" fmla="*/ 1216 w 1506"/>
                <a:gd name="T91" fmla="*/ 971 h 1131"/>
                <a:gd name="T92" fmla="*/ 1160 w 1506"/>
                <a:gd name="T93" fmla="*/ 1051 h 1131"/>
                <a:gd name="T94" fmla="*/ 1072 w 1506"/>
                <a:gd name="T95" fmla="*/ 1105 h 1131"/>
                <a:gd name="T96" fmla="*/ 963 w 1506"/>
                <a:gd name="T97" fmla="*/ 1105 h 1131"/>
                <a:gd name="T98" fmla="*/ 860 w 1506"/>
                <a:gd name="T99" fmla="*/ 1056 h 1131"/>
                <a:gd name="T100" fmla="*/ 819 w 1506"/>
                <a:gd name="T101" fmla="*/ 1118 h 1131"/>
                <a:gd name="T102" fmla="*/ 762 w 1506"/>
                <a:gd name="T103" fmla="*/ 1131 h 1131"/>
                <a:gd name="T104" fmla="*/ 687 w 1506"/>
                <a:gd name="T105" fmla="*/ 1105 h 1131"/>
                <a:gd name="T106" fmla="*/ 661 w 1506"/>
                <a:gd name="T107" fmla="*/ 1053 h 113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06"/>
                <a:gd name="T163" fmla="*/ 0 h 1131"/>
                <a:gd name="T164" fmla="*/ 1506 w 1506"/>
                <a:gd name="T165" fmla="*/ 1131 h 113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06" h="1131">
                  <a:moveTo>
                    <a:pt x="661" y="1053"/>
                  </a:moveTo>
                  <a:lnTo>
                    <a:pt x="661" y="1053"/>
                  </a:lnTo>
                  <a:lnTo>
                    <a:pt x="638" y="1069"/>
                  </a:lnTo>
                  <a:lnTo>
                    <a:pt x="612" y="1082"/>
                  </a:lnTo>
                  <a:lnTo>
                    <a:pt x="578" y="1097"/>
                  </a:lnTo>
                  <a:lnTo>
                    <a:pt x="558" y="1102"/>
                  </a:lnTo>
                  <a:lnTo>
                    <a:pt x="540" y="1107"/>
                  </a:lnTo>
                  <a:lnTo>
                    <a:pt x="516" y="1110"/>
                  </a:lnTo>
                  <a:lnTo>
                    <a:pt x="496" y="1110"/>
                  </a:lnTo>
                  <a:lnTo>
                    <a:pt x="472" y="1107"/>
                  </a:lnTo>
                  <a:lnTo>
                    <a:pt x="449" y="1102"/>
                  </a:lnTo>
                  <a:lnTo>
                    <a:pt x="426" y="1092"/>
                  </a:lnTo>
                  <a:lnTo>
                    <a:pt x="403" y="1079"/>
                  </a:lnTo>
                  <a:lnTo>
                    <a:pt x="382" y="1064"/>
                  </a:lnTo>
                  <a:lnTo>
                    <a:pt x="364" y="1048"/>
                  </a:lnTo>
                  <a:lnTo>
                    <a:pt x="348" y="1035"/>
                  </a:lnTo>
                  <a:lnTo>
                    <a:pt x="336" y="1020"/>
                  </a:lnTo>
                  <a:lnTo>
                    <a:pt x="325" y="1007"/>
                  </a:lnTo>
                  <a:lnTo>
                    <a:pt x="317" y="991"/>
                  </a:lnTo>
                  <a:lnTo>
                    <a:pt x="307" y="968"/>
                  </a:lnTo>
                  <a:lnTo>
                    <a:pt x="302" y="947"/>
                  </a:lnTo>
                  <a:lnTo>
                    <a:pt x="302" y="932"/>
                  </a:lnTo>
                  <a:lnTo>
                    <a:pt x="302" y="919"/>
                  </a:lnTo>
                  <a:lnTo>
                    <a:pt x="289" y="927"/>
                  </a:lnTo>
                  <a:lnTo>
                    <a:pt x="271" y="934"/>
                  </a:lnTo>
                  <a:lnTo>
                    <a:pt x="250" y="942"/>
                  </a:lnTo>
                  <a:lnTo>
                    <a:pt x="227" y="945"/>
                  </a:lnTo>
                  <a:lnTo>
                    <a:pt x="212" y="945"/>
                  </a:lnTo>
                  <a:lnTo>
                    <a:pt x="199" y="945"/>
                  </a:lnTo>
                  <a:lnTo>
                    <a:pt x="186" y="942"/>
                  </a:lnTo>
                  <a:lnTo>
                    <a:pt x="170" y="937"/>
                  </a:lnTo>
                  <a:lnTo>
                    <a:pt x="157" y="929"/>
                  </a:lnTo>
                  <a:lnTo>
                    <a:pt x="142" y="919"/>
                  </a:lnTo>
                  <a:lnTo>
                    <a:pt x="129" y="906"/>
                  </a:lnTo>
                  <a:lnTo>
                    <a:pt x="119" y="893"/>
                  </a:lnTo>
                  <a:lnTo>
                    <a:pt x="111" y="880"/>
                  </a:lnTo>
                  <a:lnTo>
                    <a:pt x="106" y="867"/>
                  </a:lnTo>
                  <a:lnTo>
                    <a:pt x="101" y="854"/>
                  </a:lnTo>
                  <a:lnTo>
                    <a:pt x="98" y="841"/>
                  </a:lnTo>
                  <a:lnTo>
                    <a:pt x="98" y="818"/>
                  </a:lnTo>
                  <a:lnTo>
                    <a:pt x="101" y="798"/>
                  </a:lnTo>
                  <a:lnTo>
                    <a:pt x="106" y="779"/>
                  </a:lnTo>
                  <a:lnTo>
                    <a:pt x="111" y="764"/>
                  </a:lnTo>
                  <a:lnTo>
                    <a:pt x="95" y="756"/>
                  </a:lnTo>
                  <a:lnTo>
                    <a:pt x="77" y="743"/>
                  </a:lnTo>
                  <a:lnTo>
                    <a:pt x="57" y="728"/>
                  </a:lnTo>
                  <a:lnTo>
                    <a:pt x="39" y="702"/>
                  </a:lnTo>
                  <a:lnTo>
                    <a:pt x="28" y="687"/>
                  </a:lnTo>
                  <a:lnTo>
                    <a:pt x="20" y="668"/>
                  </a:lnTo>
                  <a:lnTo>
                    <a:pt x="13" y="650"/>
                  </a:lnTo>
                  <a:lnTo>
                    <a:pt x="8" y="627"/>
                  </a:lnTo>
                  <a:lnTo>
                    <a:pt x="5" y="604"/>
                  </a:lnTo>
                  <a:lnTo>
                    <a:pt x="5" y="578"/>
                  </a:lnTo>
                  <a:lnTo>
                    <a:pt x="5" y="581"/>
                  </a:lnTo>
                  <a:lnTo>
                    <a:pt x="0" y="557"/>
                  </a:lnTo>
                  <a:lnTo>
                    <a:pt x="2" y="529"/>
                  </a:lnTo>
                  <a:lnTo>
                    <a:pt x="5" y="506"/>
                  </a:lnTo>
                  <a:lnTo>
                    <a:pt x="10" y="485"/>
                  </a:lnTo>
                  <a:lnTo>
                    <a:pt x="18" y="464"/>
                  </a:lnTo>
                  <a:lnTo>
                    <a:pt x="26" y="446"/>
                  </a:lnTo>
                  <a:lnTo>
                    <a:pt x="33" y="431"/>
                  </a:lnTo>
                  <a:lnTo>
                    <a:pt x="51" y="405"/>
                  </a:lnTo>
                  <a:lnTo>
                    <a:pt x="72" y="384"/>
                  </a:lnTo>
                  <a:lnTo>
                    <a:pt x="88" y="371"/>
                  </a:lnTo>
                  <a:lnTo>
                    <a:pt x="103" y="361"/>
                  </a:lnTo>
                  <a:lnTo>
                    <a:pt x="98" y="346"/>
                  </a:lnTo>
                  <a:lnTo>
                    <a:pt x="93" y="330"/>
                  </a:lnTo>
                  <a:lnTo>
                    <a:pt x="90" y="309"/>
                  </a:lnTo>
                  <a:lnTo>
                    <a:pt x="90" y="286"/>
                  </a:lnTo>
                  <a:lnTo>
                    <a:pt x="93" y="273"/>
                  </a:lnTo>
                  <a:lnTo>
                    <a:pt x="98" y="260"/>
                  </a:lnTo>
                  <a:lnTo>
                    <a:pt x="103" y="247"/>
                  </a:lnTo>
                  <a:lnTo>
                    <a:pt x="111" y="235"/>
                  </a:lnTo>
                  <a:lnTo>
                    <a:pt x="121" y="222"/>
                  </a:lnTo>
                  <a:lnTo>
                    <a:pt x="134" y="209"/>
                  </a:lnTo>
                  <a:lnTo>
                    <a:pt x="150" y="198"/>
                  </a:lnTo>
                  <a:lnTo>
                    <a:pt x="162" y="191"/>
                  </a:lnTo>
                  <a:lnTo>
                    <a:pt x="178" y="186"/>
                  </a:lnTo>
                  <a:lnTo>
                    <a:pt x="191" y="183"/>
                  </a:lnTo>
                  <a:lnTo>
                    <a:pt x="204" y="180"/>
                  </a:lnTo>
                  <a:lnTo>
                    <a:pt x="219" y="180"/>
                  </a:lnTo>
                  <a:lnTo>
                    <a:pt x="243" y="186"/>
                  </a:lnTo>
                  <a:lnTo>
                    <a:pt x="263" y="193"/>
                  </a:lnTo>
                  <a:lnTo>
                    <a:pt x="281" y="201"/>
                  </a:lnTo>
                  <a:lnTo>
                    <a:pt x="294" y="209"/>
                  </a:lnTo>
                  <a:lnTo>
                    <a:pt x="294" y="196"/>
                  </a:lnTo>
                  <a:lnTo>
                    <a:pt x="294" y="180"/>
                  </a:lnTo>
                  <a:lnTo>
                    <a:pt x="299" y="160"/>
                  </a:lnTo>
                  <a:lnTo>
                    <a:pt x="310" y="134"/>
                  </a:lnTo>
                  <a:lnTo>
                    <a:pt x="317" y="121"/>
                  </a:lnTo>
                  <a:lnTo>
                    <a:pt x="328" y="105"/>
                  </a:lnTo>
                  <a:lnTo>
                    <a:pt x="341" y="93"/>
                  </a:lnTo>
                  <a:lnTo>
                    <a:pt x="356" y="77"/>
                  </a:lnTo>
                  <a:lnTo>
                    <a:pt x="374" y="62"/>
                  </a:lnTo>
                  <a:lnTo>
                    <a:pt x="395" y="46"/>
                  </a:lnTo>
                  <a:lnTo>
                    <a:pt x="418" y="33"/>
                  </a:lnTo>
                  <a:lnTo>
                    <a:pt x="441" y="25"/>
                  </a:lnTo>
                  <a:lnTo>
                    <a:pt x="465" y="18"/>
                  </a:lnTo>
                  <a:lnTo>
                    <a:pt x="488" y="18"/>
                  </a:lnTo>
                  <a:lnTo>
                    <a:pt x="509" y="18"/>
                  </a:lnTo>
                  <a:lnTo>
                    <a:pt x="532" y="20"/>
                  </a:lnTo>
                  <a:lnTo>
                    <a:pt x="553" y="23"/>
                  </a:lnTo>
                  <a:lnTo>
                    <a:pt x="571" y="31"/>
                  </a:lnTo>
                  <a:lnTo>
                    <a:pt x="604" y="43"/>
                  </a:lnTo>
                  <a:lnTo>
                    <a:pt x="630" y="59"/>
                  </a:lnTo>
                  <a:lnTo>
                    <a:pt x="653" y="74"/>
                  </a:lnTo>
                  <a:lnTo>
                    <a:pt x="656" y="62"/>
                  </a:lnTo>
                  <a:lnTo>
                    <a:pt x="658" y="51"/>
                  </a:lnTo>
                  <a:lnTo>
                    <a:pt x="666" y="36"/>
                  </a:lnTo>
                  <a:lnTo>
                    <a:pt x="679" y="23"/>
                  </a:lnTo>
                  <a:lnTo>
                    <a:pt x="697" y="10"/>
                  </a:lnTo>
                  <a:lnTo>
                    <a:pt x="708" y="5"/>
                  </a:lnTo>
                  <a:lnTo>
                    <a:pt x="720" y="2"/>
                  </a:lnTo>
                  <a:lnTo>
                    <a:pt x="736" y="0"/>
                  </a:lnTo>
                  <a:lnTo>
                    <a:pt x="754" y="0"/>
                  </a:lnTo>
                  <a:lnTo>
                    <a:pt x="770" y="0"/>
                  </a:lnTo>
                  <a:lnTo>
                    <a:pt x="785" y="2"/>
                  </a:lnTo>
                  <a:lnTo>
                    <a:pt x="798" y="5"/>
                  </a:lnTo>
                  <a:lnTo>
                    <a:pt x="811" y="10"/>
                  </a:lnTo>
                  <a:lnTo>
                    <a:pt x="826" y="23"/>
                  </a:lnTo>
                  <a:lnTo>
                    <a:pt x="839" y="36"/>
                  </a:lnTo>
                  <a:lnTo>
                    <a:pt x="847" y="51"/>
                  </a:lnTo>
                  <a:lnTo>
                    <a:pt x="852" y="62"/>
                  </a:lnTo>
                  <a:lnTo>
                    <a:pt x="852" y="74"/>
                  </a:lnTo>
                  <a:lnTo>
                    <a:pt x="852" y="77"/>
                  </a:lnTo>
                  <a:lnTo>
                    <a:pt x="875" y="59"/>
                  </a:lnTo>
                  <a:lnTo>
                    <a:pt x="901" y="46"/>
                  </a:lnTo>
                  <a:lnTo>
                    <a:pt x="935" y="31"/>
                  </a:lnTo>
                  <a:lnTo>
                    <a:pt x="955" y="25"/>
                  </a:lnTo>
                  <a:lnTo>
                    <a:pt x="976" y="20"/>
                  </a:lnTo>
                  <a:lnTo>
                    <a:pt x="997" y="18"/>
                  </a:lnTo>
                  <a:lnTo>
                    <a:pt x="1020" y="18"/>
                  </a:lnTo>
                  <a:lnTo>
                    <a:pt x="1041" y="20"/>
                  </a:lnTo>
                  <a:lnTo>
                    <a:pt x="1064" y="25"/>
                  </a:lnTo>
                  <a:lnTo>
                    <a:pt x="1087" y="36"/>
                  </a:lnTo>
                  <a:lnTo>
                    <a:pt x="1110" y="49"/>
                  </a:lnTo>
                  <a:lnTo>
                    <a:pt x="1134" y="64"/>
                  </a:lnTo>
                  <a:lnTo>
                    <a:pt x="1152" y="80"/>
                  </a:lnTo>
                  <a:lnTo>
                    <a:pt x="1167" y="95"/>
                  </a:lnTo>
                  <a:lnTo>
                    <a:pt x="1178" y="108"/>
                  </a:lnTo>
                  <a:lnTo>
                    <a:pt x="1188" y="124"/>
                  </a:lnTo>
                  <a:lnTo>
                    <a:pt x="1198" y="136"/>
                  </a:lnTo>
                  <a:lnTo>
                    <a:pt x="1209" y="160"/>
                  </a:lnTo>
                  <a:lnTo>
                    <a:pt x="1211" y="180"/>
                  </a:lnTo>
                  <a:lnTo>
                    <a:pt x="1214" y="196"/>
                  </a:lnTo>
                  <a:lnTo>
                    <a:pt x="1211" y="211"/>
                  </a:lnTo>
                  <a:lnTo>
                    <a:pt x="1227" y="201"/>
                  </a:lnTo>
                  <a:lnTo>
                    <a:pt x="1242" y="193"/>
                  </a:lnTo>
                  <a:lnTo>
                    <a:pt x="1263" y="188"/>
                  </a:lnTo>
                  <a:lnTo>
                    <a:pt x="1289" y="183"/>
                  </a:lnTo>
                  <a:lnTo>
                    <a:pt x="1302" y="183"/>
                  </a:lnTo>
                  <a:lnTo>
                    <a:pt x="1315" y="183"/>
                  </a:lnTo>
                  <a:lnTo>
                    <a:pt x="1330" y="188"/>
                  </a:lnTo>
                  <a:lnTo>
                    <a:pt x="1343" y="193"/>
                  </a:lnTo>
                  <a:lnTo>
                    <a:pt x="1358" y="201"/>
                  </a:lnTo>
                  <a:lnTo>
                    <a:pt x="1371" y="211"/>
                  </a:lnTo>
                  <a:lnTo>
                    <a:pt x="1384" y="222"/>
                  </a:lnTo>
                  <a:lnTo>
                    <a:pt x="1395" y="235"/>
                  </a:lnTo>
                  <a:lnTo>
                    <a:pt x="1405" y="247"/>
                  </a:lnTo>
                  <a:lnTo>
                    <a:pt x="1410" y="260"/>
                  </a:lnTo>
                  <a:lnTo>
                    <a:pt x="1413" y="273"/>
                  </a:lnTo>
                  <a:lnTo>
                    <a:pt x="1415" y="286"/>
                  </a:lnTo>
                  <a:lnTo>
                    <a:pt x="1415" y="312"/>
                  </a:lnTo>
                  <a:lnTo>
                    <a:pt x="1413" y="333"/>
                  </a:lnTo>
                  <a:lnTo>
                    <a:pt x="1410" y="348"/>
                  </a:lnTo>
                  <a:lnTo>
                    <a:pt x="1402" y="364"/>
                  </a:lnTo>
                  <a:lnTo>
                    <a:pt x="1418" y="374"/>
                  </a:lnTo>
                  <a:lnTo>
                    <a:pt x="1436" y="387"/>
                  </a:lnTo>
                  <a:lnTo>
                    <a:pt x="1454" y="405"/>
                  </a:lnTo>
                  <a:lnTo>
                    <a:pt x="1472" y="431"/>
                  </a:lnTo>
                  <a:lnTo>
                    <a:pt x="1482" y="449"/>
                  </a:lnTo>
                  <a:lnTo>
                    <a:pt x="1490" y="467"/>
                  </a:lnTo>
                  <a:lnTo>
                    <a:pt x="1495" y="485"/>
                  </a:lnTo>
                  <a:lnTo>
                    <a:pt x="1500" y="508"/>
                  </a:lnTo>
                  <a:lnTo>
                    <a:pt x="1506" y="532"/>
                  </a:lnTo>
                  <a:lnTo>
                    <a:pt x="1506" y="557"/>
                  </a:lnTo>
                  <a:lnTo>
                    <a:pt x="1506" y="560"/>
                  </a:lnTo>
                  <a:lnTo>
                    <a:pt x="1506" y="586"/>
                  </a:lnTo>
                  <a:lnTo>
                    <a:pt x="1503" y="612"/>
                  </a:lnTo>
                  <a:lnTo>
                    <a:pt x="1498" y="632"/>
                  </a:lnTo>
                  <a:lnTo>
                    <a:pt x="1493" y="653"/>
                  </a:lnTo>
                  <a:lnTo>
                    <a:pt x="1485" y="674"/>
                  </a:lnTo>
                  <a:lnTo>
                    <a:pt x="1477" y="689"/>
                  </a:lnTo>
                  <a:lnTo>
                    <a:pt x="1459" y="718"/>
                  </a:lnTo>
                  <a:lnTo>
                    <a:pt x="1441" y="741"/>
                  </a:lnTo>
                  <a:lnTo>
                    <a:pt x="1426" y="756"/>
                  </a:lnTo>
                  <a:lnTo>
                    <a:pt x="1410" y="767"/>
                  </a:lnTo>
                  <a:lnTo>
                    <a:pt x="1415" y="782"/>
                  </a:lnTo>
                  <a:lnTo>
                    <a:pt x="1420" y="798"/>
                  </a:lnTo>
                  <a:lnTo>
                    <a:pt x="1423" y="818"/>
                  </a:lnTo>
                  <a:lnTo>
                    <a:pt x="1423" y="844"/>
                  </a:lnTo>
                  <a:lnTo>
                    <a:pt x="1420" y="857"/>
                  </a:lnTo>
                  <a:lnTo>
                    <a:pt x="1418" y="870"/>
                  </a:lnTo>
                  <a:lnTo>
                    <a:pt x="1413" y="883"/>
                  </a:lnTo>
                  <a:lnTo>
                    <a:pt x="1402" y="896"/>
                  </a:lnTo>
                  <a:lnTo>
                    <a:pt x="1392" y="909"/>
                  </a:lnTo>
                  <a:lnTo>
                    <a:pt x="1379" y="919"/>
                  </a:lnTo>
                  <a:lnTo>
                    <a:pt x="1366" y="929"/>
                  </a:lnTo>
                  <a:lnTo>
                    <a:pt x="1351" y="937"/>
                  </a:lnTo>
                  <a:lnTo>
                    <a:pt x="1338" y="942"/>
                  </a:lnTo>
                  <a:lnTo>
                    <a:pt x="1322" y="947"/>
                  </a:lnTo>
                  <a:lnTo>
                    <a:pt x="1309" y="947"/>
                  </a:lnTo>
                  <a:lnTo>
                    <a:pt x="1296" y="947"/>
                  </a:lnTo>
                  <a:lnTo>
                    <a:pt x="1271" y="942"/>
                  </a:lnTo>
                  <a:lnTo>
                    <a:pt x="1250" y="937"/>
                  </a:lnTo>
                  <a:lnTo>
                    <a:pt x="1234" y="929"/>
                  </a:lnTo>
                  <a:lnTo>
                    <a:pt x="1219" y="919"/>
                  </a:lnTo>
                  <a:lnTo>
                    <a:pt x="1222" y="934"/>
                  </a:lnTo>
                  <a:lnTo>
                    <a:pt x="1219" y="950"/>
                  </a:lnTo>
                  <a:lnTo>
                    <a:pt x="1216" y="971"/>
                  </a:lnTo>
                  <a:lnTo>
                    <a:pt x="1203" y="994"/>
                  </a:lnTo>
                  <a:lnTo>
                    <a:pt x="1196" y="1007"/>
                  </a:lnTo>
                  <a:lnTo>
                    <a:pt x="1185" y="1022"/>
                  </a:lnTo>
                  <a:lnTo>
                    <a:pt x="1175" y="1035"/>
                  </a:lnTo>
                  <a:lnTo>
                    <a:pt x="1160" y="1051"/>
                  </a:lnTo>
                  <a:lnTo>
                    <a:pt x="1141" y="1066"/>
                  </a:lnTo>
                  <a:lnTo>
                    <a:pt x="1118" y="1082"/>
                  </a:lnTo>
                  <a:lnTo>
                    <a:pt x="1095" y="1095"/>
                  </a:lnTo>
                  <a:lnTo>
                    <a:pt x="1072" y="1105"/>
                  </a:lnTo>
                  <a:lnTo>
                    <a:pt x="1048" y="1110"/>
                  </a:lnTo>
                  <a:lnTo>
                    <a:pt x="1025" y="1113"/>
                  </a:lnTo>
                  <a:lnTo>
                    <a:pt x="1005" y="1113"/>
                  </a:lnTo>
                  <a:lnTo>
                    <a:pt x="984" y="1110"/>
                  </a:lnTo>
                  <a:lnTo>
                    <a:pt x="963" y="1105"/>
                  </a:lnTo>
                  <a:lnTo>
                    <a:pt x="943" y="1100"/>
                  </a:lnTo>
                  <a:lnTo>
                    <a:pt x="909" y="1084"/>
                  </a:lnTo>
                  <a:lnTo>
                    <a:pt x="883" y="1071"/>
                  </a:lnTo>
                  <a:lnTo>
                    <a:pt x="860" y="1056"/>
                  </a:lnTo>
                  <a:lnTo>
                    <a:pt x="860" y="1066"/>
                  </a:lnTo>
                  <a:lnTo>
                    <a:pt x="855" y="1079"/>
                  </a:lnTo>
                  <a:lnTo>
                    <a:pt x="847" y="1092"/>
                  </a:lnTo>
                  <a:lnTo>
                    <a:pt x="834" y="1105"/>
                  </a:lnTo>
                  <a:lnTo>
                    <a:pt x="819" y="1118"/>
                  </a:lnTo>
                  <a:lnTo>
                    <a:pt x="806" y="1123"/>
                  </a:lnTo>
                  <a:lnTo>
                    <a:pt x="793" y="1126"/>
                  </a:lnTo>
                  <a:lnTo>
                    <a:pt x="777" y="1128"/>
                  </a:lnTo>
                  <a:lnTo>
                    <a:pt x="762" y="1131"/>
                  </a:lnTo>
                  <a:lnTo>
                    <a:pt x="744" y="1128"/>
                  </a:lnTo>
                  <a:lnTo>
                    <a:pt x="728" y="1126"/>
                  </a:lnTo>
                  <a:lnTo>
                    <a:pt x="715" y="1123"/>
                  </a:lnTo>
                  <a:lnTo>
                    <a:pt x="705" y="1118"/>
                  </a:lnTo>
                  <a:lnTo>
                    <a:pt x="687" y="1105"/>
                  </a:lnTo>
                  <a:lnTo>
                    <a:pt x="674" y="1092"/>
                  </a:lnTo>
                  <a:lnTo>
                    <a:pt x="666" y="1079"/>
                  </a:lnTo>
                  <a:lnTo>
                    <a:pt x="664" y="1066"/>
                  </a:lnTo>
                  <a:lnTo>
                    <a:pt x="661" y="1056"/>
                  </a:lnTo>
                  <a:lnTo>
                    <a:pt x="661" y="10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298" name="Freeform 16"/>
            <p:cNvSpPr>
              <a:spLocks/>
            </p:cNvSpPr>
            <p:nvPr/>
          </p:nvSpPr>
          <p:spPr bwMode="auto">
            <a:xfrm>
              <a:off x="2407" y="2229"/>
              <a:ext cx="1506" cy="1131"/>
            </a:xfrm>
            <a:custGeom>
              <a:avLst/>
              <a:gdLst>
                <a:gd name="T0" fmla="*/ 578 w 1506"/>
                <a:gd name="T1" fmla="*/ 1097 h 1131"/>
                <a:gd name="T2" fmla="*/ 472 w 1506"/>
                <a:gd name="T3" fmla="*/ 1107 h 1131"/>
                <a:gd name="T4" fmla="*/ 382 w 1506"/>
                <a:gd name="T5" fmla="*/ 1064 h 1131"/>
                <a:gd name="T6" fmla="*/ 317 w 1506"/>
                <a:gd name="T7" fmla="*/ 991 h 1131"/>
                <a:gd name="T8" fmla="*/ 302 w 1506"/>
                <a:gd name="T9" fmla="*/ 919 h 1131"/>
                <a:gd name="T10" fmla="*/ 212 w 1506"/>
                <a:gd name="T11" fmla="*/ 945 h 1131"/>
                <a:gd name="T12" fmla="*/ 142 w 1506"/>
                <a:gd name="T13" fmla="*/ 919 h 1131"/>
                <a:gd name="T14" fmla="*/ 106 w 1506"/>
                <a:gd name="T15" fmla="*/ 867 h 1131"/>
                <a:gd name="T16" fmla="*/ 106 w 1506"/>
                <a:gd name="T17" fmla="*/ 779 h 1131"/>
                <a:gd name="T18" fmla="*/ 57 w 1506"/>
                <a:gd name="T19" fmla="*/ 728 h 1131"/>
                <a:gd name="T20" fmla="*/ 8 w 1506"/>
                <a:gd name="T21" fmla="*/ 627 h 1131"/>
                <a:gd name="T22" fmla="*/ 0 w 1506"/>
                <a:gd name="T23" fmla="*/ 557 h 1131"/>
                <a:gd name="T24" fmla="*/ 26 w 1506"/>
                <a:gd name="T25" fmla="*/ 446 h 1131"/>
                <a:gd name="T26" fmla="*/ 103 w 1506"/>
                <a:gd name="T27" fmla="*/ 361 h 1131"/>
                <a:gd name="T28" fmla="*/ 90 w 1506"/>
                <a:gd name="T29" fmla="*/ 286 h 1131"/>
                <a:gd name="T30" fmla="*/ 121 w 1506"/>
                <a:gd name="T31" fmla="*/ 222 h 1131"/>
                <a:gd name="T32" fmla="*/ 178 w 1506"/>
                <a:gd name="T33" fmla="*/ 186 h 1131"/>
                <a:gd name="T34" fmla="*/ 263 w 1506"/>
                <a:gd name="T35" fmla="*/ 193 h 1131"/>
                <a:gd name="T36" fmla="*/ 294 w 1506"/>
                <a:gd name="T37" fmla="*/ 180 h 1131"/>
                <a:gd name="T38" fmla="*/ 341 w 1506"/>
                <a:gd name="T39" fmla="*/ 93 h 1131"/>
                <a:gd name="T40" fmla="*/ 418 w 1506"/>
                <a:gd name="T41" fmla="*/ 33 h 1131"/>
                <a:gd name="T42" fmla="*/ 532 w 1506"/>
                <a:gd name="T43" fmla="*/ 20 h 1131"/>
                <a:gd name="T44" fmla="*/ 653 w 1506"/>
                <a:gd name="T45" fmla="*/ 74 h 1131"/>
                <a:gd name="T46" fmla="*/ 679 w 1506"/>
                <a:gd name="T47" fmla="*/ 23 h 1131"/>
                <a:gd name="T48" fmla="*/ 754 w 1506"/>
                <a:gd name="T49" fmla="*/ 0 h 1131"/>
                <a:gd name="T50" fmla="*/ 811 w 1506"/>
                <a:gd name="T51" fmla="*/ 10 h 1131"/>
                <a:gd name="T52" fmla="*/ 852 w 1506"/>
                <a:gd name="T53" fmla="*/ 74 h 1131"/>
                <a:gd name="T54" fmla="*/ 935 w 1506"/>
                <a:gd name="T55" fmla="*/ 31 h 1131"/>
                <a:gd name="T56" fmla="*/ 1041 w 1506"/>
                <a:gd name="T57" fmla="*/ 20 h 1131"/>
                <a:gd name="T58" fmla="*/ 1134 w 1506"/>
                <a:gd name="T59" fmla="*/ 64 h 1131"/>
                <a:gd name="T60" fmla="*/ 1198 w 1506"/>
                <a:gd name="T61" fmla="*/ 136 h 1131"/>
                <a:gd name="T62" fmla="*/ 1211 w 1506"/>
                <a:gd name="T63" fmla="*/ 211 h 1131"/>
                <a:gd name="T64" fmla="*/ 1302 w 1506"/>
                <a:gd name="T65" fmla="*/ 183 h 1131"/>
                <a:gd name="T66" fmla="*/ 1371 w 1506"/>
                <a:gd name="T67" fmla="*/ 211 h 1131"/>
                <a:gd name="T68" fmla="*/ 1410 w 1506"/>
                <a:gd name="T69" fmla="*/ 260 h 1131"/>
                <a:gd name="T70" fmla="*/ 1410 w 1506"/>
                <a:gd name="T71" fmla="*/ 348 h 1131"/>
                <a:gd name="T72" fmla="*/ 1454 w 1506"/>
                <a:gd name="T73" fmla="*/ 405 h 1131"/>
                <a:gd name="T74" fmla="*/ 1500 w 1506"/>
                <a:gd name="T75" fmla="*/ 508 h 1131"/>
                <a:gd name="T76" fmla="*/ 1506 w 1506"/>
                <a:gd name="T77" fmla="*/ 586 h 1131"/>
                <a:gd name="T78" fmla="*/ 1477 w 1506"/>
                <a:gd name="T79" fmla="*/ 689 h 1131"/>
                <a:gd name="T80" fmla="*/ 1410 w 1506"/>
                <a:gd name="T81" fmla="*/ 767 h 1131"/>
                <a:gd name="T82" fmla="*/ 1420 w 1506"/>
                <a:gd name="T83" fmla="*/ 857 h 1131"/>
                <a:gd name="T84" fmla="*/ 1379 w 1506"/>
                <a:gd name="T85" fmla="*/ 919 h 1131"/>
                <a:gd name="T86" fmla="*/ 1322 w 1506"/>
                <a:gd name="T87" fmla="*/ 947 h 1131"/>
                <a:gd name="T88" fmla="*/ 1234 w 1506"/>
                <a:gd name="T89" fmla="*/ 929 h 1131"/>
                <a:gd name="T90" fmla="*/ 1216 w 1506"/>
                <a:gd name="T91" fmla="*/ 971 h 1131"/>
                <a:gd name="T92" fmla="*/ 1160 w 1506"/>
                <a:gd name="T93" fmla="*/ 1051 h 1131"/>
                <a:gd name="T94" fmla="*/ 1072 w 1506"/>
                <a:gd name="T95" fmla="*/ 1105 h 1131"/>
                <a:gd name="T96" fmla="*/ 963 w 1506"/>
                <a:gd name="T97" fmla="*/ 1105 h 1131"/>
                <a:gd name="T98" fmla="*/ 860 w 1506"/>
                <a:gd name="T99" fmla="*/ 1056 h 1131"/>
                <a:gd name="T100" fmla="*/ 819 w 1506"/>
                <a:gd name="T101" fmla="*/ 1118 h 1131"/>
                <a:gd name="T102" fmla="*/ 762 w 1506"/>
                <a:gd name="T103" fmla="*/ 1131 h 1131"/>
                <a:gd name="T104" fmla="*/ 687 w 1506"/>
                <a:gd name="T105" fmla="*/ 1105 h 113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6"/>
                <a:gd name="T160" fmla="*/ 0 h 1131"/>
                <a:gd name="T161" fmla="*/ 1506 w 1506"/>
                <a:gd name="T162" fmla="*/ 1131 h 113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6" h="1131">
                  <a:moveTo>
                    <a:pt x="661" y="1053"/>
                  </a:moveTo>
                  <a:lnTo>
                    <a:pt x="661" y="1053"/>
                  </a:lnTo>
                  <a:lnTo>
                    <a:pt x="638" y="1069"/>
                  </a:lnTo>
                  <a:lnTo>
                    <a:pt x="612" y="1082"/>
                  </a:lnTo>
                  <a:lnTo>
                    <a:pt x="578" y="1097"/>
                  </a:lnTo>
                  <a:lnTo>
                    <a:pt x="558" y="1102"/>
                  </a:lnTo>
                  <a:lnTo>
                    <a:pt x="540" y="1107"/>
                  </a:lnTo>
                  <a:lnTo>
                    <a:pt x="516" y="1110"/>
                  </a:lnTo>
                  <a:lnTo>
                    <a:pt x="496" y="1110"/>
                  </a:lnTo>
                  <a:lnTo>
                    <a:pt x="472" y="1107"/>
                  </a:lnTo>
                  <a:lnTo>
                    <a:pt x="449" y="1102"/>
                  </a:lnTo>
                  <a:lnTo>
                    <a:pt x="426" y="1092"/>
                  </a:lnTo>
                  <a:lnTo>
                    <a:pt x="403" y="1079"/>
                  </a:lnTo>
                  <a:lnTo>
                    <a:pt x="382" y="1064"/>
                  </a:lnTo>
                  <a:lnTo>
                    <a:pt x="364" y="1048"/>
                  </a:lnTo>
                  <a:lnTo>
                    <a:pt x="348" y="1035"/>
                  </a:lnTo>
                  <a:lnTo>
                    <a:pt x="336" y="1020"/>
                  </a:lnTo>
                  <a:lnTo>
                    <a:pt x="325" y="1007"/>
                  </a:lnTo>
                  <a:lnTo>
                    <a:pt x="317" y="991"/>
                  </a:lnTo>
                  <a:lnTo>
                    <a:pt x="307" y="968"/>
                  </a:lnTo>
                  <a:lnTo>
                    <a:pt x="302" y="947"/>
                  </a:lnTo>
                  <a:lnTo>
                    <a:pt x="302" y="932"/>
                  </a:lnTo>
                  <a:lnTo>
                    <a:pt x="302" y="919"/>
                  </a:lnTo>
                  <a:lnTo>
                    <a:pt x="289" y="927"/>
                  </a:lnTo>
                  <a:lnTo>
                    <a:pt x="271" y="934"/>
                  </a:lnTo>
                  <a:lnTo>
                    <a:pt x="250" y="942"/>
                  </a:lnTo>
                  <a:lnTo>
                    <a:pt x="227" y="945"/>
                  </a:lnTo>
                  <a:lnTo>
                    <a:pt x="212" y="945"/>
                  </a:lnTo>
                  <a:lnTo>
                    <a:pt x="199" y="945"/>
                  </a:lnTo>
                  <a:lnTo>
                    <a:pt x="186" y="942"/>
                  </a:lnTo>
                  <a:lnTo>
                    <a:pt x="170" y="937"/>
                  </a:lnTo>
                  <a:lnTo>
                    <a:pt x="157" y="929"/>
                  </a:lnTo>
                  <a:lnTo>
                    <a:pt x="142" y="919"/>
                  </a:lnTo>
                  <a:lnTo>
                    <a:pt x="129" y="906"/>
                  </a:lnTo>
                  <a:lnTo>
                    <a:pt x="119" y="893"/>
                  </a:lnTo>
                  <a:lnTo>
                    <a:pt x="111" y="880"/>
                  </a:lnTo>
                  <a:lnTo>
                    <a:pt x="106" y="867"/>
                  </a:lnTo>
                  <a:lnTo>
                    <a:pt x="101" y="854"/>
                  </a:lnTo>
                  <a:lnTo>
                    <a:pt x="98" y="841"/>
                  </a:lnTo>
                  <a:lnTo>
                    <a:pt x="98" y="818"/>
                  </a:lnTo>
                  <a:lnTo>
                    <a:pt x="101" y="798"/>
                  </a:lnTo>
                  <a:lnTo>
                    <a:pt x="106" y="779"/>
                  </a:lnTo>
                  <a:lnTo>
                    <a:pt x="111" y="764"/>
                  </a:lnTo>
                  <a:lnTo>
                    <a:pt x="95" y="756"/>
                  </a:lnTo>
                  <a:lnTo>
                    <a:pt x="77" y="743"/>
                  </a:lnTo>
                  <a:lnTo>
                    <a:pt x="57" y="728"/>
                  </a:lnTo>
                  <a:lnTo>
                    <a:pt x="39" y="702"/>
                  </a:lnTo>
                  <a:lnTo>
                    <a:pt x="28" y="687"/>
                  </a:lnTo>
                  <a:lnTo>
                    <a:pt x="20" y="668"/>
                  </a:lnTo>
                  <a:lnTo>
                    <a:pt x="13" y="650"/>
                  </a:lnTo>
                  <a:lnTo>
                    <a:pt x="8" y="627"/>
                  </a:lnTo>
                  <a:lnTo>
                    <a:pt x="5" y="604"/>
                  </a:lnTo>
                  <a:lnTo>
                    <a:pt x="5" y="578"/>
                  </a:lnTo>
                  <a:lnTo>
                    <a:pt x="5" y="581"/>
                  </a:lnTo>
                  <a:lnTo>
                    <a:pt x="0" y="557"/>
                  </a:lnTo>
                  <a:lnTo>
                    <a:pt x="2" y="529"/>
                  </a:lnTo>
                  <a:lnTo>
                    <a:pt x="5" y="506"/>
                  </a:lnTo>
                  <a:lnTo>
                    <a:pt x="10" y="485"/>
                  </a:lnTo>
                  <a:lnTo>
                    <a:pt x="18" y="464"/>
                  </a:lnTo>
                  <a:lnTo>
                    <a:pt x="26" y="446"/>
                  </a:lnTo>
                  <a:lnTo>
                    <a:pt x="33" y="431"/>
                  </a:lnTo>
                  <a:lnTo>
                    <a:pt x="51" y="405"/>
                  </a:lnTo>
                  <a:lnTo>
                    <a:pt x="72" y="384"/>
                  </a:lnTo>
                  <a:lnTo>
                    <a:pt x="88" y="371"/>
                  </a:lnTo>
                  <a:lnTo>
                    <a:pt x="103" y="361"/>
                  </a:lnTo>
                  <a:lnTo>
                    <a:pt x="98" y="346"/>
                  </a:lnTo>
                  <a:lnTo>
                    <a:pt x="93" y="330"/>
                  </a:lnTo>
                  <a:lnTo>
                    <a:pt x="90" y="309"/>
                  </a:lnTo>
                  <a:lnTo>
                    <a:pt x="90" y="286"/>
                  </a:lnTo>
                  <a:lnTo>
                    <a:pt x="93" y="273"/>
                  </a:lnTo>
                  <a:lnTo>
                    <a:pt x="98" y="260"/>
                  </a:lnTo>
                  <a:lnTo>
                    <a:pt x="103" y="247"/>
                  </a:lnTo>
                  <a:lnTo>
                    <a:pt x="111" y="235"/>
                  </a:lnTo>
                  <a:lnTo>
                    <a:pt x="121" y="222"/>
                  </a:lnTo>
                  <a:lnTo>
                    <a:pt x="134" y="209"/>
                  </a:lnTo>
                  <a:lnTo>
                    <a:pt x="150" y="198"/>
                  </a:lnTo>
                  <a:lnTo>
                    <a:pt x="162" y="191"/>
                  </a:lnTo>
                  <a:lnTo>
                    <a:pt x="178" y="186"/>
                  </a:lnTo>
                  <a:lnTo>
                    <a:pt x="191" y="183"/>
                  </a:lnTo>
                  <a:lnTo>
                    <a:pt x="204" y="180"/>
                  </a:lnTo>
                  <a:lnTo>
                    <a:pt x="219" y="180"/>
                  </a:lnTo>
                  <a:lnTo>
                    <a:pt x="243" y="186"/>
                  </a:lnTo>
                  <a:lnTo>
                    <a:pt x="263" y="193"/>
                  </a:lnTo>
                  <a:lnTo>
                    <a:pt x="281" y="201"/>
                  </a:lnTo>
                  <a:lnTo>
                    <a:pt x="294" y="209"/>
                  </a:lnTo>
                  <a:lnTo>
                    <a:pt x="294" y="196"/>
                  </a:lnTo>
                  <a:lnTo>
                    <a:pt x="294" y="180"/>
                  </a:lnTo>
                  <a:lnTo>
                    <a:pt x="299" y="160"/>
                  </a:lnTo>
                  <a:lnTo>
                    <a:pt x="310" y="134"/>
                  </a:lnTo>
                  <a:lnTo>
                    <a:pt x="317" y="121"/>
                  </a:lnTo>
                  <a:lnTo>
                    <a:pt x="328" y="105"/>
                  </a:lnTo>
                  <a:lnTo>
                    <a:pt x="341" y="93"/>
                  </a:lnTo>
                  <a:lnTo>
                    <a:pt x="356" y="77"/>
                  </a:lnTo>
                  <a:lnTo>
                    <a:pt x="374" y="62"/>
                  </a:lnTo>
                  <a:lnTo>
                    <a:pt x="395" y="46"/>
                  </a:lnTo>
                  <a:lnTo>
                    <a:pt x="418" y="33"/>
                  </a:lnTo>
                  <a:lnTo>
                    <a:pt x="441" y="25"/>
                  </a:lnTo>
                  <a:lnTo>
                    <a:pt x="465" y="18"/>
                  </a:lnTo>
                  <a:lnTo>
                    <a:pt x="488" y="18"/>
                  </a:lnTo>
                  <a:lnTo>
                    <a:pt x="509" y="18"/>
                  </a:lnTo>
                  <a:lnTo>
                    <a:pt x="532" y="20"/>
                  </a:lnTo>
                  <a:lnTo>
                    <a:pt x="553" y="23"/>
                  </a:lnTo>
                  <a:lnTo>
                    <a:pt x="571" y="31"/>
                  </a:lnTo>
                  <a:lnTo>
                    <a:pt x="604" y="43"/>
                  </a:lnTo>
                  <a:lnTo>
                    <a:pt x="630" y="59"/>
                  </a:lnTo>
                  <a:lnTo>
                    <a:pt x="653" y="74"/>
                  </a:lnTo>
                  <a:lnTo>
                    <a:pt x="656" y="62"/>
                  </a:lnTo>
                  <a:lnTo>
                    <a:pt x="658" y="51"/>
                  </a:lnTo>
                  <a:lnTo>
                    <a:pt x="666" y="36"/>
                  </a:lnTo>
                  <a:lnTo>
                    <a:pt x="679" y="23"/>
                  </a:lnTo>
                  <a:lnTo>
                    <a:pt x="697" y="10"/>
                  </a:lnTo>
                  <a:lnTo>
                    <a:pt x="708" y="5"/>
                  </a:lnTo>
                  <a:lnTo>
                    <a:pt x="720" y="2"/>
                  </a:lnTo>
                  <a:lnTo>
                    <a:pt x="736" y="0"/>
                  </a:lnTo>
                  <a:lnTo>
                    <a:pt x="754" y="0"/>
                  </a:lnTo>
                  <a:lnTo>
                    <a:pt x="770" y="0"/>
                  </a:lnTo>
                  <a:lnTo>
                    <a:pt x="785" y="2"/>
                  </a:lnTo>
                  <a:lnTo>
                    <a:pt x="798" y="5"/>
                  </a:lnTo>
                  <a:lnTo>
                    <a:pt x="811" y="10"/>
                  </a:lnTo>
                  <a:lnTo>
                    <a:pt x="826" y="23"/>
                  </a:lnTo>
                  <a:lnTo>
                    <a:pt x="839" y="36"/>
                  </a:lnTo>
                  <a:lnTo>
                    <a:pt x="847" y="51"/>
                  </a:lnTo>
                  <a:lnTo>
                    <a:pt x="852" y="62"/>
                  </a:lnTo>
                  <a:lnTo>
                    <a:pt x="852" y="74"/>
                  </a:lnTo>
                  <a:lnTo>
                    <a:pt x="852" y="77"/>
                  </a:lnTo>
                  <a:lnTo>
                    <a:pt x="875" y="59"/>
                  </a:lnTo>
                  <a:lnTo>
                    <a:pt x="901" y="46"/>
                  </a:lnTo>
                  <a:lnTo>
                    <a:pt x="935" y="31"/>
                  </a:lnTo>
                  <a:lnTo>
                    <a:pt x="955" y="25"/>
                  </a:lnTo>
                  <a:lnTo>
                    <a:pt x="976" y="20"/>
                  </a:lnTo>
                  <a:lnTo>
                    <a:pt x="997" y="18"/>
                  </a:lnTo>
                  <a:lnTo>
                    <a:pt x="1020" y="18"/>
                  </a:lnTo>
                  <a:lnTo>
                    <a:pt x="1041" y="20"/>
                  </a:lnTo>
                  <a:lnTo>
                    <a:pt x="1064" y="25"/>
                  </a:lnTo>
                  <a:lnTo>
                    <a:pt x="1087" y="36"/>
                  </a:lnTo>
                  <a:lnTo>
                    <a:pt x="1110" y="49"/>
                  </a:lnTo>
                  <a:lnTo>
                    <a:pt x="1134" y="64"/>
                  </a:lnTo>
                  <a:lnTo>
                    <a:pt x="1152" y="80"/>
                  </a:lnTo>
                  <a:lnTo>
                    <a:pt x="1167" y="95"/>
                  </a:lnTo>
                  <a:lnTo>
                    <a:pt x="1178" y="108"/>
                  </a:lnTo>
                  <a:lnTo>
                    <a:pt x="1188" y="124"/>
                  </a:lnTo>
                  <a:lnTo>
                    <a:pt x="1198" y="136"/>
                  </a:lnTo>
                  <a:lnTo>
                    <a:pt x="1209" y="160"/>
                  </a:lnTo>
                  <a:lnTo>
                    <a:pt x="1211" y="180"/>
                  </a:lnTo>
                  <a:lnTo>
                    <a:pt x="1214" y="196"/>
                  </a:lnTo>
                  <a:lnTo>
                    <a:pt x="1211" y="211"/>
                  </a:lnTo>
                  <a:lnTo>
                    <a:pt x="1227" y="201"/>
                  </a:lnTo>
                  <a:lnTo>
                    <a:pt x="1242" y="193"/>
                  </a:lnTo>
                  <a:lnTo>
                    <a:pt x="1263" y="188"/>
                  </a:lnTo>
                  <a:lnTo>
                    <a:pt x="1289" y="183"/>
                  </a:lnTo>
                  <a:lnTo>
                    <a:pt x="1302" y="183"/>
                  </a:lnTo>
                  <a:lnTo>
                    <a:pt x="1315" y="183"/>
                  </a:lnTo>
                  <a:lnTo>
                    <a:pt x="1330" y="188"/>
                  </a:lnTo>
                  <a:lnTo>
                    <a:pt x="1343" y="193"/>
                  </a:lnTo>
                  <a:lnTo>
                    <a:pt x="1358" y="201"/>
                  </a:lnTo>
                  <a:lnTo>
                    <a:pt x="1371" y="211"/>
                  </a:lnTo>
                  <a:lnTo>
                    <a:pt x="1384" y="222"/>
                  </a:lnTo>
                  <a:lnTo>
                    <a:pt x="1395" y="235"/>
                  </a:lnTo>
                  <a:lnTo>
                    <a:pt x="1405" y="247"/>
                  </a:lnTo>
                  <a:lnTo>
                    <a:pt x="1410" y="260"/>
                  </a:lnTo>
                  <a:lnTo>
                    <a:pt x="1413" y="273"/>
                  </a:lnTo>
                  <a:lnTo>
                    <a:pt x="1415" y="286"/>
                  </a:lnTo>
                  <a:lnTo>
                    <a:pt x="1415" y="312"/>
                  </a:lnTo>
                  <a:lnTo>
                    <a:pt x="1413" y="333"/>
                  </a:lnTo>
                  <a:lnTo>
                    <a:pt x="1410" y="348"/>
                  </a:lnTo>
                  <a:lnTo>
                    <a:pt x="1402" y="364"/>
                  </a:lnTo>
                  <a:lnTo>
                    <a:pt x="1418" y="374"/>
                  </a:lnTo>
                  <a:lnTo>
                    <a:pt x="1436" y="387"/>
                  </a:lnTo>
                  <a:lnTo>
                    <a:pt x="1454" y="405"/>
                  </a:lnTo>
                  <a:lnTo>
                    <a:pt x="1472" y="431"/>
                  </a:lnTo>
                  <a:lnTo>
                    <a:pt x="1482" y="449"/>
                  </a:lnTo>
                  <a:lnTo>
                    <a:pt x="1490" y="467"/>
                  </a:lnTo>
                  <a:lnTo>
                    <a:pt x="1495" y="485"/>
                  </a:lnTo>
                  <a:lnTo>
                    <a:pt x="1500" y="508"/>
                  </a:lnTo>
                  <a:lnTo>
                    <a:pt x="1506" y="532"/>
                  </a:lnTo>
                  <a:lnTo>
                    <a:pt x="1506" y="557"/>
                  </a:lnTo>
                  <a:lnTo>
                    <a:pt x="1506" y="560"/>
                  </a:lnTo>
                  <a:lnTo>
                    <a:pt x="1506" y="586"/>
                  </a:lnTo>
                  <a:lnTo>
                    <a:pt x="1503" y="612"/>
                  </a:lnTo>
                  <a:lnTo>
                    <a:pt x="1498" y="632"/>
                  </a:lnTo>
                  <a:lnTo>
                    <a:pt x="1493" y="653"/>
                  </a:lnTo>
                  <a:lnTo>
                    <a:pt x="1485" y="674"/>
                  </a:lnTo>
                  <a:lnTo>
                    <a:pt x="1477" y="689"/>
                  </a:lnTo>
                  <a:lnTo>
                    <a:pt x="1459" y="718"/>
                  </a:lnTo>
                  <a:lnTo>
                    <a:pt x="1441" y="741"/>
                  </a:lnTo>
                  <a:lnTo>
                    <a:pt x="1426" y="756"/>
                  </a:lnTo>
                  <a:lnTo>
                    <a:pt x="1410" y="767"/>
                  </a:lnTo>
                  <a:lnTo>
                    <a:pt x="1415" y="782"/>
                  </a:lnTo>
                  <a:lnTo>
                    <a:pt x="1420" y="798"/>
                  </a:lnTo>
                  <a:lnTo>
                    <a:pt x="1423" y="818"/>
                  </a:lnTo>
                  <a:lnTo>
                    <a:pt x="1423" y="844"/>
                  </a:lnTo>
                  <a:lnTo>
                    <a:pt x="1420" y="857"/>
                  </a:lnTo>
                  <a:lnTo>
                    <a:pt x="1418" y="870"/>
                  </a:lnTo>
                  <a:lnTo>
                    <a:pt x="1413" y="883"/>
                  </a:lnTo>
                  <a:lnTo>
                    <a:pt x="1402" y="896"/>
                  </a:lnTo>
                  <a:lnTo>
                    <a:pt x="1392" y="909"/>
                  </a:lnTo>
                  <a:lnTo>
                    <a:pt x="1379" y="919"/>
                  </a:lnTo>
                  <a:lnTo>
                    <a:pt x="1366" y="929"/>
                  </a:lnTo>
                  <a:lnTo>
                    <a:pt x="1351" y="937"/>
                  </a:lnTo>
                  <a:lnTo>
                    <a:pt x="1338" y="942"/>
                  </a:lnTo>
                  <a:lnTo>
                    <a:pt x="1322" y="947"/>
                  </a:lnTo>
                  <a:lnTo>
                    <a:pt x="1309" y="947"/>
                  </a:lnTo>
                  <a:lnTo>
                    <a:pt x="1296" y="947"/>
                  </a:lnTo>
                  <a:lnTo>
                    <a:pt x="1271" y="942"/>
                  </a:lnTo>
                  <a:lnTo>
                    <a:pt x="1250" y="937"/>
                  </a:lnTo>
                  <a:lnTo>
                    <a:pt x="1234" y="929"/>
                  </a:lnTo>
                  <a:lnTo>
                    <a:pt x="1219" y="919"/>
                  </a:lnTo>
                  <a:lnTo>
                    <a:pt x="1222" y="934"/>
                  </a:lnTo>
                  <a:lnTo>
                    <a:pt x="1219" y="950"/>
                  </a:lnTo>
                  <a:lnTo>
                    <a:pt x="1216" y="971"/>
                  </a:lnTo>
                  <a:lnTo>
                    <a:pt x="1203" y="994"/>
                  </a:lnTo>
                  <a:lnTo>
                    <a:pt x="1196" y="1007"/>
                  </a:lnTo>
                  <a:lnTo>
                    <a:pt x="1185" y="1022"/>
                  </a:lnTo>
                  <a:lnTo>
                    <a:pt x="1175" y="1035"/>
                  </a:lnTo>
                  <a:lnTo>
                    <a:pt x="1160" y="1051"/>
                  </a:lnTo>
                  <a:lnTo>
                    <a:pt x="1141" y="1066"/>
                  </a:lnTo>
                  <a:lnTo>
                    <a:pt x="1118" y="1082"/>
                  </a:lnTo>
                  <a:lnTo>
                    <a:pt x="1095" y="1095"/>
                  </a:lnTo>
                  <a:lnTo>
                    <a:pt x="1072" y="1105"/>
                  </a:lnTo>
                  <a:lnTo>
                    <a:pt x="1048" y="1110"/>
                  </a:lnTo>
                  <a:lnTo>
                    <a:pt x="1025" y="1113"/>
                  </a:lnTo>
                  <a:lnTo>
                    <a:pt x="1005" y="1113"/>
                  </a:lnTo>
                  <a:lnTo>
                    <a:pt x="984" y="1110"/>
                  </a:lnTo>
                  <a:lnTo>
                    <a:pt x="963" y="1105"/>
                  </a:lnTo>
                  <a:lnTo>
                    <a:pt x="943" y="1100"/>
                  </a:lnTo>
                  <a:lnTo>
                    <a:pt x="909" y="1084"/>
                  </a:lnTo>
                  <a:lnTo>
                    <a:pt x="883" y="1071"/>
                  </a:lnTo>
                  <a:lnTo>
                    <a:pt x="860" y="1056"/>
                  </a:lnTo>
                  <a:lnTo>
                    <a:pt x="860" y="1066"/>
                  </a:lnTo>
                  <a:lnTo>
                    <a:pt x="855" y="1079"/>
                  </a:lnTo>
                  <a:lnTo>
                    <a:pt x="847" y="1092"/>
                  </a:lnTo>
                  <a:lnTo>
                    <a:pt x="834" y="1105"/>
                  </a:lnTo>
                  <a:lnTo>
                    <a:pt x="819" y="1118"/>
                  </a:lnTo>
                  <a:lnTo>
                    <a:pt x="806" y="1123"/>
                  </a:lnTo>
                  <a:lnTo>
                    <a:pt x="793" y="1126"/>
                  </a:lnTo>
                  <a:lnTo>
                    <a:pt x="777" y="1128"/>
                  </a:lnTo>
                  <a:lnTo>
                    <a:pt x="762" y="1131"/>
                  </a:lnTo>
                  <a:lnTo>
                    <a:pt x="744" y="1128"/>
                  </a:lnTo>
                  <a:lnTo>
                    <a:pt x="728" y="1126"/>
                  </a:lnTo>
                  <a:lnTo>
                    <a:pt x="715" y="1123"/>
                  </a:lnTo>
                  <a:lnTo>
                    <a:pt x="705" y="1118"/>
                  </a:lnTo>
                  <a:lnTo>
                    <a:pt x="687" y="1105"/>
                  </a:lnTo>
                  <a:lnTo>
                    <a:pt x="674" y="1092"/>
                  </a:lnTo>
                  <a:lnTo>
                    <a:pt x="666" y="1079"/>
                  </a:lnTo>
                  <a:lnTo>
                    <a:pt x="664" y="1066"/>
                  </a:lnTo>
                  <a:lnTo>
                    <a:pt x="661" y="1056"/>
                  </a:lnTo>
                </a:path>
              </a:pathLst>
            </a:custGeom>
            <a:noFill/>
            <a:ln w="7938">
              <a:solidFill>
                <a:srgbClr val="00A0C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299" name="Rectangle 17"/>
            <p:cNvSpPr>
              <a:spLocks noChangeArrowheads="1"/>
            </p:cNvSpPr>
            <p:nvPr/>
          </p:nvSpPr>
          <p:spPr bwMode="auto">
            <a:xfrm>
              <a:off x="2472" y="2523"/>
              <a:ext cx="41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b="1">
                  <a:latin typeface="Arial" panose="020B0604020202020204" pitchFamily="34" charset="0"/>
                  <a:ea typeface="宋体" panose="02010600030101010101" pitchFamily="2" charset="-122"/>
                </a:rPr>
                <a:t>应用</a:t>
              </a:r>
              <a:r>
                <a:rPr kumimoji="0" lang="en-US" altLang="zh-CN" sz="1800" b="1">
                  <a:latin typeface="Arial" panose="020B0604020202020204" pitchFamily="34" charset="0"/>
                  <a:ea typeface="宋体" panose="02010600030101010101" pitchFamily="2" charset="-122"/>
                </a:rPr>
                <a:t>1 </a:t>
              </a:r>
            </a:p>
          </p:txBody>
        </p:sp>
        <p:sp>
          <p:nvSpPr>
            <p:cNvPr id="97300" name="Rectangle 18"/>
            <p:cNvSpPr>
              <a:spLocks noChangeArrowheads="1"/>
            </p:cNvSpPr>
            <p:nvPr/>
          </p:nvSpPr>
          <p:spPr bwMode="auto">
            <a:xfrm>
              <a:off x="1252" y="2673"/>
              <a:ext cx="584" cy="410"/>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01" name="Freeform 19"/>
            <p:cNvSpPr>
              <a:spLocks/>
            </p:cNvSpPr>
            <p:nvPr/>
          </p:nvSpPr>
          <p:spPr bwMode="auto">
            <a:xfrm>
              <a:off x="1836" y="2598"/>
              <a:ext cx="75" cy="485"/>
            </a:xfrm>
            <a:custGeom>
              <a:avLst/>
              <a:gdLst>
                <a:gd name="T0" fmla="*/ 75 w 75"/>
                <a:gd name="T1" fmla="*/ 0 h 485"/>
                <a:gd name="T2" fmla="*/ 75 w 75"/>
                <a:gd name="T3" fmla="*/ 410 h 485"/>
                <a:gd name="T4" fmla="*/ 0 w 75"/>
                <a:gd name="T5" fmla="*/ 485 h 485"/>
                <a:gd name="T6" fmla="*/ 0 w 75"/>
                <a:gd name="T7" fmla="*/ 75 h 485"/>
                <a:gd name="T8" fmla="*/ 75 w 75"/>
                <a:gd name="T9" fmla="*/ 0 h 485"/>
                <a:gd name="T10" fmla="*/ 0 60000 65536"/>
                <a:gd name="T11" fmla="*/ 0 60000 65536"/>
                <a:gd name="T12" fmla="*/ 0 60000 65536"/>
                <a:gd name="T13" fmla="*/ 0 60000 65536"/>
                <a:gd name="T14" fmla="*/ 0 60000 65536"/>
                <a:gd name="T15" fmla="*/ 0 w 75"/>
                <a:gd name="T16" fmla="*/ 0 h 485"/>
                <a:gd name="T17" fmla="*/ 75 w 75"/>
                <a:gd name="T18" fmla="*/ 485 h 485"/>
              </a:gdLst>
              <a:ahLst/>
              <a:cxnLst>
                <a:cxn ang="T10">
                  <a:pos x="T0" y="T1"/>
                </a:cxn>
                <a:cxn ang="T11">
                  <a:pos x="T2" y="T3"/>
                </a:cxn>
                <a:cxn ang="T12">
                  <a:pos x="T4" y="T5"/>
                </a:cxn>
                <a:cxn ang="T13">
                  <a:pos x="T6" y="T7"/>
                </a:cxn>
                <a:cxn ang="T14">
                  <a:pos x="T8" y="T9"/>
                </a:cxn>
              </a:cxnLst>
              <a:rect l="T15" t="T16" r="T17" b="T18"/>
              <a:pathLst>
                <a:path w="75" h="485">
                  <a:moveTo>
                    <a:pt x="75" y="0"/>
                  </a:moveTo>
                  <a:lnTo>
                    <a:pt x="75" y="410"/>
                  </a:lnTo>
                  <a:lnTo>
                    <a:pt x="0" y="485"/>
                  </a:lnTo>
                  <a:lnTo>
                    <a:pt x="0" y="75"/>
                  </a:lnTo>
                  <a:lnTo>
                    <a:pt x="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302" name="Freeform 20"/>
            <p:cNvSpPr>
              <a:spLocks/>
            </p:cNvSpPr>
            <p:nvPr/>
          </p:nvSpPr>
          <p:spPr bwMode="auto">
            <a:xfrm>
              <a:off x="1252" y="2598"/>
              <a:ext cx="659" cy="75"/>
            </a:xfrm>
            <a:custGeom>
              <a:avLst/>
              <a:gdLst>
                <a:gd name="T0" fmla="*/ 0 w 659"/>
                <a:gd name="T1" fmla="*/ 75 h 75"/>
                <a:gd name="T2" fmla="*/ 72 w 659"/>
                <a:gd name="T3" fmla="*/ 0 h 75"/>
                <a:gd name="T4" fmla="*/ 659 w 659"/>
                <a:gd name="T5" fmla="*/ 0 h 75"/>
                <a:gd name="T6" fmla="*/ 584 w 659"/>
                <a:gd name="T7" fmla="*/ 75 h 75"/>
                <a:gd name="T8" fmla="*/ 0 w 659"/>
                <a:gd name="T9" fmla="*/ 75 h 75"/>
                <a:gd name="T10" fmla="*/ 0 60000 65536"/>
                <a:gd name="T11" fmla="*/ 0 60000 65536"/>
                <a:gd name="T12" fmla="*/ 0 60000 65536"/>
                <a:gd name="T13" fmla="*/ 0 60000 65536"/>
                <a:gd name="T14" fmla="*/ 0 60000 65536"/>
                <a:gd name="T15" fmla="*/ 0 w 659"/>
                <a:gd name="T16" fmla="*/ 0 h 75"/>
                <a:gd name="T17" fmla="*/ 659 w 659"/>
                <a:gd name="T18" fmla="*/ 75 h 75"/>
              </a:gdLst>
              <a:ahLst/>
              <a:cxnLst>
                <a:cxn ang="T10">
                  <a:pos x="T0" y="T1"/>
                </a:cxn>
                <a:cxn ang="T11">
                  <a:pos x="T2" y="T3"/>
                </a:cxn>
                <a:cxn ang="T12">
                  <a:pos x="T4" y="T5"/>
                </a:cxn>
                <a:cxn ang="T13">
                  <a:pos x="T6" y="T7"/>
                </a:cxn>
                <a:cxn ang="T14">
                  <a:pos x="T8" y="T9"/>
                </a:cxn>
              </a:cxnLst>
              <a:rect l="T15" t="T16" r="T17" b="T18"/>
              <a:pathLst>
                <a:path w="659" h="75">
                  <a:moveTo>
                    <a:pt x="0" y="75"/>
                  </a:moveTo>
                  <a:lnTo>
                    <a:pt x="72" y="0"/>
                  </a:lnTo>
                  <a:lnTo>
                    <a:pt x="659" y="0"/>
                  </a:lnTo>
                  <a:lnTo>
                    <a:pt x="584" y="75"/>
                  </a:lnTo>
                  <a:lnTo>
                    <a:pt x="0"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303" name="Freeform 21"/>
            <p:cNvSpPr>
              <a:spLocks/>
            </p:cNvSpPr>
            <p:nvPr/>
          </p:nvSpPr>
          <p:spPr bwMode="auto">
            <a:xfrm>
              <a:off x="1296" y="2789"/>
              <a:ext cx="491" cy="186"/>
            </a:xfrm>
            <a:custGeom>
              <a:avLst/>
              <a:gdLst>
                <a:gd name="T0" fmla="*/ 491 w 491"/>
                <a:gd name="T1" fmla="*/ 93 h 186"/>
                <a:gd name="T2" fmla="*/ 491 w 491"/>
                <a:gd name="T3" fmla="*/ 93 h 186"/>
                <a:gd name="T4" fmla="*/ 491 w 491"/>
                <a:gd name="T5" fmla="*/ 103 h 186"/>
                <a:gd name="T6" fmla="*/ 486 w 491"/>
                <a:gd name="T7" fmla="*/ 111 h 186"/>
                <a:gd name="T8" fmla="*/ 481 w 491"/>
                <a:gd name="T9" fmla="*/ 121 h 186"/>
                <a:gd name="T10" fmla="*/ 473 w 491"/>
                <a:gd name="T11" fmla="*/ 129 h 186"/>
                <a:gd name="T12" fmla="*/ 450 w 491"/>
                <a:gd name="T13" fmla="*/ 145 h 186"/>
                <a:gd name="T14" fmla="*/ 419 w 491"/>
                <a:gd name="T15" fmla="*/ 160 h 186"/>
                <a:gd name="T16" fmla="*/ 382 w 491"/>
                <a:gd name="T17" fmla="*/ 170 h 186"/>
                <a:gd name="T18" fmla="*/ 341 w 491"/>
                <a:gd name="T19" fmla="*/ 178 h 186"/>
                <a:gd name="T20" fmla="*/ 295 w 491"/>
                <a:gd name="T21" fmla="*/ 183 h 186"/>
                <a:gd name="T22" fmla="*/ 245 w 491"/>
                <a:gd name="T23" fmla="*/ 186 h 186"/>
                <a:gd name="T24" fmla="*/ 245 w 491"/>
                <a:gd name="T25" fmla="*/ 186 h 186"/>
                <a:gd name="T26" fmla="*/ 196 w 491"/>
                <a:gd name="T27" fmla="*/ 183 h 186"/>
                <a:gd name="T28" fmla="*/ 150 w 491"/>
                <a:gd name="T29" fmla="*/ 178 h 186"/>
                <a:gd name="T30" fmla="*/ 109 w 491"/>
                <a:gd name="T31" fmla="*/ 170 h 186"/>
                <a:gd name="T32" fmla="*/ 72 w 491"/>
                <a:gd name="T33" fmla="*/ 160 h 186"/>
                <a:gd name="T34" fmla="*/ 41 w 491"/>
                <a:gd name="T35" fmla="*/ 145 h 186"/>
                <a:gd name="T36" fmla="*/ 21 w 491"/>
                <a:gd name="T37" fmla="*/ 129 h 186"/>
                <a:gd name="T38" fmla="*/ 10 w 491"/>
                <a:gd name="T39" fmla="*/ 121 h 186"/>
                <a:gd name="T40" fmla="*/ 5 w 491"/>
                <a:gd name="T41" fmla="*/ 111 h 186"/>
                <a:gd name="T42" fmla="*/ 3 w 491"/>
                <a:gd name="T43" fmla="*/ 103 h 186"/>
                <a:gd name="T44" fmla="*/ 0 w 491"/>
                <a:gd name="T45" fmla="*/ 93 h 186"/>
                <a:gd name="T46" fmla="*/ 0 w 491"/>
                <a:gd name="T47" fmla="*/ 93 h 186"/>
                <a:gd name="T48" fmla="*/ 3 w 491"/>
                <a:gd name="T49" fmla="*/ 83 h 186"/>
                <a:gd name="T50" fmla="*/ 5 w 491"/>
                <a:gd name="T51" fmla="*/ 75 h 186"/>
                <a:gd name="T52" fmla="*/ 10 w 491"/>
                <a:gd name="T53" fmla="*/ 65 h 186"/>
                <a:gd name="T54" fmla="*/ 21 w 491"/>
                <a:gd name="T55" fmla="*/ 57 h 186"/>
                <a:gd name="T56" fmla="*/ 41 w 491"/>
                <a:gd name="T57" fmla="*/ 41 h 186"/>
                <a:gd name="T58" fmla="*/ 72 w 491"/>
                <a:gd name="T59" fmla="*/ 28 h 186"/>
                <a:gd name="T60" fmla="*/ 109 w 491"/>
                <a:gd name="T61" fmla="*/ 15 h 186"/>
                <a:gd name="T62" fmla="*/ 150 w 491"/>
                <a:gd name="T63" fmla="*/ 8 h 186"/>
                <a:gd name="T64" fmla="*/ 196 w 491"/>
                <a:gd name="T65" fmla="*/ 3 h 186"/>
                <a:gd name="T66" fmla="*/ 245 w 491"/>
                <a:gd name="T67" fmla="*/ 0 h 186"/>
                <a:gd name="T68" fmla="*/ 245 w 491"/>
                <a:gd name="T69" fmla="*/ 0 h 186"/>
                <a:gd name="T70" fmla="*/ 295 w 491"/>
                <a:gd name="T71" fmla="*/ 3 h 186"/>
                <a:gd name="T72" fmla="*/ 341 w 491"/>
                <a:gd name="T73" fmla="*/ 8 h 186"/>
                <a:gd name="T74" fmla="*/ 382 w 491"/>
                <a:gd name="T75" fmla="*/ 15 h 186"/>
                <a:gd name="T76" fmla="*/ 419 w 491"/>
                <a:gd name="T77" fmla="*/ 28 h 186"/>
                <a:gd name="T78" fmla="*/ 450 w 491"/>
                <a:gd name="T79" fmla="*/ 41 h 186"/>
                <a:gd name="T80" fmla="*/ 473 w 491"/>
                <a:gd name="T81" fmla="*/ 57 h 186"/>
                <a:gd name="T82" fmla="*/ 481 w 491"/>
                <a:gd name="T83" fmla="*/ 65 h 186"/>
                <a:gd name="T84" fmla="*/ 486 w 491"/>
                <a:gd name="T85" fmla="*/ 75 h 186"/>
                <a:gd name="T86" fmla="*/ 491 w 491"/>
                <a:gd name="T87" fmla="*/ 83 h 186"/>
                <a:gd name="T88" fmla="*/ 491 w 491"/>
                <a:gd name="T89" fmla="*/ 93 h 186"/>
                <a:gd name="T90" fmla="*/ 491 w 491"/>
                <a:gd name="T91" fmla="*/ 93 h 1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186"/>
                <a:gd name="T140" fmla="*/ 491 w 491"/>
                <a:gd name="T141" fmla="*/ 186 h 18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186">
                  <a:moveTo>
                    <a:pt x="491" y="93"/>
                  </a:moveTo>
                  <a:lnTo>
                    <a:pt x="491" y="93"/>
                  </a:lnTo>
                  <a:lnTo>
                    <a:pt x="491" y="103"/>
                  </a:lnTo>
                  <a:lnTo>
                    <a:pt x="486" y="111"/>
                  </a:lnTo>
                  <a:lnTo>
                    <a:pt x="481" y="121"/>
                  </a:lnTo>
                  <a:lnTo>
                    <a:pt x="473" y="129"/>
                  </a:lnTo>
                  <a:lnTo>
                    <a:pt x="450" y="145"/>
                  </a:lnTo>
                  <a:lnTo>
                    <a:pt x="419" y="160"/>
                  </a:lnTo>
                  <a:lnTo>
                    <a:pt x="382" y="170"/>
                  </a:lnTo>
                  <a:lnTo>
                    <a:pt x="341" y="178"/>
                  </a:lnTo>
                  <a:lnTo>
                    <a:pt x="295" y="183"/>
                  </a:lnTo>
                  <a:lnTo>
                    <a:pt x="245" y="186"/>
                  </a:lnTo>
                  <a:lnTo>
                    <a:pt x="196" y="183"/>
                  </a:lnTo>
                  <a:lnTo>
                    <a:pt x="150" y="178"/>
                  </a:lnTo>
                  <a:lnTo>
                    <a:pt x="109" y="170"/>
                  </a:lnTo>
                  <a:lnTo>
                    <a:pt x="72" y="160"/>
                  </a:lnTo>
                  <a:lnTo>
                    <a:pt x="41" y="145"/>
                  </a:lnTo>
                  <a:lnTo>
                    <a:pt x="21" y="129"/>
                  </a:lnTo>
                  <a:lnTo>
                    <a:pt x="10" y="121"/>
                  </a:lnTo>
                  <a:lnTo>
                    <a:pt x="5" y="111"/>
                  </a:lnTo>
                  <a:lnTo>
                    <a:pt x="3" y="103"/>
                  </a:lnTo>
                  <a:lnTo>
                    <a:pt x="0" y="93"/>
                  </a:lnTo>
                  <a:lnTo>
                    <a:pt x="3" y="83"/>
                  </a:lnTo>
                  <a:lnTo>
                    <a:pt x="5" y="75"/>
                  </a:lnTo>
                  <a:lnTo>
                    <a:pt x="10" y="65"/>
                  </a:lnTo>
                  <a:lnTo>
                    <a:pt x="21" y="57"/>
                  </a:lnTo>
                  <a:lnTo>
                    <a:pt x="41" y="41"/>
                  </a:lnTo>
                  <a:lnTo>
                    <a:pt x="72" y="28"/>
                  </a:lnTo>
                  <a:lnTo>
                    <a:pt x="109" y="15"/>
                  </a:lnTo>
                  <a:lnTo>
                    <a:pt x="150" y="8"/>
                  </a:lnTo>
                  <a:lnTo>
                    <a:pt x="196" y="3"/>
                  </a:lnTo>
                  <a:lnTo>
                    <a:pt x="245" y="0"/>
                  </a:lnTo>
                  <a:lnTo>
                    <a:pt x="295" y="3"/>
                  </a:lnTo>
                  <a:lnTo>
                    <a:pt x="341" y="8"/>
                  </a:lnTo>
                  <a:lnTo>
                    <a:pt x="382" y="15"/>
                  </a:lnTo>
                  <a:lnTo>
                    <a:pt x="419" y="28"/>
                  </a:lnTo>
                  <a:lnTo>
                    <a:pt x="450" y="41"/>
                  </a:lnTo>
                  <a:lnTo>
                    <a:pt x="473" y="57"/>
                  </a:lnTo>
                  <a:lnTo>
                    <a:pt x="481" y="65"/>
                  </a:lnTo>
                  <a:lnTo>
                    <a:pt x="486" y="75"/>
                  </a:lnTo>
                  <a:lnTo>
                    <a:pt x="491" y="83"/>
                  </a:lnTo>
                  <a:lnTo>
                    <a:pt x="491" y="93"/>
                  </a:lnTo>
                  <a:close/>
                </a:path>
              </a:pathLst>
            </a:custGeom>
            <a:solidFill>
              <a:srgbClr val="FFFFFF"/>
            </a:solidFill>
            <a:ln w="7938">
              <a:solidFill>
                <a:srgbClr val="000000"/>
              </a:solidFill>
              <a:round/>
              <a:headEnd/>
              <a:tailEnd/>
            </a:ln>
          </p:spPr>
          <p:txBody>
            <a:bodyPr/>
            <a:lstStyle/>
            <a:p>
              <a:endParaRPr lang="zh-CN" altLang="en-US"/>
            </a:p>
          </p:txBody>
        </p:sp>
        <p:sp>
          <p:nvSpPr>
            <p:cNvPr id="97304" name="Rectangle 22"/>
            <p:cNvSpPr>
              <a:spLocks noChangeArrowheads="1"/>
            </p:cNvSpPr>
            <p:nvPr/>
          </p:nvSpPr>
          <p:spPr bwMode="auto">
            <a:xfrm>
              <a:off x="1330" y="2833"/>
              <a:ext cx="6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rgbClr val="000000"/>
                  </a:solidFill>
                  <a:latin typeface="Myriad Roman" charset="0"/>
                  <a:ea typeface="宋体" panose="02010600030101010101" pitchFamily="2" charset="-122"/>
                </a:rPr>
                <a:t>Application</a:t>
              </a:r>
              <a:endParaRPr kumimoji="0" lang="en-US" altLang="zh-CN" sz="2400" b="1">
                <a:latin typeface="Arial" panose="020B0604020202020204" pitchFamily="34" charset="0"/>
                <a:ea typeface="宋体" panose="02010600030101010101" pitchFamily="2" charset="-122"/>
              </a:endParaRPr>
            </a:p>
          </p:txBody>
        </p:sp>
        <p:sp>
          <p:nvSpPr>
            <p:cNvPr id="97305" name="Rectangle 23"/>
            <p:cNvSpPr>
              <a:spLocks noChangeArrowheads="1"/>
            </p:cNvSpPr>
            <p:nvPr/>
          </p:nvSpPr>
          <p:spPr bwMode="auto">
            <a:xfrm>
              <a:off x="1268" y="2683"/>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rgbClr val="000000"/>
                  </a:solidFill>
                  <a:latin typeface="Myriad Roman" charset="0"/>
                  <a:ea typeface="宋体" panose="02010600030101010101" pitchFamily="2" charset="-122"/>
                </a:rPr>
                <a:t>Host</a:t>
              </a:r>
              <a:endParaRPr kumimoji="0" lang="en-US" altLang="zh-CN" sz="2400" b="1">
                <a:latin typeface="Arial" panose="020B0604020202020204" pitchFamily="34" charset="0"/>
                <a:ea typeface="宋体" panose="02010600030101010101" pitchFamily="2" charset="-122"/>
              </a:endParaRPr>
            </a:p>
          </p:txBody>
        </p:sp>
        <p:sp>
          <p:nvSpPr>
            <p:cNvPr id="97306" name="Rectangle 24"/>
            <p:cNvSpPr>
              <a:spLocks noChangeArrowheads="1"/>
            </p:cNvSpPr>
            <p:nvPr/>
          </p:nvSpPr>
          <p:spPr bwMode="auto">
            <a:xfrm>
              <a:off x="3804" y="1650"/>
              <a:ext cx="584" cy="411"/>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07" name="Freeform 25"/>
            <p:cNvSpPr>
              <a:spLocks/>
            </p:cNvSpPr>
            <p:nvPr/>
          </p:nvSpPr>
          <p:spPr bwMode="auto">
            <a:xfrm>
              <a:off x="4388" y="1575"/>
              <a:ext cx="75" cy="486"/>
            </a:xfrm>
            <a:custGeom>
              <a:avLst/>
              <a:gdLst>
                <a:gd name="T0" fmla="*/ 75 w 75"/>
                <a:gd name="T1" fmla="*/ 0 h 486"/>
                <a:gd name="T2" fmla="*/ 75 w 75"/>
                <a:gd name="T3" fmla="*/ 411 h 486"/>
                <a:gd name="T4" fmla="*/ 0 w 75"/>
                <a:gd name="T5" fmla="*/ 486 h 486"/>
                <a:gd name="T6" fmla="*/ 0 w 75"/>
                <a:gd name="T7" fmla="*/ 75 h 486"/>
                <a:gd name="T8" fmla="*/ 75 w 75"/>
                <a:gd name="T9" fmla="*/ 0 h 486"/>
                <a:gd name="T10" fmla="*/ 0 60000 65536"/>
                <a:gd name="T11" fmla="*/ 0 60000 65536"/>
                <a:gd name="T12" fmla="*/ 0 60000 65536"/>
                <a:gd name="T13" fmla="*/ 0 60000 65536"/>
                <a:gd name="T14" fmla="*/ 0 60000 65536"/>
                <a:gd name="T15" fmla="*/ 0 w 75"/>
                <a:gd name="T16" fmla="*/ 0 h 486"/>
                <a:gd name="T17" fmla="*/ 75 w 75"/>
                <a:gd name="T18" fmla="*/ 486 h 486"/>
              </a:gdLst>
              <a:ahLst/>
              <a:cxnLst>
                <a:cxn ang="T10">
                  <a:pos x="T0" y="T1"/>
                </a:cxn>
                <a:cxn ang="T11">
                  <a:pos x="T2" y="T3"/>
                </a:cxn>
                <a:cxn ang="T12">
                  <a:pos x="T4" y="T5"/>
                </a:cxn>
                <a:cxn ang="T13">
                  <a:pos x="T6" y="T7"/>
                </a:cxn>
                <a:cxn ang="T14">
                  <a:pos x="T8" y="T9"/>
                </a:cxn>
              </a:cxnLst>
              <a:rect l="T15" t="T16" r="T17" b="T18"/>
              <a:pathLst>
                <a:path w="75" h="486">
                  <a:moveTo>
                    <a:pt x="75" y="0"/>
                  </a:moveTo>
                  <a:lnTo>
                    <a:pt x="75" y="411"/>
                  </a:lnTo>
                  <a:lnTo>
                    <a:pt x="0" y="486"/>
                  </a:lnTo>
                  <a:lnTo>
                    <a:pt x="0" y="75"/>
                  </a:lnTo>
                  <a:lnTo>
                    <a:pt x="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308" name="Freeform 26"/>
            <p:cNvSpPr>
              <a:spLocks/>
            </p:cNvSpPr>
            <p:nvPr/>
          </p:nvSpPr>
          <p:spPr bwMode="auto">
            <a:xfrm>
              <a:off x="3804" y="1575"/>
              <a:ext cx="659" cy="75"/>
            </a:xfrm>
            <a:custGeom>
              <a:avLst/>
              <a:gdLst>
                <a:gd name="T0" fmla="*/ 0 w 659"/>
                <a:gd name="T1" fmla="*/ 75 h 75"/>
                <a:gd name="T2" fmla="*/ 72 w 659"/>
                <a:gd name="T3" fmla="*/ 0 h 75"/>
                <a:gd name="T4" fmla="*/ 659 w 659"/>
                <a:gd name="T5" fmla="*/ 0 h 75"/>
                <a:gd name="T6" fmla="*/ 584 w 659"/>
                <a:gd name="T7" fmla="*/ 75 h 75"/>
                <a:gd name="T8" fmla="*/ 0 w 659"/>
                <a:gd name="T9" fmla="*/ 75 h 75"/>
                <a:gd name="T10" fmla="*/ 0 60000 65536"/>
                <a:gd name="T11" fmla="*/ 0 60000 65536"/>
                <a:gd name="T12" fmla="*/ 0 60000 65536"/>
                <a:gd name="T13" fmla="*/ 0 60000 65536"/>
                <a:gd name="T14" fmla="*/ 0 60000 65536"/>
                <a:gd name="T15" fmla="*/ 0 w 659"/>
                <a:gd name="T16" fmla="*/ 0 h 75"/>
                <a:gd name="T17" fmla="*/ 659 w 659"/>
                <a:gd name="T18" fmla="*/ 75 h 75"/>
              </a:gdLst>
              <a:ahLst/>
              <a:cxnLst>
                <a:cxn ang="T10">
                  <a:pos x="T0" y="T1"/>
                </a:cxn>
                <a:cxn ang="T11">
                  <a:pos x="T2" y="T3"/>
                </a:cxn>
                <a:cxn ang="T12">
                  <a:pos x="T4" y="T5"/>
                </a:cxn>
                <a:cxn ang="T13">
                  <a:pos x="T6" y="T7"/>
                </a:cxn>
                <a:cxn ang="T14">
                  <a:pos x="T8" y="T9"/>
                </a:cxn>
              </a:cxnLst>
              <a:rect l="T15" t="T16" r="T17" b="T18"/>
              <a:pathLst>
                <a:path w="659" h="75">
                  <a:moveTo>
                    <a:pt x="0" y="75"/>
                  </a:moveTo>
                  <a:lnTo>
                    <a:pt x="72" y="0"/>
                  </a:lnTo>
                  <a:lnTo>
                    <a:pt x="659" y="0"/>
                  </a:lnTo>
                  <a:lnTo>
                    <a:pt x="584" y="75"/>
                  </a:lnTo>
                  <a:lnTo>
                    <a:pt x="0"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309" name="Freeform 27"/>
            <p:cNvSpPr>
              <a:spLocks/>
            </p:cNvSpPr>
            <p:nvPr/>
          </p:nvSpPr>
          <p:spPr bwMode="auto">
            <a:xfrm>
              <a:off x="3848" y="1766"/>
              <a:ext cx="491" cy="186"/>
            </a:xfrm>
            <a:custGeom>
              <a:avLst/>
              <a:gdLst>
                <a:gd name="T0" fmla="*/ 491 w 491"/>
                <a:gd name="T1" fmla="*/ 93 h 186"/>
                <a:gd name="T2" fmla="*/ 491 w 491"/>
                <a:gd name="T3" fmla="*/ 93 h 186"/>
                <a:gd name="T4" fmla="*/ 491 w 491"/>
                <a:gd name="T5" fmla="*/ 104 h 186"/>
                <a:gd name="T6" fmla="*/ 486 w 491"/>
                <a:gd name="T7" fmla="*/ 111 h 186"/>
                <a:gd name="T8" fmla="*/ 481 w 491"/>
                <a:gd name="T9" fmla="*/ 122 h 186"/>
                <a:gd name="T10" fmla="*/ 473 w 491"/>
                <a:gd name="T11" fmla="*/ 129 h 186"/>
                <a:gd name="T12" fmla="*/ 450 w 491"/>
                <a:gd name="T13" fmla="*/ 145 h 186"/>
                <a:gd name="T14" fmla="*/ 419 w 491"/>
                <a:gd name="T15" fmla="*/ 160 h 186"/>
                <a:gd name="T16" fmla="*/ 382 w 491"/>
                <a:gd name="T17" fmla="*/ 171 h 186"/>
                <a:gd name="T18" fmla="*/ 341 w 491"/>
                <a:gd name="T19" fmla="*/ 178 h 186"/>
                <a:gd name="T20" fmla="*/ 295 w 491"/>
                <a:gd name="T21" fmla="*/ 184 h 186"/>
                <a:gd name="T22" fmla="*/ 245 w 491"/>
                <a:gd name="T23" fmla="*/ 186 h 186"/>
                <a:gd name="T24" fmla="*/ 245 w 491"/>
                <a:gd name="T25" fmla="*/ 186 h 186"/>
                <a:gd name="T26" fmla="*/ 196 w 491"/>
                <a:gd name="T27" fmla="*/ 184 h 186"/>
                <a:gd name="T28" fmla="*/ 150 w 491"/>
                <a:gd name="T29" fmla="*/ 178 h 186"/>
                <a:gd name="T30" fmla="*/ 109 w 491"/>
                <a:gd name="T31" fmla="*/ 171 h 186"/>
                <a:gd name="T32" fmla="*/ 72 w 491"/>
                <a:gd name="T33" fmla="*/ 160 h 186"/>
                <a:gd name="T34" fmla="*/ 41 w 491"/>
                <a:gd name="T35" fmla="*/ 145 h 186"/>
                <a:gd name="T36" fmla="*/ 21 w 491"/>
                <a:gd name="T37" fmla="*/ 129 h 186"/>
                <a:gd name="T38" fmla="*/ 10 w 491"/>
                <a:gd name="T39" fmla="*/ 122 h 186"/>
                <a:gd name="T40" fmla="*/ 5 w 491"/>
                <a:gd name="T41" fmla="*/ 111 h 186"/>
                <a:gd name="T42" fmla="*/ 3 w 491"/>
                <a:gd name="T43" fmla="*/ 104 h 186"/>
                <a:gd name="T44" fmla="*/ 0 w 491"/>
                <a:gd name="T45" fmla="*/ 93 h 186"/>
                <a:gd name="T46" fmla="*/ 0 w 491"/>
                <a:gd name="T47" fmla="*/ 93 h 186"/>
                <a:gd name="T48" fmla="*/ 3 w 491"/>
                <a:gd name="T49" fmla="*/ 83 h 186"/>
                <a:gd name="T50" fmla="*/ 5 w 491"/>
                <a:gd name="T51" fmla="*/ 75 h 186"/>
                <a:gd name="T52" fmla="*/ 10 w 491"/>
                <a:gd name="T53" fmla="*/ 65 h 186"/>
                <a:gd name="T54" fmla="*/ 21 w 491"/>
                <a:gd name="T55" fmla="*/ 57 h 186"/>
                <a:gd name="T56" fmla="*/ 41 w 491"/>
                <a:gd name="T57" fmla="*/ 42 h 186"/>
                <a:gd name="T58" fmla="*/ 72 w 491"/>
                <a:gd name="T59" fmla="*/ 29 h 186"/>
                <a:gd name="T60" fmla="*/ 109 w 491"/>
                <a:gd name="T61" fmla="*/ 16 h 186"/>
                <a:gd name="T62" fmla="*/ 150 w 491"/>
                <a:gd name="T63" fmla="*/ 8 h 186"/>
                <a:gd name="T64" fmla="*/ 196 w 491"/>
                <a:gd name="T65" fmla="*/ 3 h 186"/>
                <a:gd name="T66" fmla="*/ 245 w 491"/>
                <a:gd name="T67" fmla="*/ 0 h 186"/>
                <a:gd name="T68" fmla="*/ 245 w 491"/>
                <a:gd name="T69" fmla="*/ 0 h 186"/>
                <a:gd name="T70" fmla="*/ 295 w 491"/>
                <a:gd name="T71" fmla="*/ 3 h 186"/>
                <a:gd name="T72" fmla="*/ 341 w 491"/>
                <a:gd name="T73" fmla="*/ 8 h 186"/>
                <a:gd name="T74" fmla="*/ 382 w 491"/>
                <a:gd name="T75" fmla="*/ 16 h 186"/>
                <a:gd name="T76" fmla="*/ 419 w 491"/>
                <a:gd name="T77" fmla="*/ 29 h 186"/>
                <a:gd name="T78" fmla="*/ 450 w 491"/>
                <a:gd name="T79" fmla="*/ 42 h 186"/>
                <a:gd name="T80" fmla="*/ 473 w 491"/>
                <a:gd name="T81" fmla="*/ 57 h 186"/>
                <a:gd name="T82" fmla="*/ 481 w 491"/>
                <a:gd name="T83" fmla="*/ 65 h 186"/>
                <a:gd name="T84" fmla="*/ 486 w 491"/>
                <a:gd name="T85" fmla="*/ 75 h 186"/>
                <a:gd name="T86" fmla="*/ 491 w 491"/>
                <a:gd name="T87" fmla="*/ 83 h 186"/>
                <a:gd name="T88" fmla="*/ 491 w 491"/>
                <a:gd name="T89" fmla="*/ 93 h 186"/>
                <a:gd name="T90" fmla="*/ 491 w 491"/>
                <a:gd name="T91" fmla="*/ 93 h 1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186"/>
                <a:gd name="T140" fmla="*/ 491 w 491"/>
                <a:gd name="T141" fmla="*/ 186 h 18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186">
                  <a:moveTo>
                    <a:pt x="491" y="93"/>
                  </a:moveTo>
                  <a:lnTo>
                    <a:pt x="491" y="93"/>
                  </a:lnTo>
                  <a:lnTo>
                    <a:pt x="491" y="104"/>
                  </a:lnTo>
                  <a:lnTo>
                    <a:pt x="486" y="111"/>
                  </a:lnTo>
                  <a:lnTo>
                    <a:pt x="481" y="122"/>
                  </a:lnTo>
                  <a:lnTo>
                    <a:pt x="473" y="129"/>
                  </a:lnTo>
                  <a:lnTo>
                    <a:pt x="450" y="145"/>
                  </a:lnTo>
                  <a:lnTo>
                    <a:pt x="419" y="160"/>
                  </a:lnTo>
                  <a:lnTo>
                    <a:pt x="382" y="171"/>
                  </a:lnTo>
                  <a:lnTo>
                    <a:pt x="341" y="178"/>
                  </a:lnTo>
                  <a:lnTo>
                    <a:pt x="295" y="184"/>
                  </a:lnTo>
                  <a:lnTo>
                    <a:pt x="245" y="186"/>
                  </a:lnTo>
                  <a:lnTo>
                    <a:pt x="196" y="184"/>
                  </a:lnTo>
                  <a:lnTo>
                    <a:pt x="150" y="178"/>
                  </a:lnTo>
                  <a:lnTo>
                    <a:pt x="109" y="171"/>
                  </a:lnTo>
                  <a:lnTo>
                    <a:pt x="72" y="160"/>
                  </a:lnTo>
                  <a:lnTo>
                    <a:pt x="41" y="145"/>
                  </a:lnTo>
                  <a:lnTo>
                    <a:pt x="21" y="129"/>
                  </a:lnTo>
                  <a:lnTo>
                    <a:pt x="10" y="122"/>
                  </a:lnTo>
                  <a:lnTo>
                    <a:pt x="5" y="111"/>
                  </a:lnTo>
                  <a:lnTo>
                    <a:pt x="3" y="104"/>
                  </a:lnTo>
                  <a:lnTo>
                    <a:pt x="0" y="93"/>
                  </a:lnTo>
                  <a:lnTo>
                    <a:pt x="3" y="83"/>
                  </a:lnTo>
                  <a:lnTo>
                    <a:pt x="5" y="75"/>
                  </a:lnTo>
                  <a:lnTo>
                    <a:pt x="10" y="65"/>
                  </a:lnTo>
                  <a:lnTo>
                    <a:pt x="21" y="57"/>
                  </a:lnTo>
                  <a:lnTo>
                    <a:pt x="41" y="42"/>
                  </a:lnTo>
                  <a:lnTo>
                    <a:pt x="72" y="29"/>
                  </a:lnTo>
                  <a:lnTo>
                    <a:pt x="109" y="16"/>
                  </a:lnTo>
                  <a:lnTo>
                    <a:pt x="150" y="8"/>
                  </a:lnTo>
                  <a:lnTo>
                    <a:pt x="196" y="3"/>
                  </a:lnTo>
                  <a:lnTo>
                    <a:pt x="245" y="0"/>
                  </a:lnTo>
                  <a:lnTo>
                    <a:pt x="295" y="3"/>
                  </a:lnTo>
                  <a:lnTo>
                    <a:pt x="341" y="8"/>
                  </a:lnTo>
                  <a:lnTo>
                    <a:pt x="382" y="16"/>
                  </a:lnTo>
                  <a:lnTo>
                    <a:pt x="419" y="29"/>
                  </a:lnTo>
                  <a:lnTo>
                    <a:pt x="450" y="42"/>
                  </a:lnTo>
                  <a:lnTo>
                    <a:pt x="473" y="57"/>
                  </a:lnTo>
                  <a:lnTo>
                    <a:pt x="481" y="65"/>
                  </a:lnTo>
                  <a:lnTo>
                    <a:pt x="486" y="75"/>
                  </a:lnTo>
                  <a:lnTo>
                    <a:pt x="491" y="83"/>
                  </a:lnTo>
                  <a:lnTo>
                    <a:pt x="491" y="93"/>
                  </a:lnTo>
                  <a:close/>
                </a:path>
              </a:pathLst>
            </a:custGeom>
            <a:solidFill>
              <a:srgbClr val="FFFFFF"/>
            </a:solidFill>
            <a:ln w="7938">
              <a:solidFill>
                <a:srgbClr val="000000"/>
              </a:solidFill>
              <a:round/>
              <a:headEnd/>
              <a:tailEnd/>
            </a:ln>
          </p:spPr>
          <p:txBody>
            <a:bodyPr/>
            <a:lstStyle/>
            <a:p>
              <a:endParaRPr lang="zh-CN" altLang="en-US"/>
            </a:p>
          </p:txBody>
        </p:sp>
        <p:sp>
          <p:nvSpPr>
            <p:cNvPr id="97310" name="Rectangle 28"/>
            <p:cNvSpPr>
              <a:spLocks noChangeArrowheads="1"/>
            </p:cNvSpPr>
            <p:nvPr/>
          </p:nvSpPr>
          <p:spPr bwMode="auto">
            <a:xfrm>
              <a:off x="3882" y="1810"/>
              <a:ext cx="6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rgbClr val="000000"/>
                  </a:solidFill>
                  <a:latin typeface="Myriad Roman" charset="0"/>
                  <a:ea typeface="宋体" panose="02010600030101010101" pitchFamily="2" charset="-122"/>
                </a:rPr>
                <a:t>Application</a:t>
              </a:r>
              <a:endParaRPr kumimoji="0" lang="en-US" altLang="zh-CN" sz="2400" b="1">
                <a:latin typeface="Arial" panose="020B0604020202020204" pitchFamily="34" charset="0"/>
                <a:ea typeface="宋体" panose="02010600030101010101" pitchFamily="2" charset="-122"/>
              </a:endParaRPr>
            </a:p>
          </p:txBody>
        </p:sp>
        <p:sp>
          <p:nvSpPr>
            <p:cNvPr id="97311" name="Rectangle 29"/>
            <p:cNvSpPr>
              <a:spLocks noChangeArrowheads="1"/>
            </p:cNvSpPr>
            <p:nvPr/>
          </p:nvSpPr>
          <p:spPr bwMode="auto">
            <a:xfrm>
              <a:off x="3820" y="1660"/>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rgbClr val="000000"/>
                  </a:solidFill>
                  <a:latin typeface="Myriad Roman" charset="0"/>
                  <a:ea typeface="宋体" panose="02010600030101010101" pitchFamily="2" charset="-122"/>
                </a:rPr>
                <a:t>Host</a:t>
              </a:r>
              <a:endParaRPr kumimoji="0" lang="en-US" altLang="zh-CN" sz="2400" b="1">
                <a:latin typeface="Arial" panose="020B0604020202020204" pitchFamily="34" charset="0"/>
                <a:ea typeface="宋体" panose="02010600030101010101" pitchFamily="2" charset="-122"/>
              </a:endParaRPr>
            </a:p>
          </p:txBody>
        </p:sp>
        <p:sp>
          <p:nvSpPr>
            <p:cNvPr id="97312" name="Freeform 30"/>
            <p:cNvSpPr>
              <a:spLocks/>
            </p:cNvSpPr>
            <p:nvPr/>
          </p:nvSpPr>
          <p:spPr bwMode="auto">
            <a:xfrm>
              <a:off x="1882" y="2069"/>
              <a:ext cx="2132" cy="706"/>
            </a:xfrm>
            <a:custGeom>
              <a:avLst/>
              <a:gdLst>
                <a:gd name="T0" fmla="*/ 0 w 2319"/>
                <a:gd name="T1" fmla="*/ 2 h 933"/>
                <a:gd name="T2" fmla="*/ 0 w 2319"/>
                <a:gd name="T3" fmla="*/ 2 h 933"/>
                <a:gd name="T4" fmla="*/ 15 w 2319"/>
                <a:gd name="T5" fmla="*/ 2 h 933"/>
                <a:gd name="T6" fmla="*/ 23 w 2319"/>
                <a:gd name="T7" fmla="*/ 2 h 933"/>
                <a:gd name="T8" fmla="*/ 29 w 2319"/>
                <a:gd name="T9" fmla="*/ 2 h 933"/>
                <a:gd name="T10" fmla="*/ 37 w 2319"/>
                <a:gd name="T11" fmla="*/ 2 h 933"/>
                <a:gd name="T12" fmla="*/ 42 w 2319"/>
                <a:gd name="T13" fmla="*/ 2 h 933"/>
                <a:gd name="T14" fmla="*/ 48 w 2319"/>
                <a:gd name="T15" fmla="*/ 2 h 933"/>
                <a:gd name="T16" fmla="*/ 54 w 2319"/>
                <a:gd name="T17" fmla="*/ 2 h 933"/>
                <a:gd name="T18" fmla="*/ 61 w 2319"/>
                <a:gd name="T19" fmla="*/ 2 h 933"/>
                <a:gd name="T20" fmla="*/ 66 w 2319"/>
                <a:gd name="T21" fmla="*/ 2 h 933"/>
                <a:gd name="T22" fmla="*/ 71 w 2319"/>
                <a:gd name="T23" fmla="*/ 2 h 933"/>
                <a:gd name="T24" fmla="*/ 75 w 2319"/>
                <a:gd name="T25" fmla="*/ 2 h 933"/>
                <a:gd name="T26" fmla="*/ 79 w 2319"/>
                <a:gd name="T27" fmla="*/ 2 h 933"/>
                <a:gd name="T28" fmla="*/ 86 w 2319"/>
                <a:gd name="T29" fmla="*/ 2 h 933"/>
                <a:gd name="T30" fmla="*/ 89 w 2319"/>
                <a:gd name="T31" fmla="*/ 2 h 933"/>
                <a:gd name="T32" fmla="*/ 93 w 2319"/>
                <a:gd name="T33" fmla="*/ 2 h 933"/>
                <a:gd name="T34" fmla="*/ 99 w 2319"/>
                <a:gd name="T35" fmla="*/ 2 h 933"/>
                <a:gd name="T36" fmla="*/ 101 w 2319"/>
                <a:gd name="T37" fmla="*/ 2 h 933"/>
                <a:gd name="T38" fmla="*/ 106 w 2319"/>
                <a:gd name="T39" fmla="*/ 2 h 933"/>
                <a:gd name="T40" fmla="*/ 110 w 2319"/>
                <a:gd name="T41" fmla="*/ 2 h 933"/>
                <a:gd name="T42" fmla="*/ 111 w 2319"/>
                <a:gd name="T43" fmla="*/ 2 h 933"/>
                <a:gd name="T44" fmla="*/ 117 w 2319"/>
                <a:gd name="T45" fmla="*/ 2 h 933"/>
                <a:gd name="T46" fmla="*/ 120 w 2319"/>
                <a:gd name="T47" fmla="*/ 2 h 933"/>
                <a:gd name="T48" fmla="*/ 121 w 2319"/>
                <a:gd name="T49" fmla="*/ 2 h 933"/>
                <a:gd name="T50" fmla="*/ 126 w 2319"/>
                <a:gd name="T51" fmla="*/ 2 h 933"/>
                <a:gd name="T52" fmla="*/ 129 w 2319"/>
                <a:gd name="T53" fmla="*/ 2 h 933"/>
                <a:gd name="T54" fmla="*/ 131 w 2319"/>
                <a:gd name="T55" fmla="*/ 2 h 933"/>
                <a:gd name="T56" fmla="*/ 134 w 2319"/>
                <a:gd name="T57" fmla="*/ 2 h 933"/>
                <a:gd name="T58" fmla="*/ 137 w 2319"/>
                <a:gd name="T59" fmla="*/ 2 h 933"/>
                <a:gd name="T60" fmla="*/ 140 w 2319"/>
                <a:gd name="T61" fmla="*/ 2 h 933"/>
                <a:gd name="T62" fmla="*/ 142 w 2319"/>
                <a:gd name="T63" fmla="*/ 2 h 933"/>
                <a:gd name="T64" fmla="*/ 143 w 2319"/>
                <a:gd name="T65" fmla="*/ 0 h 9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19"/>
                <a:gd name="T100" fmla="*/ 0 h 933"/>
                <a:gd name="T101" fmla="*/ 2319 w 2319"/>
                <a:gd name="T102" fmla="*/ 933 h 9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19" h="933">
                  <a:moveTo>
                    <a:pt x="0" y="933"/>
                  </a:moveTo>
                  <a:lnTo>
                    <a:pt x="0" y="933"/>
                  </a:lnTo>
                  <a:lnTo>
                    <a:pt x="243" y="930"/>
                  </a:lnTo>
                  <a:lnTo>
                    <a:pt x="359" y="928"/>
                  </a:lnTo>
                  <a:lnTo>
                    <a:pt x="470" y="922"/>
                  </a:lnTo>
                  <a:lnTo>
                    <a:pt x="576" y="915"/>
                  </a:lnTo>
                  <a:lnTo>
                    <a:pt x="677" y="907"/>
                  </a:lnTo>
                  <a:lnTo>
                    <a:pt x="775" y="897"/>
                  </a:lnTo>
                  <a:lnTo>
                    <a:pt x="870" y="886"/>
                  </a:lnTo>
                  <a:lnTo>
                    <a:pt x="961" y="873"/>
                  </a:lnTo>
                  <a:lnTo>
                    <a:pt x="1049" y="858"/>
                  </a:lnTo>
                  <a:lnTo>
                    <a:pt x="1131" y="842"/>
                  </a:lnTo>
                  <a:lnTo>
                    <a:pt x="1211" y="822"/>
                  </a:lnTo>
                  <a:lnTo>
                    <a:pt x="1289" y="801"/>
                  </a:lnTo>
                  <a:lnTo>
                    <a:pt x="1364" y="780"/>
                  </a:lnTo>
                  <a:lnTo>
                    <a:pt x="1433" y="755"/>
                  </a:lnTo>
                  <a:lnTo>
                    <a:pt x="1503" y="729"/>
                  </a:lnTo>
                  <a:lnTo>
                    <a:pt x="1568" y="700"/>
                  </a:lnTo>
                  <a:lnTo>
                    <a:pt x="1632" y="669"/>
                  </a:lnTo>
                  <a:lnTo>
                    <a:pt x="1692" y="638"/>
                  </a:lnTo>
                  <a:lnTo>
                    <a:pt x="1751" y="602"/>
                  </a:lnTo>
                  <a:lnTo>
                    <a:pt x="1805" y="566"/>
                  </a:lnTo>
                  <a:lnTo>
                    <a:pt x="1860" y="527"/>
                  </a:lnTo>
                  <a:lnTo>
                    <a:pt x="1914" y="486"/>
                  </a:lnTo>
                  <a:lnTo>
                    <a:pt x="1963" y="442"/>
                  </a:lnTo>
                  <a:lnTo>
                    <a:pt x="2012" y="396"/>
                  </a:lnTo>
                  <a:lnTo>
                    <a:pt x="2061" y="347"/>
                  </a:lnTo>
                  <a:lnTo>
                    <a:pt x="2105" y="295"/>
                  </a:lnTo>
                  <a:lnTo>
                    <a:pt x="2151" y="241"/>
                  </a:lnTo>
                  <a:lnTo>
                    <a:pt x="2193" y="186"/>
                  </a:lnTo>
                  <a:lnTo>
                    <a:pt x="2237" y="127"/>
                  </a:lnTo>
                  <a:lnTo>
                    <a:pt x="2278" y="65"/>
                  </a:lnTo>
                  <a:lnTo>
                    <a:pt x="2319" y="0"/>
                  </a:lnTo>
                </a:path>
              </a:pathLst>
            </a:custGeom>
            <a:noFill/>
            <a:ln w="49213">
              <a:solidFill>
                <a:srgbClr val="9933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313" name="Freeform 31"/>
            <p:cNvSpPr>
              <a:spLocks/>
            </p:cNvSpPr>
            <p:nvPr/>
          </p:nvSpPr>
          <p:spPr bwMode="auto">
            <a:xfrm>
              <a:off x="3848" y="1766"/>
              <a:ext cx="491" cy="186"/>
            </a:xfrm>
            <a:custGeom>
              <a:avLst/>
              <a:gdLst>
                <a:gd name="T0" fmla="*/ 491 w 491"/>
                <a:gd name="T1" fmla="*/ 93 h 186"/>
                <a:gd name="T2" fmla="*/ 491 w 491"/>
                <a:gd name="T3" fmla="*/ 93 h 186"/>
                <a:gd name="T4" fmla="*/ 491 w 491"/>
                <a:gd name="T5" fmla="*/ 104 h 186"/>
                <a:gd name="T6" fmla="*/ 486 w 491"/>
                <a:gd name="T7" fmla="*/ 111 h 186"/>
                <a:gd name="T8" fmla="*/ 481 w 491"/>
                <a:gd name="T9" fmla="*/ 122 h 186"/>
                <a:gd name="T10" fmla="*/ 473 w 491"/>
                <a:gd name="T11" fmla="*/ 129 h 186"/>
                <a:gd name="T12" fmla="*/ 450 w 491"/>
                <a:gd name="T13" fmla="*/ 145 h 186"/>
                <a:gd name="T14" fmla="*/ 419 w 491"/>
                <a:gd name="T15" fmla="*/ 160 h 186"/>
                <a:gd name="T16" fmla="*/ 382 w 491"/>
                <a:gd name="T17" fmla="*/ 171 h 186"/>
                <a:gd name="T18" fmla="*/ 341 w 491"/>
                <a:gd name="T19" fmla="*/ 178 h 186"/>
                <a:gd name="T20" fmla="*/ 295 w 491"/>
                <a:gd name="T21" fmla="*/ 184 h 186"/>
                <a:gd name="T22" fmla="*/ 245 w 491"/>
                <a:gd name="T23" fmla="*/ 186 h 186"/>
                <a:gd name="T24" fmla="*/ 245 w 491"/>
                <a:gd name="T25" fmla="*/ 186 h 186"/>
                <a:gd name="T26" fmla="*/ 196 w 491"/>
                <a:gd name="T27" fmla="*/ 184 h 186"/>
                <a:gd name="T28" fmla="*/ 150 w 491"/>
                <a:gd name="T29" fmla="*/ 178 h 186"/>
                <a:gd name="T30" fmla="*/ 109 w 491"/>
                <a:gd name="T31" fmla="*/ 171 h 186"/>
                <a:gd name="T32" fmla="*/ 72 w 491"/>
                <a:gd name="T33" fmla="*/ 160 h 186"/>
                <a:gd name="T34" fmla="*/ 41 w 491"/>
                <a:gd name="T35" fmla="*/ 145 h 186"/>
                <a:gd name="T36" fmla="*/ 21 w 491"/>
                <a:gd name="T37" fmla="*/ 129 h 186"/>
                <a:gd name="T38" fmla="*/ 10 w 491"/>
                <a:gd name="T39" fmla="*/ 122 h 186"/>
                <a:gd name="T40" fmla="*/ 5 w 491"/>
                <a:gd name="T41" fmla="*/ 111 h 186"/>
                <a:gd name="T42" fmla="*/ 3 w 491"/>
                <a:gd name="T43" fmla="*/ 104 h 186"/>
                <a:gd name="T44" fmla="*/ 0 w 491"/>
                <a:gd name="T45" fmla="*/ 93 h 186"/>
                <a:gd name="T46" fmla="*/ 0 w 491"/>
                <a:gd name="T47" fmla="*/ 93 h 186"/>
                <a:gd name="T48" fmla="*/ 3 w 491"/>
                <a:gd name="T49" fmla="*/ 83 h 186"/>
                <a:gd name="T50" fmla="*/ 5 w 491"/>
                <a:gd name="T51" fmla="*/ 75 h 186"/>
                <a:gd name="T52" fmla="*/ 10 w 491"/>
                <a:gd name="T53" fmla="*/ 65 h 186"/>
                <a:gd name="T54" fmla="*/ 21 w 491"/>
                <a:gd name="T55" fmla="*/ 57 h 186"/>
                <a:gd name="T56" fmla="*/ 41 w 491"/>
                <a:gd name="T57" fmla="*/ 42 h 186"/>
                <a:gd name="T58" fmla="*/ 72 w 491"/>
                <a:gd name="T59" fmla="*/ 29 h 186"/>
                <a:gd name="T60" fmla="*/ 109 w 491"/>
                <a:gd name="T61" fmla="*/ 16 h 186"/>
                <a:gd name="T62" fmla="*/ 150 w 491"/>
                <a:gd name="T63" fmla="*/ 8 h 186"/>
                <a:gd name="T64" fmla="*/ 196 w 491"/>
                <a:gd name="T65" fmla="*/ 3 h 186"/>
                <a:gd name="T66" fmla="*/ 245 w 491"/>
                <a:gd name="T67" fmla="*/ 0 h 186"/>
                <a:gd name="T68" fmla="*/ 245 w 491"/>
                <a:gd name="T69" fmla="*/ 0 h 186"/>
                <a:gd name="T70" fmla="*/ 295 w 491"/>
                <a:gd name="T71" fmla="*/ 3 h 186"/>
                <a:gd name="T72" fmla="*/ 341 w 491"/>
                <a:gd name="T73" fmla="*/ 8 h 186"/>
                <a:gd name="T74" fmla="*/ 382 w 491"/>
                <a:gd name="T75" fmla="*/ 16 h 186"/>
                <a:gd name="T76" fmla="*/ 419 w 491"/>
                <a:gd name="T77" fmla="*/ 29 h 186"/>
                <a:gd name="T78" fmla="*/ 450 w 491"/>
                <a:gd name="T79" fmla="*/ 42 h 186"/>
                <a:gd name="T80" fmla="*/ 473 w 491"/>
                <a:gd name="T81" fmla="*/ 57 h 186"/>
                <a:gd name="T82" fmla="*/ 481 w 491"/>
                <a:gd name="T83" fmla="*/ 65 h 186"/>
                <a:gd name="T84" fmla="*/ 486 w 491"/>
                <a:gd name="T85" fmla="*/ 75 h 186"/>
                <a:gd name="T86" fmla="*/ 491 w 491"/>
                <a:gd name="T87" fmla="*/ 83 h 186"/>
                <a:gd name="T88" fmla="*/ 491 w 491"/>
                <a:gd name="T89" fmla="*/ 93 h 186"/>
                <a:gd name="T90" fmla="*/ 491 w 491"/>
                <a:gd name="T91" fmla="*/ 93 h 1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186"/>
                <a:gd name="T140" fmla="*/ 491 w 491"/>
                <a:gd name="T141" fmla="*/ 186 h 18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186">
                  <a:moveTo>
                    <a:pt x="491" y="93"/>
                  </a:moveTo>
                  <a:lnTo>
                    <a:pt x="491" y="93"/>
                  </a:lnTo>
                  <a:lnTo>
                    <a:pt x="491" y="104"/>
                  </a:lnTo>
                  <a:lnTo>
                    <a:pt x="486" y="111"/>
                  </a:lnTo>
                  <a:lnTo>
                    <a:pt x="481" y="122"/>
                  </a:lnTo>
                  <a:lnTo>
                    <a:pt x="473" y="129"/>
                  </a:lnTo>
                  <a:lnTo>
                    <a:pt x="450" y="145"/>
                  </a:lnTo>
                  <a:lnTo>
                    <a:pt x="419" y="160"/>
                  </a:lnTo>
                  <a:lnTo>
                    <a:pt x="382" y="171"/>
                  </a:lnTo>
                  <a:lnTo>
                    <a:pt x="341" y="178"/>
                  </a:lnTo>
                  <a:lnTo>
                    <a:pt x="295" y="184"/>
                  </a:lnTo>
                  <a:lnTo>
                    <a:pt x="245" y="186"/>
                  </a:lnTo>
                  <a:lnTo>
                    <a:pt x="196" y="184"/>
                  </a:lnTo>
                  <a:lnTo>
                    <a:pt x="150" y="178"/>
                  </a:lnTo>
                  <a:lnTo>
                    <a:pt x="109" y="171"/>
                  </a:lnTo>
                  <a:lnTo>
                    <a:pt x="72" y="160"/>
                  </a:lnTo>
                  <a:lnTo>
                    <a:pt x="41" y="145"/>
                  </a:lnTo>
                  <a:lnTo>
                    <a:pt x="21" y="129"/>
                  </a:lnTo>
                  <a:lnTo>
                    <a:pt x="10" y="122"/>
                  </a:lnTo>
                  <a:lnTo>
                    <a:pt x="5" y="111"/>
                  </a:lnTo>
                  <a:lnTo>
                    <a:pt x="3" y="104"/>
                  </a:lnTo>
                  <a:lnTo>
                    <a:pt x="0" y="93"/>
                  </a:lnTo>
                  <a:lnTo>
                    <a:pt x="3" y="83"/>
                  </a:lnTo>
                  <a:lnTo>
                    <a:pt x="5" y="75"/>
                  </a:lnTo>
                  <a:lnTo>
                    <a:pt x="10" y="65"/>
                  </a:lnTo>
                  <a:lnTo>
                    <a:pt x="21" y="57"/>
                  </a:lnTo>
                  <a:lnTo>
                    <a:pt x="41" y="42"/>
                  </a:lnTo>
                  <a:lnTo>
                    <a:pt x="72" y="29"/>
                  </a:lnTo>
                  <a:lnTo>
                    <a:pt x="109" y="16"/>
                  </a:lnTo>
                  <a:lnTo>
                    <a:pt x="150" y="8"/>
                  </a:lnTo>
                  <a:lnTo>
                    <a:pt x="196" y="3"/>
                  </a:lnTo>
                  <a:lnTo>
                    <a:pt x="245" y="0"/>
                  </a:lnTo>
                  <a:lnTo>
                    <a:pt x="295" y="3"/>
                  </a:lnTo>
                  <a:lnTo>
                    <a:pt x="341" y="8"/>
                  </a:lnTo>
                  <a:lnTo>
                    <a:pt x="382" y="16"/>
                  </a:lnTo>
                  <a:lnTo>
                    <a:pt x="419" y="29"/>
                  </a:lnTo>
                  <a:lnTo>
                    <a:pt x="450" y="42"/>
                  </a:lnTo>
                  <a:lnTo>
                    <a:pt x="473" y="57"/>
                  </a:lnTo>
                  <a:lnTo>
                    <a:pt x="481" y="65"/>
                  </a:lnTo>
                  <a:lnTo>
                    <a:pt x="486" y="75"/>
                  </a:lnTo>
                  <a:lnTo>
                    <a:pt x="491" y="83"/>
                  </a:lnTo>
                  <a:lnTo>
                    <a:pt x="491" y="93"/>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314" name="Freeform 32"/>
            <p:cNvSpPr>
              <a:spLocks/>
            </p:cNvSpPr>
            <p:nvPr/>
          </p:nvSpPr>
          <p:spPr bwMode="auto">
            <a:xfrm>
              <a:off x="4073" y="1929"/>
              <a:ext cx="54" cy="21"/>
            </a:xfrm>
            <a:custGeom>
              <a:avLst/>
              <a:gdLst>
                <a:gd name="T0" fmla="*/ 0 w 54"/>
                <a:gd name="T1" fmla="*/ 0 h 21"/>
                <a:gd name="T2" fmla="*/ 10 w 54"/>
                <a:gd name="T3" fmla="*/ 21 h 21"/>
                <a:gd name="T4" fmla="*/ 10 w 54"/>
                <a:gd name="T5" fmla="*/ 21 h 21"/>
                <a:gd name="T6" fmla="*/ 23 w 54"/>
                <a:gd name="T7" fmla="*/ 21 h 21"/>
                <a:gd name="T8" fmla="*/ 51 w 54"/>
                <a:gd name="T9" fmla="*/ 21 h 21"/>
                <a:gd name="T10" fmla="*/ 51 w 54"/>
                <a:gd name="T11" fmla="*/ 21 h 21"/>
                <a:gd name="T12" fmla="*/ 54 w 54"/>
                <a:gd name="T13" fmla="*/ 18 h 21"/>
                <a:gd name="T14" fmla="*/ 49 w 54"/>
                <a:gd name="T15" fmla="*/ 15 h 21"/>
                <a:gd name="T16" fmla="*/ 31 w 54"/>
                <a:gd name="T17" fmla="*/ 10 h 21"/>
                <a:gd name="T18" fmla="*/ 0 w 54"/>
                <a:gd name="T19" fmla="*/ 0 h 21"/>
                <a:gd name="T20" fmla="*/ 0 w 54"/>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0" y="0"/>
                  </a:moveTo>
                  <a:lnTo>
                    <a:pt x="10" y="21"/>
                  </a:lnTo>
                  <a:lnTo>
                    <a:pt x="23" y="21"/>
                  </a:lnTo>
                  <a:lnTo>
                    <a:pt x="51" y="21"/>
                  </a:lnTo>
                  <a:lnTo>
                    <a:pt x="54" y="18"/>
                  </a:lnTo>
                  <a:lnTo>
                    <a:pt x="49" y="15"/>
                  </a:lnTo>
                  <a:lnTo>
                    <a:pt x="31"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315" name="Freeform 33"/>
            <p:cNvSpPr>
              <a:spLocks/>
            </p:cNvSpPr>
            <p:nvPr/>
          </p:nvSpPr>
          <p:spPr bwMode="auto">
            <a:xfrm>
              <a:off x="2133" y="3561"/>
              <a:ext cx="302" cy="26"/>
            </a:xfrm>
            <a:custGeom>
              <a:avLst/>
              <a:gdLst>
                <a:gd name="T0" fmla="*/ 0 w 302"/>
                <a:gd name="T1" fmla="*/ 26 h 26"/>
                <a:gd name="T2" fmla="*/ 31 w 302"/>
                <a:gd name="T3" fmla="*/ 0 h 26"/>
                <a:gd name="T4" fmla="*/ 269 w 302"/>
                <a:gd name="T5" fmla="*/ 0 h 26"/>
                <a:gd name="T6" fmla="*/ 302 w 302"/>
                <a:gd name="T7" fmla="*/ 26 h 26"/>
                <a:gd name="T8" fmla="*/ 0 w 302"/>
                <a:gd name="T9" fmla="*/ 26 h 26"/>
                <a:gd name="T10" fmla="*/ 0 w 302"/>
                <a:gd name="T11" fmla="*/ 26 h 26"/>
                <a:gd name="T12" fmla="*/ 0 60000 65536"/>
                <a:gd name="T13" fmla="*/ 0 60000 65536"/>
                <a:gd name="T14" fmla="*/ 0 60000 65536"/>
                <a:gd name="T15" fmla="*/ 0 60000 65536"/>
                <a:gd name="T16" fmla="*/ 0 60000 65536"/>
                <a:gd name="T17" fmla="*/ 0 60000 65536"/>
                <a:gd name="T18" fmla="*/ 0 w 302"/>
                <a:gd name="T19" fmla="*/ 0 h 26"/>
                <a:gd name="T20" fmla="*/ 302 w 302"/>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302" h="26">
                  <a:moveTo>
                    <a:pt x="0" y="26"/>
                  </a:moveTo>
                  <a:lnTo>
                    <a:pt x="31" y="0"/>
                  </a:lnTo>
                  <a:lnTo>
                    <a:pt x="269" y="0"/>
                  </a:lnTo>
                  <a:lnTo>
                    <a:pt x="302" y="26"/>
                  </a:lnTo>
                  <a:lnTo>
                    <a:pt x="0" y="26"/>
                  </a:lnTo>
                  <a:close/>
                </a:path>
              </a:pathLst>
            </a:custGeom>
            <a:solidFill>
              <a:srgbClr val="CCCCCC"/>
            </a:solidFill>
            <a:ln w="7938">
              <a:solidFill>
                <a:srgbClr val="000000"/>
              </a:solidFill>
              <a:round/>
              <a:headEnd/>
              <a:tailEnd/>
            </a:ln>
          </p:spPr>
          <p:txBody>
            <a:bodyPr/>
            <a:lstStyle/>
            <a:p>
              <a:endParaRPr lang="zh-CN" altLang="en-US"/>
            </a:p>
          </p:txBody>
        </p:sp>
        <p:sp>
          <p:nvSpPr>
            <p:cNvPr id="97316" name="Rectangle 34"/>
            <p:cNvSpPr>
              <a:spLocks noChangeArrowheads="1"/>
            </p:cNvSpPr>
            <p:nvPr/>
          </p:nvSpPr>
          <p:spPr bwMode="auto">
            <a:xfrm>
              <a:off x="2133" y="3587"/>
              <a:ext cx="302" cy="62"/>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17" name="Rectangle 35"/>
            <p:cNvSpPr>
              <a:spLocks noChangeArrowheads="1"/>
            </p:cNvSpPr>
            <p:nvPr/>
          </p:nvSpPr>
          <p:spPr bwMode="auto">
            <a:xfrm>
              <a:off x="2123" y="3677"/>
              <a:ext cx="323" cy="13"/>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18" name="Freeform 36"/>
            <p:cNvSpPr>
              <a:spLocks/>
            </p:cNvSpPr>
            <p:nvPr/>
          </p:nvSpPr>
          <p:spPr bwMode="auto">
            <a:xfrm>
              <a:off x="2123" y="3649"/>
              <a:ext cx="323" cy="28"/>
            </a:xfrm>
            <a:custGeom>
              <a:avLst/>
              <a:gdLst>
                <a:gd name="T0" fmla="*/ 0 w 323"/>
                <a:gd name="T1" fmla="*/ 28 h 28"/>
                <a:gd name="T2" fmla="*/ 36 w 323"/>
                <a:gd name="T3" fmla="*/ 0 h 28"/>
                <a:gd name="T4" fmla="*/ 286 w 323"/>
                <a:gd name="T5" fmla="*/ 0 h 28"/>
                <a:gd name="T6" fmla="*/ 323 w 323"/>
                <a:gd name="T7" fmla="*/ 28 h 28"/>
                <a:gd name="T8" fmla="*/ 0 w 323"/>
                <a:gd name="T9" fmla="*/ 28 h 28"/>
                <a:gd name="T10" fmla="*/ 0 w 323"/>
                <a:gd name="T11" fmla="*/ 28 h 28"/>
                <a:gd name="T12" fmla="*/ 0 60000 65536"/>
                <a:gd name="T13" fmla="*/ 0 60000 65536"/>
                <a:gd name="T14" fmla="*/ 0 60000 65536"/>
                <a:gd name="T15" fmla="*/ 0 60000 65536"/>
                <a:gd name="T16" fmla="*/ 0 60000 65536"/>
                <a:gd name="T17" fmla="*/ 0 60000 65536"/>
                <a:gd name="T18" fmla="*/ 0 w 323"/>
                <a:gd name="T19" fmla="*/ 0 h 28"/>
                <a:gd name="T20" fmla="*/ 323 w 323"/>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23" h="28">
                  <a:moveTo>
                    <a:pt x="0" y="28"/>
                  </a:moveTo>
                  <a:lnTo>
                    <a:pt x="36" y="0"/>
                  </a:lnTo>
                  <a:lnTo>
                    <a:pt x="286" y="0"/>
                  </a:lnTo>
                  <a:lnTo>
                    <a:pt x="323" y="28"/>
                  </a:lnTo>
                  <a:lnTo>
                    <a:pt x="0" y="28"/>
                  </a:lnTo>
                  <a:close/>
                </a:path>
              </a:pathLst>
            </a:custGeom>
            <a:solidFill>
              <a:srgbClr val="CCCCCC"/>
            </a:solidFill>
            <a:ln w="7938">
              <a:solidFill>
                <a:srgbClr val="000000"/>
              </a:solidFill>
              <a:round/>
              <a:headEnd/>
              <a:tailEnd/>
            </a:ln>
          </p:spPr>
          <p:txBody>
            <a:bodyPr/>
            <a:lstStyle/>
            <a:p>
              <a:endParaRPr lang="zh-CN" altLang="en-US"/>
            </a:p>
          </p:txBody>
        </p:sp>
        <p:sp>
          <p:nvSpPr>
            <p:cNvPr id="97319" name="Freeform 37"/>
            <p:cNvSpPr>
              <a:spLocks/>
            </p:cNvSpPr>
            <p:nvPr/>
          </p:nvSpPr>
          <p:spPr bwMode="auto">
            <a:xfrm>
              <a:off x="2177" y="3414"/>
              <a:ext cx="214" cy="21"/>
            </a:xfrm>
            <a:custGeom>
              <a:avLst/>
              <a:gdLst>
                <a:gd name="T0" fmla="*/ 0 w 214"/>
                <a:gd name="T1" fmla="*/ 21 h 21"/>
                <a:gd name="T2" fmla="*/ 23 w 214"/>
                <a:gd name="T3" fmla="*/ 0 h 21"/>
                <a:gd name="T4" fmla="*/ 188 w 214"/>
                <a:gd name="T5" fmla="*/ 0 h 21"/>
                <a:gd name="T6" fmla="*/ 214 w 214"/>
                <a:gd name="T7" fmla="*/ 21 h 21"/>
                <a:gd name="T8" fmla="*/ 0 w 214"/>
                <a:gd name="T9" fmla="*/ 21 h 21"/>
                <a:gd name="T10" fmla="*/ 0 w 214"/>
                <a:gd name="T11" fmla="*/ 21 h 21"/>
                <a:gd name="T12" fmla="*/ 0 60000 65536"/>
                <a:gd name="T13" fmla="*/ 0 60000 65536"/>
                <a:gd name="T14" fmla="*/ 0 60000 65536"/>
                <a:gd name="T15" fmla="*/ 0 60000 65536"/>
                <a:gd name="T16" fmla="*/ 0 60000 65536"/>
                <a:gd name="T17" fmla="*/ 0 60000 65536"/>
                <a:gd name="T18" fmla="*/ 0 w 214"/>
                <a:gd name="T19" fmla="*/ 0 h 21"/>
                <a:gd name="T20" fmla="*/ 214 w 214"/>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4" h="21">
                  <a:moveTo>
                    <a:pt x="0" y="21"/>
                  </a:moveTo>
                  <a:lnTo>
                    <a:pt x="23" y="0"/>
                  </a:lnTo>
                  <a:lnTo>
                    <a:pt x="188" y="0"/>
                  </a:lnTo>
                  <a:lnTo>
                    <a:pt x="214" y="21"/>
                  </a:lnTo>
                  <a:lnTo>
                    <a:pt x="0" y="21"/>
                  </a:lnTo>
                  <a:close/>
                </a:path>
              </a:pathLst>
            </a:custGeom>
            <a:solidFill>
              <a:srgbClr val="CCCCCC"/>
            </a:solidFill>
            <a:ln w="7938">
              <a:solidFill>
                <a:srgbClr val="000000"/>
              </a:solidFill>
              <a:round/>
              <a:headEnd/>
              <a:tailEnd/>
            </a:ln>
          </p:spPr>
          <p:txBody>
            <a:bodyPr/>
            <a:lstStyle/>
            <a:p>
              <a:endParaRPr lang="zh-CN" altLang="en-US"/>
            </a:p>
          </p:txBody>
        </p:sp>
        <p:sp>
          <p:nvSpPr>
            <p:cNvPr id="97320" name="Rectangle 38"/>
            <p:cNvSpPr>
              <a:spLocks noChangeArrowheads="1"/>
            </p:cNvSpPr>
            <p:nvPr/>
          </p:nvSpPr>
          <p:spPr bwMode="auto">
            <a:xfrm>
              <a:off x="2177" y="3435"/>
              <a:ext cx="214" cy="142"/>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21" name="Rectangle 39"/>
            <p:cNvSpPr>
              <a:spLocks noChangeArrowheads="1"/>
            </p:cNvSpPr>
            <p:nvPr/>
          </p:nvSpPr>
          <p:spPr bwMode="auto">
            <a:xfrm>
              <a:off x="2195" y="3453"/>
              <a:ext cx="176" cy="108"/>
            </a:xfrm>
            <a:prstGeom prst="rect">
              <a:avLst/>
            </a:prstGeom>
            <a:solidFill>
              <a:srgbClr val="FFFFFF"/>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22" name="Freeform 40"/>
            <p:cNvSpPr>
              <a:spLocks/>
            </p:cNvSpPr>
            <p:nvPr/>
          </p:nvSpPr>
          <p:spPr bwMode="auto">
            <a:xfrm>
              <a:off x="3900" y="3566"/>
              <a:ext cx="302" cy="29"/>
            </a:xfrm>
            <a:custGeom>
              <a:avLst/>
              <a:gdLst>
                <a:gd name="T0" fmla="*/ 0 w 302"/>
                <a:gd name="T1" fmla="*/ 29 h 29"/>
                <a:gd name="T2" fmla="*/ 31 w 302"/>
                <a:gd name="T3" fmla="*/ 0 h 29"/>
                <a:gd name="T4" fmla="*/ 268 w 302"/>
                <a:gd name="T5" fmla="*/ 0 h 29"/>
                <a:gd name="T6" fmla="*/ 302 w 302"/>
                <a:gd name="T7" fmla="*/ 29 h 29"/>
                <a:gd name="T8" fmla="*/ 0 w 302"/>
                <a:gd name="T9" fmla="*/ 29 h 29"/>
                <a:gd name="T10" fmla="*/ 0 w 302"/>
                <a:gd name="T11" fmla="*/ 29 h 29"/>
                <a:gd name="T12" fmla="*/ 0 60000 65536"/>
                <a:gd name="T13" fmla="*/ 0 60000 65536"/>
                <a:gd name="T14" fmla="*/ 0 60000 65536"/>
                <a:gd name="T15" fmla="*/ 0 60000 65536"/>
                <a:gd name="T16" fmla="*/ 0 60000 65536"/>
                <a:gd name="T17" fmla="*/ 0 60000 65536"/>
                <a:gd name="T18" fmla="*/ 0 w 302"/>
                <a:gd name="T19" fmla="*/ 0 h 29"/>
                <a:gd name="T20" fmla="*/ 302 w 302"/>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02" h="29">
                  <a:moveTo>
                    <a:pt x="0" y="29"/>
                  </a:moveTo>
                  <a:lnTo>
                    <a:pt x="31" y="0"/>
                  </a:lnTo>
                  <a:lnTo>
                    <a:pt x="268" y="0"/>
                  </a:lnTo>
                  <a:lnTo>
                    <a:pt x="302" y="29"/>
                  </a:lnTo>
                  <a:lnTo>
                    <a:pt x="0" y="29"/>
                  </a:lnTo>
                  <a:close/>
                </a:path>
              </a:pathLst>
            </a:custGeom>
            <a:solidFill>
              <a:srgbClr val="CCCCCC"/>
            </a:solidFill>
            <a:ln w="7938">
              <a:solidFill>
                <a:srgbClr val="000000"/>
              </a:solidFill>
              <a:round/>
              <a:headEnd/>
              <a:tailEnd/>
            </a:ln>
          </p:spPr>
          <p:txBody>
            <a:bodyPr/>
            <a:lstStyle/>
            <a:p>
              <a:endParaRPr lang="zh-CN" altLang="en-US"/>
            </a:p>
          </p:txBody>
        </p:sp>
        <p:sp>
          <p:nvSpPr>
            <p:cNvPr id="97323" name="Rectangle 41"/>
            <p:cNvSpPr>
              <a:spLocks noChangeArrowheads="1"/>
            </p:cNvSpPr>
            <p:nvPr/>
          </p:nvSpPr>
          <p:spPr bwMode="auto">
            <a:xfrm>
              <a:off x="3900" y="3595"/>
              <a:ext cx="302" cy="62"/>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24" name="Rectangle 42"/>
            <p:cNvSpPr>
              <a:spLocks noChangeArrowheads="1"/>
            </p:cNvSpPr>
            <p:nvPr/>
          </p:nvSpPr>
          <p:spPr bwMode="auto">
            <a:xfrm>
              <a:off x="3889" y="3685"/>
              <a:ext cx="323" cy="13"/>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25" name="Freeform 43"/>
            <p:cNvSpPr>
              <a:spLocks/>
            </p:cNvSpPr>
            <p:nvPr/>
          </p:nvSpPr>
          <p:spPr bwMode="auto">
            <a:xfrm>
              <a:off x="3889" y="3657"/>
              <a:ext cx="323" cy="28"/>
            </a:xfrm>
            <a:custGeom>
              <a:avLst/>
              <a:gdLst>
                <a:gd name="T0" fmla="*/ 0 w 323"/>
                <a:gd name="T1" fmla="*/ 28 h 28"/>
                <a:gd name="T2" fmla="*/ 37 w 323"/>
                <a:gd name="T3" fmla="*/ 0 h 28"/>
                <a:gd name="T4" fmla="*/ 287 w 323"/>
                <a:gd name="T5" fmla="*/ 0 h 28"/>
                <a:gd name="T6" fmla="*/ 323 w 323"/>
                <a:gd name="T7" fmla="*/ 28 h 28"/>
                <a:gd name="T8" fmla="*/ 0 w 323"/>
                <a:gd name="T9" fmla="*/ 28 h 28"/>
                <a:gd name="T10" fmla="*/ 0 w 323"/>
                <a:gd name="T11" fmla="*/ 28 h 28"/>
                <a:gd name="T12" fmla="*/ 0 60000 65536"/>
                <a:gd name="T13" fmla="*/ 0 60000 65536"/>
                <a:gd name="T14" fmla="*/ 0 60000 65536"/>
                <a:gd name="T15" fmla="*/ 0 60000 65536"/>
                <a:gd name="T16" fmla="*/ 0 60000 65536"/>
                <a:gd name="T17" fmla="*/ 0 60000 65536"/>
                <a:gd name="T18" fmla="*/ 0 w 323"/>
                <a:gd name="T19" fmla="*/ 0 h 28"/>
                <a:gd name="T20" fmla="*/ 323 w 323"/>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23" h="28">
                  <a:moveTo>
                    <a:pt x="0" y="28"/>
                  </a:moveTo>
                  <a:lnTo>
                    <a:pt x="37" y="0"/>
                  </a:lnTo>
                  <a:lnTo>
                    <a:pt x="287" y="0"/>
                  </a:lnTo>
                  <a:lnTo>
                    <a:pt x="323" y="28"/>
                  </a:lnTo>
                  <a:lnTo>
                    <a:pt x="0" y="28"/>
                  </a:lnTo>
                  <a:close/>
                </a:path>
              </a:pathLst>
            </a:custGeom>
            <a:solidFill>
              <a:srgbClr val="CCCCCC"/>
            </a:solidFill>
            <a:ln w="7938">
              <a:solidFill>
                <a:srgbClr val="000000"/>
              </a:solidFill>
              <a:round/>
              <a:headEnd/>
              <a:tailEnd/>
            </a:ln>
          </p:spPr>
          <p:txBody>
            <a:bodyPr/>
            <a:lstStyle/>
            <a:p>
              <a:endParaRPr lang="zh-CN" altLang="en-US"/>
            </a:p>
          </p:txBody>
        </p:sp>
        <p:sp>
          <p:nvSpPr>
            <p:cNvPr id="97326" name="Freeform 44"/>
            <p:cNvSpPr>
              <a:spLocks/>
            </p:cNvSpPr>
            <p:nvPr/>
          </p:nvSpPr>
          <p:spPr bwMode="auto">
            <a:xfrm>
              <a:off x="3944" y="3422"/>
              <a:ext cx="214" cy="20"/>
            </a:xfrm>
            <a:custGeom>
              <a:avLst/>
              <a:gdLst>
                <a:gd name="T0" fmla="*/ 0 w 214"/>
                <a:gd name="T1" fmla="*/ 20 h 20"/>
                <a:gd name="T2" fmla="*/ 23 w 214"/>
                <a:gd name="T3" fmla="*/ 0 h 20"/>
                <a:gd name="T4" fmla="*/ 191 w 214"/>
                <a:gd name="T5" fmla="*/ 0 h 20"/>
                <a:gd name="T6" fmla="*/ 214 w 214"/>
                <a:gd name="T7" fmla="*/ 20 h 20"/>
                <a:gd name="T8" fmla="*/ 0 w 214"/>
                <a:gd name="T9" fmla="*/ 20 h 20"/>
                <a:gd name="T10" fmla="*/ 0 w 214"/>
                <a:gd name="T11" fmla="*/ 20 h 20"/>
                <a:gd name="T12" fmla="*/ 0 60000 65536"/>
                <a:gd name="T13" fmla="*/ 0 60000 65536"/>
                <a:gd name="T14" fmla="*/ 0 60000 65536"/>
                <a:gd name="T15" fmla="*/ 0 60000 65536"/>
                <a:gd name="T16" fmla="*/ 0 60000 65536"/>
                <a:gd name="T17" fmla="*/ 0 60000 65536"/>
                <a:gd name="T18" fmla="*/ 0 w 214"/>
                <a:gd name="T19" fmla="*/ 0 h 20"/>
                <a:gd name="T20" fmla="*/ 214 w 214"/>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214" h="20">
                  <a:moveTo>
                    <a:pt x="0" y="20"/>
                  </a:moveTo>
                  <a:lnTo>
                    <a:pt x="23" y="0"/>
                  </a:lnTo>
                  <a:lnTo>
                    <a:pt x="191" y="0"/>
                  </a:lnTo>
                  <a:lnTo>
                    <a:pt x="214" y="20"/>
                  </a:lnTo>
                  <a:lnTo>
                    <a:pt x="0" y="20"/>
                  </a:lnTo>
                  <a:close/>
                </a:path>
              </a:pathLst>
            </a:custGeom>
            <a:solidFill>
              <a:srgbClr val="CCCCCC"/>
            </a:solidFill>
            <a:ln w="7938">
              <a:solidFill>
                <a:srgbClr val="000000"/>
              </a:solidFill>
              <a:round/>
              <a:headEnd/>
              <a:tailEnd/>
            </a:ln>
          </p:spPr>
          <p:txBody>
            <a:bodyPr/>
            <a:lstStyle/>
            <a:p>
              <a:endParaRPr lang="zh-CN" altLang="en-US"/>
            </a:p>
          </p:txBody>
        </p:sp>
        <p:sp>
          <p:nvSpPr>
            <p:cNvPr id="97327" name="Rectangle 45"/>
            <p:cNvSpPr>
              <a:spLocks noChangeArrowheads="1"/>
            </p:cNvSpPr>
            <p:nvPr/>
          </p:nvSpPr>
          <p:spPr bwMode="auto">
            <a:xfrm>
              <a:off x="3944" y="3442"/>
              <a:ext cx="214" cy="142"/>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28" name="Rectangle 46"/>
            <p:cNvSpPr>
              <a:spLocks noChangeArrowheads="1"/>
            </p:cNvSpPr>
            <p:nvPr/>
          </p:nvSpPr>
          <p:spPr bwMode="auto">
            <a:xfrm>
              <a:off x="3962" y="3458"/>
              <a:ext cx="175" cy="111"/>
            </a:xfrm>
            <a:prstGeom prst="rect">
              <a:avLst/>
            </a:prstGeom>
            <a:solidFill>
              <a:srgbClr val="FFFFFF"/>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29" name="Freeform 47"/>
            <p:cNvSpPr>
              <a:spLocks/>
            </p:cNvSpPr>
            <p:nvPr/>
          </p:nvSpPr>
          <p:spPr bwMode="auto">
            <a:xfrm>
              <a:off x="2123" y="2061"/>
              <a:ext cx="302" cy="26"/>
            </a:xfrm>
            <a:custGeom>
              <a:avLst/>
              <a:gdLst>
                <a:gd name="T0" fmla="*/ 0 w 302"/>
                <a:gd name="T1" fmla="*/ 26 h 26"/>
                <a:gd name="T2" fmla="*/ 31 w 302"/>
                <a:gd name="T3" fmla="*/ 0 h 26"/>
                <a:gd name="T4" fmla="*/ 271 w 302"/>
                <a:gd name="T5" fmla="*/ 0 h 26"/>
                <a:gd name="T6" fmla="*/ 302 w 302"/>
                <a:gd name="T7" fmla="*/ 26 h 26"/>
                <a:gd name="T8" fmla="*/ 0 w 302"/>
                <a:gd name="T9" fmla="*/ 26 h 26"/>
                <a:gd name="T10" fmla="*/ 0 w 302"/>
                <a:gd name="T11" fmla="*/ 26 h 26"/>
                <a:gd name="T12" fmla="*/ 0 60000 65536"/>
                <a:gd name="T13" fmla="*/ 0 60000 65536"/>
                <a:gd name="T14" fmla="*/ 0 60000 65536"/>
                <a:gd name="T15" fmla="*/ 0 60000 65536"/>
                <a:gd name="T16" fmla="*/ 0 60000 65536"/>
                <a:gd name="T17" fmla="*/ 0 60000 65536"/>
                <a:gd name="T18" fmla="*/ 0 w 302"/>
                <a:gd name="T19" fmla="*/ 0 h 26"/>
                <a:gd name="T20" fmla="*/ 302 w 302"/>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302" h="26">
                  <a:moveTo>
                    <a:pt x="0" y="26"/>
                  </a:moveTo>
                  <a:lnTo>
                    <a:pt x="31" y="0"/>
                  </a:lnTo>
                  <a:lnTo>
                    <a:pt x="271" y="0"/>
                  </a:lnTo>
                  <a:lnTo>
                    <a:pt x="302" y="26"/>
                  </a:lnTo>
                  <a:lnTo>
                    <a:pt x="0" y="26"/>
                  </a:lnTo>
                  <a:close/>
                </a:path>
              </a:pathLst>
            </a:custGeom>
            <a:solidFill>
              <a:srgbClr val="CCCCCC"/>
            </a:solidFill>
            <a:ln w="7938">
              <a:solidFill>
                <a:srgbClr val="000000"/>
              </a:solidFill>
              <a:round/>
              <a:headEnd/>
              <a:tailEnd/>
            </a:ln>
          </p:spPr>
          <p:txBody>
            <a:bodyPr/>
            <a:lstStyle/>
            <a:p>
              <a:endParaRPr lang="zh-CN" altLang="en-US"/>
            </a:p>
          </p:txBody>
        </p:sp>
        <p:sp>
          <p:nvSpPr>
            <p:cNvPr id="97330" name="Rectangle 48"/>
            <p:cNvSpPr>
              <a:spLocks noChangeArrowheads="1"/>
            </p:cNvSpPr>
            <p:nvPr/>
          </p:nvSpPr>
          <p:spPr bwMode="auto">
            <a:xfrm>
              <a:off x="2123" y="2087"/>
              <a:ext cx="302" cy="64"/>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31" name="Rectangle 49"/>
            <p:cNvSpPr>
              <a:spLocks noChangeArrowheads="1"/>
            </p:cNvSpPr>
            <p:nvPr/>
          </p:nvSpPr>
          <p:spPr bwMode="auto">
            <a:xfrm>
              <a:off x="2115" y="2179"/>
              <a:ext cx="320" cy="11"/>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32" name="Freeform 50"/>
            <p:cNvSpPr>
              <a:spLocks/>
            </p:cNvSpPr>
            <p:nvPr/>
          </p:nvSpPr>
          <p:spPr bwMode="auto">
            <a:xfrm>
              <a:off x="2115" y="2151"/>
              <a:ext cx="320" cy="28"/>
            </a:xfrm>
            <a:custGeom>
              <a:avLst/>
              <a:gdLst>
                <a:gd name="T0" fmla="*/ 0 w 320"/>
                <a:gd name="T1" fmla="*/ 28 h 28"/>
                <a:gd name="T2" fmla="*/ 33 w 320"/>
                <a:gd name="T3" fmla="*/ 0 h 28"/>
                <a:gd name="T4" fmla="*/ 287 w 320"/>
                <a:gd name="T5" fmla="*/ 0 h 28"/>
                <a:gd name="T6" fmla="*/ 320 w 320"/>
                <a:gd name="T7" fmla="*/ 28 h 28"/>
                <a:gd name="T8" fmla="*/ 0 w 320"/>
                <a:gd name="T9" fmla="*/ 28 h 28"/>
                <a:gd name="T10" fmla="*/ 0 w 320"/>
                <a:gd name="T11" fmla="*/ 28 h 28"/>
                <a:gd name="T12" fmla="*/ 0 60000 65536"/>
                <a:gd name="T13" fmla="*/ 0 60000 65536"/>
                <a:gd name="T14" fmla="*/ 0 60000 65536"/>
                <a:gd name="T15" fmla="*/ 0 60000 65536"/>
                <a:gd name="T16" fmla="*/ 0 60000 65536"/>
                <a:gd name="T17" fmla="*/ 0 60000 65536"/>
                <a:gd name="T18" fmla="*/ 0 w 320"/>
                <a:gd name="T19" fmla="*/ 0 h 28"/>
                <a:gd name="T20" fmla="*/ 320 w 320"/>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20" h="28">
                  <a:moveTo>
                    <a:pt x="0" y="28"/>
                  </a:moveTo>
                  <a:lnTo>
                    <a:pt x="33" y="0"/>
                  </a:lnTo>
                  <a:lnTo>
                    <a:pt x="287" y="0"/>
                  </a:lnTo>
                  <a:lnTo>
                    <a:pt x="320" y="28"/>
                  </a:lnTo>
                  <a:lnTo>
                    <a:pt x="0" y="28"/>
                  </a:lnTo>
                  <a:close/>
                </a:path>
              </a:pathLst>
            </a:custGeom>
            <a:solidFill>
              <a:srgbClr val="CCCCCC"/>
            </a:solidFill>
            <a:ln w="7938">
              <a:solidFill>
                <a:srgbClr val="000000"/>
              </a:solidFill>
              <a:round/>
              <a:headEnd/>
              <a:tailEnd/>
            </a:ln>
          </p:spPr>
          <p:txBody>
            <a:bodyPr/>
            <a:lstStyle/>
            <a:p>
              <a:endParaRPr lang="zh-CN" altLang="en-US"/>
            </a:p>
          </p:txBody>
        </p:sp>
        <p:sp>
          <p:nvSpPr>
            <p:cNvPr id="97333" name="Freeform 51"/>
            <p:cNvSpPr>
              <a:spLocks/>
            </p:cNvSpPr>
            <p:nvPr/>
          </p:nvSpPr>
          <p:spPr bwMode="auto">
            <a:xfrm>
              <a:off x="2167" y="1916"/>
              <a:ext cx="214" cy="21"/>
            </a:xfrm>
            <a:custGeom>
              <a:avLst/>
              <a:gdLst>
                <a:gd name="T0" fmla="*/ 0 w 214"/>
                <a:gd name="T1" fmla="*/ 21 h 21"/>
                <a:gd name="T2" fmla="*/ 23 w 214"/>
                <a:gd name="T3" fmla="*/ 0 h 21"/>
                <a:gd name="T4" fmla="*/ 191 w 214"/>
                <a:gd name="T5" fmla="*/ 0 h 21"/>
                <a:gd name="T6" fmla="*/ 214 w 214"/>
                <a:gd name="T7" fmla="*/ 21 h 21"/>
                <a:gd name="T8" fmla="*/ 0 w 214"/>
                <a:gd name="T9" fmla="*/ 21 h 21"/>
                <a:gd name="T10" fmla="*/ 0 w 214"/>
                <a:gd name="T11" fmla="*/ 21 h 21"/>
                <a:gd name="T12" fmla="*/ 0 60000 65536"/>
                <a:gd name="T13" fmla="*/ 0 60000 65536"/>
                <a:gd name="T14" fmla="*/ 0 60000 65536"/>
                <a:gd name="T15" fmla="*/ 0 60000 65536"/>
                <a:gd name="T16" fmla="*/ 0 60000 65536"/>
                <a:gd name="T17" fmla="*/ 0 60000 65536"/>
                <a:gd name="T18" fmla="*/ 0 w 214"/>
                <a:gd name="T19" fmla="*/ 0 h 21"/>
                <a:gd name="T20" fmla="*/ 214 w 214"/>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4" h="21">
                  <a:moveTo>
                    <a:pt x="0" y="21"/>
                  </a:moveTo>
                  <a:lnTo>
                    <a:pt x="23" y="0"/>
                  </a:lnTo>
                  <a:lnTo>
                    <a:pt x="191" y="0"/>
                  </a:lnTo>
                  <a:lnTo>
                    <a:pt x="214" y="21"/>
                  </a:lnTo>
                  <a:lnTo>
                    <a:pt x="0" y="21"/>
                  </a:lnTo>
                  <a:close/>
                </a:path>
              </a:pathLst>
            </a:custGeom>
            <a:solidFill>
              <a:srgbClr val="CCCCCC"/>
            </a:solidFill>
            <a:ln w="7938">
              <a:solidFill>
                <a:srgbClr val="000000"/>
              </a:solidFill>
              <a:round/>
              <a:headEnd/>
              <a:tailEnd/>
            </a:ln>
          </p:spPr>
          <p:txBody>
            <a:bodyPr/>
            <a:lstStyle/>
            <a:p>
              <a:endParaRPr lang="zh-CN" altLang="en-US"/>
            </a:p>
          </p:txBody>
        </p:sp>
        <p:sp>
          <p:nvSpPr>
            <p:cNvPr id="97334" name="Rectangle 52"/>
            <p:cNvSpPr>
              <a:spLocks noChangeArrowheads="1"/>
            </p:cNvSpPr>
            <p:nvPr/>
          </p:nvSpPr>
          <p:spPr bwMode="auto">
            <a:xfrm>
              <a:off x="2167" y="1937"/>
              <a:ext cx="214" cy="142"/>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35" name="Rectangle 53"/>
            <p:cNvSpPr>
              <a:spLocks noChangeArrowheads="1"/>
            </p:cNvSpPr>
            <p:nvPr/>
          </p:nvSpPr>
          <p:spPr bwMode="auto">
            <a:xfrm>
              <a:off x="2187" y="1952"/>
              <a:ext cx="176" cy="109"/>
            </a:xfrm>
            <a:prstGeom prst="rect">
              <a:avLst/>
            </a:prstGeom>
            <a:solidFill>
              <a:srgbClr val="FFFFFF"/>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7336" name="Freeform 54"/>
            <p:cNvSpPr>
              <a:spLocks/>
            </p:cNvSpPr>
            <p:nvPr/>
          </p:nvSpPr>
          <p:spPr bwMode="auto">
            <a:xfrm>
              <a:off x="1927" y="2115"/>
              <a:ext cx="2223" cy="797"/>
            </a:xfrm>
            <a:custGeom>
              <a:avLst/>
              <a:gdLst>
                <a:gd name="T0" fmla="*/ 0 w 2319"/>
                <a:gd name="T1" fmla="*/ 5 h 933"/>
                <a:gd name="T2" fmla="*/ 0 w 2319"/>
                <a:gd name="T3" fmla="*/ 5 h 933"/>
                <a:gd name="T4" fmla="*/ 60 w 2319"/>
                <a:gd name="T5" fmla="*/ 5 h 933"/>
                <a:gd name="T6" fmla="*/ 88 w 2319"/>
                <a:gd name="T7" fmla="*/ 5 h 933"/>
                <a:gd name="T8" fmla="*/ 117 w 2319"/>
                <a:gd name="T9" fmla="*/ 5 h 933"/>
                <a:gd name="T10" fmla="*/ 142 w 2319"/>
                <a:gd name="T11" fmla="*/ 5 h 933"/>
                <a:gd name="T12" fmla="*/ 167 w 2319"/>
                <a:gd name="T13" fmla="*/ 5 h 933"/>
                <a:gd name="T14" fmla="*/ 192 w 2319"/>
                <a:gd name="T15" fmla="*/ 5 h 933"/>
                <a:gd name="T16" fmla="*/ 215 w 2319"/>
                <a:gd name="T17" fmla="*/ 5 h 933"/>
                <a:gd name="T18" fmla="*/ 238 w 2319"/>
                <a:gd name="T19" fmla="*/ 5 h 933"/>
                <a:gd name="T20" fmla="*/ 261 w 2319"/>
                <a:gd name="T21" fmla="*/ 5 h 933"/>
                <a:gd name="T22" fmla="*/ 280 w 2319"/>
                <a:gd name="T23" fmla="*/ 5 h 933"/>
                <a:gd name="T24" fmla="*/ 300 w 2319"/>
                <a:gd name="T25" fmla="*/ 5 h 933"/>
                <a:gd name="T26" fmla="*/ 319 w 2319"/>
                <a:gd name="T27" fmla="*/ 4 h 933"/>
                <a:gd name="T28" fmla="*/ 338 w 2319"/>
                <a:gd name="T29" fmla="*/ 4 h 933"/>
                <a:gd name="T30" fmla="*/ 356 w 2319"/>
                <a:gd name="T31" fmla="*/ 4 h 933"/>
                <a:gd name="T32" fmla="*/ 371 w 2319"/>
                <a:gd name="T33" fmla="*/ 4 h 933"/>
                <a:gd name="T34" fmla="*/ 387 w 2319"/>
                <a:gd name="T35" fmla="*/ 4 h 933"/>
                <a:gd name="T36" fmla="*/ 404 w 2319"/>
                <a:gd name="T37" fmla="*/ 3 h 933"/>
                <a:gd name="T38" fmla="*/ 420 w 2319"/>
                <a:gd name="T39" fmla="*/ 3 h 933"/>
                <a:gd name="T40" fmla="*/ 435 w 2319"/>
                <a:gd name="T41" fmla="*/ 3 h 933"/>
                <a:gd name="T42" fmla="*/ 448 w 2319"/>
                <a:gd name="T43" fmla="*/ 3 h 933"/>
                <a:gd name="T44" fmla="*/ 459 w 2319"/>
                <a:gd name="T45" fmla="*/ 3 h 933"/>
                <a:gd name="T46" fmla="*/ 475 w 2319"/>
                <a:gd name="T47" fmla="*/ 3 h 933"/>
                <a:gd name="T48" fmla="*/ 486 w 2319"/>
                <a:gd name="T49" fmla="*/ 3 h 933"/>
                <a:gd name="T50" fmla="*/ 499 w 2319"/>
                <a:gd name="T51" fmla="*/ 3 h 933"/>
                <a:gd name="T52" fmla="*/ 512 w 2319"/>
                <a:gd name="T53" fmla="*/ 3 h 933"/>
                <a:gd name="T54" fmla="*/ 521 w 2319"/>
                <a:gd name="T55" fmla="*/ 3 h 933"/>
                <a:gd name="T56" fmla="*/ 535 w 2319"/>
                <a:gd name="T57" fmla="*/ 3 h 933"/>
                <a:gd name="T58" fmla="*/ 544 w 2319"/>
                <a:gd name="T59" fmla="*/ 3 h 933"/>
                <a:gd name="T60" fmla="*/ 554 w 2319"/>
                <a:gd name="T61" fmla="*/ 3 h 933"/>
                <a:gd name="T62" fmla="*/ 566 w 2319"/>
                <a:gd name="T63" fmla="*/ 3 h 933"/>
                <a:gd name="T64" fmla="*/ 575 w 2319"/>
                <a:gd name="T65" fmla="*/ 0 h 9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19"/>
                <a:gd name="T100" fmla="*/ 0 h 933"/>
                <a:gd name="T101" fmla="*/ 2319 w 2319"/>
                <a:gd name="T102" fmla="*/ 933 h 9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19" h="933">
                  <a:moveTo>
                    <a:pt x="0" y="933"/>
                  </a:moveTo>
                  <a:lnTo>
                    <a:pt x="0" y="933"/>
                  </a:lnTo>
                  <a:lnTo>
                    <a:pt x="243" y="930"/>
                  </a:lnTo>
                  <a:lnTo>
                    <a:pt x="359" y="928"/>
                  </a:lnTo>
                  <a:lnTo>
                    <a:pt x="470" y="922"/>
                  </a:lnTo>
                  <a:lnTo>
                    <a:pt x="576" y="915"/>
                  </a:lnTo>
                  <a:lnTo>
                    <a:pt x="677" y="907"/>
                  </a:lnTo>
                  <a:lnTo>
                    <a:pt x="775" y="897"/>
                  </a:lnTo>
                  <a:lnTo>
                    <a:pt x="870" y="886"/>
                  </a:lnTo>
                  <a:lnTo>
                    <a:pt x="961" y="873"/>
                  </a:lnTo>
                  <a:lnTo>
                    <a:pt x="1049" y="858"/>
                  </a:lnTo>
                  <a:lnTo>
                    <a:pt x="1131" y="842"/>
                  </a:lnTo>
                  <a:lnTo>
                    <a:pt x="1211" y="822"/>
                  </a:lnTo>
                  <a:lnTo>
                    <a:pt x="1289" y="801"/>
                  </a:lnTo>
                  <a:lnTo>
                    <a:pt x="1364" y="780"/>
                  </a:lnTo>
                  <a:lnTo>
                    <a:pt x="1433" y="755"/>
                  </a:lnTo>
                  <a:lnTo>
                    <a:pt x="1503" y="729"/>
                  </a:lnTo>
                  <a:lnTo>
                    <a:pt x="1568" y="700"/>
                  </a:lnTo>
                  <a:lnTo>
                    <a:pt x="1632" y="669"/>
                  </a:lnTo>
                  <a:lnTo>
                    <a:pt x="1692" y="638"/>
                  </a:lnTo>
                  <a:lnTo>
                    <a:pt x="1751" y="602"/>
                  </a:lnTo>
                  <a:lnTo>
                    <a:pt x="1805" y="566"/>
                  </a:lnTo>
                  <a:lnTo>
                    <a:pt x="1860" y="527"/>
                  </a:lnTo>
                  <a:lnTo>
                    <a:pt x="1914" y="486"/>
                  </a:lnTo>
                  <a:lnTo>
                    <a:pt x="1963" y="442"/>
                  </a:lnTo>
                  <a:lnTo>
                    <a:pt x="2012" y="396"/>
                  </a:lnTo>
                  <a:lnTo>
                    <a:pt x="2061" y="347"/>
                  </a:lnTo>
                  <a:lnTo>
                    <a:pt x="2105" y="295"/>
                  </a:lnTo>
                  <a:lnTo>
                    <a:pt x="2151" y="241"/>
                  </a:lnTo>
                  <a:lnTo>
                    <a:pt x="2193" y="186"/>
                  </a:lnTo>
                  <a:lnTo>
                    <a:pt x="2237" y="127"/>
                  </a:lnTo>
                  <a:lnTo>
                    <a:pt x="2278" y="65"/>
                  </a:lnTo>
                  <a:lnTo>
                    <a:pt x="2319" y="0"/>
                  </a:lnTo>
                </a:path>
              </a:pathLst>
            </a:custGeom>
            <a:noFill/>
            <a:ln w="49213">
              <a:solidFill>
                <a:srgbClr val="339933"/>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337" name="Rectangle 55"/>
            <p:cNvSpPr>
              <a:spLocks noChangeArrowheads="1"/>
            </p:cNvSpPr>
            <p:nvPr/>
          </p:nvSpPr>
          <p:spPr bwMode="auto">
            <a:xfrm>
              <a:off x="3198" y="2795"/>
              <a:ext cx="3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b="1">
                  <a:latin typeface="Arial" panose="020B0604020202020204" pitchFamily="34" charset="0"/>
                  <a:ea typeface="宋体" panose="02010600030101010101" pitchFamily="2" charset="-122"/>
                </a:rPr>
                <a:t>应用</a:t>
              </a:r>
              <a:r>
                <a:rPr kumimoji="0" lang="en-US" altLang="zh-CN" sz="1800" b="1">
                  <a:latin typeface="Arial" panose="020B0604020202020204" pitchFamily="34" charset="0"/>
                  <a:ea typeface="宋体" panose="02010600030101010101" pitchFamily="2" charset="-122"/>
                </a:rPr>
                <a:t>2</a:t>
              </a:r>
            </a:p>
          </p:txBody>
        </p:sp>
      </p:grpSp>
      <p:sp>
        <p:nvSpPr>
          <p:cNvPr id="97286" name="Text Box 56"/>
          <p:cNvSpPr txBox="1">
            <a:spLocks noChangeArrowheads="1"/>
          </p:cNvSpPr>
          <p:nvPr/>
        </p:nvSpPr>
        <p:spPr bwMode="auto">
          <a:xfrm>
            <a:off x="3863975" y="5084763"/>
            <a:ext cx="920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3333CC"/>
                </a:solidFill>
                <a:latin typeface="Arial" panose="020B0604020202020204" pitchFamily="34" charset="0"/>
                <a:ea typeface="宋体" panose="02010600030101010101" pitchFamily="2" charset="-122"/>
              </a:rPr>
              <a:t>Host A</a:t>
            </a:r>
          </a:p>
        </p:txBody>
      </p:sp>
      <p:sp>
        <p:nvSpPr>
          <p:cNvPr id="97287" name="Text Box 57"/>
          <p:cNvSpPr txBox="1">
            <a:spLocks noChangeArrowheads="1"/>
          </p:cNvSpPr>
          <p:nvPr/>
        </p:nvSpPr>
        <p:spPr bwMode="auto">
          <a:xfrm>
            <a:off x="8328025" y="3429001"/>
            <a:ext cx="920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3333CC"/>
                </a:solidFill>
                <a:latin typeface="Arial" panose="020B0604020202020204" pitchFamily="34" charset="0"/>
                <a:ea typeface="宋体" panose="02010600030101010101" pitchFamily="2" charset="-122"/>
              </a:rPr>
              <a:t>Host B</a:t>
            </a:r>
          </a:p>
        </p:txBody>
      </p:sp>
    </p:spTree>
    <p:extLst>
      <p:ext uri="{BB962C8B-B14F-4D97-AF65-F5344CB8AC3E}">
        <p14:creationId xmlns:p14="http://schemas.microsoft.com/office/powerpoint/2010/main" val="21544769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zh-CN" altLang="en-US"/>
              <a:t>通用服务</a:t>
            </a:r>
          </a:p>
        </p:txBody>
      </p:sp>
      <p:sp>
        <p:nvSpPr>
          <p:cNvPr id="69635" name="Rectangle 3"/>
          <p:cNvSpPr>
            <a:spLocks noGrp="1" noChangeArrowheads="1"/>
          </p:cNvSpPr>
          <p:nvPr>
            <p:ph type="body" idx="1"/>
          </p:nvPr>
        </p:nvSpPr>
        <p:spPr>
          <a:xfrm>
            <a:off x="935568" y="1484784"/>
            <a:ext cx="10705048" cy="5256212"/>
          </a:xfrm>
        </p:spPr>
        <p:txBody>
          <a:bodyPr/>
          <a:lstStyle/>
          <a:p>
            <a:pPr>
              <a:defRPr/>
            </a:pPr>
            <a:r>
              <a:rPr lang="zh-CN" altLang="en-US" sz="2800" dirty="0"/>
              <a:t>什么是通用服务？</a:t>
            </a:r>
          </a:p>
          <a:p>
            <a:pPr lvl="1">
              <a:defRPr/>
            </a:pPr>
            <a:r>
              <a:rPr lang="zh-CN" altLang="en-US" sz="2400" dirty="0"/>
              <a:t>一些可以被应用重复调用的构件</a:t>
            </a:r>
          </a:p>
          <a:p>
            <a:pPr>
              <a:defRPr/>
            </a:pPr>
            <a:endParaRPr lang="en-US" altLang="zh-CN" sz="2800" dirty="0"/>
          </a:p>
          <a:p>
            <a:pPr>
              <a:defRPr/>
            </a:pPr>
            <a:r>
              <a:rPr lang="zh-CN" altLang="en-US" sz="2800" dirty="0"/>
              <a:t>相同的通信模式</a:t>
            </a:r>
          </a:p>
          <a:p>
            <a:pPr lvl="1">
              <a:defRPr/>
            </a:pPr>
            <a:r>
              <a:rPr lang="zh-CN" altLang="en-US" sz="2400" dirty="0"/>
              <a:t>相同的通信需求</a:t>
            </a:r>
          </a:p>
          <a:p>
            <a:pPr lvl="1">
              <a:defRPr/>
            </a:pPr>
            <a:r>
              <a:rPr lang="zh-CN" altLang="en-US" sz="2400" dirty="0"/>
              <a:t>两种基本通信模式</a:t>
            </a:r>
          </a:p>
          <a:p>
            <a:pPr lvl="2">
              <a:defRPr/>
            </a:pPr>
            <a:r>
              <a:rPr lang="zh-CN" altLang="en-US" b="1" i="1" dirty="0">
                <a:solidFill>
                  <a:srgbClr val="0066FF"/>
                </a:solidFill>
                <a:effectLst>
                  <a:outerShdw blurRad="38100" dist="38100" dir="2700000" algn="tl">
                    <a:srgbClr val="C0C0C0"/>
                  </a:outerShdw>
                </a:effectLst>
              </a:rPr>
              <a:t>请求</a:t>
            </a:r>
            <a:r>
              <a:rPr lang="en-US" altLang="zh-CN" b="1" i="1" dirty="0">
                <a:solidFill>
                  <a:srgbClr val="0066FF"/>
                </a:solidFill>
                <a:effectLst>
                  <a:outerShdw blurRad="38100" dist="38100" dir="2700000" algn="tl">
                    <a:srgbClr val="C0C0C0"/>
                  </a:outerShdw>
                </a:effectLst>
              </a:rPr>
              <a:t>/</a:t>
            </a:r>
            <a:r>
              <a:rPr lang="zh-CN" altLang="en-US" b="1" i="1" dirty="0">
                <a:solidFill>
                  <a:srgbClr val="0066FF"/>
                </a:solidFill>
                <a:effectLst>
                  <a:outerShdw blurRad="38100" dist="38100" dir="2700000" algn="tl">
                    <a:srgbClr val="C0C0C0"/>
                  </a:outerShdw>
                </a:effectLst>
              </a:rPr>
              <a:t>响应</a:t>
            </a:r>
            <a:r>
              <a:rPr lang="en-US" altLang="zh-CN" b="1" i="1" dirty="0">
                <a:solidFill>
                  <a:srgbClr val="0066FF"/>
                </a:solidFill>
                <a:effectLst>
                  <a:outerShdw blurRad="38100" dist="38100" dir="2700000" algn="tl">
                    <a:srgbClr val="C0C0C0"/>
                  </a:outerShdw>
                </a:effectLst>
              </a:rPr>
              <a:t>:   </a:t>
            </a:r>
            <a:r>
              <a:rPr lang="zh-CN" altLang="en-US" dirty="0"/>
              <a:t>保证源端发送的每一个消息均可以被目的端所接收，且每一个分组仅传送一次</a:t>
            </a:r>
            <a:r>
              <a:rPr lang="en-US" altLang="zh-CN" dirty="0"/>
              <a:t>.</a:t>
            </a:r>
          </a:p>
          <a:p>
            <a:pPr lvl="2">
              <a:defRPr/>
            </a:pPr>
            <a:r>
              <a:rPr lang="zh-CN" altLang="en-US" b="1" i="1" dirty="0">
                <a:solidFill>
                  <a:srgbClr val="0066FF"/>
                </a:solidFill>
                <a:effectLst>
                  <a:outerShdw blurRad="38100" dist="38100" dir="2700000" algn="tl">
                    <a:srgbClr val="C0C0C0"/>
                  </a:outerShdw>
                </a:effectLst>
              </a:rPr>
              <a:t>消息流</a:t>
            </a:r>
            <a:r>
              <a:rPr lang="en-US" altLang="zh-CN" b="1" i="1" dirty="0">
                <a:solidFill>
                  <a:srgbClr val="0066FF"/>
                </a:solidFill>
                <a:effectLst>
                  <a:outerShdw blurRad="38100" dist="38100" dir="2700000" algn="tl">
                    <a:srgbClr val="C0C0C0"/>
                  </a:outerShdw>
                </a:effectLst>
              </a:rPr>
              <a:t>:</a:t>
            </a:r>
            <a:r>
              <a:rPr lang="en-US" altLang="zh-CN" dirty="0">
                <a:solidFill>
                  <a:srgbClr val="0066FF"/>
                </a:solidFill>
              </a:rPr>
              <a:t>   </a:t>
            </a:r>
            <a:r>
              <a:rPr lang="zh-CN" altLang="en-US" dirty="0"/>
              <a:t>支持单向和双向传输</a:t>
            </a:r>
            <a:r>
              <a:rPr lang="en-US" altLang="zh-CN" dirty="0"/>
              <a:t>,</a:t>
            </a:r>
            <a:r>
              <a:rPr lang="zh-CN" altLang="en-US" dirty="0"/>
              <a:t>且支持不同的延迟特性</a:t>
            </a:r>
            <a:r>
              <a:rPr lang="en-US" altLang="zh-CN" dirty="0"/>
              <a:t>, </a:t>
            </a:r>
            <a:r>
              <a:rPr lang="zh-CN" altLang="en-US" dirty="0"/>
              <a:t>需要保证传送的消息必须按序到达，支持多点播送</a:t>
            </a:r>
            <a:r>
              <a:rPr lang="en-US" altLang="zh-CN" dirty="0"/>
              <a:t>.</a:t>
            </a:r>
          </a:p>
        </p:txBody>
      </p:sp>
    </p:spTree>
    <p:extLst>
      <p:ext uri="{BB962C8B-B14F-4D97-AF65-F5344CB8AC3E}">
        <p14:creationId xmlns:p14="http://schemas.microsoft.com/office/powerpoint/2010/main" val="1082070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96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zh-CN" altLang="en-US"/>
              <a:t>通用服务</a:t>
            </a:r>
            <a:endParaRPr lang="en-US" altLang="zh-CN"/>
          </a:p>
        </p:txBody>
      </p:sp>
      <p:sp>
        <p:nvSpPr>
          <p:cNvPr id="70659" name="Rectangle 3"/>
          <p:cNvSpPr>
            <a:spLocks noGrp="1" noChangeArrowheads="1"/>
          </p:cNvSpPr>
          <p:nvPr>
            <p:ph type="body" idx="1"/>
          </p:nvPr>
        </p:nvSpPr>
        <p:spPr>
          <a:xfrm>
            <a:off x="1920428" y="1485155"/>
            <a:ext cx="8229600" cy="5256213"/>
          </a:xfrm>
        </p:spPr>
        <p:txBody>
          <a:bodyPr/>
          <a:lstStyle/>
          <a:p>
            <a:pPr>
              <a:defRPr/>
            </a:pPr>
            <a:r>
              <a:rPr lang="zh-CN" altLang="en-US" sz="2600" b="1" i="1" dirty="0">
                <a:solidFill>
                  <a:srgbClr val="0066FF"/>
                </a:solidFill>
                <a:effectLst>
                  <a:outerShdw blurRad="38100" dist="38100" dir="2700000" algn="tl">
                    <a:srgbClr val="C0C0C0"/>
                  </a:outerShdw>
                </a:effectLst>
              </a:rPr>
              <a:t>讨论</a:t>
            </a:r>
            <a:r>
              <a:rPr lang="en-US" altLang="zh-CN" sz="2600" b="1" i="1" dirty="0">
                <a:solidFill>
                  <a:srgbClr val="0066FF"/>
                </a:solidFill>
                <a:effectLst>
                  <a:outerShdw blurRad="38100" dist="38100" dir="2700000" algn="tl">
                    <a:srgbClr val="C0C0C0"/>
                  </a:outerShdw>
                </a:effectLst>
              </a:rPr>
              <a:t>:</a:t>
            </a:r>
            <a:r>
              <a:rPr lang="en-US" altLang="zh-CN" sz="2600" dirty="0">
                <a:solidFill>
                  <a:srgbClr val="0066FF"/>
                </a:solidFill>
              </a:rPr>
              <a:t>  </a:t>
            </a:r>
            <a:r>
              <a:rPr lang="zh-CN" altLang="en-US" sz="2600" dirty="0"/>
              <a:t>如何实现</a:t>
            </a:r>
            <a:r>
              <a:rPr lang="en-US" altLang="zh-CN" sz="2600" dirty="0"/>
              <a:t>?</a:t>
            </a:r>
          </a:p>
          <a:p>
            <a:pPr lvl="1">
              <a:defRPr/>
            </a:pPr>
            <a:r>
              <a:rPr lang="zh-CN" altLang="en-US" sz="2200" dirty="0"/>
              <a:t>主机与网络之间的功能分配问题</a:t>
            </a:r>
            <a:endParaRPr lang="en-US" altLang="zh-CN" sz="2200" dirty="0"/>
          </a:p>
          <a:p>
            <a:pPr lvl="1">
              <a:defRPr/>
            </a:pPr>
            <a:endParaRPr lang="zh-CN" altLang="en-US" sz="2200" dirty="0"/>
          </a:p>
        </p:txBody>
      </p:sp>
      <p:grpSp>
        <p:nvGrpSpPr>
          <p:cNvPr id="99332" name="Group 4"/>
          <p:cNvGrpSpPr>
            <a:grpSpLocks/>
          </p:cNvGrpSpPr>
          <p:nvPr/>
        </p:nvGrpSpPr>
        <p:grpSpPr bwMode="auto">
          <a:xfrm>
            <a:off x="1631504" y="2564655"/>
            <a:ext cx="4300537" cy="2892425"/>
            <a:chOff x="310" y="1706"/>
            <a:chExt cx="2996" cy="1822"/>
          </a:xfrm>
        </p:grpSpPr>
        <p:sp>
          <p:nvSpPr>
            <p:cNvPr id="99396" name="AutoShape 5"/>
            <p:cNvSpPr>
              <a:spLocks noChangeAspect="1" noChangeArrowheads="1" noTextEdit="1"/>
            </p:cNvSpPr>
            <p:nvPr/>
          </p:nvSpPr>
          <p:spPr bwMode="auto">
            <a:xfrm>
              <a:off x="310" y="1706"/>
              <a:ext cx="2894" cy="1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9397" name="Line 6"/>
            <p:cNvSpPr>
              <a:spLocks noChangeShapeType="1"/>
            </p:cNvSpPr>
            <p:nvPr/>
          </p:nvSpPr>
          <p:spPr bwMode="auto">
            <a:xfrm flipH="1" flipV="1">
              <a:off x="1231" y="2195"/>
              <a:ext cx="247" cy="19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98" name="Line 7"/>
            <p:cNvSpPr>
              <a:spLocks noChangeShapeType="1"/>
            </p:cNvSpPr>
            <p:nvPr/>
          </p:nvSpPr>
          <p:spPr bwMode="auto">
            <a:xfrm flipH="1">
              <a:off x="1237" y="2948"/>
              <a:ext cx="241" cy="21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99" name="Line 8"/>
            <p:cNvSpPr>
              <a:spLocks noChangeShapeType="1"/>
            </p:cNvSpPr>
            <p:nvPr/>
          </p:nvSpPr>
          <p:spPr bwMode="auto">
            <a:xfrm>
              <a:off x="2610" y="2951"/>
              <a:ext cx="220" cy="21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400" name="Rectangle 9"/>
            <p:cNvSpPr>
              <a:spLocks noChangeArrowheads="1"/>
            </p:cNvSpPr>
            <p:nvPr/>
          </p:nvSpPr>
          <p:spPr bwMode="auto">
            <a:xfrm>
              <a:off x="1155" y="1890"/>
              <a:ext cx="2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Host</a:t>
              </a:r>
              <a:endParaRPr kumimoji="0" lang="en-US" altLang="zh-CN" sz="2400">
                <a:latin typeface="Arial" panose="020B0604020202020204" pitchFamily="34" charset="0"/>
                <a:ea typeface="宋体" panose="02010600030101010101" pitchFamily="2" charset="-122"/>
              </a:endParaRPr>
            </a:p>
          </p:txBody>
        </p:sp>
        <p:sp>
          <p:nvSpPr>
            <p:cNvPr id="99401" name="Rectangle 10"/>
            <p:cNvSpPr>
              <a:spLocks noChangeArrowheads="1"/>
            </p:cNvSpPr>
            <p:nvPr/>
          </p:nvSpPr>
          <p:spPr bwMode="auto">
            <a:xfrm>
              <a:off x="2751" y="3392"/>
              <a:ext cx="2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Host</a:t>
              </a:r>
              <a:endParaRPr kumimoji="0" lang="en-US" altLang="zh-CN" sz="2400">
                <a:latin typeface="Arial" panose="020B0604020202020204" pitchFamily="34" charset="0"/>
                <a:ea typeface="宋体" panose="02010600030101010101" pitchFamily="2" charset="-122"/>
              </a:endParaRPr>
            </a:p>
          </p:txBody>
        </p:sp>
        <p:sp>
          <p:nvSpPr>
            <p:cNvPr id="99402" name="Rectangle 11"/>
            <p:cNvSpPr>
              <a:spLocks noChangeArrowheads="1"/>
            </p:cNvSpPr>
            <p:nvPr/>
          </p:nvSpPr>
          <p:spPr bwMode="auto">
            <a:xfrm>
              <a:off x="1160" y="3392"/>
              <a:ext cx="2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Host</a:t>
              </a:r>
              <a:endParaRPr kumimoji="0" lang="en-US" altLang="zh-CN" sz="2400">
                <a:latin typeface="Arial" panose="020B0604020202020204" pitchFamily="34" charset="0"/>
                <a:ea typeface="宋体" panose="02010600030101010101" pitchFamily="2" charset="-122"/>
              </a:endParaRPr>
            </a:p>
          </p:txBody>
        </p:sp>
        <p:sp>
          <p:nvSpPr>
            <p:cNvPr id="99403" name="Freeform 12"/>
            <p:cNvSpPr>
              <a:spLocks/>
            </p:cNvSpPr>
            <p:nvPr/>
          </p:nvSpPr>
          <p:spPr bwMode="auto">
            <a:xfrm>
              <a:off x="1370" y="2243"/>
              <a:ext cx="1353" cy="889"/>
            </a:xfrm>
            <a:custGeom>
              <a:avLst/>
              <a:gdLst>
                <a:gd name="T0" fmla="*/ 17 w 1506"/>
                <a:gd name="T1" fmla="*/ 2 h 1132"/>
                <a:gd name="T2" fmla="*/ 13 w 1506"/>
                <a:gd name="T3" fmla="*/ 2 h 1132"/>
                <a:gd name="T4" fmla="*/ 11 w 1506"/>
                <a:gd name="T5" fmla="*/ 2 h 1132"/>
                <a:gd name="T6" fmla="*/ 10 w 1506"/>
                <a:gd name="T7" fmla="*/ 2 h 1132"/>
                <a:gd name="T8" fmla="*/ 9 w 1506"/>
                <a:gd name="T9" fmla="*/ 2 h 1132"/>
                <a:gd name="T10" fmla="*/ 6 w 1506"/>
                <a:gd name="T11" fmla="*/ 2 h 1132"/>
                <a:gd name="T12" fmla="*/ 4 w 1506"/>
                <a:gd name="T13" fmla="*/ 2 h 1132"/>
                <a:gd name="T14" fmla="*/ 4 w 1506"/>
                <a:gd name="T15" fmla="*/ 2 h 1132"/>
                <a:gd name="T16" fmla="*/ 4 w 1506"/>
                <a:gd name="T17" fmla="*/ 2 h 1132"/>
                <a:gd name="T18" fmla="*/ 4 w 1506"/>
                <a:gd name="T19" fmla="*/ 2 h 1132"/>
                <a:gd name="T20" fmla="*/ 4 w 1506"/>
                <a:gd name="T21" fmla="*/ 2 h 1132"/>
                <a:gd name="T22" fmla="*/ 0 w 1506"/>
                <a:gd name="T23" fmla="*/ 2 h 1132"/>
                <a:gd name="T24" fmla="*/ 4 w 1506"/>
                <a:gd name="T25" fmla="*/ 2 h 1132"/>
                <a:gd name="T26" fmla="*/ 4 w 1506"/>
                <a:gd name="T27" fmla="*/ 2 h 1132"/>
                <a:gd name="T28" fmla="*/ 4 w 1506"/>
                <a:gd name="T29" fmla="*/ 2 h 1132"/>
                <a:gd name="T30" fmla="*/ 4 w 1506"/>
                <a:gd name="T31" fmla="*/ 2 h 1132"/>
                <a:gd name="T32" fmla="*/ 4 w 1506"/>
                <a:gd name="T33" fmla="*/ 2 h 1132"/>
                <a:gd name="T34" fmla="*/ 8 w 1506"/>
                <a:gd name="T35" fmla="*/ 2 h 1132"/>
                <a:gd name="T36" fmla="*/ 9 w 1506"/>
                <a:gd name="T37" fmla="*/ 2 h 1132"/>
                <a:gd name="T38" fmla="*/ 10 w 1506"/>
                <a:gd name="T39" fmla="*/ 2 h 1132"/>
                <a:gd name="T40" fmla="*/ 12 w 1506"/>
                <a:gd name="T41" fmla="*/ 2 h 1132"/>
                <a:gd name="T42" fmla="*/ 15 w 1506"/>
                <a:gd name="T43" fmla="*/ 2 h 1132"/>
                <a:gd name="T44" fmla="*/ 19 w 1506"/>
                <a:gd name="T45" fmla="*/ 2 h 1132"/>
                <a:gd name="T46" fmla="*/ 20 w 1506"/>
                <a:gd name="T47" fmla="*/ 2 h 1132"/>
                <a:gd name="T48" fmla="*/ 22 w 1506"/>
                <a:gd name="T49" fmla="*/ 0 h 1132"/>
                <a:gd name="T50" fmla="*/ 23 w 1506"/>
                <a:gd name="T51" fmla="*/ 2 h 1132"/>
                <a:gd name="T52" fmla="*/ 25 w 1506"/>
                <a:gd name="T53" fmla="*/ 2 h 1132"/>
                <a:gd name="T54" fmla="*/ 28 w 1506"/>
                <a:gd name="T55" fmla="*/ 2 h 1132"/>
                <a:gd name="T56" fmla="*/ 31 w 1506"/>
                <a:gd name="T57" fmla="*/ 2 h 1132"/>
                <a:gd name="T58" fmla="*/ 32 w 1506"/>
                <a:gd name="T59" fmla="*/ 2 h 1132"/>
                <a:gd name="T60" fmla="*/ 36 w 1506"/>
                <a:gd name="T61" fmla="*/ 2 h 1132"/>
                <a:gd name="T62" fmla="*/ 36 w 1506"/>
                <a:gd name="T63" fmla="*/ 2 h 1132"/>
                <a:gd name="T64" fmla="*/ 39 w 1506"/>
                <a:gd name="T65" fmla="*/ 2 h 1132"/>
                <a:gd name="T66" fmla="*/ 40 w 1506"/>
                <a:gd name="T67" fmla="*/ 2 h 1132"/>
                <a:gd name="T68" fmla="*/ 40 w 1506"/>
                <a:gd name="T69" fmla="*/ 2 h 1132"/>
                <a:gd name="T70" fmla="*/ 40 w 1506"/>
                <a:gd name="T71" fmla="*/ 2 h 1132"/>
                <a:gd name="T72" fmla="*/ 43 w 1506"/>
                <a:gd name="T73" fmla="*/ 2 h 1132"/>
                <a:gd name="T74" fmla="*/ 44 w 1506"/>
                <a:gd name="T75" fmla="*/ 2 h 1132"/>
                <a:gd name="T76" fmla="*/ 44 w 1506"/>
                <a:gd name="T77" fmla="*/ 2 h 1132"/>
                <a:gd name="T78" fmla="*/ 43 w 1506"/>
                <a:gd name="T79" fmla="*/ 2 h 1132"/>
                <a:gd name="T80" fmla="*/ 40 w 1506"/>
                <a:gd name="T81" fmla="*/ 2 h 1132"/>
                <a:gd name="T82" fmla="*/ 42 w 1506"/>
                <a:gd name="T83" fmla="*/ 2 h 1132"/>
                <a:gd name="T84" fmla="*/ 40 w 1506"/>
                <a:gd name="T85" fmla="*/ 2 h 1132"/>
                <a:gd name="T86" fmla="*/ 39 w 1506"/>
                <a:gd name="T87" fmla="*/ 2 h 1132"/>
                <a:gd name="T88" fmla="*/ 36 w 1506"/>
                <a:gd name="T89" fmla="*/ 2 h 1132"/>
                <a:gd name="T90" fmla="*/ 36 w 1506"/>
                <a:gd name="T91" fmla="*/ 2 h 1132"/>
                <a:gd name="T92" fmla="*/ 34 w 1506"/>
                <a:gd name="T93" fmla="*/ 2 h 1132"/>
                <a:gd name="T94" fmla="*/ 31 w 1506"/>
                <a:gd name="T95" fmla="*/ 2 h 1132"/>
                <a:gd name="T96" fmla="*/ 28 w 1506"/>
                <a:gd name="T97" fmla="*/ 2 h 1132"/>
                <a:gd name="T98" fmla="*/ 25 w 1506"/>
                <a:gd name="T99" fmla="*/ 2 h 1132"/>
                <a:gd name="T100" fmla="*/ 23 w 1506"/>
                <a:gd name="T101" fmla="*/ 2 h 1132"/>
                <a:gd name="T102" fmla="*/ 22 w 1506"/>
                <a:gd name="T103" fmla="*/ 2 h 1132"/>
                <a:gd name="T104" fmla="*/ 20 w 1506"/>
                <a:gd name="T105" fmla="*/ 2 h 1132"/>
                <a:gd name="T106" fmla="*/ 19 w 1506"/>
                <a:gd name="T107" fmla="*/ 2 h 113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06"/>
                <a:gd name="T163" fmla="*/ 0 h 1132"/>
                <a:gd name="T164" fmla="*/ 1506 w 1506"/>
                <a:gd name="T165" fmla="*/ 1132 h 113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06" h="1132">
                  <a:moveTo>
                    <a:pt x="659" y="1054"/>
                  </a:moveTo>
                  <a:lnTo>
                    <a:pt x="659" y="1054"/>
                  </a:lnTo>
                  <a:lnTo>
                    <a:pt x="638" y="1072"/>
                  </a:lnTo>
                  <a:lnTo>
                    <a:pt x="610" y="1085"/>
                  </a:lnTo>
                  <a:lnTo>
                    <a:pt x="576" y="1101"/>
                  </a:lnTo>
                  <a:lnTo>
                    <a:pt x="558" y="1106"/>
                  </a:lnTo>
                  <a:lnTo>
                    <a:pt x="538" y="1111"/>
                  </a:lnTo>
                  <a:lnTo>
                    <a:pt x="517" y="1113"/>
                  </a:lnTo>
                  <a:lnTo>
                    <a:pt x="494" y="1113"/>
                  </a:lnTo>
                  <a:lnTo>
                    <a:pt x="473" y="1111"/>
                  </a:lnTo>
                  <a:lnTo>
                    <a:pt x="450" y="1106"/>
                  </a:lnTo>
                  <a:lnTo>
                    <a:pt x="427" y="1095"/>
                  </a:lnTo>
                  <a:lnTo>
                    <a:pt x="403" y="1082"/>
                  </a:lnTo>
                  <a:lnTo>
                    <a:pt x="380" y="1067"/>
                  </a:lnTo>
                  <a:lnTo>
                    <a:pt x="362" y="1051"/>
                  </a:lnTo>
                  <a:lnTo>
                    <a:pt x="347" y="1036"/>
                  </a:lnTo>
                  <a:lnTo>
                    <a:pt x="334" y="1023"/>
                  </a:lnTo>
                  <a:lnTo>
                    <a:pt x="323" y="1008"/>
                  </a:lnTo>
                  <a:lnTo>
                    <a:pt x="316" y="995"/>
                  </a:lnTo>
                  <a:lnTo>
                    <a:pt x="305" y="971"/>
                  </a:lnTo>
                  <a:lnTo>
                    <a:pt x="303" y="951"/>
                  </a:lnTo>
                  <a:lnTo>
                    <a:pt x="300" y="935"/>
                  </a:lnTo>
                  <a:lnTo>
                    <a:pt x="303" y="920"/>
                  </a:lnTo>
                  <a:lnTo>
                    <a:pt x="287" y="930"/>
                  </a:lnTo>
                  <a:lnTo>
                    <a:pt x="272" y="938"/>
                  </a:lnTo>
                  <a:lnTo>
                    <a:pt x="251" y="943"/>
                  </a:lnTo>
                  <a:lnTo>
                    <a:pt x="225" y="948"/>
                  </a:lnTo>
                  <a:lnTo>
                    <a:pt x="212" y="948"/>
                  </a:lnTo>
                  <a:lnTo>
                    <a:pt x="199" y="948"/>
                  </a:lnTo>
                  <a:lnTo>
                    <a:pt x="184" y="943"/>
                  </a:lnTo>
                  <a:lnTo>
                    <a:pt x="171" y="938"/>
                  </a:lnTo>
                  <a:lnTo>
                    <a:pt x="155" y="930"/>
                  </a:lnTo>
                  <a:lnTo>
                    <a:pt x="142" y="920"/>
                  </a:lnTo>
                  <a:lnTo>
                    <a:pt x="127" y="909"/>
                  </a:lnTo>
                  <a:lnTo>
                    <a:pt x="117" y="897"/>
                  </a:lnTo>
                  <a:lnTo>
                    <a:pt x="109" y="884"/>
                  </a:lnTo>
                  <a:lnTo>
                    <a:pt x="104" y="871"/>
                  </a:lnTo>
                  <a:lnTo>
                    <a:pt x="101" y="858"/>
                  </a:lnTo>
                  <a:lnTo>
                    <a:pt x="99" y="845"/>
                  </a:lnTo>
                  <a:lnTo>
                    <a:pt x="96" y="819"/>
                  </a:lnTo>
                  <a:lnTo>
                    <a:pt x="101" y="798"/>
                  </a:lnTo>
                  <a:lnTo>
                    <a:pt x="104" y="783"/>
                  </a:lnTo>
                  <a:lnTo>
                    <a:pt x="111" y="767"/>
                  </a:lnTo>
                  <a:lnTo>
                    <a:pt x="93" y="760"/>
                  </a:lnTo>
                  <a:lnTo>
                    <a:pt x="78" y="747"/>
                  </a:lnTo>
                  <a:lnTo>
                    <a:pt x="57" y="729"/>
                  </a:lnTo>
                  <a:lnTo>
                    <a:pt x="37" y="705"/>
                  </a:lnTo>
                  <a:lnTo>
                    <a:pt x="29" y="690"/>
                  </a:lnTo>
                  <a:lnTo>
                    <a:pt x="21" y="672"/>
                  </a:lnTo>
                  <a:lnTo>
                    <a:pt x="13" y="654"/>
                  </a:lnTo>
                  <a:lnTo>
                    <a:pt x="8" y="631"/>
                  </a:lnTo>
                  <a:lnTo>
                    <a:pt x="6" y="607"/>
                  </a:lnTo>
                  <a:lnTo>
                    <a:pt x="3" y="581"/>
                  </a:lnTo>
                  <a:lnTo>
                    <a:pt x="3" y="584"/>
                  </a:lnTo>
                  <a:lnTo>
                    <a:pt x="0" y="558"/>
                  </a:lnTo>
                  <a:lnTo>
                    <a:pt x="0" y="532"/>
                  </a:lnTo>
                  <a:lnTo>
                    <a:pt x="6" y="509"/>
                  </a:lnTo>
                  <a:lnTo>
                    <a:pt x="11" y="486"/>
                  </a:lnTo>
                  <a:lnTo>
                    <a:pt x="16" y="468"/>
                  </a:lnTo>
                  <a:lnTo>
                    <a:pt x="24" y="450"/>
                  </a:lnTo>
                  <a:lnTo>
                    <a:pt x="34" y="432"/>
                  </a:lnTo>
                  <a:lnTo>
                    <a:pt x="52" y="406"/>
                  </a:lnTo>
                  <a:lnTo>
                    <a:pt x="70" y="388"/>
                  </a:lnTo>
                  <a:lnTo>
                    <a:pt x="88" y="375"/>
                  </a:lnTo>
                  <a:lnTo>
                    <a:pt x="104" y="365"/>
                  </a:lnTo>
                  <a:lnTo>
                    <a:pt x="96" y="349"/>
                  </a:lnTo>
                  <a:lnTo>
                    <a:pt x="93" y="334"/>
                  </a:lnTo>
                  <a:lnTo>
                    <a:pt x="91" y="313"/>
                  </a:lnTo>
                  <a:lnTo>
                    <a:pt x="91" y="287"/>
                  </a:lnTo>
                  <a:lnTo>
                    <a:pt x="93" y="274"/>
                  </a:lnTo>
                  <a:lnTo>
                    <a:pt x="96" y="261"/>
                  </a:lnTo>
                  <a:lnTo>
                    <a:pt x="101" y="248"/>
                  </a:lnTo>
                  <a:lnTo>
                    <a:pt x="111" y="235"/>
                  </a:lnTo>
                  <a:lnTo>
                    <a:pt x="122" y="222"/>
                  </a:lnTo>
                  <a:lnTo>
                    <a:pt x="135" y="212"/>
                  </a:lnTo>
                  <a:lnTo>
                    <a:pt x="148" y="202"/>
                  </a:lnTo>
                  <a:lnTo>
                    <a:pt x="163" y="194"/>
                  </a:lnTo>
                  <a:lnTo>
                    <a:pt x="176" y="189"/>
                  </a:lnTo>
                  <a:lnTo>
                    <a:pt x="192" y="184"/>
                  </a:lnTo>
                  <a:lnTo>
                    <a:pt x="204" y="184"/>
                  </a:lnTo>
                  <a:lnTo>
                    <a:pt x="217" y="184"/>
                  </a:lnTo>
                  <a:lnTo>
                    <a:pt x="243" y="189"/>
                  </a:lnTo>
                  <a:lnTo>
                    <a:pt x="264" y="194"/>
                  </a:lnTo>
                  <a:lnTo>
                    <a:pt x="279" y="202"/>
                  </a:lnTo>
                  <a:lnTo>
                    <a:pt x="295" y="212"/>
                  </a:lnTo>
                  <a:lnTo>
                    <a:pt x="292" y="197"/>
                  </a:lnTo>
                  <a:lnTo>
                    <a:pt x="295" y="181"/>
                  </a:lnTo>
                  <a:lnTo>
                    <a:pt x="297" y="161"/>
                  </a:lnTo>
                  <a:lnTo>
                    <a:pt x="308" y="137"/>
                  </a:lnTo>
                  <a:lnTo>
                    <a:pt x="318" y="124"/>
                  </a:lnTo>
                  <a:lnTo>
                    <a:pt x="326" y="109"/>
                  </a:lnTo>
                  <a:lnTo>
                    <a:pt x="339" y="96"/>
                  </a:lnTo>
                  <a:lnTo>
                    <a:pt x="354" y="80"/>
                  </a:lnTo>
                  <a:lnTo>
                    <a:pt x="372" y="65"/>
                  </a:lnTo>
                  <a:lnTo>
                    <a:pt x="396" y="49"/>
                  </a:lnTo>
                  <a:lnTo>
                    <a:pt x="419" y="37"/>
                  </a:lnTo>
                  <a:lnTo>
                    <a:pt x="442" y="26"/>
                  </a:lnTo>
                  <a:lnTo>
                    <a:pt x="465" y="21"/>
                  </a:lnTo>
                  <a:lnTo>
                    <a:pt x="486" y="18"/>
                  </a:lnTo>
                  <a:lnTo>
                    <a:pt x="509" y="18"/>
                  </a:lnTo>
                  <a:lnTo>
                    <a:pt x="530" y="21"/>
                  </a:lnTo>
                  <a:lnTo>
                    <a:pt x="551" y="26"/>
                  </a:lnTo>
                  <a:lnTo>
                    <a:pt x="571" y="31"/>
                  </a:lnTo>
                  <a:lnTo>
                    <a:pt x="605" y="47"/>
                  </a:lnTo>
                  <a:lnTo>
                    <a:pt x="631" y="60"/>
                  </a:lnTo>
                  <a:lnTo>
                    <a:pt x="654" y="75"/>
                  </a:lnTo>
                  <a:lnTo>
                    <a:pt x="654" y="65"/>
                  </a:lnTo>
                  <a:lnTo>
                    <a:pt x="659" y="52"/>
                  </a:lnTo>
                  <a:lnTo>
                    <a:pt x="667" y="39"/>
                  </a:lnTo>
                  <a:lnTo>
                    <a:pt x="677" y="26"/>
                  </a:lnTo>
                  <a:lnTo>
                    <a:pt x="695" y="13"/>
                  </a:lnTo>
                  <a:lnTo>
                    <a:pt x="708" y="8"/>
                  </a:lnTo>
                  <a:lnTo>
                    <a:pt x="721" y="6"/>
                  </a:lnTo>
                  <a:lnTo>
                    <a:pt x="737" y="3"/>
                  </a:lnTo>
                  <a:lnTo>
                    <a:pt x="752" y="0"/>
                  </a:lnTo>
                  <a:lnTo>
                    <a:pt x="770" y="3"/>
                  </a:lnTo>
                  <a:lnTo>
                    <a:pt x="786" y="6"/>
                  </a:lnTo>
                  <a:lnTo>
                    <a:pt x="799" y="8"/>
                  </a:lnTo>
                  <a:lnTo>
                    <a:pt x="809" y="13"/>
                  </a:lnTo>
                  <a:lnTo>
                    <a:pt x="827" y="26"/>
                  </a:lnTo>
                  <a:lnTo>
                    <a:pt x="840" y="39"/>
                  </a:lnTo>
                  <a:lnTo>
                    <a:pt x="848" y="52"/>
                  </a:lnTo>
                  <a:lnTo>
                    <a:pt x="850" y="65"/>
                  </a:lnTo>
                  <a:lnTo>
                    <a:pt x="853" y="75"/>
                  </a:lnTo>
                  <a:lnTo>
                    <a:pt x="853" y="78"/>
                  </a:lnTo>
                  <a:lnTo>
                    <a:pt x="876" y="62"/>
                  </a:lnTo>
                  <a:lnTo>
                    <a:pt x="902" y="49"/>
                  </a:lnTo>
                  <a:lnTo>
                    <a:pt x="935" y="34"/>
                  </a:lnTo>
                  <a:lnTo>
                    <a:pt x="954" y="29"/>
                  </a:lnTo>
                  <a:lnTo>
                    <a:pt x="974" y="24"/>
                  </a:lnTo>
                  <a:lnTo>
                    <a:pt x="997" y="21"/>
                  </a:lnTo>
                  <a:lnTo>
                    <a:pt x="1018" y="21"/>
                  </a:lnTo>
                  <a:lnTo>
                    <a:pt x="1041" y="24"/>
                  </a:lnTo>
                  <a:lnTo>
                    <a:pt x="1065" y="29"/>
                  </a:lnTo>
                  <a:lnTo>
                    <a:pt x="1088" y="39"/>
                  </a:lnTo>
                  <a:lnTo>
                    <a:pt x="1111" y="52"/>
                  </a:lnTo>
                  <a:lnTo>
                    <a:pt x="1132" y="68"/>
                  </a:lnTo>
                  <a:lnTo>
                    <a:pt x="1150" y="83"/>
                  </a:lnTo>
                  <a:lnTo>
                    <a:pt x="1165" y="96"/>
                  </a:lnTo>
                  <a:lnTo>
                    <a:pt x="1178" y="111"/>
                  </a:lnTo>
                  <a:lnTo>
                    <a:pt x="1189" y="124"/>
                  </a:lnTo>
                  <a:lnTo>
                    <a:pt x="1196" y="140"/>
                  </a:lnTo>
                  <a:lnTo>
                    <a:pt x="1207" y="163"/>
                  </a:lnTo>
                  <a:lnTo>
                    <a:pt x="1212" y="184"/>
                  </a:lnTo>
                  <a:lnTo>
                    <a:pt x="1212" y="199"/>
                  </a:lnTo>
                  <a:lnTo>
                    <a:pt x="1212" y="212"/>
                  </a:lnTo>
                  <a:lnTo>
                    <a:pt x="1225" y="204"/>
                  </a:lnTo>
                  <a:lnTo>
                    <a:pt x="1243" y="197"/>
                  </a:lnTo>
                  <a:lnTo>
                    <a:pt x="1264" y="189"/>
                  </a:lnTo>
                  <a:lnTo>
                    <a:pt x="1287" y="186"/>
                  </a:lnTo>
                  <a:lnTo>
                    <a:pt x="1300" y="186"/>
                  </a:lnTo>
                  <a:lnTo>
                    <a:pt x="1315" y="186"/>
                  </a:lnTo>
                  <a:lnTo>
                    <a:pt x="1328" y="189"/>
                  </a:lnTo>
                  <a:lnTo>
                    <a:pt x="1344" y="194"/>
                  </a:lnTo>
                  <a:lnTo>
                    <a:pt x="1357" y="202"/>
                  </a:lnTo>
                  <a:lnTo>
                    <a:pt x="1372" y="212"/>
                  </a:lnTo>
                  <a:lnTo>
                    <a:pt x="1385" y="225"/>
                  </a:lnTo>
                  <a:lnTo>
                    <a:pt x="1395" y="238"/>
                  </a:lnTo>
                  <a:lnTo>
                    <a:pt x="1403" y="251"/>
                  </a:lnTo>
                  <a:lnTo>
                    <a:pt x="1408" y="264"/>
                  </a:lnTo>
                  <a:lnTo>
                    <a:pt x="1413" y="277"/>
                  </a:lnTo>
                  <a:lnTo>
                    <a:pt x="1416" y="290"/>
                  </a:lnTo>
                  <a:lnTo>
                    <a:pt x="1416" y="313"/>
                  </a:lnTo>
                  <a:lnTo>
                    <a:pt x="1413" y="334"/>
                  </a:lnTo>
                  <a:lnTo>
                    <a:pt x="1408" y="352"/>
                  </a:lnTo>
                  <a:lnTo>
                    <a:pt x="1403" y="367"/>
                  </a:lnTo>
                  <a:lnTo>
                    <a:pt x="1418" y="375"/>
                  </a:lnTo>
                  <a:lnTo>
                    <a:pt x="1434" y="388"/>
                  </a:lnTo>
                  <a:lnTo>
                    <a:pt x="1455" y="408"/>
                  </a:lnTo>
                  <a:lnTo>
                    <a:pt x="1473" y="434"/>
                  </a:lnTo>
                  <a:lnTo>
                    <a:pt x="1480" y="450"/>
                  </a:lnTo>
                  <a:lnTo>
                    <a:pt x="1488" y="468"/>
                  </a:lnTo>
                  <a:lnTo>
                    <a:pt x="1496" y="488"/>
                  </a:lnTo>
                  <a:lnTo>
                    <a:pt x="1501" y="509"/>
                  </a:lnTo>
                  <a:lnTo>
                    <a:pt x="1504" y="535"/>
                  </a:lnTo>
                  <a:lnTo>
                    <a:pt x="1506" y="561"/>
                  </a:lnTo>
                  <a:lnTo>
                    <a:pt x="1506" y="563"/>
                  </a:lnTo>
                  <a:lnTo>
                    <a:pt x="1506" y="589"/>
                  </a:lnTo>
                  <a:lnTo>
                    <a:pt x="1501" y="612"/>
                  </a:lnTo>
                  <a:lnTo>
                    <a:pt x="1496" y="636"/>
                  </a:lnTo>
                  <a:lnTo>
                    <a:pt x="1491" y="656"/>
                  </a:lnTo>
                  <a:lnTo>
                    <a:pt x="1483" y="674"/>
                  </a:lnTo>
                  <a:lnTo>
                    <a:pt x="1475" y="693"/>
                  </a:lnTo>
                  <a:lnTo>
                    <a:pt x="1457" y="721"/>
                  </a:lnTo>
                  <a:lnTo>
                    <a:pt x="1439" y="742"/>
                  </a:lnTo>
                  <a:lnTo>
                    <a:pt x="1424" y="757"/>
                  </a:lnTo>
                  <a:lnTo>
                    <a:pt x="1411" y="770"/>
                  </a:lnTo>
                  <a:lnTo>
                    <a:pt x="1416" y="785"/>
                  </a:lnTo>
                  <a:lnTo>
                    <a:pt x="1421" y="801"/>
                  </a:lnTo>
                  <a:lnTo>
                    <a:pt x="1424" y="822"/>
                  </a:lnTo>
                  <a:lnTo>
                    <a:pt x="1424" y="845"/>
                  </a:lnTo>
                  <a:lnTo>
                    <a:pt x="1421" y="858"/>
                  </a:lnTo>
                  <a:lnTo>
                    <a:pt x="1416" y="871"/>
                  </a:lnTo>
                  <a:lnTo>
                    <a:pt x="1411" y="884"/>
                  </a:lnTo>
                  <a:lnTo>
                    <a:pt x="1403" y="897"/>
                  </a:lnTo>
                  <a:lnTo>
                    <a:pt x="1393" y="909"/>
                  </a:lnTo>
                  <a:lnTo>
                    <a:pt x="1380" y="922"/>
                  </a:lnTo>
                  <a:lnTo>
                    <a:pt x="1364" y="933"/>
                  </a:lnTo>
                  <a:lnTo>
                    <a:pt x="1351" y="940"/>
                  </a:lnTo>
                  <a:lnTo>
                    <a:pt x="1336" y="946"/>
                  </a:lnTo>
                  <a:lnTo>
                    <a:pt x="1323" y="948"/>
                  </a:lnTo>
                  <a:lnTo>
                    <a:pt x="1307" y="951"/>
                  </a:lnTo>
                  <a:lnTo>
                    <a:pt x="1295" y="951"/>
                  </a:lnTo>
                  <a:lnTo>
                    <a:pt x="1271" y="946"/>
                  </a:lnTo>
                  <a:lnTo>
                    <a:pt x="1251" y="938"/>
                  </a:lnTo>
                  <a:lnTo>
                    <a:pt x="1233" y="930"/>
                  </a:lnTo>
                  <a:lnTo>
                    <a:pt x="1220" y="922"/>
                  </a:lnTo>
                  <a:lnTo>
                    <a:pt x="1220" y="935"/>
                  </a:lnTo>
                  <a:lnTo>
                    <a:pt x="1220" y="951"/>
                  </a:lnTo>
                  <a:lnTo>
                    <a:pt x="1214" y="971"/>
                  </a:lnTo>
                  <a:lnTo>
                    <a:pt x="1204" y="997"/>
                  </a:lnTo>
                  <a:lnTo>
                    <a:pt x="1196" y="1010"/>
                  </a:lnTo>
                  <a:lnTo>
                    <a:pt x="1186" y="1026"/>
                  </a:lnTo>
                  <a:lnTo>
                    <a:pt x="1173" y="1039"/>
                  </a:lnTo>
                  <a:lnTo>
                    <a:pt x="1158" y="1054"/>
                  </a:lnTo>
                  <a:lnTo>
                    <a:pt x="1140" y="1070"/>
                  </a:lnTo>
                  <a:lnTo>
                    <a:pt x="1119" y="1085"/>
                  </a:lnTo>
                  <a:lnTo>
                    <a:pt x="1096" y="1098"/>
                  </a:lnTo>
                  <a:lnTo>
                    <a:pt x="1072" y="1106"/>
                  </a:lnTo>
                  <a:lnTo>
                    <a:pt x="1049" y="1111"/>
                  </a:lnTo>
                  <a:lnTo>
                    <a:pt x="1026" y="1113"/>
                  </a:lnTo>
                  <a:lnTo>
                    <a:pt x="1003" y="1113"/>
                  </a:lnTo>
                  <a:lnTo>
                    <a:pt x="982" y="1111"/>
                  </a:lnTo>
                  <a:lnTo>
                    <a:pt x="961" y="1108"/>
                  </a:lnTo>
                  <a:lnTo>
                    <a:pt x="943" y="1101"/>
                  </a:lnTo>
                  <a:lnTo>
                    <a:pt x="910" y="1088"/>
                  </a:lnTo>
                  <a:lnTo>
                    <a:pt x="884" y="1072"/>
                  </a:lnTo>
                  <a:lnTo>
                    <a:pt x="861" y="1057"/>
                  </a:lnTo>
                  <a:lnTo>
                    <a:pt x="858" y="1070"/>
                  </a:lnTo>
                  <a:lnTo>
                    <a:pt x="855" y="1080"/>
                  </a:lnTo>
                  <a:lnTo>
                    <a:pt x="848" y="1095"/>
                  </a:lnTo>
                  <a:lnTo>
                    <a:pt x="835" y="1108"/>
                  </a:lnTo>
                  <a:lnTo>
                    <a:pt x="817" y="1121"/>
                  </a:lnTo>
                  <a:lnTo>
                    <a:pt x="806" y="1126"/>
                  </a:lnTo>
                  <a:lnTo>
                    <a:pt x="793" y="1129"/>
                  </a:lnTo>
                  <a:lnTo>
                    <a:pt x="778" y="1132"/>
                  </a:lnTo>
                  <a:lnTo>
                    <a:pt x="760" y="1132"/>
                  </a:lnTo>
                  <a:lnTo>
                    <a:pt x="744" y="1132"/>
                  </a:lnTo>
                  <a:lnTo>
                    <a:pt x="729" y="1129"/>
                  </a:lnTo>
                  <a:lnTo>
                    <a:pt x="716" y="1126"/>
                  </a:lnTo>
                  <a:lnTo>
                    <a:pt x="703" y="1121"/>
                  </a:lnTo>
                  <a:lnTo>
                    <a:pt x="685" y="1108"/>
                  </a:lnTo>
                  <a:lnTo>
                    <a:pt x="675" y="1095"/>
                  </a:lnTo>
                  <a:lnTo>
                    <a:pt x="667" y="1080"/>
                  </a:lnTo>
                  <a:lnTo>
                    <a:pt x="662" y="1070"/>
                  </a:lnTo>
                  <a:lnTo>
                    <a:pt x="659" y="1057"/>
                  </a:lnTo>
                  <a:lnTo>
                    <a:pt x="659" y="1054"/>
                  </a:ln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404" name="Freeform 13"/>
            <p:cNvSpPr>
              <a:spLocks/>
            </p:cNvSpPr>
            <p:nvPr/>
          </p:nvSpPr>
          <p:spPr bwMode="auto">
            <a:xfrm>
              <a:off x="1370" y="2243"/>
              <a:ext cx="1353" cy="889"/>
            </a:xfrm>
            <a:custGeom>
              <a:avLst/>
              <a:gdLst>
                <a:gd name="T0" fmla="*/ 17 w 1506"/>
                <a:gd name="T1" fmla="*/ 2 h 1132"/>
                <a:gd name="T2" fmla="*/ 13 w 1506"/>
                <a:gd name="T3" fmla="*/ 2 h 1132"/>
                <a:gd name="T4" fmla="*/ 11 w 1506"/>
                <a:gd name="T5" fmla="*/ 2 h 1132"/>
                <a:gd name="T6" fmla="*/ 10 w 1506"/>
                <a:gd name="T7" fmla="*/ 2 h 1132"/>
                <a:gd name="T8" fmla="*/ 9 w 1506"/>
                <a:gd name="T9" fmla="*/ 2 h 1132"/>
                <a:gd name="T10" fmla="*/ 6 w 1506"/>
                <a:gd name="T11" fmla="*/ 2 h 1132"/>
                <a:gd name="T12" fmla="*/ 4 w 1506"/>
                <a:gd name="T13" fmla="*/ 2 h 1132"/>
                <a:gd name="T14" fmla="*/ 4 w 1506"/>
                <a:gd name="T15" fmla="*/ 2 h 1132"/>
                <a:gd name="T16" fmla="*/ 4 w 1506"/>
                <a:gd name="T17" fmla="*/ 2 h 1132"/>
                <a:gd name="T18" fmla="*/ 4 w 1506"/>
                <a:gd name="T19" fmla="*/ 2 h 1132"/>
                <a:gd name="T20" fmla="*/ 4 w 1506"/>
                <a:gd name="T21" fmla="*/ 2 h 1132"/>
                <a:gd name="T22" fmla="*/ 0 w 1506"/>
                <a:gd name="T23" fmla="*/ 2 h 1132"/>
                <a:gd name="T24" fmla="*/ 4 w 1506"/>
                <a:gd name="T25" fmla="*/ 2 h 1132"/>
                <a:gd name="T26" fmla="*/ 4 w 1506"/>
                <a:gd name="T27" fmla="*/ 2 h 1132"/>
                <a:gd name="T28" fmla="*/ 4 w 1506"/>
                <a:gd name="T29" fmla="*/ 2 h 1132"/>
                <a:gd name="T30" fmla="*/ 4 w 1506"/>
                <a:gd name="T31" fmla="*/ 2 h 1132"/>
                <a:gd name="T32" fmla="*/ 4 w 1506"/>
                <a:gd name="T33" fmla="*/ 2 h 1132"/>
                <a:gd name="T34" fmla="*/ 8 w 1506"/>
                <a:gd name="T35" fmla="*/ 2 h 1132"/>
                <a:gd name="T36" fmla="*/ 9 w 1506"/>
                <a:gd name="T37" fmla="*/ 2 h 1132"/>
                <a:gd name="T38" fmla="*/ 10 w 1506"/>
                <a:gd name="T39" fmla="*/ 2 h 1132"/>
                <a:gd name="T40" fmla="*/ 12 w 1506"/>
                <a:gd name="T41" fmla="*/ 2 h 1132"/>
                <a:gd name="T42" fmla="*/ 15 w 1506"/>
                <a:gd name="T43" fmla="*/ 2 h 1132"/>
                <a:gd name="T44" fmla="*/ 19 w 1506"/>
                <a:gd name="T45" fmla="*/ 2 h 1132"/>
                <a:gd name="T46" fmla="*/ 20 w 1506"/>
                <a:gd name="T47" fmla="*/ 2 h 1132"/>
                <a:gd name="T48" fmla="*/ 22 w 1506"/>
                <a:gd name="T49" fmla="*/ 0 h 1132"/>
                <a:gd name="T50" fmla="*/ 23 w 1506"/>
                <a:gd name="T51" fmla="*/ 2 h 1132"/>
                <a:gd name="T52" fmla="*/ 25 w 1506"/>
                <a:gd name="T53" fmla="*/ 2 h 1132"/>
                <a:gd name="T54" fmla="*/ 28 w 1506"/>
                <a:gd name="T55" fmla="*/ 2 h 1132"/>
                <a:gd name="T56" fmla="*/ 31 w 1506"/>
                <a:gd name="T57" fmla="*/ 2 h 1132"/>
                <a:gd name="T58" fmla="*/ 32 w 1506"/>
                <a:gd name="T59" fmla="*/ 2 h 1132"/>
                <a:gd name="T60" fmla="*/ 36 w 1506"/>
                <a:gd name="T61" fmla="*/ 2 h 1132"/>
                <a:gd name="T62" fmla="*/ 36 w 1506"/>
                <a:gd name="T63" fmla="*/ 2 h 1132"/>
                <a:gd name="T64" fmla="*/ 39 w 1506"/>
                <a:gd name="T65" fmla="*/ 2 h 1132"/>
                <a:gd name="T66" fmla="*/ 40 w 1506"/>
                <a:gd name="T67" fmla="*/ 2 h 1132"/>
                <a:gd name="T68" fmla="*/ 40 w 1506"/>
                <a:gd name="T69" fmla="*/ 2 h 1132"/>
                <a:gd name="T70" fmla="*/ 40 w 1506"/>
                <a:gd name="T71" fmla="*/ 2 h 1132"/>
                <a:gd name="T72" fmla="*/ 43 w 1506"/>
                <a:gd name="T73" fmla="*/ 2 h 1132"/>
                <a:gd name="T74" fmla="*/ 44 w 1506"/>
                <a:gd name="T75" fmla="*/ 2 h 1132"/>
                <a:gd name="T76" fmla="*/ 44 w 1506"/>
                <a:gd name="T77" fmla="*/ 2 h 1132"/>
                <a:gd name="T78" fmla="*/ 43 w 1506"/>
                <a:gd name="T79" fmla="*/ 2 h 1132"/>
                <a:gd name="T80" fmla="*/ 40 w 1506"/>
                <a:gd name="T81" fmla="*/ 2 h 1132"/>
                <a:gd name="T82" fmla="*/ 42 w 1506"/>
                <a:gd name="T83" fmla="*/ 2 h 1132"/>
                <a:gd name="T84" fmla="*/ 40 w 1506"/>
                <a:gd name="T85" fmla="*/ 2 h 1132"/>
                <a:gd name="T86" fmla="*/ 39 w 1506"/>
                <a:gd name="T87" fmla="*/ 2 h 1132"/>
                <a:gd name="T88" fmla="*/ 36 w 1506"/>
                <a:gd name="T89" fmla="*/ 2 h 1132"/>
                <a:gd name="T90" fmla="*/ 36 w 1506"/>
                <a:gd name="T91" fmla="*/ 2 h 1132"/>
                <a:gd name="T92" fmla="*/ 34 w 1506"/>
                <a:gd name="T93" fmla="*/ 2 h 1132"/>
                <a:gd name="T94" fmla="*/ 31 w 1506"/>
                <a:gd name="T95" fmla="*/ 2 h 1132"/>
                <a:gd name="T96" fmla="*/ 28 w 1506"/>
                <a:gd name="T97" fmla="*/ 2 h 1132"/>
                <a:gd name="T98" fmla="*/ 25 w 1506"/>
                <a:gd name="T99" fmla="*/ 2 h 1132"/>
                <a:gd name="T100" fmla="*/ 23 w 1506"/>
                <a:gd name="T101" fmla="*/ 2 h 1132"/>
                <a:gd name="T102" fmla="*/ 22 w 1506"/>
                <a:gd name="T103" fmla="*/ 2 h 1132"/>
                <a:gd name="T104" fmla="*/ 20 w 1506"/>
                <a:gd name="T105" fmla="*/ 2 h 11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6"/>
                <a:gd name="T160" fmla="*/ 0 h 1132"/>
                <a:gd name="T161" fmla="*/ 1506 w 1506"/>
                <a:gd name="T162" fmla="*/ 1132 h 113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6" h="1132">
                  <a:moveTo>
                    <a:pt x="659" y="1054"/>
                  </a:moveTo>
                  <a:lnTo>
                    <a:pt x="659" y="1054"/>
                  </a:lnTo>
                  <a:lnTo>
                    <a:pt x="638" y="1072"/>
                  </a:lnTo>
                  <a:lnTo>
                    <a:pt x="610" y="1085"/>
                  </a:lnTo>
                  <a:lnTo>
                    <a:pt x="576" y="1101"/>
                  </a:lnTo>
                  <a:lnTo>
                    <a:pt x="558" y="1106"/>
                  </a:lnTo>
                  <a:lnTo>
                    <a:pt x="538" y="1111"/>
                  </a:lnTo>
                  <a:lnTo>
                    <a:pt x="517" y="1113"/>
                  </a:lnTo>
                  <a:lnTo>
                    <a:pt x="494" y="1113"/>
                  </a:lnTo>
                  <a:lnTo>
                    <a:pt x="473" y="1111"/>
                  </a:lnTo>
                  <a:lnTo>
                    <a:pt x="450" y="1106"/>
                  </a:lnTo>
                  <a:lnTo>
                    <a:pt x="427" y="1095"/>
                  </a:lnTo>
                  <a:lnTo>
                    <a:pt x="403" y="1082"/>
                  </a:lnTo>
                  <a:lnTo>
                    <a:pt x="380" y="1067"/>
                  </a:lnTo>
                  <a:lnTo>
                    <a:pt x="362" y="1051"/>
                  </a:lnTo>
                  <a:lnTo>
                    <a:pt x="347" y="1036"/>
                  </a:lnTo>
                  <a:lnTo>
                    <a:pt x="334" y="1023"/>
                  </a:lnTo>
                  <a:lnTo>
                    <a:pt x="323" y="1008"/>
                  </a:lnTo>
                  <a:lnTo>
                    <a:pt x="316" y="995"/>
                  </a:lnTo>
                  <a:lnTo>
                    <a:pt x="305" y="971"/>
                  </a:lnTo>
                  <a:lnTo>
                    <a:pt x="303" y="951"/>
                  </a:lnTo>
                  <a:lnTo>
                    <a:pt x="300" y="935"/>
                  </a:lnTo>
                  <a:lnTo>
                    <a:pt x="303" y="920"/>
                  </a:lnTo>
                  <a:lnTo>
                    <a:pt x="287" y="930"/>
                  </a:lnTo>
                  <a:lnTo>
                    <a:pt x="272" y="938"/>
                  </a:lnTo>
                  <a:lnTo>
                    <a:pt x="251" y="943"/>
                  </a:lnTo>
                  <a:lnTo>
                    <a:pt x="225" y="948"/>
                  </a:lnTo>
                  <a:lnTo>
                    <a:pt x="212" y="948"/>
                  </a:lnTo>
                  <a:lnTo>
                    <a:pt x="199" y="948"/>
                  </a:lnTo>
                  <a:lnTo>
                    <a:pt x="184" y="943"/>
                  </a:lnTo>
                  <a:lnTo>
                    <a:pt x="171" y="938"/>
                  </a:lnTo>
                  <a:lnTo>
                    <a:pt x="155" y="930"/>
                  </a:lnTo>
                  <a:lnTo>
                    <a:pt x="142" y="920"/>
                  </a:lnTo>
                  <a:lnTo>
                    <a:pt x="127" y="909"/>
                  </a:lnTo>
                  <a:lnTo>
                    <a:pt x="117" y="897"/>
                  </a:lnTo>
                  <a:lnTo>
                    <a:pt x="109" y="884"/>
                  </a:lnTo>
                  <a:lnTo>
                    <a:pt x="104" y="871"/>
                  </a:lnTo>
                  <a:lnTo>
                    <a:pt x="101" y="858"/>
                  </a:lnTo>
                  <a:lnTo>
                    <a:pt x="99" y="845"/>
                  </a:lnTo>
                  <a:lnTo>
                    <a:pt x="96" y="819"/>
                  </a:lnTo>
                  <a:lnTo>
                    <a:pt x="101" y="798"/>
                  </a:lnTo>
                  <a:lnTo>
                    <a:pt x="104" y="783"/>
                  </a:lnTo>
                  <a:lnTo>
                    <a:pt x="111" y="767"/>
                  </a:lnTo>
                  <a:lnTo>
                    <a:pt x="93" y="760"/>
                  </a:lnTo>
                  <a:lnTo>
                    <a:pt x="78" y="747"/>
                  </a:lnTo>
                  <a:lnTo>
                    <a:pt x="57" y="729"/>
                  </a:lnTo>
                  <a:lnTo>
                    <a:pt x="37" y="705"/>
                  </a:lnTo>
                  <a:lnTo>
                    <a:pt x="29" y="690"/>
                  </a:lnTo>
                  <a:lnTo>
                    <a:pt x="21" y="672"/>
                  </a:lnTo>
                  <a:lnTo>
                    <a:pt x="13" y="654"/>
                  </a:lnTo>
                  <a:lnTo>
                    <a:pt x="8" y="631"/>
                  </a:lnTo>
                  <a:lnTo>
                    <a:pt x="6" y="607"/>
                  </a:lnTo>
                  <a:lnTo>
                    <a:pt x="3" y="581"/>
                  </a:lnTo>
                  <a:lnTo>
                    <a:pt x="3" y="584"/>
                  </a:lnTo>
                  <a:lnTo>
                    <a:pt x="0" y="558"/>
                  </a:lnTo>
                  <a:lnTo>
                    <a:pt x="0" y="532"/>
                  </a:lnTo>
                  <a:lnTo>
                    <a:pt x="6" y="509"/>
                  </a:lnTo>
                  <a:lnTo>
                    <a:pt x="11" y="486"/>
                  </a:lnTo>
                  <a:lnTo>
                    <a:pt x="16" y="468"/>
                  </a:lnTo>
                  <a:lnTo>
                    <a:pt x="24" y="450"/>
                  </a:lnTo>
                  <a:lnTo>
                    <a:pt x="34" y="432"/>
                  </a:lnTo>
                  <a:lnTo>
                    <a:pt x="52" y="406"/>
                  </a:lnTo>
                  <a:lnTo>
                    <a:pt x="70" y="388"/>
                  </a:lnTo>
                  <a:lnTo>
                    <a:pt x="88" y="375"/>
                  </a:lnTo>
                  <a:lnTo>
                    <a:pt x="104" y="365"/>
                  </a:lnTo>
                  <a:lnTo>
                    <a:pt x="96" y="349"/>
                  </a:lnTo>
                  <a:lnTo>
                    <a:pt x="93" y="334"/>
                  </a:lnTo>
                  <a:lnTo>
                    <a:pt x="91" y="313"/>
                  </a:lnTo>
                  <a:lnTo>
                    <a:pt x="91" y="287"/>
                  </a:lnTo>
                  <a:lnTo>
                    <a:pt x="93" y="274"/>
                  </a:lnTo>
                  <a:lnTo>
                    <a:pt x="96" y="261"/>
                  </a:lnTo>
                  <a:lnTo>
                    <a:pt x="101" y="248"/>
                  </a:lnTo>
                  <a:lnTo>
                    <a:pt x="111" y="235"/>
                  </a:lnTo>
                  <a:lnTo>
                    <a:pt x="122" y="222"/>
                  </a:lnTo>
                  <a:lnTo>
                    <a:pt x="135" y="212"/>
                  </a:lnTo>
                  <a:lnTo>
                    <a:pt x="148" y="202"/>
                  </a:lnTo>
                  <a:lnTo>
                    <a:pt x="163" y="194"/>
                  </a:lnTo>
                  <a:lnTo>
                    <a:pt x="176" y="189"/>
                  </a:lnTo>
                  <a:lnTo>
                    <a:pt x="192" y="184"/>
                  </a:lnTo>
                  <a:lnTo>
                    <a:pt x="204" y="184"/>
                  </a:lnTo>
                  <a:lnTo>
                    <a:pt x="217" y="184"/>
                  </a:lnTo>
                  <a:lnTo>
                    <a:pt x="243" y="189"/>
                  </a:lnTo>
                  <a:lnTo>
                    <a:pt x="264" y="194"/>
                  </a:lnTo>
                  <a:lnTo>
                    <a:pt x="279" y="202"/>
                  </a:lnTo>
                  <a:lnTo>
                    <a:pt x="295" y="212"/>
                  </a:lnTo>
                  <a:lnTo>
                    <a:pt x="292" y="197"/>
                  </a:lnTo>
                  <a:lnTo>
                    <a:pt x="295" y="181"/>
                  </a:lnTo>
                  <a:lnTo>
                    <a:pt x="297" y="161"/>
                  </a:lnTo>
                  <a:lnTo>
                    <a:pt x="308" y="137"/>
                  </a:lnTo>
                  <a:lnTo>
                    <a:pt x="318" y="124"/>
                  </a:lnTo>
                  <a:lnTo>
                    <a:pt x="326" y="109"/>
                  </a:lnTo>
                  <a:lnTo>
                    <a:pt x="339" y="96"/>
                  </a:lnTo>
                  <a:lnTo>
                    <a:pt x="354" y="80"/>
                  </a:lnTo>
                  <a:lnTo>
                    <a:pt x="372" y="65"/>
                  </a:lnTo>
                  <a:lnTo>
                    <a:pt x="396" y="49"/>
                  </a:lnTo>
                  <a:lnTo>
                    <a:pt x="419" y="37"/>
                  </a:lnTo>
                  <a:lnTo>
                    <a:pt x="442" y="26"/>
                  </a:lnTo>
                  <a:lnTo>
                    <a:pt x="465" y="21"/>
                  </a:lnTo>
                  <a:lnTo>
                    <a:pt x="486" y="18"/>
                  </a:lnTo>
                  <a:lnTo>
                    <a:pt x="509" y="18"/>
                  </a:lnTo>
                  <a:lnTo>
                    <a:pt x="530" y="21"/>
                  </a:lnTo>
                  <a:lnTo>
                    <a:pt x="551" y="26"/>
                  </a:lnTo>
                  <a:lnTo>
                    <a:pt x="571" y="31"/>
                  </a:lnTo>
                  <a:lnTo>
                    <a:pt x="605" y="47"/>
                  </a:lnTo>
                  <a:lnTo>
                    <a:pt x="631" y="60"/>
                  </a:lnTo>
                  <a:lnTo>
                    <a:pt x="654" y="75"/>
                  </a:lnTo>
                  <a:lnTo>
                    <a:pt x="654" y="65"/>
                  </a:lnTo>
                  <a:lnTo>
                    <a:pt x="659" y="52"/>
                  </a:lnTo>
                  <a:lnTo>
                    <a:pt x="667" y="39"/>
                  </a:lnTo>
                  <a:lnTo>
                    <a:pt x="677" y="26"/>
                  </a:lnTo>
                  <a:lnTo>
                    <a:pt x="695" y="13"/>
                  </a:lnTo>
                  <a:lnTo>
                    <a:pt x="708" y="8"/>
                  </a:lnTo>
                  <a:lnTo>
                    <a:pt x="721" y="6"/>
                  </a:lnTo>
                  <a:lnTo>
                    <a:pt x="737" y="3"/>
                  </a:lnTo>
                  <a:lnTo>
                    <a:pt x="752" y="0"/>
                  </a:lnTo>
                  <a:lnTo>
                    <a:pt x="770" y="3"/>
                  </a:lnTo>
                  <a:lnTo>
                    <a:pt x="786" y="6"/>
                  </a:lnTo>
                  <a:lnTo>
                    <a:pt x="799" y="8"/>
                  </a:lnTo>
                  <a:lnTo>
                    <a:pt x="809" y="13"/>
                  </a:lnTo>
                  <a:lnTo>
                    <a:pt x="827" y="26"/>
                  </a:lnTo>
                  <a:lnTo>
                    <a:pt x="840" y="39"/>
                  </a:lnTo>
                  <a:lnTo>
                    <a:pt x="848" y="52"/>
                  </a:lnTo>
                  <a:lnTo>
                    <a:pt x="850" y="65"/>
                  </a:lnTo>
                  <a:lnTo>
                    <a:pt x="853" y="75"/>
                  </a:lnTo>
                  <a:lnTo>
                    <a:pt x="853" y="78"/>
                  </a:lnTo>
                  <a:lnTo>
                    <a:pt x="876" y="62"/>
                  </a:lnTo>
                  <a:lnTo>
                    <a:pt x="902" y="49"/>
                  </a:lnTo>
                  <a:lnTo>
                    <a:pt x="935" y="34"/>
                  </a:lnTo>
                  <a:lnTo>
                    <a:pt x="954" y="29"/>
                  </a:lnTo>
                  <a:lnTo>
                    <a:pt x="974" y="24"/>
                  </a:lnTo>
                  <a:lnTo>
                    <a:pt x="997" y="21"/>
                  </a:lnTo>
                  <a:lnTo>
                    <a:pt x="1018" y="21"/>
                  </a:lnTo>
                  <a:lnTo>
                    <a:pt x="1041" y="24"/>
                  </a:lnTo>
                  <a:lnTo>
                    <a:pt x="1065" y="29"/>
                  </a:lnTo>
                  <a:lnTo>
                    <a:pt x="1088" y="39"/>
                  </a:lnTo>
                  <a:lnTo>
                    <a:pt x="1111" y="52"/>
                  </a:lnTo>
                  <a:lnTo>
                    <a:pt x="1132" y="68"/>
                  </a:lnTo>
                  <a:lnTo>
                    <a:pt x="1150" y="83"/>
                  </a:lnTo>
                  <a:lnTo>
                    <a:pt x="1165" y="96"/>
                  </a:lnTo>
                  <a:lnTo>
                    <a:pt x="1178" y="111"/>
                  </a:lnTo>
                  <a:lnTo>
                    <a:pt x="1189" y="124"/>
                  </a:lnTo>
                  <a:lnTo>
                    <a:pt x="1196" y="140"/>
                  </a:lnTo>
                  <a:lnTo>
                    <a:pt x="1207" y="163"/>
                  </a:lnTo>
                  <a:lnTo>
                    <a:pt x="1212" y="184"/>
                  </a:lnTo>
                  <a:lnTo>
                    <a:pt x="1212" y="199"/>
                  </a:lnTo>
                  <a:lnTo>
                    <a:pt x="1212" y="212"/>
                  </a:lnTo>
                  <a:lnTo>
                    <a:pt x="1225" y="204"/>
                  </a:lnTo>
                  <a:lnTo>
                    <a:pt x="1243" y="197"/>
                  </a:lnTo>
                  <a:lnTo>
                    <a:pt x="1264" y="189"/>
                  </a:lnTo>
                  <a:lnTo>
                    <a:pt x="1287" y="186"/>
                  </a:lnTo>
                  <a:lnTo>
                    <a:pt x="1300" y="186"/>
                  </a:lnTo>
                  <a:lnTo>
                    <a:pt x="1315" y="186"/>
                  </a:lnTo>
                  <a:lnTo>
                    <a:pt x="1328" y="189"/>
                  </a:lnTo>
                  <a:lnTo>
                    <a:pt x="1344" y="194"/>
                  </a:lnTo>
                  <a:lnTo>
                    <a:pt x="1357" y="202"/>
                  </a:lnTo>
                  <a:lnTo>
                    <a:pt x="1372" y="212"/>
                  </a:lnTo>
                  <a:lnTo>
                    <a:pt x="1385" y="225"/>
                  </a:lnTo>
                  <a:lnTo>
                    <a:pt x="1395" y="238"/>
                  </a:lnTo>
                  <a:lnTo>
                    <a:pt x="1403" y="251"/>
                  </a:lnTo>
                  <a:lnTo>
                    <a:pt x="1408" y="264"/>
                  </a:lnTo>
                  <a:lnTo>
                    <a:pt x="1413" y="277"/>
                  </a:lnTo>
                  <a:lnTo>
                    <a:pt x="1416" y="290"/>
                  </a:lnTo>
                  <a:lnTo>
                    <a:pt x="1416" y="313"/>
                  </a:lnTo>
                  <a:lnTo>
                    <a:pt x="1413" y="334"/>
                  </a:lnTo>
                  <a:lnTo>
                    <a:pt x="1408" y="352"/>
                  </a:lnTo>
                  <a:lnTo>
                    <a:pt x="1403" y="367"/>
                  </a:lnTo>
                  <a:lnTo>
                    <a:pt x="1418" y="375"/>
                  </a:lnTo>
                  <a:lnTo>
                    <a:pt x="1434" y="388"/>
                  </a:lnTo>
                  <a:lnTo>
                    <a:pt x="1455" y="408"/>
                  </a:lnTo>
                  <a:lnTo>
                    <a:pt x="1473" y="434"/>
                  </a:lnTo>
                  <a:lnTo>
                    <a:pt x="1480" y="450"/>
                  </a:lnTo>
                  <a:lnTo>
                    <a:pt x="1488" y="468"/>
                  </a:lnTo>
                  <a:lnTo>
                    <a:pt x="1496" y="488"/>
                  </a:lnTo>
                  <a:lnTo>
                    <a:pt x="1501" y="509"/>
                  </a:lnTo>
                  <a:lnTo>
                    <a:pt x="1504" y="535"/>
                  </a:lnTo>
                  <a:lnTo>
                    <a:pt x="1506" y="561"/>
                  </a:lnTo>
                  <a:lnTo>
                    <a:pt x="1506" y="563"/>
                  </a:lnTo>
                  <a:lnTo>
                    <a:pt x="1506" y="589"/>
                  </a:lnTo>
                  <a:lnTo>
                    <a:pt x="1501" y="612"/>
                  </a:lnTo>
                  <a:lnTo>
                    <a:pt x="1496" y="636"/>
                  </a:lnTo>
                  <a:lnTo>
                    <a:pt x="1491" y="656"/>
                  </a:lnTo>
                  <a:lnTo>
                    <a:pt x="1483" y="674"/>
                  </a:lnTo>
                  <a:lnTo>
                    <a:pt x="1475" y="693"/>
                  </a:lnTo>
                  <a:lnTo>
                    <a:pt x="1457" y="721"/>
                  </a:lnTo>
                  <a:lnTo>
                    <a:pt x="1439" y="742"/>
                  </a:lnTo>
                  <a:lnTo>
                    <a:pt x="1424" y="757"/>
                  </a:lnTo>
                  <a:lnTo>
                    <a:pt x="1411" y="770"/>
                  </a:lnTo>
                  <a:lnTo>
                    <a:pt x="1416" y="785"/>
                  </a:lnTo>
                  <a:lnTo>
                    <a:pt x="1421" y="801"/>
                  </a:lnTo>
                  <a:lnTo>
                    <a:pt x="1424" y="822"/>
                  </a:lnTo>
                  <a:lnTo>
                    <a:pt x="1424" y="845"/>
                  </a:lnTo>
                  <a:lnTo>
                    <a:pt x="1421" y="858"/>
                  </a:lnTo>
                  <a:lnTo>
                    <a:pt x="1416" y="871"/>
                  </a:lnTo>
                  <a:lnTo>
                    <a:pt x="1411" y="884"/>
                  </a:lnTo>
                  <a:lnTo>
                    <a:pt x="1403" y="897"/>
                  </a:lnTo>
                  <a:lnTo>
                    <a:pt x="1393" y="909"/>
                  </a:lnTo>
                  <a:lnTo>
                    <a:pt x="1380" y="922"/>
                  </a:lnTo>
                  <a:lnTo>
                    <a:pt x="1364" y="933"/>
                  </a:lnTo>
                  <a:lnTo>
                    <a:pt x="1351" y="940"/>
                  </a:lnTo>
                  <a:lnTo>
                    <a:pt x="1336" y="946"/>
                  </a:lnTo>
                  <a:lnTo>
                    <a:pt x="1323" y="948"/>
                  </a:lnTo>
                  <a:lnTo>
                    <a:pt x="1307" y="951"/>
                  </a:lnTo>
                  <a:lnTo>
                    <a:pt x="1295" y="951"/>
                  </a:lnTo>
                  <a:lnTo>
                    <a:pt x="1271" y="946"/>
                  </a:lnTo>
                  <a:lnTo>
                    <a:pt x="1251" y="938"/>
                  </a:lnTo>
                  <a:lnTo>
                    <a:pt x="1233" y="930"/>
                  </a:lnTo>
                  <a:lnTo>
                    <a:pt x="1220" y="922"/>
                  </a:lnTo>
                  <a:lnTo>
                    <a:pt x="1220" y="935"/>
                  </a:lnTo>
                  <a:lnTo>
                    <a:pt x="1220" y="951"/>
                  </a:lnTo>
                  <a:lnTo>
                    <a:pt x="1214" y="971"/>
                  </a:lnTo>
                  <a:lnTo>
                    <a:pt x="1204" y="997"/>
                  </a:lnTo>
                  <a:lnTo>
                    <a:pt x="1196" y="1010"/>
                  </a:lnTo>
                  <a:lnTo>
                    <a:pt x="1186" y="1026"/>
                  </a:lnTo>
                  <a:lnTo>
                    <a:pt x="1173" y="1039"/>
                  </a:lnTo>
                  <a:lnTo>
                    <a:pt x="1158" y="1054"/>
                  </a:lnTo>
                  <a:lnTo>
                    <a:pt x="1140" y="1070"/>
                  </a:lnTo>
                  <a:lnTo>
                    <a:pt x="1119" y="1085"/>
                  </a:lnTo>
                  <a:lnTo>
                    <a:pt x="1096" y="1098"/>
                  </a:lnTo>
                  <a:lnTo>
                    <a:pt x="1072" y="1106"/>
                  </a:lnTo>
                  <a:lnTo>
                    <a:pt x="1049" y="1111"/>
                  </a:lnTo>
                  <a:lnTo>
                    <a:pt x="1026" y="1113"/>
                  </a:lnTo>
                  <a:lnTo>
                    <a:pt x="1003" y="1113"/>
                  </a:lnTo>
                  <a:lnTo>
                    <a:pt x="982" y="1111"/>
                  </a:lnTo>
                  <a:lnTo>
                    <a:pt x="961" y="1108"/>
                  </a:lnTo>
                  <a:lnTo>
                    <a:pt x="943" y="1101"/>
                  </a:lnTo>
                  <a:lnTo>
                    <a:pt x="910" y="1088"/>
                  </a:lnTo>
                  <a:lnTo>
                    <a:pt x="884" y="1072"/>
                  </a:lnTo>
                  <a:lnTo>
                    <a:pt x="861" y="1057"/>
                  </a:lnTo>
                  <a:lnTo>
                    <a:pt x="858" y="1070"/>
                  </a:lnTo>
                  <a:lnTo>
                    <a:pt x="855" y="1080"/>
                  </a:lnTo>
                  <a:lnTo>
                    <a:pt x="848" y="1095"/>
                  </a:lnTo>
                  <a:lnTo>
                    <a:pt x="835" y="1108"/>
                  </a:lnTo>
                  <a:lnTo>
                    <a:pt x="817" y="1121"/>
                  </a:lnTo>
                  <a:lnTo>
                    <a:pt x="806" y="1126"/>
                  </a:lnTo>
                  <a:lnTo>
                    <a:pt x="793" y="1129"/>
                  </a:lnTo>
                  <a:lnTo>
                    <a:pt x="778" y="1132"/>
                  </a:lnTo>
                  <a:lnTo>
                    <a:pt x="760" y="1132"/>
                  </a:lnTo>
                  <a:lnTo>
                    <a:pt x="744" y="1132"/>
                  </a:lnTo>
                  <a:lnTo>
                    <a:pt x="729" y="1129"/>
                  </a:lnTo>
                  <a:lnTo>
                    <a:pt x="716" y="1126"/>
                  </a:lnTo>
                  <a:lnTo>
                    <a:pt x="703" y="1121"/>
                  </a:lnTo>
                  <a:lnTo>
                    <a:pt x="685" y="1108"/>
                  </a:lnTo>
                  <a:lnTo>
                    <a:pt x="675" y="1095"/>
                  </a:lnTo>
                  <a:lnTo>
                    <a:pt x="667" y="1080"/>
                  </a:lnTo>
                  <a:lnTo>
                    <a:pt x="662" y="1070"/>
                  </a:lnTo>
                  <a:lnTo>
                    <a:pt x="659" y="1057"/>
                  </a:lnTo>
                </a:path>
              </a:pathLst>
            </a:custGeom>
            <a:noFill/>
            <a:ln w="7938">
              <a:solidFill>
                <a:srgbClr val="00A0C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405" name="Freeform 14"/>
            <p:cNvSpPr>
              <a:spLocks/>
            </p:cNvSpPr>
            <p:nvPr/>
          </p:nvSpPr>
          <p:spPr bwMode="auto">
            <a:xfrm>
              <a:off x="1352" y="2224"/>
              <a:ext cx="1354" cy="888"/>
            </a:xfrm>
            <a:custGeom>
              <a:avLst/>
              <a:gdLst>
                <a:gd name="T0" fmla="*/ 17 w 1506"/>
                <a:gd name="T1" fmla="*/ 2 h 1131"/>
                <a:gd name="T2" fmla="*/ 13 w 1506"/>
                <a:gd name="T3" fmla="*/ 2 h 1131"/>
                <a:gd name="T4" fmla="*/ 11 w 1506"/>
                <a:gd name="T5" fmla="*/ 2 h 1131"/>
                <a:gd name="T6" fmla="*/ 10 w 1506"/>
                <a:gd name="T7" fmla="*/ 2 h 1131"/>
                <a:gd name="T8" fmla="*/ 9 w 1506"/>
                <a:gd name="T9" fmla="*/ 2 h 1131"/>
                <a:gd name="T10" fmla="*/ 6 w 1506"/>
                <a:gd name="T11" fmla="*/ 2 h 1131"/>
                <a:gd name="T12" fmla="*/ 4 w 1506"/>
                <a:gd name="T13" fmla="*/ 2 h 1131"/>
                <a:gd name="T14" fmla="*/ 4 w 1506"/>
                <a:gd name="T15" fmla="*/ 2 h 1131"/>
                <a:gd name="T16" fmla="*/ 4 w 1506"/>
                <a:gd name="T17" fmla="*/ 2 h 1131"/>
                <a:gd name="T18" fmla="*/ 4 w 1506"/>
                <a:gd name="T19" fmla="*/ 2 h 1131"/>
                <a:gd name="T20" fmla="*/ 4 w 1506"/>
                <a:gd name="T21" fmla="*/ 2 h 1131"/>
                <a:gd name="T22" fmla="*/ 0 w 1506"/>
                <a:gd name="T23" fmla="*/ 2 h 1131"/>
                <a:gd name="T24" fmla="*/ 4 w 1506"/>
                <a:gd name="T25" fmla="*/ 2 h 1131"/>
                <a:gd name="T26" fmla="*/ 4 w 1506"/>
                <a:gd name="T27" fmla="*/ 2 h 1131"/>
                <a:gd name="T28" fmla="*/ 4 w 1506"/>
                <a:gd name="T29" fmla="*/ 2 h 1131"/>
                <a:gd name="T30" fmla="*/ 4 w 1506"/>
                <a:gd name="T31" fmla="*/ 2 h 1131"/>
                <a:gd name="T32" fmla="*/ 4 w 1506"/>
                <a:gd name="T33" fmla="*/ 2 h 1131"/>
                <a:gd name="T34" fmla="*/ 8 w 1506"/>
                <a:gd name="T35" fmla="*/ 2 h 1131"/>
                <a:gd name="T36" fmla="*/ 9 w 1506"/>
                <a:gd name="T37" fmla="*/ 2 h 1131"/>
                <a:gd name="T38" fmla="*/ 10 w 1506"/>
                <a:gd name="T39" fmla="*/ 2 h 1131"/>
                <a:gd name="T40" fmla="*/ 12 w 1506"/>
                <a:gd name="T41" fmla="*/ 2 h 1131"/>
                <a:gd name="T42" fmla="*/ 16 w 1506"/>
                <a:gd name="T43" fmla="*/ 2 h 1131"/>
                <a:gd name="T44" fmla="*/ 20 w 1506"/>
                <a:gd name="T45" fmla="*/ 2 h 1131"/>
                <a:gd name="T46" fmla="*/ 20 w 1506"/>
                <a:gd name="T47" fmla="*/ 2 h 1131"/>
                <a:gd name="T48" fmla="*/ 22 w 1506"/>
                <a:gd name="T49" fmla="*/ 0 h 1131"/>
                <a:gd name="T50" fmla="*/ 24 w 1506"/>
                <a:gd name="T51" fmla="*/ 2 h 1131"/>
                <a:gd name="T52" fmla="*/ 26 w 1506"/>
                <a:gd name="T53" fmla="*/ 2 h 1131"/>
                <a:gd name="T54" fmla="*/ 28 w 1506"/>
                <a:gd name="T55" fmla="*/ 2 h 1131"/>
                <a:gd name="T56" fmla="*/ 31 w 1506"/>
                <a:gd name="T57" fmla="*/ 2 h 1131"/>
                <a:gd name="T58" fmla="*/ 33 w 1506"/>
                <a:gd name="T59" fmla="*/ 2 h 1131"/>
                <a:gd name="T60" fmla="*/ 36 w 1506"/>
                <a:gd name="T61" fmla="*/ 2 h 1131"/>
                <a:gd name="T62" fmla="*/ 36 w 1506"/>
                <a:gd name="T63" fmla="*/ 2 h 1131"/>
                <a:gd name="T64" fmla="*/ 40 w 1506"/>
                <a:gd name="T65" fmla="*/ 2 h 1131"/>
                <a:gd name="T66" fmla="*/ 40 w 1506"/>
                <a:gd name="T67" fmla="*/ 2 h 1131"/>
                <a:gd name="T68" fmla="*/ 42 w 1506"/>
                <a:gd name="T69" fmla="*/ 2 h 1131"/>
                <a:gd name="T70" fmla="*/ 42 w 1506"/>
                <a:gd name="T71" fmla="*/ 2 h 1131"/>
                <a:gd name="T72" fmla="*/ 44 w 1506"/>
                <a:gd name="T73" fmla="*/ 2 h 1131"/>
                <a:gd name="T74" fmla="*/ 44 w 1506"/>
                <a:gd name="T75" fmla="*/ 2 h 1131"/>
                <a:gd name="T76" fmla="*/ 44 w 1506"/>
                <a:gd name="T77" fmla="*/ 2 h 1131"/>
                <a:gd name="T78" fmla="*/ 44 w 1506"/>
                <a:gd name="T79" fmla="*/ 2 h 1131"/>
                <a:gd name="T80" fmla="*/ 42 w 1506"/>
                <a:gd name="T81" fmla="*/ 2 h 1131"/>
                <a:gd name="T82" fmla="*/ 43 w 1506"/>
                <a:gd name="T83" fmla="*/ 2 h 1131"/>
                <a:gd name="T84" fmla="*/ 41 w 1506"/>
                <a:gd name="T85" fmla="*/ 2 h 1131"/>
                <a:gd name="T86" fmla="*/ 40 w 1506"/>
                <a:gd name="T87" fmla="*/ 2 h 1131"/>
                <a:gd name="T88" fmla="*/ 36 w 1506"/>
                <a:gd name="T89" fmla="*/ 2 h 1131"/>
                <a:gd name="T90" fmla="*/ 36 w 1506"/>
                <a:gd name="T91" fmla="*/ 2 h 1131"/>
                <a:gd name="T92" fmla="*/ 35 w 1506"/>
                <a:gd name="T93" fmla="*/ 2 h 1131"/>
                <a:gd name="T94" fmla="*/ 32 w 1506"/>
                <a:gd name="T95" fmla="*/ 2 h 1131"/>
                <a:gd name="T96" fmla="*/ 29 w 1506"/>
                <a:gd name="T97" fmla="*/ 2 h 1131"/>
                <a:gd name="T98" fmla="*/ 26 w 1506"/>
                <a:gd name="T99" fmla="*/ 2 h 1131"/>
                <a:gd name="T100" fmla="*/ 24 w 1506"/>
                <a:gd name="T101" fmla="*/ 2 h 1131"/>
                <a:gd name="T102" fmla="*/ 23 w 1506"/>
                <a:gd name="T103" fmla="*/ 2 h 1131"/>
                <a:gd name="T104" fmla="*/ 21 w 1506"/>
                <a:gd name="T105" fmla="*/ 2 h 1131"/>
                <a:gd name="T106" fmla="*/ 20 w 1506"/>
                <a:gd name="T107" fmla="*/ 2 h 113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06"/>
                <a:gd name="T163" fmla="*/ 0 h 1131"/>
                <a:gd name="T164" fmla="*/ 1506 w 1506"/>
                <a:gd name="T165" fmla="*/ 1131 h 113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06" h="1131">
                  <a:moveTo>
                    <a:pt x="661" y="1053"/>
                  </a:moveTo>
                  <a:lnTo>
                    <a:pt x="661" y="1053"/>
                  </a:lnTo>
                  <a:lnTo>
                    <a:pt x="638" y="1069"/>
                  </a:lnTo>
                  <a:lnTo>
                    <a:pt x="612" y="1082"/>
                  </a:lnTo>
                  <a:lnTo>
                    <a:pt x="578" y="1097"/>
                  </a:lnTo>
                  <a:lnTo>
                    <a:pt x="558" y="1102"/>
                  </a:lnTo>
                  <a:lnTo>
                    <a:pt x="540" y="1107"/>
                  </a:lnTo>
                  <a:lnTo>
                    <a:pt x="516" y="1110"/>
                  </a:lnTo>
                  <a:lnTo>
                    <a:pt x="496" y="1110"/>
                  </a:lnTo>
                  <a:lnTo>
                    <a:pt x="472" y="1107"/>
                  </a:lnTo>
                  <a:lnTo>
                    <a:pt x="449" y="1102"/>
                  </a:lnTo>
                  <a:lnTo>
                    <a:pt x="426" y="1092"/>
                  </a:lnTo>
                  <a:lnTo>
                    <a:pt x="403" y="1079"/>
                  </a:lnTo>
                  <a:lnTo>
                    <a:pt x="382" y="1064"/>
                  </a:lnTo>
                  <a:lnTo>
                    <a:pt x="364" y="1048"/>
                  </a:lnTo>
                  <a:lnTo>
                    <a:pt x="348" y="1035"/>
                  </a:lnTo>
                  <a:lnTo>
                    <a:pt x="336" y="1020"/>
                  </a:lnTo>
                  <a:lnTo>
                    <a:pt x="325" y="1007"/>
                  </a:lnTo>
                  <a:lnTo>
                    <a:pt x="317" y="991"/>
                  </a:lnTo>
                  <a:lnTo>
                    <a:pt x="307" y="968"/>
                  </a:lnTo>
                  <a:lnTo>
                    <a:pt x="302" y="947"/>
                  </a:lnTo>
                  <a:lnTo>
                    <a:pt x="302" y="932"/>
                  </a:lnTo>
                  <a:lnTo>
                    <a:pt x="302" y="919"/>
                  </a:lnTo>
                  <a:lnTo>
                    <a:pt x="289" y="927"/>
                  </a:lnTo>
                  <a:lnTo>
                    <a:pt x="271" y="934"/>
                  </a:lnTo>
                  <a:lnTo>
                    <a:pt x="250" y="942"/>
                  </a:lnTo>
                  <a:lnTo>
                    <a:pt x="227" y="945"/>
                  </a:lnTo>
                  <a:lnTo>
                    <a:pt x="212" y="945"/>
                  </a:lnTo>
                  <a:lnTo>
                    <a:pt x="199" y="945"/>
                  </a:lnTo>
                  <a:lnTo>
                    <a:pt x="186" y="942"/>
                  </a:lnTo>
                  <a:lnTo>
                    <a:pt x="170" y="937"/>
                  </a:lnTo>
                  <a:lnTo>
                    <a:pt x="157" y="929"/>
                  </a:lnTo>
                  <a:lnTo>
                    <a:pt x="142" y="919"/>
                  </a:lnTo>
                  <a:lnTo>
                    <a:pt x="129" y="906"/>
                  </a:lnTo>
                  <a:lnTo>
                    <a:pt x="119" y="893"/>
                  </a:lnTo>
                  <a:lnTo>
                    <a:pt x="111" y="880"/>
                  </a:lnTo>
                  <a:lnTo>
                    <a:pt x="106" y="867"/>
                  </a:lnTo>
                  <a:lnTo>
                    <a:pt x="101" y="854"/>
                  </a:lnTo>
                  <a:lnTo>
                    <a:pt x="98" y="841"/>
                  </a:lnTo>
                  <a:lnTo>
                    <a:pt x="98" y="818"/>
                  </a:lnTo>
                  <a:lnTo>
                    <a:pt x="101" y="798"/>
                  </a:lnTo>
                  <a:lnTo>
                    <a:pt x="106" y="779"/>
                  </a:lnTo>
                  <a:lnTo>
                    <a:pt x="111" y="764"/>
                  </a:lnTo>
                  <a:lnTo>
                    <a:pt x="95" y="756"/>
                  </a:lnTo>
                  <a:lnTo>
                    <a:pt x="77" y="743"/>
                  </a:lnTo>
                  <a:lnTo>
                    <a:pt x="57" y="728"/>
                  </a:lnTo>
                  <a:lnTo>
                    <a:pt x="39" y="702"/>
                  </a:lnTo>
                  <a:lnTo>
                    <a:pt x="28" y="687"/>
                  </a:lnTo>
                  <a:lnTo>
                    <a:pt x="20" y="668"/>
                  </a:lnTo>
                  <a:lnTo>
                    <a:pt x="13" y="650"/>
                  </a:lnTo>
                  <a:lnTo>
                    <a:pt x="8" y="627"/>
                  </a:lnTo>
                  <a:lnTo>
                    <a:pt x="5" y="604"/>
                  </a:lnTo>
                  <a:lnTo>
                    <a:pt x="5" y="578"/>
                  </a:lnTo>
                  <a:lnTo>
                    <a:pt x="5" y="581"/>
                  </a:lnTo>
                  <a:lnTo>
                    <a:pt x="0" y="557"/>
                  </a:lnTo>
                  <a:lnTo>
                    <a:pt x="2" y="529"/>
                  </a:lnTo>
                  <a:lnTo>
                    <a:pt x="5" y="506"/>
                  </a:lnTo>
                  <a:lnTo>
                    <a:pt x="10" y="485"/>
                  </a:lnTo>
                  <a:lnTo>
                    <a:pt x="18" y="464"/>
                  </a:lnTo>
                  <a:lnTo>
                    <a:pt x="26" y="446"/>
                  </a:lnTo>
                  <a:lnTo>
                    <a:pt x="33" y="431"/>
                  </a:lnTo>
                  <a:lnTo>
                    <a:pt x="51" y="405"/>
                  </a:lnTo>
                  <a:lnTo>
                    <a:pt x="72" y="384"/>
                  </a:lnTo>
                  <a:lnTo>
                    <a:pt x="88" y="371"/>
                  </a:lnTo>
                  <a:lnTo>
                    <a:pt x="103" y="361"/>
                  </a:lnTo>
                  <a:lnTo>
                    <a:pt x="98" y="346"/>
                  </a:lnTo>
                  <a:lnTo>
                    <a:pt x="93" y="330"/>
                  </a:lnTo>
                  <a:lnTo>
                    <a:pt x="90" y="309"/>
                  </a:lnTo>
                  <a:lnTo>
                    <a:pt x="90" y="286"/>
                  </a:lnTo>
                  <a:lnTo>
                    <a:pt x="93" y="273"/>
                  </a:lnTo>
                  <a:lnTo>
                    <a:pt x="98" y="260"/>
                  </a:lnTo>
                  <a:lnTo>
                    <a:pt x="103" y="247"/>
                  </a:lnTo>
                  <a:lnTo>
                    <a:pt x="111" y="235"/>
                  </a:lnTo>
                  <a:lnTo>
                    <a:pt x="121" y="222"/>
                  </a:lnTo>
                  <a:lnTo>
                    <a:pt x="134" y="209"/>
                  </a:lnTo>
                  <a:lnTo>
                    <a:pt x="150" y="198"/>
                  </a:lnTo>
                  <a:lnTo>
                    <a:pt x="162" y="191"/>
                  </a:lnTo>
                  <a:lnTo>
                    <a:pt x="178" y="186"/>
                  </a:lnTo>
                  <a:lnTo>
                    <a:pt x="191" y="183"/>
                  </a:lnTo>
                  <a:lnTo>
                    <a:pt x="204" y="180"/>
                  </a:lnTo>
                  <a:lnTo>
                    <a:pt x="219" y="180"/>
                  </a:lnTo>
                  <a:lnTo>
                    <a:pt x="243" y="186"/>
                  </a:lnTo>
                  <a:lnTo>
                    <a:pt x="263" y="193"/>
                  </a:lnTo>
                  <a:lnTo>
                    <a:pt x="281" y="201"/>
                  </a:lnTo>
                  <a:lnTo>
                    <a:pt x="294" y="209"/>
                  </a:lnTo>
                  <a:lnTo>
                    <a:pt x="294" y="196"/>
                  </a:lnTo>
                  <a:lnTo>
                    <a:pt x="294" y="180"/>
                  </a:lnTo>
                  <a:lnTo>
                    <a:pt x="299" y="160"/>
                  </a:lnTo>
                  <a:lnTo>
                    <a:pt x="310" y="134"/>
                  </a:lnTo>
                  <a:lnTo>
                    <a:pt x="317" y="121"/>
                  </a:lnTo>
                  <a:lnTo>
                    <a:pt x="328" y="105"/>
                  </a:lnTo>
                  <a:lnTo>
                    <a:pt x="341" y="93"/>
                  </a:lnTo>
                  <a:lnTo>
                    <a:pt x="356" y="77"/>
                  </a:lnTo>
                  <a:lnTo>
                    <a:pt x="374" y="62"/>
                  </a:lnTo>
                  <a:lnTo>
                    <a:pt x="395" y="46"/>
                  </a:lnTo>
                  <a:lnTo>
                    <a:pt x="418" y="33"/>
                  </a:lnTo>
                  <a:lnTo>
                    <a:pt x="441" y="25"/>
                  </a:lnTo>
                  <a:lnTo>
                    <a:pt x="465" y="18"/>
                  </a:lnTo>
                  <a:lnTo>
                    <a:pt x="488" y="18"/>
                  </a:lnTo>
                  <a:lnTo>
                    <a:pt x="509" y="18"/>
                  </a:lnTo>
                  <a:lnTo>
                    <a:pt x="532" y="20"/>
                  </a:lnTo>
                  <a:lnTo>
                    <a:pt x="553" y="23"/>
                  </a:lnTo>
                  <a:lnTo>
                    <a:pt x="571" y="31"/>
                  </a:lnTo>
                  <a:lnTo>
                    <a:pt x="604" y="43"/>
                  </a:lnTo>
                  <a:lnTo>
                    <a:pt x="630" y="59"/>
                  </a:lnTo>
                  <a:lnTo>
                    <a:pt x="653" y="74"/>
                  </a:lnTo>
                  <a:lnTo>
                    <a:pt x="656" y="62"/>
                  </a:lnTo>
                  <a:lnTo>
                    <a:pt x="658" y="51"/>
                  </a:lnTo>
                  <a:lnTo>
                    <a:pt x="666" y="36"/>
                  </a:lnTo>
                  <a:lnTo>
                    <a:pt x="679" y="23"/>
                  </a:lnTo>
                  <a:lnTo>
                    <a:pt x="697" y="10"/>
                  </a:lnTo>
                  <a:lnTo>
                    <a:pt x="708" y="5"/>
                  </a:lnTo>
                  <a:lnTo>
                    <a:pt x="720" y="2"/>
                  </a:lnTo>
                  <a:lnTo>
                    <a:pt x="736" y="0"/>
                  </a:lnTo>
                  <a:lnTo>
                    <a:pt x="754" y="0"/>
                  </a:lnTo>
                  <a:lnTo>
                    <a:pt x="770" y="0"/>
                  </a:lnTo>
                  <a:lnTo>
                    <a:pt x="785" y="2"/>
                  </a:lnTo>
                  <a:lnTo>
                    <a:pt x="798" y="5"/>
                  </a:lnTo>
                  <a:lnTo>
                    <a:pt x="811" y="10"/>
                  </a:lnTo>
                  <a:lnTo>
                    <a:pt x="826" y="23"/>
                  </a:lnTo>
                  <a:lnTo>
                    <a:pt x="839" y="36"/>
                  </a:lnTo>
                  <a:lnTo>
                    <a:pt x="847" y="51"/>
                  </a:lnTo>
                  <a:lnTo>
                    <a:pt x="852" y="62"/>
                  </a:lnTo>
                  <a:lnTo>
                    <a:pt x="852" y="74"/>
                  </a:lnTo>
                  <a:lnTo>
                    <a:pt x="852" y="77"/>
                  </a:lnTo>
                  <a:lnTo>
                    <a:pt x="875" y="59"/>
                  </a:lnTo>
                  <a:lnTo>
                    <a:pt x="901" y="46"/>
                  </a:lnTo>
                  <a:lnTo>
                    <a:pt x="935" y="31"/>
                  </a:lnTo>
                  <a:lnTo>
                    <a:pt x="955" y="25"/>
                  </a:lnTo>
                  <a:lnTo>
                    <a:pt x="976" y="20"/>
                  </a:lnTo>
                  <a:lnTo>
                    <a:pt x="997" y="18"/>
                  </a:lnTo>
                  <a:lnTo>
                    <a:pt x="1020" y="18"/>
                  </a:lnTo>
                  <a:lnTo>
                    <a:pt x="1041" y="20"/>
                  </a:lnTo>
                  <a:lnTo>
                    <a:pt x="1064" y="25"/>
                  </a:lnTo>
                  <a:lnTo>
                    <a:pt x="1087" y="36"/>
                  </a:lnTo>
                  <a:lnTo>
                    <a:pt x="1110" y="49"/>
                  </a:lnTo>
                  <a:lnTo>
                    <a:pt x="1134" y="64"/>
                  </a:lnTo>
                  <a:lnTo>
                    <a:pt x="1152" y="80"/>
                  </a:lnTo>
                  <a:lnTo>
                    <a:pt x="1167" y="95"/>
                  </a:lnTo>
                  <a:lnTo>
                    <a:pt x="1178" y="108"/>
                  </a:lnTo>
                  <a:lnTo>
                    <a:pt x="1188" y="124"/>
                  </a:lnTo>
                  <a:lnTo>
                    <a:pt x="1198" y="136"/>
                  </a:lnTo>
                  <a:lnTo>
                    <a:pt x="1209" y="160"/>
                  </a:lnTo>
                  <a:lnTo>
                    <a:pt x="1211" y="180"/>
                  </a:lnTo>
                  <a:lnTo>
                    <a:pt x="1214" y="196"/>
                  </a:lnTo>
                  <a:lnTo>
                    <a:pt x="1211" y="211"/>
                  </a:lnTo>
                  <a:lnTo>
                    <a:pt x="1227" y="201"/>
                  </a:lnTo>
                  <a:lnTo>
                    <a:pt x="1242" y="193"/>
                  </a:lnTo>
                  <a:lnTo>
                    <a:pt x="1263" y="188"/>
                  </a:lnTo>
                  <a:lnTo>
                    <a:pt x="1289" y="183"/>
                  </a:lnTo>
                  <a:lnTo>
                    <a:pt x="1302" y="183"/>
                  </a:lnTo>
                  <a:lnTo>
                    <a:pt x="1315" y="183"/>
                  </a:lnTo>
                  <a:lnTo>
                    <a:pt x="1330" y="188"/>
                  </a:lnTo>
                  <a:lnTo>
                    <a:pt x="1343" y="193"/>
                  </a:lnTo>
                  <a:lnTo>
                    <a:pt x="1358" y="201"/>
                  </a:lnTo>
                  <a:lnTo>
                    <a:pt x="1371" y="211"/>
                  </a:lnTo>
                  <a:lnTo>
                    <a:pt x="1384" y="222"/>
                  </a:lnTo>
                  <a:lnTo>
                    <a:pt x="1395" y="235"/>
                  </a:lnTo>
                  <a:lnTo>
                    <a:pt x="1405" y="247"/>
                  </a:lnTo>
                  <a:lnTo>
                    <a:pt x="1410" y="260"/>
                  </a:lnTo>
                  <a:lnTo>
                    <a:pt x="1413" y="273"/>
                  </a:lnTo>
                  <a:lnTo>
                    <a:pt x="1415" y="286"/>
                  </a:lnTo>
                  <a:lnTo>
                    <a:pt x="1415" y="312"/>
                  </a:lnTo>
                  <a:lnTo>
                    <a:pt x="1413" y="333"/>
                  </a:lnTo>
                  <a:lnTo>
                    <a:pt x="1410" y="348"/>
                  </a:lnTo>
                  <a:lnTo>
                    <a:pt x="1402" y="364"/>
                  </a:lnTo>
                  <a:lnTo>
                    <a:pt x="1418" y="374"/>
                  </a:lnTo>
                  <a:lnTo>
                    <a:pt x="1436" y="387"/>
                  </a:lnTo>
                  <a:lnTo>
                    <a:pt x="1454" y="405"/>
                  </a:lnTo>
                  <a:lnTo>
                    <a:pt x="1472" y="431"/>
                  </a:lnTo>
                  <a:lnTo>
                    <a:pt x="1482" y="449"/>
                  </a:lnTo>
                  <a:lnTo>
                    <a:pt x="1490" y="467"/>
                  </a:lnTo>
                  <a:lnTo>
                    <a:pt x="1495" y="485"/>
                  </a:lnTo>
                  <a:lnTo>
                    <a:pt x="1500" y="508"/>
                  </a:lnTo>
                  <a:lnTo>
                    <a:pt x="1506" y="532"/>
                  </a:lnTo>
                  <a:lnTo>
                    <a:pt x="1506" y="557"/>
                  </a:lnTo>
                  <a:lnTo>
                    <a:pt x="1506" y="560"/>
                  </a:lnTo>
                  <a:lnTo>
                    <a:pt x="1506" y="586"/>
                  </a:lnTo>
                  <a:lnTo>
                    <a:pt x="1503" y="612"/>
                  </a:lnTo>
                  <a:lnTo>
                    <a:pt x="1498" y="632"/>
                  </a:lnTo>
                  <a:lnTo>
                    <a:pt x="1493" y="653"/>
                  </a:lnTo>
                  <a:lnTo>
                    <a:pt x="1485" y="674"/>
                  </a:lnTo>
                  <a:lnTo>
                    <a:pt x="1477" y="689"/>
                  </a:lnTo>
                  <a:lnTo>
                    <a:pt x="1459" y="718"/>
                  </a:lnTo>
                  <a:lnTo>
                    <a:pt x="1441" y="741"/>
                  </a:lnTo>
                  <a:lnTo>
                    <a:pt x="1426" y="756"/>
                  </a:lnTo>
                  <a:lnTo>
                    <a:pt x="1410" y="767"/>
                  </a:lnTo>
                  <a:lnTo>
                    <a:pt x="1415" y="782"/>
                  </a:lnTo>
                  <a:lnTo>
                    <a:pt x="1420" y="798"/>
                  </a:lnTo>
                  <a:lnTo>
                    <a:pt x="1423" y="818"/>
                  </a:lnTo>
                  <a:lnTo>
                    <a:pt x="1423" y="844"/>
                  </a:lnTo>
                  <a:lnTo>
                    <a:pt x="1420" y="857"/>
                  </a:lnTo>
                  <a:lnTo>
                    <a:pt x="1418" y="870"/>
                  </a:lnTo>
                  <a:lnTo>
                    <a:pt x="1413" y="883"/>
                  </a:lnTo>
                  <a:lnTo>
                    <a:pt x="1402" y="896"/>
                  </a:lnTo>
                  <a:lnTo>
                    <a:pt x="1392" y="909"/>
                  </a:lnTo>
                  <a:lnTo>
                    <a:pt x="1379" y="919"/>
                  </a:lnTo>
                  <a:lnTo>
                    <a:pt x="1366" y="929"/>
                  </a:lnTo>
                  <a:lnTo>
                    <a:pt x="1351" y="937"/>
                  </a:lnTo>
                  <a:lnTo>
                    <a:pt x="1338" y="942"/>
                  </a:lnTo>
                  <a:lnTo>
                    <a:pt x="1322" y="947"/>
                  </a:lnTo>
                  <a:lnTo>
                    <a:pt x="1309" y="947"/>
                  </a:lnTo>
                  <a:lnTo>
                    <a:pt x="1296" y="947"/>
                  </a:lnTo>
                  <a:lnTo>
                    <a:pt x="1271" y="942"/>
                  </a:lnTo>
                  <a:lnTo>
                    <a:pt x="1250" y="937"/>
                  </a:lnTo>
                  <a:lnTo>
                    <a:pt x="1234" y="929"/>
                  </a:lnTo>
                  <a:lnTo>
                    <a:pt x="1219" y="919"/>
                  </a:lnTo>
                  <a:lnTo>
                    <a:pt x="1222" y="934"/>
                  </a:lnTo>
                  <a:lnTo>
                    <a:pt x="1219" y="950"/>
                  </a:lnTo>
                  <a:lnTo>
                    <a:pt x="1216" y="971"/>
                  </a:lnTo>
                  <a:lnTo>
                    <a:pt x="1203" y="994"/>
                  </a:lnTo>
                  <a:lnTo>
                    <a:pt x="1196" y="1007"/>
                  </a:lnTo>
                  <a:lnTo>
                    <a:pt x="1185" y="1022"/>
                  </a:lnTo>
                  <a:lnTo>
                    <a:pt x="1175" y="1035"/>
                  </a:lnTo>
                  <a:lnTo>
                    <a:pt x="1160" y="1051"/>
                  </a:lnTo>
                  <a:lnTo>
                    <a:pt x="1141" y="1066"/>
                  </a:lnTo>
                  <a:lnTo>
                    <a:pt x="1118" y="1082"/>
                  </a:lnTo>
                  <a:lnTo>
                    <a:pt x="1095" y="1095"/>
                  </a:lnTo>
                  <a:lnTo>
                    <a:pt x="1072" y="1105"/>
                  </a:lnTo>
                  <a:lnTo>
                    <a:pt x="1048" y="1110"/>
                  </a:lnTo>
                  <a:lnTo>
                    <a:pt x="1025" y="1113"/>
                  </a:lnTo>
                  <a:lnTo>
                    <a:pt x="1005" y="1113"/>
                  </a:lnTo>
                  <a:lnTo>
                    <a:pt x="984" y="1110"/>
                  </a:lnTo>
                  <a:lnTo>
                    <a:pt x="963" y="1105"/>
                  </a:lnTo>
                  <a:lnTo>
                    <a:pt x="943" y="1100"/>
                  </a:lnTo>
                  <a:lnTo>
                    <a:pt x="909" y="1084"/>
                  </a:lnTo>
                  <a:lnTo>
                    <a:pt x="883" y="1071"/>
                  </a:lnTo>
                  <a:lnTo>
                    <a:pt x="860" y="1056"/>
                  </a:lnTo>
                  <a:lnTo>
                    <a:pt x="860" y="1066"/>
                  </a:lnTo>
                  <a:lnTo>
                    <a:pt x="855" y="1079"/>
                  </a:lnTo>
                  <a:lnTo>
                    <a:pt x="847" y="1092"/>
                  </a:lnTo>
                  <a:lnTo>
                    <a:pt x="834" y="1105"/>
                  </a:lnTo>
                  <a:lnTo>
                    <a:pt x="819" y="1118"/>
                  </a:lnTo>
                  <a:lnTo>
                    <a:pt x="806" y="1123"/>
                  </a:lnTo>
                  <a:lnTo>
                    <a:pt x="793" y="1126"/>
                  </a:lnTo>
                  <a:lnTo>
                    <a:pt x="777" y="1128"/>
                  </a:lnTo>
                  <a:lnTo>
                    <a:pt x="762" y="1131"/>
                  </a:lnTo>
                  <a:lnTo>
                    <a:pt x="744" y="1128"/>
                  </a:lnTo>
                  <a:lnTo>
                    <a:pt x="728" y="1126"/>
                  </a:lnTo>
                  <a:lnTo>
                    <a:pt x="715" y="1123"/>
                  </a:lnTo>
                  <a:lnTo>
                    <a:pt x="705" y="1118"/>
                  </a:lnTo>
                  <a:lnTo>
                    <a:pt x="687" y="1105"/>
                  </a:lnTo>
                  <a:lnTo>
                    <a:pt x="674" y="1092"/>
                  </a:lnTo>
                  <a:lnTo>
                    <a:pt x="666" y="1079"/>
                  </a:lnTo>
                  <a:lnTo>
                    <a:pt x="664" y="1066"/>
                  </a:lnTo>
                  <a:lnTo>
                    <a:pt x="661" y="1056"/>
                  </a:lnTo>
                  <a:lnTo>
                    <a:pt x="661" y="10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406" name="Freeform 15"/>
            <p:cNvSpPr>
              <a:spLocks/>
            </p:cNvSpPr>
            <p:nvPr/>
          </p:nvSpPr>
          <p:spPr bwMode="auto">
            <a:xfrm>
              <a:off x="1352" y="2224"/>
              <a:ext cx="1354" cy="888"/>
            </a:xfrm>
            <a:custGeom>
              <a:avLst/>
              <a:gdLst>
                <a:gd name="T0" fmla="*/ 17 w 1506"/>
                <a:gd name="T1" fmla="*/ 2 h 1131"/>
                <a:gd name="T2" fmla="*/ 13 w 1506"/>
                <a:gd name="T3" fmla="*/ 2 h 1131"/>
                <a:gd name="T4" fmla="*/ 11 w 1506"/>
                <a:gd name="T5" fmla="*/ 2 h 1131"/>
                <a:gd name="T6" fmla="*/ 10 w 1506"/>
                <a:gd name="T7" fmla="*/ 2 h 1131"/>
                <a:gd name="T8" fmla="*/ 9 w 1506"/>
                <a:gd name="T9" fmla="*/ 2 h 1131"/>
                <a:gd name="T10" fmla="*/ 6 w 1506"/>
                <a:gd name="T11" fmla="*/ 2 h 1131"/>
                <a:gd name="T12" fmla="*/ 4 w 1506"/>
                <a:gd name="T13" fmla="*/ 2 h 1131"/>
                <a:gd name="T14" fmla="*/ 4 w 1506"/>
                <a:gd name="T15" fmla="*/ 2 h 1131"/>
                <a:gd name="T16" fmla="*/ 4 w 1506"/>
                <a:gd name="T17" fmla="*/ 2 h 1131"/>
                <a:gd name="T18" fmla="*/ 4 w 1506"/>
                <a:gd name="T19" fmla="*/ 2 h 1131"/>
                <a:gd name="T20" fmla="*/ 4 w 1506"/>
                <a:gd name="T21" fmla="*/ 2 h 1131"/>
                <a:gd name="T22" fmla="*/ 0 w 1506"/>
                <a:gd name="T23" fmla="*/ 2 h 1131"/>
                <a:gd name="T24" fmla="*/ 4 w 1506"/>
                <a:gd name="T25" fmla="*/ 2 h 1131"/>
                <a:gd name="T26" fmla="*/ 4 w 1506"/>
                <a:gd name="T27" fmla="*/ 2 h 1131"/>
                <a:gd name="T28" fmla="*/ 4 w 1506"/>
                <a:gd name="T29" fmla="*/ 2 h 1131"/>
                <a:gd name="T30" fmla="*/ 4 w 1506"/>
                <a:gd name="T31" fmla="*/ 2 h 1131"/>
                <a:gd name="T32" fmla="*/ 4 w 1506"/>
                <a:gd name="T33" fmla="*/ 2 h 1131"/>
                <a:gd name="T34" fmla="*/ 8 w 1506"/>
                <a:gd name="T35" fmla="*/ 2 h 1131"/>
                <a:gd name="T36" fmla="*/ 9 w 1506"/>
                <a:gd name="T37" fmla="*/ 2 h 1131"/>
                <a:gd name="T38" fmla="*/ 10 w 1506"/>
                <a:gd name="T39" fmla="*/ 2 h 1131"/>
                <a:gd name="T40" fmla="*/ 12 w 1506"/>
                <a:gd name="T41" fmla="*/ 2 h 1131"/>
                <a:gd name="T42" fmla="*/ 16 w 1506"/>
                <a:gd name="T43" fmla="*/ 2 h 1131"/>
                <a:gd name="T44" fmla="*/ 20 w 1506"/>
                <a:gd name="T45" fmla="*/ 2 h 1131"/>
                <a:gd name="T46" fmla="*/ 20 w 1506"/>
                <a:gd name="T47" fmla="*/ 2 h 1131"/>
                <a:gd name="T48" fmla="*/ 22 w 1506"/>
                <a:gd name="T49" fmla="*/ 0 h 1131"/>
                <a:gd name="T50" fmla="*/ 24 w 1506"/>
                <a:gd name="T51" fmla="*/ 2 h 1131"/>
                <a:gd name="T52" fmla="*/ 26 w 1506"/>
                <a:gd name="T53" fmla="*/ 2 h 1131"/>
                <a:gd name="T54" fmla="*/ 28 w 1506"/>
                <a:gd name="T55" fmla="*/ 2 h 1131"/>
                <a:gd name="T56" fmla="*/ 31 w 1506"/>
                <a:gd name="T57" fmla="*/ 2 h 1131"/>
                <a:gd name="T58" fmla="*/ 33 w 1506"/>
                <a:gd name="T59" fmla="*/ 2 h 1131"/>
                <a:gd name="T60" fmla="*/ 36 w 1506"/>
                <a:gd name="T61" fmla="*/ 2 h 1131"/>
                <a:gd name="T62" fmla="*/ 36 w 1506"/>
                <a:gd name="T63" fmla="*/ 2 h 1131"/>
                <a:gd name="T64" fmla="*/ 40 w 1506"/>
                <a:gd name="T65" fmla="*/ 2 h 1131"/>
                <a:gd name="T66" fmla="*/ 40 w 1506"/>
                <a:gd name="T67" fmla="*/ 2 h 1131"/>
                <a:gd name="T68" fmla="*/ 42 w 1506"/>
                <a:gd name="T69" fmla="*/ 2 h 1131"/>
                <a:gd name="T70" fmla="*/ 42 w 1506"/>
                <a:gd name="T71" fmla="*/ 2 h 1131"/>
                <a:gd name="T72" fmla="*/ 44 w 1506"/>
                <a:gd name="T73" fmla="*/ 2 h 1131"/>
                <a:gd name="T74" fmla="*/ 44 w 1506"/>
                <a:gd name="T75" fmla="*/ 2 h 1131"/>
                <a:gd name="T76" fmla="*/ 44 w 1506"/>
                <a:gd name="T77" fmla="*/ 2 h 1131"/>
                <a:gd name="T78" fmla="*/ 44 w 1506"/>
                <a:gd name="T79" fmla="*/ 2 h 1131"/>
                <a:gd name="T80" fmla="*/ 42 w 1506"/>
                <a:gd name="T81" fmla="*/ 2 h 1131"/>
                <a:gd name="T82" fmla="*/ 43 w 1506"/>
                <a:gd name="T83" fmla="*/ 2 h 1131"/>
                <a:gd name="T84" fmla="*/ 41 w 1506"/>
                <a:gd name="T85" fmla="*/ 2 h 1131"/>
                <a:gd name="T86" fmla="*/ 40 w 1506"/>
                <a:gd name="T87" fmla="*/ 2 h 1131"/>
                <a:gd name="T88" fmla="*/ 36 w 1506"/>
                <a:gd name="T89" fmla="*/ 2 h 1131"/>
                <a:gd name="T90" fmla="*/ 36 w 1506"/>
                <a:gd name="T91" fmla="*/ 2 h 1131"/>
                <a:gd name="T92" fmla="*/ 35 w 1506"/>
                <a:gd name="T93" fmla="*/ 2 h 1131"/>
                <a:gd name="T94" fmla="*/ 32 w 1506"/>
                <a:gd name="T95" fmla="*/ 2 h 1131"/>
                <a:gd name="T96" fmla="*/ 29 w 1506"/>
                <a:gd name="T97" fmla="*/ 2 h 1131"/>
                <a:gd name="T98" fmla="*/ 26 w 1506"/>
                <a:gd name="T99" fmla="*/ 2 h 1131"/>
                <a:gd name="T100" fmla="*/ 24 w 1506"/>
                <a:gd name="T101" fmla="*/ 2 h 1131"/>
                <a:gd name="T102" fmla="*/ 23 w 1506"/>
                <a:gd name="T103" fmla="*/ 2 h 1131"/>
                <a:gd name="T104" fmla="*/ 21 w 1506"/>
                <a:gd name="T105" fmla="*/ 2 h 113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6"/>
                <a:gd name="T160" fmla="*/ 0 h 1131"/>
                <a:gd name="T161" fmla="*/ 1506 w 1506"/>
                <a:gd name="T162" fmla="*/ 1131 h 113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6" h="1131">
                  <a:moveTo>
                    <a:pt x="661" y="1053"/>
                  </a:moveTo>
                  <a:lnTo>
                    <a:pt x="661" y="1053"/>
                  </a:lnTo>
                  <a:lnTo>
                    <a:pt x="638" y="1069"/>
                  </a:lnTo>
                  <a:lnTo>
                    <a:pt x="612" y="1082"/>
                  </a:lnTo>
                  <a:lnTo>
                    <a:pt x="578" y="1097"/>
                  </a:lnTo>
                  <a:lnTo>
                    <a:pt x="558" y="1102"/>
                  </a:lnTo>
                  <a:lnTo>
                    <a:pt x="540" y="1107"/>
                  </a:lnTo>
                  <a:lnTo>
                    <a:pt x="516" y="1110"/>
                  </a:lnTo>
                  <a:lnTo>
                    <a:pt x="496" y="1110"/>
                  </a:lnTo>
                  <a:lnTo>
                    <a:pt x="472" y="1107"/>
                  </a:lnTo>
                  <a:lnTo>
                    <a:pt x="449" y="1102"/>
                  </a:lnTo>
                  <a:lnTo>
                    <a:pt x="426" y="1092"/>
                  </a:lnTo>
                  <a:lnTo>
                    <a:pt x="403" y="1079"/>
                  </a:lnTo>
                  <a:lnTo>
                    <a:pt x="382" y="1064"/>
                  </a:lnTo>
                  <a:lnTo>
                    <a:pt x="364" y="1048"/>
                  </a:lnTo>
                  <a:lnTo>
                    <a:pt x="348" y="1035"/>
                  </a:lnTo>
                  <a:lnTo>
                    <a:pt x="336" y="1020"/>
                  </a:lnTo>
                  <a:lnTo>
                    <a:pt x="325" y="1007"/>
                  </a:lnTo>
                  <a:lnTo>
                    <a:pt x="317" y="991"/>
                  </a:lnTo>
                  <a:lnTo>
                    <a:pt x="307" y="968"/>
                  </a:lnTo>
                  <a:lnTo>
                    <a:pt x="302" y="947"/>
                  </a:lnTo>
                  <a:lnTo>
                    <a:pt x="302" y="932"/>
                  </a:lnTo>
                  <a:lnTo>
                    <a:pt x="302" y="919"/>
                  </a:lnTo>
                  <a:lnTo>
                    <a:pt x="289" y="927"/>
                  </a:lnTo>
                  <a:lnTo>
                    <a:pt x="271" y="934"/>
                  </a:lnTo>
                  <a:lnTo>
                    <a:pt x="250" y="942"/>
                  </a:lnTo>
                  <a:lnTo>
                    <a:pt x="227" y="945"/>
                  </a:lnTo>
                  <a:lnTo>
                    <a:pt x="212" y="945"/>
                  </a:lnTo>
                  <a:lnTo>
                    <a:pt x="199" y="945"/>
                  </a:lnTo>
                  <a:lnTo>
                    <a:pt x="186" y="942"/>
                  </a:lnTo>
                  <a:lnTo>
                    <a:pt x="170" y="937"/>
                  </a:lnTo>
                  <a:lnTo>
                    <a:pt x="157" y="929"/>
                  </a:lnTo>
                  <a:lnTo>
                    <a:pt x="142" y="919"/>
                  </a:lnTo>
                  <a:lnTo>
                    <a:pt x="129" y="906"/>
                  </a:lnTo>
                  <a:lnTo>
                    <a:pt x="119" y="893"/>
                  </a:lnTo>
                  <a:lnTo>
                    <a:pt x="111" y="880"/>
                  </a:lnTo>
                  <a:lnTo>
                    <a:pt x="106" y="867"/>
                  </a:lnTo>
                  <a:lnTo>
                    <a:pt x="101" y="854"/>
                  </a:lnTo>
                  <a:lnTo>
                    <a:pt x="98" y="841"/>
                  </a:lnTo>
                  <a:lnTo>
                    <a:pt x="98" y="818"/>
                  </a:lnTo>
                  <a:lnTo>
                    <a:pt x="101" y="798"/>
                  </a:lnTo>
                  <a:lnTo>
                    <a:pt x="106" y="779"/>
                  </a:lnTo>
                  <a:lnTo>
                    <a:pt x="111" y="764"/>
                  </a:lnTo>
                  <a:lnTo>
                    <a:pt x="95" y="756"/>
                  </a:lnTo>
                  <a:lnTo>
                    <a:pt x="77" y="743"/>
                  </a:lnTo>
                  <a:lnTo>
                    <a:pt x="57" y="728"/>
                  </a:lnTo>
                  <a:lnTo>
                    <a:pt x="39" y="702"/>
                  </a:lnTo>
                  <a:lnTo>
                    <a:pt x="28" y="687"/>
                  </a:lnTo>
                  <a:lnTo>
                    <a:pt x="20" y="668"/>
                  </a:lnTo>
                  <a:lnTo>
                    <a:pt x="13" y="650"/>
                  </a:lnTo>
                  <a:lnTo>
                    <a:pt x="8" y="627"/>
                  </a:lnTo>
                  <a:lnTo>
                    <a:pt x="5" y="604"/>
                  </a:lnTo>
                  <a:lnTo>
                    <a:pt x="5" y="578"/>
                  </a:lnTo>
                  <a:lnTo>
                    <a:pt x="5" y="581"/>
                  </a:lnTo>
                  <a:lnTo>
                    <a:pt x="0" y="557"/>
                  </a:lnTo>
                  <a:lnTo>
                    <a:pt x="2" y="529"/>
                  </a:lnTo>
                  <a:lnTo>
                    <a:pt x="5" y="506"/>
                  </a:lnTo>
                  <a:lnTo>
                    <a:pt x="10" y="485"/>
                  </a:lnTo>
                  <a:lnTo>
                    <a:pt x="18" y="464"/>
                  </a:lnTo>
                  <a:lnTo>
                    <a:pt x="26" y="446"/>
                  </a:lnTo>
                  <a:lnTo>
                    <a:pt x="33" y="431"/>
                  </a:lnTo>
                  <a:lnTo>
                    <a:pt x="51" y="405"/>
                  </a:lnTo>
                  <a:lnTo>
                    <a:pt x="72" y="384"/>
                  </a:lnTo>
                  <a:lnTo>
                    <a:pt x="88" y="371"/>
                  </a:lnTo>
                  <a:lnTo>
                    <a:pt x="103" y="361"/>
                  </a:lnTo>
                  <a:lnTo>
                    <a:pt x="98" y="346"/>
                  </a:lnTo>
                  <a:lnTo>
                    <a:pt x="93" y="330"/>
                  </a:lnTo>
                  <a:lnTo>
                    <a:pt x="90" y="309"/>
                  </a:lnTo>
                  <a:lnTo>
                    <a:pt x="90" y="286"/>
                  </a:lnTo>
                  <a:lnTo>
                    <a:pt x="93" y="273"/>
                  </a:lnTo>
                  <a:lnTo>
                    <a:pt x="98" y="260"/>
                  </a:lnTo>
                  <a:lnTo>
                    <a:pt x="103" y="247"/>
                  </a:lnTo>
                  <a:lnTo>
                    <a:pt x="111" y="235"/>
                  </a:lnTo>
                  <a:lnTo>
                    <a:pt x="121" y="222"/>
                  </a:lnTo>
                  <a:lnTo>
                    <a:pt x="134" y="209"/>
                  </a:lnTo>
                  <a:lnTo>
                    <a:pt x="150" y="198"/>
                  </a:lnTo>
                  <a:lnTo>
                    <a:pt x="162" y="191"/>
                  </a:lnTo>
                  <a:lnTo>
                    <a:pt x="178" y="186"/>
                  </a:lnTo>
                  <a:lnTo>
                    <a:pt x="191" y="183"/>
                  </a:lnTo>
                  <a:lnTo>
                    <a:pt x="204" y="180"/>
                  </a:lnTo>
                  <a:lnTo>
                    <a:pt x="219" y="180"/>
                  </a:lnTo>
                  <a:lnTo>
                    <a:pt x="243" y="186"/>
                  </a:lnTo>
                  <a:lnTo>
                    <a:pt x="263" y="193"/>
                  </a:lnTo>
                  <a:lnTo>
                    <a:pt x="281" y="201"/>
                  </a:lnTo>
                  <a:lnTo>
                    <a:pt x="294" y="209"/>
                  </a:lnTo>
                  <a:lnTo>
                    <a:pt x="294" y="196"/>
                  </a:lnTo>
                  <a:lnTo>
                    <a:pt x="294" y="180"/>
                  </a:lnTo>
                  <a:lnTo>
                    <a:pt x="299" y="160"/>
                  </a:lnTo>
                  <a:lnTo>
                    <a:pt x="310" y="134"/>
                  </a:lnTo>
                  <a:lnTo>
                    <a:pt x="317" y="121"/>
                  </a:lnTo>
                  <a:lnTo>
                    <a:pt x="328" y="105"/>
                  </a:lnTo>
                  <a:lnTo>
                    <a:pt x="341" y="93"/>
                  </a:lnTo>
                  <a:lnTo>
                    <a:pt x="356" y="77"/>
                  </a:lnTo>
                  <a:lnTo>
                    <a:pt x="374" y="62"/>
                  </a:lnTo>
                  <a:lnTo>
                    <a:pt x="395" y="46"/>
                  </a:lnTo>
                  <a:lnTo>
                    <a:pt x="418" y="33"/>
                  </a:lnTo>
                  <a:lnTo>
                    <a:pt x="441" y="25"/>
                  </a:lnTo>
                  <a:lnTo>
                    <a:pt x="465" y="18"/>
                  </a:lnTo>
                  <a:lnTo>
                    <a:pt x="488" y="18"/>
                  </a:lnTo>
                  <a:lnTo>
                    <a:pt x="509" y="18"/>
                  </a:lnTo>
                  <a:lnTo>
                    <a:pt x="532" y="20"/>
                  </a:lnTo>
                  <a:lnTo>
                    <a:pt x="553" y="23"/>
                  </a:lnTo>
                  <a:lnTo>
                    <a:pt x="571" y="31"/>
                  </a:lnTo>
                  <a:lnTo>
                    <a:pt x="604" y="43"/>
                  </a:lnTo>
                  <a:lnTo>
                    <a:pt x="630" y="59"/>
                  </a:lnTo>
                  <a:lnTo>
                    <a:pt x="653" y="74"/>
                  </a:lnTo>
                  <a:lnTo>
                    <a:pt x="656" y="62"/>
                  </a:lnTo>
                  <a:lnTo>
                    <a:pt x="658" y="51"/>
                  </a:lnTo>
                  <a:lnTo>
                    <a:pt x="666" y="36"/>
                  </a:lnTo>
                  <a:lnTo>
                    <a:pt x="679" y="23"/>
                  </a:lnTo>
                  <a:lnTo>
                    <a:pt x="697" y="10"/>
                  </a:lnTo>
                  <a:lnTo>
                    <a:pt x="708" y="5"/>
                  </a:lnTo>
                  <a:lnTo>
                    <a:pt x="720" y="2"/>
                  </a:lnTo>
                  <a:lnTo>
                    <a:pt x="736" y="0"/>
                  </a:lnTo>
                  <a:lnTo>
                    <a:pt x="754" y="0"/>
                  </a:lnTo>
                  <a:lnTo>
                    <a:pt x="770" y="0"/>
                  </a:lnTo>
                  <a:lnTo>
                    <a:pt x="785" y="2"/>
                  </a:lnTo>
                  <a:lnTo>
                    <a:pt x="798" y="5"/>
                  </a:lnTo>
                  <a:lnTo>
                    <a:pt x="811" y="10"/>
                  </a:lnTo>
                  <a:lnTo>
                    <a:pt x="826" y="23"/>
                  </a:lnTo>
                  <a:lnTo>
                    <a:pt x="839" y="36"/>
                  </a:lnTo>
                  <a:lnTo>
                    <a:pt x="847" y="51"/>
                  </a:lnTo>
                  <a:lnTo>
                    <a:pt x="852" y="62"/>
                  </a:lnTo>
                  <a:lnTo>
                    <a:pt x="852" y="74"/>
                  </a:lnTo>
                  <a:lnTo>
                    <a:pt x="852" y="77"/>
                  </a:lnTo>
                  <a:lnTo>
                    <a:pt x="875" y="59"/>
                  </a:lnTo>
                  <a:lnTo>
                    <a:pt x="901" y="46"/>
                  </a:lnTo>
                  <a:lnTo>
                    <a:pt x="935" y="31"/>
                  </a:lnTo>
                  <a:lnTo>
                    <a:pt x="955" y="25"/>
                  </a:lnTo>
                  <a:lnTo>
                    <a:pt x="976" y="20"/>
                  </a:lnTo>
                  <a:lnTo>
                    <a:pt x="997" y="18"/>
                  </a:lnTo>
                  <a:lnTo>
                    <a:pt x="1020" y="18"/>
                  </a:lnTo>
                  <a:lnTo>
                    <a:pt x="1041" y="20"/>
                  </a:lnTo>
                  <a:lnTo>
                    <a:pt x="1064" y="25"/>
                  </a:lnTo>
                  <a:lnTo>
                    <a:pt x="1087" y="36"/>
                  </a:lnTo>
                  <a:lnTo>
                    <a:pt x="1110" y="49"/>
                  </a:lnTo>
                  <a:lnTo>
                    <a:pt x="1134" y="64"/>
                  </a:lnTo>
                  <a:lnTo>
                    <a:pt x="1152" y="80"/>
                  </a:lnTo>
                  <a:lnTo>
                    <a:pt x="1167" y="95"/>
                  </a:lnTo>
                  <a:lnTo>
                    <a:pt x="1178" y="108"/>
                  </a:lnTo>
                  <a:lnTo>
                    <a:pt x="1188" y="124"/>
                  </a:lnTo>
                  <a:lnTo>
                    <a:pt x="1198" y="136"/>
                  </a:lnTo>
                  <a:lnTo>
                    <a:pt x="1209" y="160"/>
                  </a:lnTo>
                  <a:lnTo>
                    <a:pt x="1211" y="180"/>
                  </a:lnTo>
                  <a:lnTo>
                    <a:pt x="1214" y="196"/>
                  </a:lnTo>
                  <a:lnTo>
                    <a:pt x="1211" y="211"/>
                  </a:lnTo>
                  <a:lnTo>
                    <a:pt x="1227" y="201"/>
                  </a:lnTo>
                  <a:lnTo>
                    <a:pt x="1242" y="193"/>
                  </a:lnTo>
                  <a:lnTo>
                    <a:pt x="1263" y="188"/>
                  </a:lnTo>
                  <a:lnTo>
                    <a:pt x="1289" y="183"/>
                  </a:lnTo>
                  <a:lnTo>
                    <a:pt x="1302" y="183"/>
                  </a:lnTo>
                  <a:lnTo>
                    <a:pt x="1315" y="183"/>
                  </a:lnTo>
                  <a:lnTo>
                    <a:pt x="1330" y="188"/>
                  </a:lnTo>
                  <a:lnTo>
                    <a:pt x="1343" y="193"/>
                  </a:lnTo>
                  <a:lnTo>
                    <a:pt x="1358" y="201"/>
                  </a:lnTo>
                  <a:lnTo>
                    <a:pt x="1371" y="211"/>
                  </a:lnTo>
                  <a:lnTo>
                    <a:pt x="1384" y="222"/>
                  </a:lnTo>
                  <a:lnTo>
                    <a:pt x="1395" y="235"/>
                  </a:lnTo>
                  <a:lnTo>
                    <a:pt x="1405" y="247"/>
                  </a:lnTo>
                  <a:lnTo>
                    <a:pt x="1410" y="260"/>
                  </a:lnTo>
                  <a:lnTo>
                    <a:pt x="1413" y="273"/>
                  </a:lnTo>
                  <a:lnTo>
                    <a:pt x="1415" y="286"/>
                  </a:lnTo>
                  <a:lnTo>
                    <a:pt x="1415" y="312"/>
                  </a:lnTo>
                  <a:lnTo>
                    <a:pt x="1413" y="333"/>
                  </a:lnTo>
                  <a:lnTo>
                    <a:pt x="1410" y="348"/>
                  </a:lnTo>
                  <a:lnTo>
                    <a:pt x="1402" y="364"/>
                  </a:lnTo>
                  <a:lnTo>
                    <a:pt x="1418" y="374"/>
                  </a:lnTo>
                  <a:lnTo>
                    <a:pt x="1436" y="387"/>
                  </a:lnTo>
                  <a:lnTo>
                    <a:pt x="1454" y="405"/>
                  </a:lnTo>
                  <a:lnTo>
                    <a:pt x="1472" y="431"/>
                  </a:lnTo>
                  <a:lnTo>
                    <a:pt x="1482" y="449"/>
                  </a:lnTo>
                  <a:lnTo>
                    <a:pt x="1490" y="467"/>
                  </a:lnTo>
                  <a:lnTo>
                    <a:pt x="1495" y="485"/>
                  </a:lnTo>
                  <a:lnTo>
                    <a:pt x="1500" y="508"/>
                  </a:lnTo>
                  <a:lnTo>
                    <a:pt x="1506" y="532"/>
                  </a:lnTo>
                  <a:lnTo>
                    <a:pt x="1506" y="557"/>
                  </a:lnTo>
                  <a:lnTo>
                    <a:pt x="1506" y="560"/>
                  </a:lnTo>
                  <a:lnTo>
                    <a:pt x="1506" y="586"/>
                  </a:lnTo>
                  <a:lnTo>
                    <a:pt x="1503" y="612"/>
                  </a:lnTo>
                  <a:lnTo>
                    <a:pt x="1498" y="632"/>
                  </a:lnTo>
                  <a:lnTo>
                    <a:pt x="1493" y="653"/>
                  </a:lnTo>
                  <a:lnTo>
                    <a:pt x="1485" y="674"/>
                  </a:lnTo>
                  <a:lnTo>
                    <a:pt x="1477" y="689"/>
                  </a:lnTo>
                  <a:lnTo>
                    <a:pt x="1459" y="718"/>
                  </a:lnTo>
                  <a:lnTo>
                    <a:pt x="1441" y="741"/>
                  </a:lnTo>
                  <a:lnTo>
                    <a:pt x="1426" y="756"/>
                  </a:lnTo>
                  <a:lnTo>
                    <a:pt x="1410" y="767"/>
                  </a:lnTo>
                  <a:lnTo>
                    <a:pt x="1415" y="782"/>
                  </a:lnTo>
                  <a:lnTo>
                    <a:pt x="1420" y="798"/>
                  </a:lnTo>
                  <a:lnTo>
                    <a:pt x="1423" y="818"/>
                  </a:lnTo>
                  <a:lnTo>
                    <a:pt x="1423" y="844"/>
                  </a:lnTo>
                  <a:lnTo>
                    <a:pt x="1420" y="857"/>
                  </a:lnTo>
                  <a:lnTo>
                    <a:pt x="1418" y="870"/>
                  </a:lnTo>
                  <a:lnTo>
                    <a:pt x="1413" y="883"/>
                  </a:lnTo>
                  <a:lnTo>
                    <a:pt x="1402" y="896"/>
                  </a:lnTo>
                  <a:lnTo>
                    <a:pt x="1392" y="909"/>
                  </a:lnTo>
                  <a:lnTo>
                    <a:pt x="1379" y="919"/>
                  </a:lnTo>
                  <a:lnTo>
                    <a:pt x="1366" y="929"/>
                  </a:lnTo>
                  <a:lnTo>
                    <a:pt x="1351" y="937"/>
                  </a:lnTo>
                  <a:lnTo>
                    <a:pt x="1338" y="942"/>
                  </a:lnTo>
                  <a:lnTo>
                    <a:pt x="1322" y="947"/>
                  </a:lnTo>
                  <a:lnTo>
                    <a:pt x="1309" y="947"/>
                  </a:lnTo>
                  <a:lnTo>
                    <a:pt x="1296" y="947"/>
                  </a:lnTo>
                  <a:lnTo>
                    <a:pt x="1271" y="942"/>
                  </a:lnTo>
                  <a:lnTo>
                    <a:pt x="1250" y="937"/>
                  </a:lnTo>
                  <a:lnTo>
                    <a:pt x="1234" y="929"/>
                  </a:lnTo>
                  <a:lnTo>
                    <a:pt x="1219" y="919"/>
                  </a:lnTo>
                  <a:lnTo>
                    <a:pt x="1222" y="934"/>
                  </a:lnTo>
                  <a:lnTo>
                    <a:pt x="1219" y="950"/>
                  </a:lnTo>
                  <a:lnTo>
                    <a:pt x="1216" y="971"/>
                  </a:lnTo>
                  <a:lnTo>
                    <a:pt x="1203" y="994"/>
                  </a:lnTo>
                  <a:lnTo>
                    <a:pt x="1196" y="1007"/>
                  </a:lnTo>
                  <a:lnTo>
                    <a:pt x="1185" y="1022"/>
                  </a:lnTo>
                  <a:lnTo>
                    <a:pt x="1175" y="1035"/>
                  </a:lnTo>
                  <a:lnTo>
                    <a:pt x="1160" y="1051"/>
                  </a:lnTo>
                  <a:lnTo>
                    <a:pt x="1141" y="1066"/>
                  </a:lnTo>
                  <a:lnTo>
                    <a:pt x="1118" y="1082"/>
                  </a:lnTo>
                  <a:lnTo>
                    <a:pt x="1095" y="1095"/>
                  </a:lnTo>
                  <a:lnTo>
                    <a:pt x="1072" y="1105"/>
                  </a:lnTo>
                  <a:lnTo>
                    <a:pt x="1048" y="1110"/>
                  </a:lnTo>
                  <a:lnTo>
                    <a:pt x="1025" y="1113"/>
                  </a:lnTo>
                  <a:lnTo>
                    <a:pt x="1005" y="1113"/>
                  </a:lnTo>
                  <a:lnTo>
                    <a:pt x="984" y="1110"/>
                  </a:lnTo>
                  <a:lnTo>
                    <a:pt x="963" y="1105"/>
                  </a:lnTo>
                  <a:lnTo>
                    <a:pt x="943" y="1100"/>
                  </a:lnTo>
                  <a:lnTo>
                    <a:pt x="909" y="1084"/>
                  </a:lnTo>
                  <a:lnTo>
                    <a:pt x="883" y="1071"/>
                  </a:lnTo>
                  <a:lnTo>
                    <a:pt x="860" y="1056"/>
                  </a:lnTo>
                  <a:lnTo>
                    <a:pt x="860" y="1066"/>
                  </a:lnTo>
                  <a:lnTo>
                    <a:pt x="855" y="1079"/>
                  </a:lnTo>
                  <a:lnTo>
                    <a:pt x="847" y="1092"/>
                  </a:lnTo>
                  <a:lnTo>
                    <a:pt x="834" y="1105"/>
                  </a:lnTo>
                  <a:lnTo>
                    <a:pt x="819" y="1118"/>
                  </a:lnTo>
                  <a:lnTo>
                    <a:pt x="806" y="1123"/>
                  </a:lnTo>
                  <a:lnTo>
                    <a:pt x="793" y="1126"/>
                  </a:lnTo>
                  <a:lnTo>
                    <a:pt x="777" y="1128"/>
                  </a:lnTo>
                  <a:lnTo>
                    <a:pt x="762" y="1131"/>
                  </a:lnTo>
                  <a:lnTo>
                    <a:pt x="744" y="1128"/>
                  </a:lnTo>
                  <a:lnTo>
                    <a:pt x="728" y="1126"/>
                  </a:lnTo>
                  <a:lnTo>
                    <a:pt x="715" y="1123"/>
                  </a:lnTo>
                  <a:lnTo>
                    <a:pt x="705" y="1118"/>
                  </a:lnTo>
                  <a:lnTo>
                    <a:pt x="687" y="1105"/>
                  </a:lnTo>
                  <a:lnTo>
                    <a:pt x="674" y="1092"/>
                  </a:lnTo>
                  <a:lnTo>
                    <a:pt x="666" y="1079"/>
                  </a:lnTo>
                  <a:lnTo>
                    <a:pt x="664" y="1066"/>
                  </a:lnTo>
                  <a:lnTo>
                    <a:pt x="661" y="1056"/>
                  </a:lnTo>
                </a:path>
              </a:pathLst>
            </a:custGeom>
            <a:noFill/>
            <a:ln w="7938">
              <a:solidFill>
                <a:srgbClr val="00A0C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407" name="Rectangle 16"/>
            <p:cNvSpPr>
              <a:spLocks noChangeArrowheads="1"/>
            </p:cNvSpPr>
            <p:nvPr/>
          </p:nvSpPr>
          <p:spPr bwMode="auto">
            <a:xfrm>
              <a:off x="1757" y="2671"/>
              <a:ext cx="63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00"/>
                  </a:solidFill>
                  <a:latin typeface="Myriad Roman" charset="0"/>
                  <a:ea typeface="宋体" panose="02010600030101010101" pitchFamily="2" charset="-122"/>
                </a:rPr>
                <a:t>Channel</a:t>
              </a:r>
              <a:endParaRPr kumimoji="0" lang="en-US" altLang="zh-CN" sz="1800" b="1">
                <a:latin typeface="Arial" panose="020B0604020202020204" pitchFamily="34" charset="0"/>
                <a:ea typeface="宋体" panose="02010600030101010101" pitchFamily="2" charset="-122"/>
              </a:endParaRPr>
            </a:p>
          </p:txBody>
        </p:sp>
        <p:sp>
          <p:nvSpPr>
            <p:cNvPr id="99408" name="Rectangle 17"/>
            <p:cNvSpPr>
              <a:spLocks noChangeArrowheads="1"/>
            </p:cNvSpPr>
            <p:nvPr/>
          </p:nvSpPr>
          <p:spPr bwMode="auto">
            <a:xfrm>
              <a:off x="314" y="2572"/>
              <a:ext cx="525" cy="322"/>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09" name="Freeform 18"/>
            <p:cNvSpPr>
              <a:spLocks/>
            </p:cNvSpPr>
            <p:nvPr/>
          </p:nvSpPr>
          <p:spPr bwMode="auto">
            <a:xfrm>
              <a:off x="839" y="2513"/>
              <a:ext cx="67" cy="381"/>
            </a:xfrm>
            <a:custGeom>
              <a:avLst/>
              <a:gdLst>
                <a:gd name="T0" fmla="*/ 4 w 75"/>
                <a:gd name="T1" fmla="*/ 0 h 485"/>
                <a:gd name="T2" fmla="*/ 4 w 75"/>
                <a:gd name="T3" fmla="*/ 2 h 485"/>
                <a:gd name="T4" fmla="*/ 0 w 75"/>
                <a:gd name="T5" fmla="*/ 2 h 485"/>
                <a:gd name="T6" fmla="*/ 0 w 75"/>
                <a:gd name="T7" fmla="*/ 2 h 485"/>
                <a:gd name="T8" fmla="*/ 4 w 75"/>
                <a:gd name="T9" fmla="*/ 0 h 485"/>
                <a:gd name="T10" fmla="*/ 0 60000 65536"/>
                <a:gd name="T11" fmla="*/ 0 60000 65536"/>
                <a:gd name="T12" fmla="*/ 0 60000 65536"/>
                <a:gd name="T13" fmla="*/ 0 60000 65536"/>
                <a:gd name="T14" fmla="*/ 0 60000 65536"/>
                <a:gd name="T15" fmla="*/ 0 w 75"/>
                <a:gd name="T16" fmla="*/ 0 h 485"/>
                <a:gd name="T17" fmla="*/ 75 w 75"/>
                <a:gd name="T18" fmla="*/ 485 h 485"/>
              </a:gdLst>
              <a:ahLst/>
              <a:cxnLst>
                <a:cxn ang="T10">
                  <a:pos x="T0" y="T1"/>
                </a:cxn>
                <a:cxn ang="T11">
                  <a:pos x="T2" y="T3"/>
                </a:cxn>
                <a:cxn ang="T12">
                  <a:pos x="T4" y="T5"/>
                </a:cxn>
                <a:cxn ang="T13">
                  <a:pos x="T6" y="T7"/>
                </a:cxn>
                <a:cxn ang="T14">
                  <a:pos x="T8" y="T9"/>
                </a:cxn>
              </a:cxnLst>
              <a:rect l="T15" t="T16" r="T17" b="T18"/>
              <a:pathLst>
                <a:path w="75" h="485">
                  <a:moveTo>
                    <a:pt x="75" y="0"/>
                  </a:moveTo>
                  <a:lnTo>
                    <a:pt x="75" y="410"/>
                  </a:lnTo>
                  <a:lnTo>
                    <a:pt x="0" y="485"/>
                  </a:lnTo>
                  <a:lnTo>
                    <a:pt x="0" y="75"/>
                  </a:lnTo>
                  <a:lnTo>
                    <a:pt x="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410" name="Freeform 19"/>
            <p:cNvSpPr>
              <a:spLocks/>
            </p:cNvSpPr>
            <p:nvPr/>
          </p:nvSpPr>
          <p:spPr bwMode="auto">
            <a:xfrm>
              <a:off x="314" y="2513"/>
              <a:ext cx="592" cy="59"/>
            </a:xfrm>
            <a:custGeom>
              <a:avLst/>
              <a:gdLst>
                <a:gd name="T0" fmla="*/ 0 w 659"/>
                <a:gd name="T1" fmla="*/ 2 h 75"/>
                <a:gd name="T2" fmla="*/ 4 w 659"/>
                <a:gd name="T3" fmla="*/ 0 h 75"/>
                <a:gd name="T4" fmla="*/ 19 w 659"/>
                <a:gd name="T5" fmla="*/ 0 h 75"/>
                <a:gd name="T6" fmla="*/ 17 w 659"/>
                <a:gd name="T7" fmla="*/ 2 h 75"/>
                <a:gd name="T8" fmla="*/ 0 w 659"/>
                <a:gd name="T9" fmla="*/ 2 h 75"/>
                <a:gd name="T10" fmla="*/ 0 60000 65536"/>
                <a:gd name="T11" fmla="*/ 0 60000 65536"/>
                <a:gd name="T12" fmla="*/ 0 60000 65536"/>
                <a:gd name="T13" fmla="*/ 0 60000 65536"/>
                <a:gd name="T14" fmla="*/ 0 60000 65536"/>
                <a:gd name="T15" fmla="*/ 0 w 659"/>
                <a:gd name="T16" fmla="*/ 0 h 75"/>
                <a:gd name="T17" fmla="*/ 659 w 659"/>
                <a:gd name="T18" fmla="*/ 75 h 75"/>
              </a:gdLst>
              <a:ahLst/>
              <a:cxnLst>
                <a:cxn ang="T10">
                  <a:pos x="T0" y="T1"/>
                </a:cxn>
                <a:cxn ang="T11">
                  <a:pos x="T2" y="T3"/>
                </a:cxn>
                <a:cxn ang="T12">
                  <a:pos x="T4" y="T5"/>
                </a:cxn>
                <a:cxn ang="T13">
                  <a:pos x="T6" y="T7"/>
                </a:cxn>
                <a:cxn ang="T14">
                  <a:pos x="T8" y="T9"/>
                </a:cxn>
              </a:cxnLst>
              <a:rect l="T15" t="T16" r="T17" b="T18"/>
              <a:pathLst>
                <a:path w="659" h="75">
                  <a:moveTo>
                    <a:pt x="0" y="75"/>
                  </a:moveTo>
                  <a:lnTo>
                    <a:pt x="72" y="0"/>
                  </a:lnTo>
                  <a:lnTo>
                    <a:pt x="659" y="0"/>
                  </a:lnTo>
                  <a:lnTo>
                    <a:pt x="584" y="75"/>
                  </a:lnTo>
                  <a:lnTo>
                    <a:pt x="0"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411" name="Freeform 20"/>
            <p:cNvSpPr>
              <a:spLocks/>
            </p:cNvSpPr>
            <p:nvPr/>
          </p:nvSpPr>
          <p:spPr bwMode="auto">
            <a:xfrm>
              <a:off x="354" y="2663"/>
              <a:ext cx="441" cy="146"/>
            </a:xfrm>
            <a:custGeom>
              <a:avLst/>
              <a:gdLst>
                <a:gd name="T0" fmla="*/ 14 w 491"/>
                <a:gd name="T1" fmla="*/ 2 h 186"/>
                <a:gd name="T2" fmla="*/ 14 w 491"/>
                <a:gd name="T3" fmla="*/ 2 h 186"/>
                <a:gd name="T4" fmla="*/ 14 w 491"/>
                <a:gd name="T5" fmla="*/ 2 h 186"/>
                <a:gd name="T6" fmla="*/ 14 w 491"/>
                <a:gd name="T7" fmla="*/ 2 h 186"/>
                <a:gd name="T8" fmla="*/ 13 w 491"/>
                <a:gd name="T9" fmla="*/ 2 h 186"/>
                <a:gd name="T10" fmla="*/ 13 w 491"/>
                <a:gd name="T11" fmla="*/ 2 h 186"/>
                <a:gd name="T12" fmla="*/ 13 w 491"/>
                <a:gd name="T13" fmla="*/ 2 h 186"/>
                <a:gd name="T14" fmla="*/ 12 w 491"/>
                <a:gd name="T15" fmla="*/ 2 h 186"/>
                <a:gd name="T16" fmla="*/ 11 w 491"/>
                <a:gd name="T17" fmla="*/ 2 h 186"/>
                <a:gd name="T18" fmla="*/ 10 w 491"/>
                <a:gd name="T19" fmla="*/ 2 h 186"/>
                <a:gd name="T20" fmla="*/ 9 w 491"/>
                <a:gd name="T21" fmla="*/ 2 h 186"/>
                <a:gd name="T22" fmla="*/ 7 w 491"/>
                <a:gd name="T23" fmla="*/ 2 h 186"/>
                <a:gd name="T24" fmla="*/ 7 w 491"/>
                <a:gd name="T25" fmla="*/ 2 h 186"/>
                <a:gd name="T26" fmla="*/ 5 w 491"/>
                <a:gd name="T27" fmla="*/ 2 h 186"/>
                <a:gd name="T28" fmla="*/ 4 w 491"/>
                <a:gd name="T29" fmla="*/ 2 h 186"/>
                <a:gd name="T30" fmla="*/ 4 w 491"/>
                <a:gd name="T31" fmla="*/ 2 h 186"/>
                <a:gd name="T32" fmla="*/ 4 w 491"/>
                <a:gd name="T33" fmla="*/ 2 h 186"/>
                <a:gd name="T34" fmla="*/ 4 w 491"/>
                <a:gd name="T35" fmla="*/ 2 h 186"/>
                <a:gd name="T36" fmla="*/ 4 w 491"/>
                <a:gd name="T37" fmla="*/ 2 h 186"/>
                <a:gd name="T38" fmla="*/ 4 w 491"/>
                <a:gd name="T39" fmla="*/ 2 h 186"/>
                <a:gd name="T40" fmla="*/ 4 w 491"/>
                <a:gd name="T41" fmla="*/ 2 h 186"/>
                <a:gd name="T42" fmla="*/ 3 w 491"/>
                <a:gd name="T43" fmla="*/ 2 h 186"/>
                <a:gd name="T44" fmla="*/ 0 w 491"/>
                <a:gd name="T45" fmla="*/ 2 h 186"/>
                <a:gd name="T46" fmla="*/ 0 w 491"/>
                <a:gd name="T47" fmla="*/ 2 h 186"/>
                <a:gd name="T48" fmla="*/ 3 w 491"/>
                <a:gd name="T49" fmla="*/ 2 h 186"/>
                <a:gd name="T50" fmla="*/ 4 w 491"/>
                <a:gd name="T51" fmla="*/ 2 h 186"/>
                <a:gd name="T52" fmla="*/ 4 w 491"/>
                <a:gd name="T53" fmla="*/ 2 h 186"/>
                <a:gd name="T54" fmla="*/ 4 w 491"/>
                <a:gd name="T55" fmla="*/ 2 h 186"/>
                <a:gd name="T56" fmla="*/ 4 w 491"/>
                <a:gd name="T57" fmla="*/ 2 h 186"/>
                <a:gd name="T58" fmla="*/ 4 w 491"/>
                <a:gd name="T59" fmla="*/ 2 h 186"/>
                <a:gd name="T60" fmla="*/ 4 w 491"/>
                <a:gd name="T61" fmla="*/ 2 h 186"/>
                <a:gd name="T62" fmla="*/ 4 w 491"/>
                <a:gd name="T63" fmla="*/ 2 h 186"/>
                <a:gd name="T64" fmla="*/ 5 w 491"/>
                <a:gd name="T65" fmla="*/ 2 h 186"/>
                <a:gd name="T66" fmla="*/ 7 w 491"/>
                <a:gd name="T67" fmla="*/ 0 h 186"/>
                <a:gd name="T68" fmla="*/ 7 w 491"/>
                <a:gd name="T69" fmla="*/ 0 h 186"/>
                <a:gd name="T70" fmla="*/ 9 w 491"/>
                <a:gd name="T71" fmla="*/ 2 h 186"/>
                <a:gd name="T72" fmla="*/ 10 w 491"/>
                <a:gd name="T73" fmla="*/ 2 h 186"/>
                <a:gd name="T74" fmla="*/ 11 w 491"/>
                <a:gd name="T75" fmla="*/ 2 h 186"/>
                <a:gd name="T76" fmla="*/ 12 w 491"/>
                <a:gd name="T77" fmla="*/ 2 h 186"/>
                <a:gd name="T78" fmla="*/ 13 w 491"/>
                <a:gd name="T79" fmla="*/ 2 h 186"/>
                <a:gd name="T80" fmla="*/ 13 w 491"/>
                <a:gd name="T81" fmla="*/ 2 h 186"/>
                <a:gd name="T82" fmla="*/ 13 w 491"/>
                <a:gd name="T83" fmla="*/ 2 h 186"/>
                <a:gd name="T84" fmla="*/ 14 w 491"/>
                <a:gd name="T85" fmla="*/ 2 h 186"/>
                <a:gd name="T86" fmla="*/ 14 w 491"/>
                <a:gd name="T87" fmla="*/ 2 h 186"/>
                <a:gd name="T88" fmla="*/ 14 w 491"/>
                <a:gd name="T89" fmla="*/ 2 h 186"/>
                <a:gd name="T90" fmla="*/ 14 w 491"/>
                <a:gd name="T91" fmla="*/ 2 h 1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186"/>
                <a:gd name="T140" fmla="*/ 491 w 491"/>
                <a:gd name="T141" fmla="*/ 186 h 18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186">
                  <a:moveTo>
                    <a:pt x="491" y="93"/>
                  </a:moveTo>
                  <a:lnTo>
                    <a:pt x="491" y="93"/>
                  </a:lnTo>
                  <a:lnTo>
                    <a:pt x="491" y="103"/>
                  </a:lnTo>
                  <a:lnTo>
                    <a:pt x="486" y="111"/>
                  </a:lnTo>
                  <a:lnTo>
                    <a:pt x="481" y="121"/>
                  </a:lnTo>
                  <a:lnTo>
                    <a:pt x="473" y="129"/>
                  </a:lnTo>
                  <a:lnTo>
                    <a:pt x="450" y="145"/>
                  </a:lnTo>
                  <a:lnTo>
                    <a:pt x="419" y="160"/>
                  </a:lnTo>
                  <a:lnTo>
                    <a:pt x="382" y="170"/>
                  </a:lnTo>
                  <a:lnTo>
                    <a:pt x="341" y="178"/>
                  </a:lnTo>
                  <a:lnTo>
                    <a:pt x="295" y="183"/>
                  </a:lnTo>
                  <a:lnTo>
                    <a:pt x="245" y="186"/>
                  </a:lnTo>
                  <a:lnTo>
                    <a:pt x="196" y="183"/>
                  </a:lnTo>
                  <a:lnTo>
                    <a:pt x="150" y="178"/>
                  </a:lnTo>
                  <a:lnTo>
                    <a:pt x="109" y="170"/>
                  </a:lnTo>
                  <a:lnTo>
                    <a:pt x="72" y="160"/>
                  </a:lnTo>
                  <a:lnTo>
                    <a:pt x="41" y="145"/>
                  </a:lnTo>
                  <a:lnTo>
                    <a:pt x="21" y="129"/>
                  </a:lnTo>
                  <a:lnTo>
                    <a:pt x="10" y="121"/>
                  </a:lnTo>
                  <a:lnTo>
                    <a:pt x="5" y="111"/>
                  </a:lnTo>
                  <a:lnTo>
                    <a:pt x="3" y="103"/>
                  </a:lnTo>
                  <a:lnTo>
                    <a:pt x="0" y="93"/>
                  </a:lnTo>
                  <a:lnTo>
                    <a:pt x="3" y="83"/>
                  </a:lnTo>
                  <a:lnTo>
                    <a:pt x="5" y="75"/>
                  </a:lnTo>
                  <a:lnTo>
                    <a:pt x="10" y="65"/>
                  </a:lnTo>
                  <a:lnTo>
                    <a:pt x="21" y="57"/>
                  </a:lnTo>
                  <a:lnTo>
                    <a:pt x="41" y="41"/>
                  </a:lnTo>
                  <a:lnTo>
                    <a:pt x="72" y="28"/>
                  </a:lnTo>
                  <a:lnTo>
                    <a:pt x="109" y="15"/>
                  </a:lnTo>
                  <a:lnTo>
                    <a:pt x="150" y="8"/>
                  </a:lnTo>
                  <a:lnTo>
                    <a:pt x="196" y="3"/>
                  </a:lnTo>
                  <a:lnTo>
                    <a:pt x="245" y="0"/>
                  </a:lnTo>
                  <a:lnTo>
                    <a:pt x="295" y="3"/>
                  </a:lnTo>
                  <a:lnTo>
                    <a:pt x="341" y="8"/>
                  </a:lnTo>
                  <a:lnTo>
                    <a:pt x="382" y="15"/>
                  </a:lnTo>
                  <a:lnTo>
                    <a:pt x="419" y="28"/>
                  </a:lnTo>
                  <a:lnTo>
                    <a:pt x="450" y="41"/>
                  </a:lnTo>
                  <a:lnTo>
                    <a:pt x="473" y="57"/>
                  </a:lnTo>
                  <a:lnTo>
                    <a:pt x="481" y="65"/>
                  </a:lnTo>
                  <a:lnTo>
                    <a:pt x="486" y="75"/>
                  </a:lnTo>
                  <a:lnTo>
                    <a:pt x="491" y="83"/>
                  </a:lnTo>
                  <a:lnTo>
                    <a:pt x="491" y="93"/>
                  </a:lnTo>
                  <a:close/>
                </a:path>
              </a:pathLst>
            </a:custGeom>
            <a:solidFill>
              <a:srgbClr val="FFFFFF"/>
            </a:solidFill>
            <a:ln w="7938">
              <a:solidFill>
                <a:srgbClr val="000000"/>
              </a:solidFill>
              <a:round/>
              <a:headEnd/>
              <a:tailEnd/>
            </a:ln>
          </p:spPr>
          <p:txBody>
            <a:bodyPr/>
            <a:lstStyle/>
            <a:p>
              <a:endParaRPr lang="zh-CN" altLang="en-US"/>
            </a:p>
          </p:txBody>
        </p:sp>
        <p:sp>
          <p:nvSpPr>
            <p:cNvPr id="99412" name="Rectangle 21"/>
            <p:cNvSpPr>
              <a:spLocks noChangeArrowheads="1"/>
            </p:cNvSpPr>
            <p:nvPr/>
          </p:nvSpPr>
          <p:spPr bwMode="auto">
            <a:xfrm>
              <a:off x="384" y="2698"/>
              <a:ext cx="61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Application</a:t>
              </a:r>
              <a:endParaRPr kumimoji="0" lang="en-US" altLang="zh-CN" sz="2400">
                <a:latin typeface="Arial" panose="020B0604020202020204" pitchFamily="34" charset="0"/>
                <a:ea typeface="宋体" panose="02010600030101010101" pitchFamily="2" charset="-122"/>
              </a:endParaRPr>
            </a:p>
          </p:txBody>
        </p:sp>
        <p:sp>
          <p:nvSpPr>
            <p:cNvPr id="99413" name="Rectangle 22"/>
            <p:cNvSpPr>
              <a:spLocks noChangeArrowheads="1"/>
            </p:cNvSpPr>
            <p:nvPr/>
          </p:nvSpPr>
          <p:spPr bwMode="auto">
            <a:xfrm>
              <a:off x="329" y="2580"/>
              <a:ext cx="2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Host</a:t>
              </a:r>
              <a:endParaRPr kumimoji="0" lang="en-US" altLang="zh-CN" sz="2400">
                <a:latin typeface="Arial" panose="020B0604020202020204" pitchFamily="34" charset="0"/>
                <a:ea typeface="宋体" panose="02010600030101010101" pitchFamily="2" charset="-122"/>
              </a:endParaRPr>
            </a:p>
          </p:txBody>
        </p:sp>
        <p:sp>
          <p:nvSpPr>
            <p:cNvPr id="99414" name="Rectangle 23"/>
            <p:cNvSpPr>
              <a:spLocks noChangeArrowheads="1"/>
            </p:cNvSpPr>
            <p:nvPr/>
          </p:nvSpPr>
          <p:spPr bwMode="auto">
            <a:xfrm>
              <a:off x="2608" y="1769"/>
              <a:ext cx="524" cy="322"/>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15" name="Freeform 24"/>
            <p:cNvSpPr>
              <a:spLocks/>
            </p:cNvSpPr>
            <p:nvPr/>
          </p:nvSpPr>
          <p:spPr bwMode="auto">
            <a:xfrm>
              <a:off x="3132" y="1710"/>
              <a:ext cx="68" cy="381"/>
            </a:xfrm>
            <a:custGeom>
              <a:avLst/>
              <a:gdLst>
                <a:gd name="T0" fmla="*/ 5 w 75"/>
                <a:gd name="T1" fmla="*/ 0 h 486"/>
                <a:gd name="T2" fmla="*/ 5 w 75"/>
                <a:gd name="T3" fmla="*/ 2 h 486"/>
                <a:gd name="T4" fmla="*/ 0 w 75"/>
                <a:gd name="T5" fmla="*/ 2 h 486"/>
                <a:gd name="T6" fmla="*/ 0 w 75"/>
                <a:gd name="T7" fmla="*/ 2 h 486"/>
                <a:gd name="T8" fmla="*/ 5 w 75"/>
                <a:gd name="T9" fmla="*/ 0 h 486"/>
                <a:gd name="T10" fmla="*/ 0 60000 65536"/>
                <a:gd name="T11" fmla="*/ 0 60000 65536"/>
                <a:gd name="T12" fmla="*/ 0 60000 65536"/>
                <a:gd name="T13" fmla="*/ 0 60000 65536"/>
                <a:gd name="T14" fmla="*/ 0 60000 65536"/>
                <a:gd name="T15" fmla="*/ 0 w 75"/>
                <a:gd name="T16" fmla="*/ 0 h 486"/>
                <a:gd name="T17" fmla="*/ 75 w 75"/>
                <a:gd name="T18" fmla="*/ 486 h 486"/>
              </a:gdLst>
              <a:ahLst/>
              <a:cxnLst>
                <a:cxn ang="T10">
                  <a:pos x="T0" y="T1"/>
                </a:cxn>
                <a:cxn ang="T11">
                  <a:pos x="T2" y="T3"/>
                </a:cxn>
                <a:cxn ang="T12">
                  <a:pos x="T4" y="T5"/>
                </a:cxn>
                <a:cxn ang="T13">
                  <a:pos x="T6" y="T7"/>
                </a:cxn>
                <a:cxn ang="T14">
                  <a:pos x="T8" y="T9"/>
                </a:cxn>
              </a:cxnLst>
              <a:rect l="T15" t="T16" r="T17" b="T18"/>
              <a:pathLst>
                <a:path w="75" h="486">
                  <a:moveTo>
                    <a:pt x="75" y="0"/>
                  </a:moveTo>
                  <a:lnTo>
                    <a:pt x="75" y="411"/>
                  </a:lnTo>
                  <a:lnTo>
                    <a:pt x="0" y="486"/>
                  </a:lnTo>
                  <a:lnTo>
                    <a:pt x="0" y="75"/>
                  </a:lnTo>
                  <a:lnTo>
                    <a:pt x="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416" name="Freeform 25"/>
            <p:cNvSpPr>
              <a:spLocks/>
            </p:cNvSpPr>
            <p:nvPr/>
          </p:nvSpPr>
          <p:spPr bwMode="auto">
            <a:xfrm>
              <a:off x="2608" y="1710"/>
              <a:ext cx="592" cy="59"/>
            </a:xfrm>
            <a:custGeom>
              <a:avLst/>
              <a:gdLst>
                <a:gd name="T0" fmla="*/ 0 w 659"/>
                <a:gd name="T1" fmla="*/ 2 h 75"/>
                <a:gd name="T2" fmla="*/ 4 w 659"/>
                <a:gd name="T3" fmla="*/ 0 h 75"/>
                <a:gd name="T4" fmla="*/ 19 w 659"/>
                <a:gd name="T5" fmla="*/ 0 h 75"/>
                <a:gd name="T6" fmla="*/ 17 w 659"/>
                <a:gd name="T7" fmla="*/ 2 h 75"/>
                <a:gd name="T8" fmla="*/ 0 w 659"/>
                <a:gd name="T9" fmla="*/ 2 h 75"/>
                <a:gd name="T10" fmla="*/ 0 60000 65536"/>
                <a:gd name="T11" fmla="*/ 0 60000 65536"/>
                <a:gd name="T12" fmla="*/ 0 60000 65536"/>
                <a:gd name="T13" fmla="*/ 0 60000 65536"/>
                <a:gd name="T14" fmla="*/ 0 60000 65536"/>
                <a:gd name="T15" fmla="*/ 0 w 659"/>
                <a:gd name="T16" fmla="*/ 0 h 75"/>
                <a:gd name="T17" fmla="*/ 659 w 659"/>
                <a:gd name="T18" fmla="*/ 75 h 75"/>
              </a:gdLst>
              <a:ahLst/>
              <a:cxnLst>
                <a:cxn ang="T10">
                  <a:pos x="T0" y="T1"/>
                </a:cxn>
                <a:cxn ang="T11">
                  <a:pos x="T2" y="T3"/>
                </a:cxn>
                <a:cxn ang="T12">
                  <a:pos x="T4" y="T5"/>
                </a:cxn>
                <a:cxn ang="T13">
                  <a:pos x="T6" y="T7"/>
                </a:cxn>
                <a:cxn ang="T14">
                  <a:pos x="T8" y="T9"/>
                </a:cxn>
              </a:cxnLst>
              <a:rect l="T15" t="T16" r="T17" b="T18"/>
              <a:pathLst>
                <a:path w="659" h="75">
                  <a:moveTo>
                    <a:pt x="0" y="75"/>
                  </a:moveTo>
                  <a:lnTo>
                    <a:pt x="72" y="0"/>
                  </a:lnTo>
                  <a:lnTo>
                    <a:pt x="659" y="0"/>
                  </a:lnTo>
                  <a:lnTo>
                    <a:pt x="584" y="75"/>
                  </a:lnTo>
                  <a:lnTo>
                    <a:pt x="0"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417" name="Freeform 26"/>
            <p:cNvSpPr>
              <a:spLocks/>
            </p:cNvSpPr>
            <p:nvPr/>
          </p:nvSpPr>
          <p:spPr bwMode="auto">
            <a:xfrm>
              <a:off x="2647" y="1860"/>
              <a:ext cx="441" cy="146"/>
            </a:xfrm>
            <a:custGeom>
              <a:avLst/>
              <a:gdLst>
                <a:gd name="T0" fmla="*/ 14 w 491"/>
                <a:gd name="T1" fmla="*/ 2 h 186"/>
                <a:gd name="T2" fmla="*/ 14 w 491"/>
                <a:gd name="T3" fmla="*/ 2 h 186"/>
                <a:gd name="T4" fmla="*/ 14 w 491"/>
                <a:gd name="T5" fmla="*/ 2 h 186"/>
                <a:gd name="T6" fmla="*/ 14 w 491"/>
                <a:gd name="T7" fmla="*/ 2 h 186"/>
                <a:gd name="T8" fmla="*/ 13 w 491"/>
                <a:gd name="T9" fmla="*/ 2 h 186"/>
                <a:gd name="T10" fmla="*/ 13 w 491"/>
                <a:gd name="T11" fmla="*/ 2 h 186"/>
                <a:gd name="T12" fmla="*/ 13 w 491"/>
                <a:gd name="T13" fmla="*/ 2 h 186"/>
                <a:gd name="T14" fmla="*/ 12 w 491"/>
                <a:gd name="T15" fmla="*/ 2 h 186"/>
                <a:gd name="T16" fmla="*/ 11 w 491"/>
                <a:gd name="T17" fmla="*/ 2 h 186"/>
                <a:gd name="T18" fmla="*/ 10 w 491"/>
                <a:gd name="T19" fmla="*/ 2 h 186"/>
                <a:gd name="T20" fmla="*/ 9 w 491"/>
                <a:gd name="T21" fmla="*/ 2 h 186"/>
                <a:gd name="T22" fmla="*/ 7 w 491"/>
                <a:gd name="T23" fmla="*/ 2 h 186"/>
                <a:gd name="T24" fmla="*/ 7 w 491"/>
                <a:gd name="T25" fmla="*/ 2 h 186"/>
                <a:gd name="T26" fmla="*/ 5 w 491"/>
                <a:gd name="T27" fmla="*/ 2 h 186"/>
                <a:gd name="T28" fmla="*/ 4 w 491"/>
                <a:gd name="T29" fmla="*/ 2 h 186"/>
                <a:gd name="T30" fmla="*/ 4 w 491"/>
                <a:gd name="T31" fmla="*/ 2 h 186"/>
                <a:gd name="T32" fmla="*/ 4 w 491"/>
                <a:gd name="T33" fmla="*/ 2 h 186"/>
                <a:gd name="T34" fmla="*/ 4 w 491"/>
                <a:gd name="T35" fmla="*/ 2 h 186"/>
                <a:gd name="T36" fmla="*/ 4 w 491"/>
                <a:gd name="T37" fmla="*/ 2 h 186"/>
                <a:gd name="T38" fmla="*/ 4 w 491"/>
                <a:gd name="T39" fmla="*/ 2 h 186"/>
                <a:gd name="T40" fmla="*/ 4 w 491"/>
                <a:gd name="T41" fmla="*/ 2 h 186"/>
                <a:gd name="T42" fmla="*/ 3 w 491"/>
                <a:gd name="T43" fmla="*/ 2 h 186"/>
                <a:gd name="T44" fmla="*/ 0 w 491"/>
                <a:gd name="T45" fmla="*/ 2 h 186"/>
                <a:gd name="T46" fmla="*/ 0 w 491"/>
                <a:gd name="T47" fmla="*/ 2 h 186"/>
                <a:gd name="T48" fmla="*/ 3 w 491"/>
                <a:gd name="T49" fmla="*/ 2 h 186"/>
                <a:gd name="T50" fmla="*/ 4 w 491"/>
                <a:gd name="T51" fmla="*/ 2 h 186"/>
                <a:gd name="T52" fmla="*/ 4 w 491"/>
                <a:gd name="T53" fmla="*/ 2 h 186"/>
                <a:gd name="T54" fmla="*/ 4 w 491"/>
                <a:gd name="T55" fmla="*/ 2 h 186"/>
                <a:gd name="T56" fmla="*/ 4 w 491"/>
                <a:gd name="T57" fmla="*/ 2 h 186"/>
                <a:gd name="T58" fmla="*/ 4 w 491"/>
                <a:gd name="T59" fmla="*/ 2 h 186"/>
                <a:gd name="T60" fmla="*/ 4 w 491"/>
                <a:gd name="T61" fmla="*/ 2 h 186"/>
                <a:gd name="T62" fmla="*/ 4 w 491"/>
                <a:gd name="T63" fmla="*/ 2 h 186"/>
                <a:gd name="T64" fmla="*/ 5 w 491"/>
                <a:gd name="T65" fmla="*/ 2 h 186"/>
                <a:gd name="T66" fmla="*/ 7 w 491"/>
                <a:gd name="T67" fmla="*/ 0 h 186"/>
                <a:gd name="T68" fmla="*/ 7 w 491"/>
                <a:gd name="T69" fmla="*/ 0 h 186"/>
                <a:gd name="T70" fmla="*/ 9 w 491"/>
                <a:gd name="T71" fmla="*/ 2 h 186"/>
                <a:gd name="T72" fmla="*/ 10 w 491"/>
                <a:gd name="T73" fmla="*/ 2 h 186"/>
                <a:gd name="T74" fmla="*/ 11 w 491"/>
                <a:gd name="T75" fmla="*/ 2 h 186"/>
                <a:gd name="T76" fmla="*/ 12 w 491"/>
                <a:gd name="T77" fmla="*/ 2 h 186"/>
                <a:gd name="T78" fmla="*/ 13 w 491"/>
                <a:gd name="T79" fmla="*/ 2 h 186"/>
                <a:gd name="T80" fmla="*/ 13 w 491"/>
                <a:gd name="T81" fmla="*/ 2 h 186"/>
                <a:gd name="T82" fmla="*/ 13 w 491"/>
                <a:gd name="T83" fmla="*/ 2 h 186"/>
                <a:gd name="T84" fmla="*/ 14 w 491"/>
                <a:gd name="T85" fmla="*/ 2 h 186"/>
                <a:gd name="T86" fmla="*/ 14 w 491"/>
                <a:gd name="T87" fmla="*/ 2 h 186"/>
                <a:gd name="T88" fmla="*/ 14 w 491"/>
                <a:gd name="T89" fmla="*/ 2 h 186"/>
                <a:gd name="T90" fmla="*/ 14 w 491"/>
                <a:gd name="T91" fmla="*/ 2 h 1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186"/>
                <a:gd name="T140" fmla="*/ 491 w 491"/>
                <a:gd name="T141" fmla="*/ 186 h 18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186">
                  <a:moveTo>
                    <a:pt x="491" y="93"/>
                  </a:moveTo>
                  <a:lnTo>
                    <a:pt x="491" y="93"/>
                  </a:lnTo>
                  <a:lnTo>
                    <a:pt x="491" y="104"/>
                  </a:lnTo>
                  <a:lnTo>
                    <a:pt x="486" y="111"/>
                  </a:lnTo>
                  <a:lnTo>
                    <a:pt x="481" y="122"/>
                  </a:lnTo>
                  <a:lnTo>
                    <a:pt x="473" y="129"/>
                  </a:lnTo>
                  <a:lnTo>
                    <a:pt x="450" y="145"/>
                  </a:lnTo>
                  <a:lnTo>
                    <a:pt x="419" y="160"/>
                  </a:lnTo>
                  <a:lnTo>
                    <a:pt x="382" y="171"/>
                  </a:lnTo>
                  <a:lnTo>
                    <a:pt x="341" y="178"/>
                  </a:lnTo>
                  <a:lnTo>
                    <a:pt x="295" y="184"/>
                  </a:lnTo>
                  <a:lnTo>
                    <a:pt x="245" y="186"/>
                  </a:lnTo>
                  <a:lnTo>
                    <a:pt x="196" y="184"/>
                  </a:lnTo>
                  <a:lnTo>
                    <a:pt x="150" y="178"/>
                  </a:lnTo>
                  <a:lnTo>
                    <a:pt x="109" y="171"/>
                  </a:lnTo>
                  <a:lnTo>
                    <a:pt x="72" y="160"/>
                  </a:lnTo>
                  <a:lnTo>
                    <a:pt x="41" y="145"/>
                  </a:lnTo>
                  <a:lnTo>
                    <a:pt x="21" y="129"/>
                  </a:lnTo>
                  <a:lnTo>
                    <a:pt x="10" y="122"/>
                  </a:lnTo>
                  <a:lnTo>
                    <a:pt x="5" y="111"/>
                  </a:lnTo>
                  <a:lnTo>
                    <a:pt x="3" y="104"/>
                  </a:lnTo>
                  <a:lnTo>
                    <a:pt x="0" y="93"/>
                  </a:lnTo>
                  <a:lnTo>
                    <a:pt x="3" y="83"/>
                  </a:lnTo>
                  <a:lnTo>
                    <a:pt x="5" y="75"/>
                  </a:lnTo>
                  <a:lnTo>
                    <a:pt x="10" y="65"/>
                  </a:lnTo>
                  <a:lnTo>
                    <a:pt x="21" y="57"/>
                  </a:lnTo>
                  <a:lnTo>
                    <a:pt x="41" y="42"/>
                  </a:lnTo>
                  <a:lnTo>
                    <a:pt x="72" y="29"/>
                  </a:lnTo>
                  <a:lnTo>
                    <a:pt x="109" y="16"/>
                  </a:lnTo>
                  <a:lnTo>
                    <a:pt x="150" y="8"/>
                  </a:lnTo>
                  <a:lnTo>
                    <a:pt x="196" y="3"/>
                  </a:lnTo>
                  <a:lnTo>
                    <a:pt x="245" y="0"/>
                  </a:lnTo>
                  <a:lnTo>
                    <a:pt x="295" y="3"/>
                  </a:lnTo>
                  <a:lnTo>
                    <a:pt x="341" y="8"/>
                  </a:lnTo>
                  <a:lnTo>
                    <a:pt x="382" y="16"/>
                  </a:lnTo>
                  <a:lnTo>
                    <a:pt x="419" y="29"/>
                  </a:lnTo>
                  <a:lnTo>
                    <a:pt x="450" y="42"/>
                  </a:lnTo>
                  <a:lnTo>
                    <a:pt x="473" y="57"/>
                  </a:lnTo>
                  <a:lnTo>
                    <a:pt x="481" y="65"/>
                  </a:lnTo>
                  <a:lnTo>
                    <a:pt x="486" y="75"/>
                  </a:lnTo>
                  <a:lnTo>
                    <a:pt x="491" y="83"/>
                  </a:lnTo>
                  <a:lnTo>
                    <a:pt x="491" y="93"/>
                  </a:lnTo>
                  <a:close/>
                </a:path>
              </a:pathLst>
            </a:custGeom>
            <a:solidFill>
              <a:srgbClr val="FFFFFF"/>
            </a:solidFill>
            <a:ln w="7938">
              <a:solidFill>
                <a:srgbClr val="000000"/>
              </a:solidFill>
              <a:round/>
              <a:headEnd/>
              <a:tailEnd/>
            </a:ln>
          </p:spPr>
          <p:txBody>
            <a:bodyPr/>
            <a:lstStyle/>
            <a:p>
              <a:endParaRPr lang="zh-CN" altLang="en-US"/>
            </a:p>
          </p:txBody>
        </p:sp>
        <p:sp>
          <p:nvSpPr>
            <p:cNvPr id="99418" name="Rectangle 27"/>
            <p:cNvSpPr>
              <a:spLocks noChangeArrowheads="1"/>
            </p:cNvSpPr>
            <p:nvPr/>
          </p:nvSpPr>
          <p:spPr bwMode="auto">
            <a:xfrm>
              <a:off x="2679" y="1894"/>
              <a:ext cx="61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Application</a:t>
              </a:r>
              <a:endParaRPr kumimoji="0" lang="en-US" altLang="zh-CN" sz="2400">
                <a:latin typeface="Arial" panose="020B0604020202020204" pitchFamily="34" charset="0"/>
                <a:ea typeface="宋体" panose="02010600030101010101" pitchFamily="2" charset="-122"/>
              </a:endParaRPr>
            </a:p>
          </p:txBody>
        </p:sp>
        <p:sp>
          <p:nvSpPr>
            <p:cNvPr id="99419" name="Rectangle 28"/>
            <p:cNvSpPr>
              <a:spLocks noChangeArrowheads="1"/>
            </p:cNvSpPr>
            <p:nvPr/>
          </p:nvSpPr>
          <p:spPr bwMode="auto">
            <a:xfrm>
              <a:off x="2622" y="1777"/>
              <a:ext cx="2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Host</a:t>
              </a:r>
              <a:endParaRPr kumimoji="0" lang="en-US" altLang="zh-CN" sz="2400">
                <a:latin typeface="Arial" panose="020B0604020202020204" pitchFamily="34" charset="0"/>
                <a:ea typeface="宋体" panose="02010600030101010101" pitchFamily="2" charset="-122"/>
              </a:endParaRPr>
            </a:p>
          </p:txBody>
        </p:sp>
        <p:sp>
          <p:nvSpPr>
            <p:cNvPr id="99420" name="Freeform 29"/>
            <p:cNvSpPr>
              <a:spLocks/>
            </p:cNvSpPr>
            <p:nvPr/>
          </p:nvSpPr>
          <p:spPr bwMode="auto">
            <a:xfrm>
              <a:off x="795" y="2000"/>
              <a:ext cx="2084" cy="732"/>
            </a:xfrm>
            <a:custGeom>
              <a:avLst/>
              <a:gdLst>
                <a:gd name="T0" fmla="*/ 0 w 2319"/>
                <a:gd name="T1" fmla="*/ 2 h 933"/>
                <a:gd name="T2" fmla="*/ 0 w 2319"/>
                <a:gd name="T3" fmla="*/ 2 h 933"/>
                <a:gd name="T4" fmla="*/ 7 w 2319"/>
                <a:gd name="T5" fmla="*/ 2 h 933"/>
                <a:gd name="T6" fmla="*/ 11 w 2319"/>
                <a:gd name="T7" fmla="*/ 2 h 933"/>
                <a:gd name="T8" fmla="*/ 13 w 2319"/>
                <a:gd name="T9" fmla="*/ 2 h 933"/>
                <a:gd name="T10" fmla="*/ 17 w 2319"/>
                <a:gd name="T11" fmla="*/ 2 h 933"/>
                <a:gd name="T12" fmla="*/ 20 w 2319"/>
                <a:gd name="T13" fmla="*/ 2 h 933"/>
                <a:gd name="T14" fmla="*/ 23 w 2319"/>
                <a:gd name="T15" fmla="*/ 2 h 933"/>
                <a:gd name="T16" fmla="*/ 26 w 2319"/>
                <a:gd name="T17" fmla="*/ 2 h 933"/>
                <a:gd name="T18" fmla="*/ 29 w 2319"/>
                <a:gd name="T19" fmla="*/ 2 h 933"/>
                <a:gd name="T20" fmla="*/ 31 w 2319"/>
                <a:gd name="T21" fmla="*/ 2 h 933"/>
                <a:gd name="T22" fmla="*/ 32 w 2319"/>
                <a:gd name="T23" fmla="*/ 2 h 933"/>
                <a:gd name="T24" fmla="*/ 36 w 2319"/>
                <a:gd name="T25" fmla="*/ 2 h 933"/>
                <a:gd name="T26" fmla="*/ 39 w 2319"/>
                <a:gd name="T27" fmla="*/ 2 h 933"/>
                <a:gd name="T28" fmla="*/ 40 w 2319"/>
                <a:gd name="T29" fmla="*/ 2 h 933"/>
                <a:gd name="T30" fmla="*/ 43 w 2319"/>
                <a:gd name="T31" fmla="*/ 2 h 933"/>
                <a:gd name="T32" fmla="*/ 44 w 2319"/>
                <a:gd name="T33" fmla="*/ 2 h 933"/>
                <a:gd name="T34" fmla="*/ 46 w 2319"/>
                <a:gd name="T35" fmla="*/ 2 h 933"/>
                <a:gd name="T36" fmla="*/ 49 w 2319"/>
                <a:gd name="T37" fmla="*/ 2 h 933"/>
                <a:gd name="T38" fmla="*/ 49 w 2319"/>
                <a:gd name="T39" fmla="*/ 2 h 933"/>
                <a:gd name="T40" fmla="*/ 52 w 2319"/>
                <a:gd name="T41" fmla="*/ 2 h 933"/>
                <a:gd name="T42" fmla="*/ 54 w 2319"/>
                <a:gd name="T43" fmla="*/ 2 h 933"/>
                <a:gd name="T44" fmla="*/ 54 w 2319"/>
                <a:gd name="T45" fmla="*/ 2 h 933"/>
                <a:gd name="T46" fmla="*/ 56 w 2319"/>
                <a:gd name="T47" fmla="*/ 2 h 933"/>
                <a:gd name="T48" fmla="*/ 58 w 2319"/>
                <a:gd name="T49" fmla="*/ 2 h 933"/>
                <a:gd name="T50" fmla="*/ 60 w 2319"/>
                <a:gd name="T51" fmla="*/ 2 h 933"/>
                <a:gd name="T52" fmla="*/ 60 w 2319"/>
                <a:gd name="T53" fmla="*/ 2 h 933"/>
                <a:gd name="T54" fmla="*/ 61 w 2319"/>
                <a:gd name="T55" fmla="*/ 2 h 933"/>
                <a:gd name="T56" fmla="*/ 63 w 2319"/>
                <a:gd name="T57" fmla="*/ 2 h 933"/>
                <a:gd name="T58" fmla="*/ 66 w 2319"/>
                <a:gd name="T59" fmla="*/ 2 h 933"/>
                <a:gd name="T60" fmla="*/ 67 w 2319"/>
                <a:gd name="T61" fmla="*/ 2 h 933"/>
                <a:gd name="T62" fmla="*/ 67 w 2319"/>
                <a:gd name="T63" fmla="*/ 2 h 933"/>
                <a:gd name="T64" fmla="*/ 67 w 2319"/>
                <a:gd name="T65" fmla="*/ 0 h 9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19"/>
                <a:gd name="T100" fmla="*/ 0 h 933"/>
                <a:gd name="T101" fmla="*/ 2319 w 2319"/>
                <a:gd name="T102" fmla="*/ 933 h 9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19" h="933">
                  <a:moveTo>
                    <a:pt x="0" y="933"/>
                  </a:moveTo>
                  <a:lnTo>
                    <a:pt x="0" y="933"/>
                  </a:lnTo>
                  <a:lnTo>
                    <a:pt x="243" y="930"/>
                  </a:lnTo>
                  <a:lnTo>
                    <a:pt x="359" y="928"/>
                  </a:lnTo>
                  <a:lnTo>
                    <a:pt x="470" y="922"/>
                  </a:lnTo>
                  <a:lnTo>
                    <a:pt x="576" y="915"/>
                  </a:lnTo>
                  <a:lnTo>
                    <a:pt x="677" y="907"/>
                  </a:lnTo>
                  <a:lnTo>
                    <a:pt x="775" y="897"/>
                  </a:lnTo>
                  <a:lnTo>
                    <a:pt x="870" y="886"/>
                  </a:lnTo>
                  <a:lnTo>
                    <a:pt x="961" y="873"/>
                  </a:lnTo>
                  <a:lnTo>
                    <a:pt x="1049" y="858"/>
                  </a:lnTo>
                  <a:lnTo>
                    <a:pt x="1131" y="842"/>
                  </a:lnTo>
                  <a:lnTo>
                    <a:pt x="1211" y="822"/>
                  </a:lnTo>
                  <a:lnTo>
                    <a:pt x="1289" y="801"/>
                  </a:lnTo>
                  <a:lnTo>
                    <a:pt x="1364" y="780"/>
                  </a:lnTo>
                  <a:lnTo>
                    <a:pt x="1433" y="755"/>
                  </a:lnTo>
                  <a:lnTo>
                    <a:pt x="1503" y="729"/>
                  </a:lnTo>
                  <a:lnTo>
                    <a:pt x="1568" y="700"/>
                  </a:lnTo>
                  <a:lnTo>
                    <a:pt x="1632" y="669"/>
                  </a:lnTo>
                  <a:lnTo>
                    <a:pt x="1692" y="638"/>
                  </a:lnTo>
                  <a:lnTo>
                    <a:pt x="1751" y="602"/>
                  </a:lnTo>
                  <a:lnTo>
                    <a:pt x="1805" y="566"/>
                  </a:lnTo>
                  <a:lnTo>
                    <a:pt x="1860" y="527"/>
                  </a:lnTo>
                  <a:lnTo>
                    <a:pt x="1914" y="486"/>
                  </a:lnTo>
                  <a:lnTo>
                    <a:pt x="1963" y="442"/>
                  </a:lnTo>
                  <a:lnTo>
                    <a:pt x="2012" y="396"/>
                  </a:lnTo>
                  <a:lnTo>
                    <a:pt x="2061" y="347"/>
                  </a:lnTo>
                  <a:lnTo>
                    <a:pt x="2105" y="295"/>
                  </a:lnTo>
                  <a:lnTo>
                    <a:pt x="2151" y="241"/>
                  </a:lnTo>
                  <a:lnTo>
                    <a:pt x="2193" y="186"/>
                  </a:lnTo>
                  <a:lnTo>
                    <a:pt x="2237" y="127"/>
                  </a:lnTo>
                  <a:lnTo>
                    <a:pt x="2278" y="65"/>
                  </a:lnTo>
                  <a:lnTo>
                    <a:pt x="2319" y="0"/>
                  </a:lnTo>
                </a:path>
              </a:pathLst>
            </a:custGeom>
            <a:noFill/>
            <a:ln w="49213">
              <a:solidFill>
                <a:srgbClr val="00A0C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421" name="Freeform 30"/>
            <p:cNvSpPr>
              <a:spLocks/>
            </p:cNvSpPr>
            <p:nvPr/>
          </p:nvSpPr>
          <p:spPr bwMode="auto">
            <a:xfrm>
              <a:off x="795" y="2000"/>
              <a:ext cx="2084" cy="732"/>
            </a:xfrm>
            <a:custGeom>
              <a:avLst/>
              <a:gdLst>
                <a:gd name="T0" fmla="*/ 0 w 2319"/>
                <a:gd name="T1" fmla="*/ 2 h 933"/>
                <a:gd name="T2" fmla="*/ 0 w 2319"/>
                <a:gd name="T3" fmla="*/ 2 h 933"/>
                <a:gd name="T4" fmla="*/ 7 w 2319"/>
                <a:gd name="T5" fmla="*/ 2 h 933"/>
                <a:gd name="T6" fmla="*/ 11 w 2319"/>
                <a:gd name="T7" fmla="*/ 2 h 933"/>
                <a:gd name="T8" fmla="*/ 13 w 2319"/>
                <a:gd name="T9" fmla="*/ 2 h 933"/>
                <a:gd name="T10" fmla="*/ 17 w 2319"/>
                <a:gd name="T11" fmla="*/ 2 h 933"/>
                <a:gd name="T12" fmla="*/ 20 w 2319"/>
                <a:gd name="T13" fmla="*/ 2 h 933"/>
                <a:gd name="T14" fmla="*/ 23 w 2319"/>
                <a:gd name="T15" fmla="*/ 2 h 933"/>
                <a:gd name="T16" fmla="*/ 26 w 2319"/>
                <a:gd name="T17" fmla="*/ 2 h 933"/>
                <a:gd name="T18" fmla="*/ 29 w 2319"/>
                <a:gd name="T19" fmla="*/ 2 h 933"/>
                <a:gd name="T20" fmla="*/ 31 w 2319"/>
                <a:gd name="T21" fmla="*/ 2 h 933"/>
                <a:gd name="T22" fmla="*/ 32 w 2319"/>
                <a:gd name="T23" fmla="*/ 2 h 933"/>
                <a:gd name="T24" fmla="*/ 36 w 2319"/>
                <a:gd name="T25" fmla="*/ 2 h 933"/>
                <a:gd name="T26" fmla="*/ 39 w 2319"/>
                <a:gd name="T27" fmla="*/ 2 h 933"/>
                <a:gd name="T28" fmla="*/ 40 w 2319"/>
                <a:gd name="T29" fmla="*/ 2 h 933"/>
                <a:gd name="T30" fmla="*/ 43 w 2319"/>
                <a:gd name="T31" fmla="*/ 2 h 933"/>
                <a:gd name="T32" fmla="*/ 44 w 2319"/>
                <a:gd name="T33" fmla="*/ 2 h 933"/>
                <a:gd name="T34" fmla="*/ 46 w 2319"/>
                <a:gd name="T35" fmla="*/ 2 h 933"/>
                <a:gd name="T36" fmla="*/ 49 w 2319"/>
                <a:gd name="T37" fmla="*/ 2 h 933"/>
                <a:gd name="T38" fmla="*/ 49 w 2319"/>
                <a:gd name="T39" fmla="*/ 2 h 933"/>
                <a:gd name="T40" fmla="*/ 52 w 2319"/>
                <a:gd name="T41" fmla="*/ 2 h 933"/>
                <a:gd name="T42" fmla="*/ 54 w 2319"/>
                <a:gd name="T43" fmla="*/ 2 h 933"/>
                <a:gd name="T44" fmla="*/ 54 w 2319"/>
                <a:gd name="T45" fmla="*/ 2 h 933"/>
                <a:gd name="T46" fmla="*/ 56 w 2319"/>
                <a:gd name="T47" fmla="*/ 2 h 933"/>
                <a:gd name="T48" fmla="*/ 58 w 2319"/>
                <a:gd name="T49" fmla="*/ 2 h 933"/>
                <a:gd name="T50" fmla="*/ 60 w 2319"/>
                <a:gd name="T51" fmla="*/ 2 h 933"/>
                <a:gd name="T52" fmla="*/ 60 w 2319"/>
                <a:gd name="T53" fmla="*/ 2 h 933"/>
                <a:gd name="T54" fmla="*/ 61 w 2319"/>
                <a:gd name="T55" fmla="*/ 2 h 933"/>
                <a:gd name="T56" fmla="*/ 63 w 2319"/>
                <a:gd name="T57" fmla="*/ 2 h 933"/>
                <a:gd name="T58" fmla="*/ 66 w 2319"/>
                <a:gd name="T59" fmla="*/ 2 h 933"/>
                <a:gd name="T60" fmla="*/ 67 w 2319"/>
                <a:gd name="T61" fmla="*/ 2 h 933"/>
                <a:gd name="T62" fmla="*/ 67 w 2319"/>
                <a:gd name="T63" fmla="*/ 2 h 933"/>
                <a:gd name="T64" fmla="*/ 67 w 2319"/>
                <a:gd name="T65" fmla="*/ 0 h 9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19"/>
                <a:gd name="T100" fmla="*/ 0 h 933"/>
                <a:gd name="T101" fmla="*/ 2319 w 2319"/>
                <a:gd name="T102" fmla="*/ 933 h 9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19" h="933">
                  <a:moveTo>
                    <a:pt x="0" y="933"/>
                  </a:moveTo>
                  <a:lnTo>
                    <a:pt x="0" y="933"/>
                  </a:lnTo>
                  <a:lnTo>
                    <a:pt x="243" y="930"/>
                  </a:lnTo>
                  <a:lnTo>
                    <a:pt x="359" y="928"/>
                  </a:lnTo>
                  <a:lnTo>
                    <a:pt x="470" y="922"/>
                  </a:lnTo>
                  <a:lnTo>
                    <a:pt x="576" y="915"/>
                  </a:lnTo>
                  <a:lnTo>
                    <a:pt x="677" y="907"/>
                  </a:lnTo>
                  <a:lnTo>
                    <a:pt x="775" y="897"/>
                  </a:lnTo>
                  <a:lnTo>
                    <a:pt x="870" y="886"/>
                  </a:lnTo>
                  <a:lnTo>
                    <a:pt x="961" y="873"/>
                  </a:lnTo>
                  <a:lnTo>
                    <a:pt x="1049" y="858"/>
                  </a:lnTo>
                  <a:lnTo>
                    <a:pt x="1131" y="842"/>
                  </a:lnTo>
                  <a:lnTo>
                    <a:pt x="1211" y="822"/>
                  </a:lnTo>
                  <a:lnTo>
                    <a:pt x="1289" y="801"/>
                  </a:lnTo>
                  <a:lnTo>
                    <a:pt x="1364" y="780"/>
                  </a:lnTo>
                  <a:lnTo>
                    <a:pt x="1433" y="755"/>
                  </a:lnTo>
                  <a:lnTo>
                    <a:pt x="1503" y="729"/>
                  </a:lnTo>
                  <a:lnTo>
                    <a:pt x="1568" y="700"/>
                  </a:lnTo>
                  <a:lnTo>
                    <a:pt x="1632" y="669"/>
                  </a:lnTo>
                  <a:lnTo>
                    <a:pt x="1692" y="638"/>
                  </a:lnTo>
                  <a:lnTo>
                    <a:pt x="1751" y="602"/>
                  </a:lnTo>
                  <a:lnTo>
                    <a:pt x="1805" y="566"/>
                  </a:lnTo>
                  <a:lnTo>
                    <a:pt x="1860" y="527"/>
                  </a:lnTo>
                  <a:lnTo>
                    <a:pt x="1914" y="486"/>
                  </a:lnTo>
                  <a:lnTo>
                    <a:pt x="1963" y="442"/>
                  </a:lnTo>
                  <a:lnTo>
                    <a:pt x="2012" y="396"/>
                  </a:lnTo>
                  <a:lnTo>
                    <a:pt x="2061" y="347"/>
                  </a:lnTo>
                  <a:lnTo>
                    <a:pt x="2105" y="295"/>
                  </a:lnTo>
                  <a:lnTo>
                    <a:pt x="2151" y="241"/>
                  </a:lnTo>
                  <a:lnTo>
                    <a:pt x="2193" y="186"/>
                  </a:lnTo>
                  <a:lnTo>
                    <a:pt x="2237" y="127"/>
                  </a:lnTo>
                  <a:lnTo>
                    <a:pt x="2278" y="65"/>
                  </a:lnTo>
                  <a:lnTo>
                    <a:pt x="2319" y="0"/>
                  </a:lnTo>
                </a:path>
              </a:pathLst>
            </a:custGeom>
            <a:noFill/>
            <a:ln w="33338">
              <a:solidFill>
                <a:srgbClr val="80CFE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422" name="Freeform 31"/>
            <p:cNvSpPr>
              <a:spLocks/>
            </p:cNvSpPr>
            <p:nvPr/>
          </p:nvSpPr>
          <p:spPr bwMode="auto">
            <a:xfrm>
              <a:off x="795" y="2000"/>
              <a:ext cx="2084" cy="732"/>
            </a:xfrm>
            <a:custGeom>
              <a:avLst/>
              <a:gdLst>
                <a:gd name="T0" fmla="*/ 0 w 2319"/>
                <a:gd name="T1" fmla="*/ 2 h 933"/>
                <a:gd name="T2" fmla="*/ 0 w 2319"/>
                <a:gd name="T3" fmla="*/ 2 h 933"/>
                <a:gd name="T4" fmla="*/ 7 w 2319"/>
                <a:gd name="T5" fmla="*/ 2 h 933"/>
                <a:gd name="T6" fmla="*/ 11 w 2319"/>
                <a:gd name="T7" fmla="*/ 2 h 933"/>
                <a:gd name="T8" fmla="*/ 13 w 2319"/>
                <a:gd name="T9" fmla="*/ 2 h 933"/>
                <a:gd name="T10" fmla="*/ 17 w 2319"/>
                <a:gd name="T11" fmla="*/ 2 h 933"/>
                <a:gd name="T12" fmla="*/ 20 w 2319"/>
                <a:gd name="T13" fmla="*/ 2 h 933"/>
                <a:gd name="T14" fmla="*/ 23 w 2319"/>
                <a:gd name="T15" fmla="*/ 2 h 933"/>
                <a:gd name="T16" fmla="*/ 26 w 2319"/>
                <a:gd name="T17" fmla="*/ 2 h 933"/>
                <a:gd name="T18" fmla="*/ 29 w 2319"/>
                <a:gd name="T19" fmla="*/ 2 h 933"/>
                <a:gd name="T20" fmla="*/ 31 w 2319"/>
                <a:gd name="T21" fmla="*/ 2 h 933"/>
                <a:gd name="T22" fmla="*/ 32 w 2319"/>
                <a:gd name="T23" fmla="*/ 2 h 933"/>
                <a:gd name="T24" fmla="*/ 36 w 2319"/>
                <a:gd name="T25" fmla="*/ 2 h 933"/>
                <a:gd name="T26" fmla="*/ 39 w 2319"/>
                <a:gd name="T27" fmla="*/ 2 h 933"/>
                <a:gd name="T28" fmla="*/ 40 w 2319"/>
                <a:gd name="T29" fmla="*/ 2 h 933"/>
                <a:gd name="T30" fmla="*/ 43 w 2319"/>
                <a:gd name="T31" fmla="*/ 2 h 933"/>
                <a:gd name="T32" fmla="*/ 44 w 2319"/>
                <a:gd name="T33" fmla="*/ 2 h 933"/>
                <a:gd name="T34" fmla="*/ 46 w 2319"/>
                <a:gd name="T35" fmla="*/ 2 h 933"/>
                <a:gd name="T36" fmla="*/ 49 w 2319"/>
                <a:gd name="T37" fmla="*/ 2 h 933"/>
                <a:gd name="T38" fmla="*/ 49 w 2319"/>
                <a:gd name="T39" fmla="*/ 2 h 933"/>
                <a:gd name="T40" fmla="*/ 52 w 2319"/>
                <a:gd name="T41" fmla="*/ 2 h 933"/>
                <a:gd name="T42" fmla="*/ 54 w 2319"/>
                <a:gd name="T43" fmla="*/ 2 h 933"/>
                <a:gd name="T44" fmla="*/ 54 w 2319"/>
                <a:gd name="T45" fmla="*/ 2 h 933"/>
                <a:gd name="T46" fmla="*/ 56 w 2319"/>
                <a:gd name="T47" fmla="*/ 2 h 933"/>
                <a:gd name="T48" fmla="*/ 58 w 2319"/>
                <a:gd name="T49" fmla="*/ 2 h 933"/>
                <a:gd name="T50" fmla="*/ 60 w 2319"/>
                <a:gd name="T51" fmla="*/ 2 h 933"/>
                <a:gd name="T52" fmla="*/ 60 w 2319"/>
                <a:gd name="T53" fmla="*/ 2 h 933"/>
                <a:gd name="T54" fmla="*/ 61 w 2319"/>
                <a:gd name="T55" fmla="*/ 2 h 933"/>
                <a:gd name="T56" fmla="*/ 63 w 2319"/>
                <a:gd name="T57" fmla="*/ 2 h 933"/>
                <a:gd name="T58" fmla="*/ 66 w 2319"/>
                <a:gd name="T59" fmla="*/ 2 h 933"/>
                <a:gd name="T60" fmla="*/ 67 w 2319"/>
                <a:gd name="T61" fmla="*/ 2 h 933"/>
                <a:gd name="T62" fmla="*/ 67 w 2319"/>
                <a:gd name="T63" fmla="*/ 2 h 933"/>
                <a:gd name="T64" fmla="*/ 67 w 2319"/>
                <a:gd name="T65" fmla="*/ 0 h 9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19"/>
                <a:gd name="T100" fmla="*/ 0 h 933"/>
                <a:gd name="T101" fmla="*/ 2319 w 2319"/>
                <a:gd name="T102" fmla="*/ 933 h 9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19" h="933">
                  <a:moveTo>
                    <a:pt x="0" y="933"/>
                  </a:moveTo>
                  <a:lnTo>
                    <a:pt x="0" y="933"/>
                  </a:lnTo>
                  <a:lnTo>
                    <a:pt x="243" y="930"/>
                  </a:lnTo>
                  <a:lnTo>
                    <a:pt x="359" y="928"/>
                  </a:lnTo>
                  <a:lnTo>
                    <a:pt x="470" y="922"/>
                  </a:lnTo>
                  <a:lnTo>
                    <a:pt x="576" y="915"/>
                  </a:lnTo>
                  <a:lnTo>
                    <a:pt x="677" y="907"/>
                  </a:lnTo>
                  <a:lnTo>
                    <a:pt x="775" y="897"/>
                  </a:lnTo>
                  <a:lnTo>
                    <a:pt x="870" y="886"/>
                  </a:lnTo>
                  <a:lnTo>
                    <a:pt x="961" y="873"/>
                  </a:lnTo>
                  <a:lnTo>
                    <a:pt x="1049" y="858"/>
                  </a:lnTo>
                  <a:lnTo>
                    <a:pt x="1131" y="842"/>
                  </a:lnTo>
                  <a:lnTo>
                    <a:pt x="1211" y="822"/>
                  </a:lnTo>
                  <a:lnTo>
                    <a:pt x="1289" y="801"/>
                  </a:lnTo>
                  <a:lnTo>
                    <a:pt x="1364" y="780"/>
                  </a:lnTo>
                  <a:lnTo>
                    <a:pt x="1433" y="755"/>
                  </a:lnTo>
                  <a:lnTo>
                    <a:pt x="1503" y="729"/>
                  </a:lnTo>
                  <a:lnTo>
                    <a:pt x="1568" y="700"/>
                  </a:lnTo>
                  <a:lnTo>
                    <a:pt x="1632" y="669"/>
                  </a:lnTo>
                  <a:lnTo>
                    <a:pt x="1692" y="638"/>
                  </a:lnTo>
                  <a:lnTo>
                    <a:pt x="1751" y="602"/>
                  </a:lnTo>
                  <a:lnTo>
                    <a:pt x="1805" y="566"/>
                  </a:lnTo>
                  <a:lnTo>
                    <a:pt x="1860" y="527"/>
                  </a:lnTo>
                  <a:lnTo>
                    <a:pt x="1914" y="486"/>
                  </a:lnTo>
                  <a:lnTo>
                    <a:pt x="1963" y="442"/>
                  </a:lnTo>
                  <a:lnTo>
                    <a:pt x="2012" y="396"/>
                  </a:lnTo>
                  <a:lnTo>
                    <a:pt x="2061" y="347"/>
                  </a:lnTo>
                  <a:lnTo>
                    <a:pt x="2105" y="295"/>
                  </a:lnTo>
                  <a:lnTo>
                    <a:pt x="2151" y="241"/>
                  </a:lnTo>
                  <a:lnTo>
                    <a:pt x="2193" y="186"/>
                  </a:lnTo>
                  <a:lnTo>
                    <a:pt x="2237" y="127"/>
                  </a:lnTo>
                  <a:lnTo>
                    <a:pt x="2278" y="65"/>
                  </a:lnTo>
                  <a:lnTo>
                    <a:pt x="2319" y="0"/>
                  </a:lnTo>
                </a:path>
              </a:pathLst>
            </a:custGeom>
            <a:noFill/>
            <a:ln w="15875">
              <a:solidFill>
                <a:srgbClr val="CCECF4"/>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423" name="Freeform 32"/>
            <p:cNvSpPr>
              <a:spLocks/>
            </p:cNvSpPr>
            <p:nvPr/>
          </p:nvSpPr>
          <p:spPr bwMode="auto">
            <a:xfrm>
              <a:off x="2647" y="1860"/>
              <a:ext cx="441" cy="146"/>
            </a:xfrm>
            <a:custGeom>
              <a:avLst/>
              <a:gdLst>
                <a:gd name="T0" fmla="*/ 14 w 491"/>
                <a:gd name="T1" fmla="*/ 2 h 186"/>
                <a:gd name="T2" fmla="*/ 14 w 491"/>
                <a:gd name="T3" fmla="*/ 2 h 186"/>
                <a:gd name="T4" fmla="*/ 14 w 491"/>
                <a:gd name="T5" fmla="*/ 2 h 186"/>
                <a:gd name="T6" fmla="*/ 14 w 491"/>
                <a:gd name="T7" fmla="*/ 2 h 186"/>
                <a:gd name="T8" fmla="*/ 13 w 491"/>
                <a:gd name="T9" fmla="*/ 2 h 186"/>
                <a:gd name="T10" fmla="*/ 13 w 491"/>
                <a:gd name="T11" fmla="*/ 2 h 186"/>
                <a:gd name="T12" fmla="*/ 13 w 491"/>
                <a:gd name="T13" fmla="*/ 2 h 186"/>
                <a:gd name="T14" fmla="*/ 12 w 491"/>
                <a:gd name="T15" fmla="*/ 2 h 186"/>
                <a:gd name="T16" fmla="*/ 11 w 491"/>
                <a:gd name="T17" fmla="*/ 2 h 186"/>
                <a:gd name="T18" fmla="*/ 10 w 491"/>
                <a:gd name="T19" fmla="*/ 2 h 186"/>
                <a:gd name="T20" fmla="*/ 9 w 491"/>
                <a:gd name="T21" fmla="*/ 2 h 186"/>
                <a:gd name="T22" fmla="*/ 7 w 491"/>
                <a:gd name="T23" fmla="*/ 2 h 186"/>
                <a:gd name="T24" fmla="*/ 7 w 491"/>
                <a:gd name="T25" fmla="*/ 2 h 186"/>
                <a:gd name="T26" fmla="*/ 5 w 491"/>
                <a:gd name="T27" fmla="*/ 2 h 186"/>
                <a:gd name="T28" fmla="*/ 4 w 491"/>
                <a:gd name="T29" fmla="*/ 2 h 186"/>
                <a:gd name="T30" fmla="*/ 4 w 491"/>
                <a:gd name="T31" fmla="*/ 2 h 186"/>
                <a:gd name="T32" fmla="*/ 4 w 491"/>
                <a:gd name="T33" fmla="*/ 2 h 186"/>
                <a:gd name="T34" fmla="*/ 4 w 491"/>
                <a:gd name="T35" fmla="*/ 2 h 186"/>
                <a:gd name="T36" fmla="*/ 4 w 491"/>
                <a:gd name="T37" fmla="*/ 2 h 186"/>
                <a:gd name="T38" fmla="*/ 4 w 491"/>
                <a:gd name="T39" fmla="*/ 2 h 186"/>
                <a:gd name="T40" fmla="*/ 4 w 491"/>
                <a:gd name="T41" fmla="*/ 2 h 186"/>
                <a:gd name="T42" fmla="*/ 3 w 491"/>
                <a:gd name="T43" fmla="*/ 2 h 186"/>
                <a:gd name="T44" fmla="*/ 0 w 491"/>
                <a:gd name="T45" fmla="*/ 2 h 186"/>
                <a:gd name="T46" fmla="*/ 0 w 491"/>
                <a:gd name="T47" fmla="*/ 2 h 186"/>
                <a:gd name="T48" fmla="*/ 3 w 491"/>
                <a:gd name="T49" fmla="*/ 2 h 186"/>
                <a:gd name="T50" fmla="*/ 4 w 491"/>
                <a:gd name="T51" fmla="*/ 2 h 186"/>
                <a:gd name="T52" fmla="*/ 4 w 491"/>
                <a:gd name="T53" fmla="*/ 2 h 186"/>
                <a:gd name="T54" fmla="*/ 4 w 491"/>
                <a:gd name="T55" fmla="*/ 2 h 186"/>
                <a:gd name="T56" fmla="*/ 4 w 491"/>
                <a:gd name="T57" fmla="*/ 2 h 186"/>
                <a:gd name="T58" fmla="*/ 4 w 491"/>
                <a:gd name="T59" fmla="*/ 2 h 186"/>
                <a:gd name="T60" fmla="*/ 4 w 491"/>
                <a:gd name="T61" fmla="*/ 2 h 186"/>
                <a:gd name="T62" fmla="*/ 4 w 491"/>
                <a:gd name="T63" fmla="*/ 2 h 186"/>
                <a:gd name="T64" fmla="*/ 5 w 491"/>
                <a:gd name="T65" fmla="*/ 2 h 186"/>
                <a:gd name="T66" fmla="*/ 7 w 491"/>
                <a:gd name="T67" fmla="*/ 0 h 186"/>
                <a:gd name="T68" fmla="*/ 7 w 491"/>
                <a:gd name="T69" fmla="*/ 0 h 186"/>
                <a:gd name="T70" fmla="*/ 9 w 491"/>
                <a:gd name="T71" fmla="*/ 2 h 186"/>
                <a:gd name="T72" fmla="*/ 10 w 491"/>
                <a:gd name="T73" fmla="*/ 2 h 186"/>
                <a:gd name="T74" fmla="*/ 11 w 491"/>
                <a:gd name="T75" fmla="*/ 2 h 186"/>
                <a:gd name="T76" fmla="*/ 12 w 491"/>
                <a:gd name="T77" fmla="*/ 2 h 186"/>
                <a:gd name="T78" fmla="*/ 13 w 491"/>
                <a:gd name="T79" fmla="*/ 2 h 186"/>
                <a:gd name="T80" fmla="*/ 13 w 491"/>
                <a:gd name="T81" fmla="*/ 2 h 186"/>
                <a:gd name="T82" fmla="*/ 13 w 491"/>
                <a:gd name="T83" fmla="*/ 2 h 186"/>
                <a:gd name="T84" fmla="*/ 14 w 491"/>
                <a:gd name="T85" fmla="*/ 2 h 186"/>
                <a:gd name="T86" fmla="*/ 14 w 491"/>
                <a:gd name="T87" fmla="*/ 2 h 186"/>
                <a:gd name="T88" fmla="*/ 14 w 491"/>
                <a:gd name="T89" fmla="*/ 2 h 186"/>
                <a:gd name="T90" fmla="*/ 14 w 491"/>
                <a:gd name="T91" fmla="*/ 2 h 1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186"/>
                <a:gd name="T140" fmla="*/ 491 w 491"/>
                <a:gd name="T141" fmla="*/ 186 h 18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186">
                  <a:moveTo>
                    <a:pt x="491" y="93"/>
                  </a:moveTo>
                  <a:lnTo>
                    <a:pt x="491" y="93"/>
                  </a:lnTo>
                  <a:lnTo>
                    <a:pt x="491" y="104"/>
                  </a:lnTo>
                  <a:lnTo>
                    <a:pt x="486" y="111"/>
                  </a:lnTo>
                  <a:lnTo>
                    <a:pt x="481" y="122"/>
                  </a:lnTo>
                  <a:lnTo>
                    <a:pt x="473" y="129"/>
                  </a:lnTo>
                  <a:lnTo>
                    <a:pt x="450" y="145"/>
                  </a:lnTo>
                  <a:lnTo>
                    <a:pt x="419" y="160"/>
                  </a:lnTo>
                  <a:lnTo>
                    <a:pt x="382" y="171"/>
                  </a:lnTo>
                  <a:lnTo>
                    <a:pt x="341" y="178"/>
                  </a:lnTo>
                  <a:lnTo>
                    <a:pt x="295" y="184"/>
                  </a:lnTo>
                  <a:lnTo>
                    <a:pt x="245" y="186"/>
                  </a:lnTo>
                  <a:lnTo>
                    <a:pt x="196" y="184"/>
                  </a:lnTo>
                  <a:lnTo>
                    <a:pt x="150" y="178"/>
                  </a:lnTo>
                  <a:lnTo>
                    <a:pt x="109" y="171"/>
                  </a:lnTo>
                  <a:lnTo>
                    <a:pt x="72" y="160"/>
                  </a:lnTo>
                  <a:lnTo>
                    <a:pt x="41" y="145"/>
                  </a:lnTo>
                  <a:lnTo>
                    <a:pt x="21" y="129"/>
                  </a:lnTo>
                  <a:lnTo>
                    <a:pt x="10" y="122"/>
                  </a:lnTo>
                  <a:lnTo>
                    <a:pt x="5" y="111"/>
                  </a:lnTo>
                  <a:lnTo>
                    <a:pt x="3" y="104"/>
                  </a:lnTo>
                  <a:lnTo>
                    <a:pt x="0" y="93"/>
                  </a:lnTo>
                  <a:lnTo>
                    <a:pt x="3" y="83"/>
                  </a:lnTo>
                  <a:lnTo>
                    <a:pt x="5" y="75"/>
                  </a:lnTo>
                  <a:lnTo>
                    <a:pt x="10" y="65"/>
                  </a:lnTo>
                  <a:lnTo>
                    <a:pt x="21" y="57"/>
                  </a:lnTo>
                  <a:lnTo>
                    <a:pt x="41" y="42"/>
                  </a:lnTo>
                  <a:lnTo>
                    <a:pt x="72" y="29"/>
                  </a:lnTo>
                  <a:lnTo>
                    <a:pt x="109" y="16"/>
                  </a:lnTo>
                  <a:lnTo>
                    <a:pt x="150" y="8"/>
                  </a:lnTo>
                  <a:lnTo>
                    <a:pt x="196" y="3"/>
                  </a:lnTo>
                  <a:lnTo>
                    <a:pt x="245" y="0"/>
                  </a:lnTo>
                  <a:lnTo>
                    <a:pt x="295" y="3"/>
                  </a:lnTo>
                  <a:lnTo>
                    <a:pt x="341" y="8"/>
                  </a:lnTo>
                  <a:lnTo>
                    <a:pt x="382" y="16"/>
                  </a:lnTo>
                  <a:lnTo>
                    <a:pt x="419" y="29"/>
                  </a:lnTo>
                  <a:lnTo>
                    <a:pt x="450" y="42"/>
                  </a:lnTo>
                  <a:lnTo>
                    <a:pt x="473" y="57"/>
                  </a:lnTo>
                  <a:lnTo>
                    <a:pt x="481" y="65"/>
                  </a:lnTo>
                  <a:lnTo>
                    <a:pt x="486" y="75"/>
                  </a:lnTo>
                  <a:lnTo>
                    <a:pt x="491" y="83"/>
                  </a:lnTo>
                  <a:lnTo>
                    <a:pt x="491" y="93"/>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424" name="Freeform 33"/>
            <p:cNvSpPr>
              <a:spLocks/>
            </p:cNvSpPr>
            <p:nvPr/>
          </p:nvSpPr>
          <p:spPr bwMode="auto">
            <a:xfrm>
              <a:off x="2849" y="1988"/>
              <a:ext cx="49" cy="17"/>
            </a:xfrm>
            <a:custGeom>
              <a:avLst/>
              <a:gdLst>
                <a:gd name="T0" fmla="*/ 0 w 54"/>
                <a:gd name="T1" fmla="*/ 0 h 21"/>
                <a:gd name="T2" fmla="*/ 5 w 54"/>
                <a:gd name="T3" fmla="*/ 2 h 21"/>
                <a:gd name="T4" fmla="*/ 5 w 54"/>
                <a:gd name="T5" fmla="*/ 2 h 21"/>
                <a:gd name="T6" fmla="*/ 5 w 54"/>
                <a:gd name="T7" fmla="*/ 2 h 21"/>
                <a:gd name="T8" fmla="*/ 5 w 54"/>
                <a:gd name="T9" fmla="*/ 2 h 21"/>
                <a:gd name="T10" fmla="*/ 5 w 54"/>
                <a:gd name="T11" fmla="*/ 2 h 21"/>
                <a:gd name="T12" fmla="*/ 5 w 54"/>
                <a:gd name="T13" fmla="*/ 2 h 21"/>
                <a:gd name="T14" fmla="*/ 5 w 54"/>
                <a:gd name="T15" fmla="*/ 2 h 21"/>
                <a:gd name="T16" fmla="*/ 5 w 54"/>
                <a:gd name="T17" fmla="*/ 2 h 21"/>
                <a:gd name="T18" fmla="*/ 0 w 54"/>
                <a:gd name="T19" fmla="*/ 0 h 21"/>
                <a:gd name="T20" fmla="*/ 0 w 54"/>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0" y="0"/>
                  </a:moveTo>
                  <a:lnTo>
                    <a:pt x="10" y="21"/>
                  </a:lnTo>
                  <a:lnTo>
                    <a:pt x="23" y="21"/>
                  </a:lnTo>
                  <a:lnTo>
                    <a:pt x="51" y="21"/>
                  </a:lnTo>
                  <a:lnTo>
                    <a:pt x="54" y="18"/>
                  </a:lnTo>
                  <a:lnTo>
                    <a:pt x="49" y="15"/>
                  </a:lnTo>
                  <a:lnTo>
                    <a:pt x="31"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425" name="Freeform 34"/>
            <p:cNvSpPr>
              <a:spLocks/>
            </p:cNvSpPr>
            <p:nvPr/>
          </p:nvSpPr>
          <p:spPr bwMode="auto">
            <a:xfrm>
              <a:off x="1106" y="3269"/>
              <a:ext cx="271" cy="21"/>
            </a:xfrm>
            <a:custGeom>
              <a:avLst/>
              <a:gdLst>
                <a:gd name="T0" fmla="*/ 0 w 302"/>
                <a:gd name="T1" fmla="*/ 2 h 26"/>
                <a:gd name="T2" fmla="*/ 4 w 302"/>
                <a:gd name="T3" fmla="*/ 0 h 26"/>
                <a:gd name="T4" fmla="*/ 8 w 302"/>
                <a:gd name="T5" fmla="*/ 0 h 26"/>
                <a:gd name="T6" fmla="*/ 9 w 302"/>
                <a:gd name="T7" fmla="*/ 2 h 26"/>
                <a:gd name="T8" fmla="*/ 0 w 302"/>
                <a:gd name="T9" fmla="*/ 2 h 26"/>
                <a:gd name="T10" fmla="*/ 0 w 302"/>
                <a:gd name="T11" fmla="*/ 2 h 26"/>
                <a:gd name="T12" fmla="*/ 0 60000 65536"/>
                <a:gd name="T13" fmla="*/ 0 60000 65536"/>
                <a:gd name="T14" fmla="*/ 0 60000 65536"/>
                <a:gd name="T15" fmla="*/ 0 60000 65536"/>
                <a:gd name="T16" fmla="*/ 0 60000 65536"/>
                <a:gd name="T17" fmla="*/ 0 60000 65536"/>
                <a:gd name="T18" fmla="*/ 0 w 302"/>
                <a:gd name="T19" fmla="*/ 0 h 26"/>
                <a:gd name="T20" fmla="*/ 302 w 302"/>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302" h="26">
                  <a:moveTo>
                    <a:pt x="0" y="26"/>
                  </a:moveTo>
                  <a:lnTo>
                    <a:pt x="31" y="0"/>
                  </a:lnTo>
                  <a:lnTo>
                    <a:pt x="269" y="0"/>
                  </a:lnTo>
                  <a:lnTo>
                    <a:pt x="302" y="26"/>
                  </a:lnTo>
                  <a:lnTo>
                    <a:pt x="0" y="26"/>
                  </a:lnTo>
                  <a:close/>
                </a:path>
              </a:pathLst>
            </a:custGeom>
            <a:solidFill>
              <a:srgbClr val="CCCCCC"/>
            </a:solidFill>
            <a:ln w="7938">
              <a:solidFill>
                <a:srgbClr val="000000"/>
              </a:solidFill>
              <a:round/>
              <a:headEnd/>
              <a:tailEnd/>
            </a:ln>
          </p:spPr>
          <p:txBody>
            <a:bodyPr/>
            <a:lstStyle/>
            <a:p>
              <a:endParaRPr lang="zh-CN" altLang="en-US"/>
            </a:p>
          </p:txBody>
        </p:sp>
        <p:sp>
          <p:nvSpPr>
            <p:cNvPr id="99426" name="Rectangle 35"/>
            <p:cNvSpPr>
              <a:spLocks noChangeArrowheads="1"/>
            </p:cNvSpPr>
            <p:nvPr/>
          </p:nvSpPr>
          <p:spPr bwMode="auto">
            <a:xfrm>
              <a:off x="1106" y="3290"/>
              <a:ext cx="271" cy="49"/>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27" name="Rectangle 36"/>
            <p:cNvSpPr>
              <a:spLocks noChangeArrowheads="1"/>
            </p:cNvSpPr>
            <p:nvPr/>
          </p:nvSpPr>
          <p:spPr bwMode="auto">
            <a:xfrm>
              <a:off x="1097" y="3361"/>
              <a:ext cx="290" cy="10"/>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28" name="Freeform 37"/>
            <p:cNvSpPr>
              <a:spLocks/>
            </p:cNvSpPr>
            <p:nvPr/>
          </p:nvSpPr>
          <p:spPr bwMode="auto">
            <a:xfrm>
              <a:off x="1097" y="3339"/>
              <a:ext cx="290" cy="22"/>
            </a:xfrm>
            <a:custGeom>
              <a:avLst/>
              <a:gdLst>
                <a:gd name="T0" fmla="*/ 0 w 323"/>
                <a:gd name="T1" fmla="*/ 2 h 28"/>
                <a:gd name="T2" fmla="*/ 4 w 323"/>
                <a:gd name="T3" fmla="*/ 0 h 28"/>
                <a:gd name="T4" fmla="*/ 9 w 323"/>
                <a:gd name="T5" fmla="*/ 0 h 28"/>
                <a:gd name="T6" fmla="*/ 10 w 323"/>
                <a:gd name="T7" fmla="*/ 2 h 28"/>
                <a:gd name="T8" fmla="*/ 0 w 323"/>
                <a:gd name="T9" fmla="*/ 2 h 28"/>
                <a:gd name="T10" fmla="*/ 0 w 323"/>
                <a:gd name="T11" fmla="*/ 2 h 28"/>
                <a:gd name="T12" fmla="*/ 0 60000 65536"/>
                <a:gd name="T13" fmla="*/ 0 60000 65536"/>
                <a:gd name="T14" fmla="*/ 0 60000 65536"/>
                <a:gd name="T15" fmla="*/ 0 60000 65536"/>
                <a:gd name="T16" fmla="*/ 0 60000 65536"/>
                <a:gd name="T17" fmla="*/ 0 60000 65536"/>
                <a:gd name="T18" fmla="*/ 0 w 323"/>
                <a:gd name="T19" fmla="*/ 0 h 28"/>
                <a:gd name="T20" fmla="*/ 323 w 323"/>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23" h="28">
                  <a:moveTo>
                    <a:pt x="0" y="28"/>
                  </a:moveTo>
                  <a:lnTo>
                    <a:pt x="36" y="0"/>
                  </a:lnTo>
                  <a:lnTo>
                    <a:pt x="286" y="0"/>
                  </a:lnTo>
                  <a:lnTo>
                    <a:pt x="323" y="28"/>
                  </a:lnTo>
                  <a:lnTo>
                    <a:pt x="0" y="28"/>
                  </a:lnTo>
                  <a:close/>
                </a:path>
              </a:pathLst>
            </a:custGeom>
            <a:solidFill>
              <a:srgbClr val="CCCCCC"/>
            </a:solidFill>
            <a:ln w="7938">
              <a:solidFill>
                <a:srgbClr val="000000"/>
              </a:solidFill>
              <a:round/>
              <a:headEnd/>
              <a:tailEnd/>
            </a:ln>
          </p:spPr>
          <p:txBody>
            <a:bodyPr/>
            <a:lstStyle/>
            <a:p>
              <a:endParaRPr lang="zh-CN" altLang="en-US"/>
            </a:p>
          </p:txBody>
        </p:sp>
        <p:sp>
          <p:nvSpPr>
            <p:cNvPr id="99429" name="Freeform 38"/>
            <p:cNvSpPr>
              <a:spLocks/>
            </p:cNvSpPr>
            <p:nvPr/>
          </p:nvSpPr>
          <p:spPr bwMode="auto">
            <a:xfrm>
              <a:off x="1146" y="3154"/>
              <a:ext cx="192" cy="17"/>
            </a:xfrm>
            <a:custGeom>
              <a:avLst/>
              <a:gdLst>
                <a:gd name="T0" fmla="*/ 0 w 214"/>
                <a:gd name="T1" fmla="*/ 2 h 21"/>
                <a:gd name="T2" fmla="*/ 4 w 214"/>
                <a:gd name="T3" fmla="*/ 0 h 21"/>
                <a:gd name="T4" fmla="*/ 5 w 214"/>
                <a:gd name="T5" fmla="*/ 0 h 21"/>
                <a:gd name="T6" fmla="*/ 6 w 214"/>
                <a:gd name="T7" fmla="*/ 2 h 21"/>
                <a:gd name="T8" fmla="*/ 0 w 214"/>
                <a:gd name="T9" fmla="*/ 2 h 21"/>
                <a:gd name="T10" fmla="*/ 0 w 214"/>
                <a:gd name="T11" fmla="*/ 2 h 21"/>
                <a:gd name="T12" fmla="*/ 0 60000 65536"/>
                <a:gd name="T13" fmla="*/ 0 60000 65536"/>
                <a:gd name="T14" fmla="*/ 0 60000 65536"/>
                <a:gd name="T15" fmla="*/ 0 60000 65536"/>
                <a:gd name="T16" fmla="*/ 0 60000 65536"/>
                <a:gd name="T17" fmla="*/ 0 60000 65536"/>
                <a:gd name="T18" fmla="*/ 0 w 214"/>
                <a:gd name="T19" fmla="*/ 0 h 21"/>
                <a:gd name="T20" fmla="*/ 214 w 214"/>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4" h="21">
                  <a:moveTo>
                    <a:pt x="0" y="21"/>
                  </a:moveTo>
                  <a:lnTo>
                    <a:pt x="23" y="0"/>
                  </a:lnTo>
                  <a:lnTo>
                    <a:pt x="188" y="0"/>
                  </a:lnTo>
                  <a:lnTo>
                    <a:pt x="214" y="21"/>
                  </a:lnTo>
                  <a:lnTo>
                    <a:pt x="0" y="21"/>
                  </a:lnTo>
                  <a:close/>
                </a:path>
              </a:pathLst>
            </a:custGeom>
            <a:solidFill>
              <a:srgbClr val="CCCCCC"/>
            </a:solidFill>
            <a:ln w="7938">
              <a:solidFill>
                <a:srgbClr val="000000"/>
              </a:solidFill>
              <a:round/>
              <a:headEnd/>
              <a:tailEnd/>
            </a:ln>
          </p:spPr>
          <p:txBody>
            <a:bodyPr/>
            <a:lstStyle/>
            <a:p>
              <a:endParaRPr lang="zh-CN" altLang="en-US"/>
            </a:p>
          </p:txBody>
        </p:sp>
        <p:sp>
          <p:nvSpPr>
            <p:cNvPr id="99430" name="Rectangle 39"/>
            <p:cNvSpPr>
              <a:spLocks noChangeArrowheads="1"/>
            </p:cNvSpPr>
            <p:nvPr/>
          </p:nvSpPr>
          <p:spPr bwMode="auto">
            <a:xfrm>
              <a:off x="1146" y="3171"/>
              <a:ext cx="192" cy="111"/>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1" name="Rectangle 40"/>
            <p:cNvSpPr>
              <a:spLocks noChangeArrowheads="1"/>
            </p:cNvSpPr>
            <p:nvPr/>
          </p:nvSpPr>
          <p:spPr bwMode="auto">
            <a:xfrm>
              <a:off x="1161" y="3184"/>
              <a:ext cx="159" cy="85"/>
            </a:xfrm>
            <a:prstGeom prst="rect">
              <a:avLst/>
            </a:prstGeom>
            <a:solidFill>
              <a:srgbClr val="FFFFFF"/>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2" name="Freeform 41"/>
            <p:cNvSpPr>
              <a:spLocks/>
            </p:cNvSpPr>
            <p:nvPr/>
          </p:nvSpPr>
          <p:spPr bwMode="auto">
            <a:xfrm>
              <a:off x="2694" y="3273"/>
              <a:ext cx="271" cy="23"/>
            </a:xfrm>
            <a:custGeom>
              <a:avLst/>
              <a:gdLst>
                <a:gd name="T0" fmla="*/ 0 w 302"/>
                <a:gd name="T1" fmla="*/ 2 h 29"/>
                <a:gd name="T2" fmla="*/ 4 w 302"/>
                <a:gd name="T3" fmla="*/ 0 h 29"/>
                <a:gd name="T4" fmla="*/ 8 w 302"/>
                <a:gd name="T5" fmla="*/ 0 h 29"/>
                <a:gd name="T6" fmla="*/ 9 w 302"/>
                <a:gd name="T7" fmla="*/ 2 h 29"/>
                <a:gd name="T8" fmla="*/ 0 w 302"/>
                <a:gd name="T9" fmla="*/ 2 h 29"/>
                <a:gd name="T10" fmla="*/ 0 w 302"/>
                <a:gd name="T11" fmla="*/ 2 h 29"/>
                <a:gd name="T12" fmla="*/ 0 60000 65536"/>
                <a:gd name="T13" fmla="*/ 0 60000 65536"/>
                <a:gd name="T14" fmla="*/ 0 60000 65536"/>
                <a:gd name="T15" fmla="*/ 0 60000 65536"/>
                <a:gd name="T16" fmla="*/ 0 60000 65536"/>
                <a:gd name="T17" fmla="*/ 0 60000 65536"/>
                <a:gd name="T18" fmla="*/ 0 w 302"/>
                <a:gd name="T19" fmla="*/ 0 h 29"/>
                <a:gd name="T20" fmla="*/ 302 w 302"/>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02" h="29">
                  <a:moveTo>
                    <a:pt x="0" y="29"/>
                  </a:moveTo>
                  <a:lnTo>
                    <a:pt x="31" y="0"/>
                  </a:lnTo>
                  <a:lnTo>
                    <a:pt x="268" y="0"/>
                  </a:lnTo>
                  <a:lnTo>
                    <a:pt x="302" y="29"/>
                  </a:lnTo>
                  <a:lnTo>
                    <a:pt x="0" y="29"/>
                  </a:lnTo>
                  <a:close/>
                </a:path>
              </a:pathLst>
            </a:custGeom>
            <a:solidFill>
              <a:srgbClr val="CCCCCC"/>
            </a:solidFill>
            <a:ln w="7938">
              <a:solidFill>
                <a:srgbClr val="000000"/>
              </a:solidFill>
              <a:round/>
              <a:headEnd/>
              <a:tailEnd/>
            </a:ln>
          </p:spPr>
          <p:txBody>
            <a:bodyPr/>
            <a:lstStyle/>
            <a:p>
              <a:endParaRPr lang="zh-CN" altLang="en-US"/>
            </a:p>
          </p:txBody>
        </p:sp>
        <p:sp>
          <p:nvSpPr>
            <p:cNvPr id="99433" name="Rectangle 42"/>
            <p:cNvSpPr>
              <a:spLocks noChangeArrowheads="1"/>
            </p:cNvSpPr>
            <p:nvPr/>
          </p:nvSpPr>
          <p:spPr bwMode="auto">
            <a:xfrm>
              <a:off x="2694" y="3296"/>
              <a:ext cx="271" cy="49"/>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4" name="Rectangle 43"/>
            <p:cNvSpPr>
              <a:spLocks noChangeArrowheads="1"/>
            </p:cNvSpPr>
            <p:nvPr/>
          </p:nvSpPr>
          <p:spPr bwMode="auto">
            <a:xfrm>
              <a:off x="2684" y="3367"/>
              <a:ext cx="290" cy="10"/>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5" name="Freeform 44"/>
            <p:cNvSpPr>
              <a:spLocks/>
            </p:cNvSpPr>
            <p:nvPr/>
          </p:nvSpPr>
          <p:spPr bwMode="auto">
            <a:xfrm>
              <a:off x="2684" y="3345"/>
              <a:ext cx="290" cy="22"/>
            </a:xfrm>
            <a:custGeom>
              <a:avLst/>
              <a:gdLst>
                <a:gd name="T0" fmla="*/ 0 w 323"/>
                <a:gd name="T1" fmla="*/ 2 h 28"/>
                <a:gd name="T2" fmla="*/ 4 w 323"/>
                <a:gd name="T3" fmla="*/ 0 h 28"/>
                <a:gd name="T4" fmla="*/ 9 w 323"/>
                <a:gd name="T5" fmla="*/ 0 h 28"/>
                <a:gd name="T6" fmla="*/ 10 w 323"/>
                <a:gd name="T7" fmla="*/ 2 h 28"/>
                <a:gd name="T8" fmla="*/ 0 w 323"/>
                <a:gd name="T9" fmla="*/ 2 h 28"/>
                <a:gd name="T10" fmla="*/ 0 w 323"/>
                <a:gd name="T11" fmla="*/ 2 h 28"/>
                <a:gd name="T12" fmla="*/ 0 60000 65536"/>
                <a:gd name="T13" fmla="*/ 0 60000 65536"/>
                <a:gd name="T14" fmla="*/ 0 60000 65536"/>
                <a:gd name="T15" fmla="*/ 0 60000 65536"/>
                <a:gd name="T16" fmla="*/ 0 60000 65536"/>
                <a:gd name="T17" fmla="*/ 0 60000 65536"/>
                <a:gd name="T18" fmla="*/ 0 w 323"/>
                <a:gd name="T19" fmla="*/ 0 h 28"/>
                <a:gd name="T20" fmla="*/ 323 w 323"/>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23" h="28">
                  <a:moveTo>
                    <a:pt x="0" y="28"/>
                  </a:moveTo>
                  <a:lnTo>
                    <a:pt x="37" y="0"/>
                  </a:lnTo>
                  <a:lnTo>
                    <a:pt x="287" y="0"/>
                  </a:lnTo>
                  <a:lnTo>
                    <a:pt x="323" y="28"/>
                  </a:lnTo>
                  <a:lnTo>
                    <a:pt x="0" y="28"/>
                  </a:lnTo>
                  <a:close/>
                </a:path>
              </a:pathLst>
            </a:custGeom>
            <a:solidFill>
              <a:srgbClr val="CCCCCC"/>
            </a:solidFill>
            <a:ln w="7938">
              <a:solidFill>
                <a:srgbClr val="000000"/>
              </a:solidFill>
              <a:round/>
              <a:headEnd/>
              <a:tailEnd/>
            </a:ln>
          </p:spPr>
          <p:txBody>
            <a:bodyPr/>
            <a:lstStyle/>
            <a:p>
              <a:endParaRPr lang="zh-CN" altLang="en-US"/>
            </a:p>
          </p:txBody>
        </p:sp>
        <p:sp>
          <p:nvSpPr>
            <p:cNvPr id="99436" name="Freeform 45"/>
            <p:cNvSpPr>
              <a:spLocks/>
            </p:cNvSpPr>
            <p:nvPr/>
          </p:nvSpPr>
          <p:spPr bwMode="auto">
            <a:xfrm>
              <a:off x="2733" y="3161"/>
              <a:ext cx="192" cy="15"/>
            </a:xfrm>
            <a:custGeom>
              <a:avLst/>
              <a:gdLst>
                <a:gd name="T0" fmla="*/ 0 w 214"/>
                <a:gd name="T1" fmla="*/ 2 h 20"/>
                <a:gd name="T2" fmla="*/ 4 w 214"/>
                <a:gd name="T3" fmla="*/ 0 h 20"/>
                <a:gd name="T4" fmla="*/ 5 w 214"/>
                <a:gd name="T5" fmla="*/ 0 h 20"/>
                <a:gd name="T6" fmla="*/ 6 w 214"/>
                <a:gd name="T7" fmla="*/ 2 h 20"/>
                <a:gd name="T8" fmla="*/ 0 w 214"/>
                <a:gd name="T9" fmla="*/ 2 h 20"/>
                <a:gd name="T10" fmla="*/ 0 w 214"/>
                <a:gd name="T11" fmla="*/ 2 h 20"/>
                <a:gd name="T12" fmla="*/ 0 60000 65536"/>
                <a:gd name="T13" fmla="*/ 0 60000 65536"/>
                <a:gd name="T14" fmla="*/ 0 60000 65536"/>
                <a:gd name="T15" fmla="*/ 0 60000 65536"/>
                <a:gd name="T16" fmla="*/ 0 60000 65536"/>
                <a:gd name="T17" fmla="*/ 0 60000 65536"/>
                <a:gd name="T18" fmla="*/ 0 w 214"/>
                <a:gd name="T19" fmla="*/ 0 h 20"/>
                <a:gd name="T20" fmla="*/ 214 w 214"/>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214" h="20">
                  <a:moveTo>
                    <a:pt x="0" y="20"/>
                  </a:moveTo>
                  <a:lnTo>
                    <a:pt x="23" y="0"/>
                  </a:lnTo>
                  <a:lnTo>
                    <a:pt x="191" y="0"/>
                  </a:lnTo>
                  <a:lnTo>
                    <a:pt x="214" y="20"/>
                  </a:lnTo>
                  <a:lnTo>
                    <a:pt x="0" y="20"/>
                  </a:lnTo>
                  <a:close/>
                </a:path>
              </a:pathLst>
            </a:custGeom>
            <a:solidFill>
              <a:srgbClr val="CCCCCC"/>
            </a:solidFill>
            <a:ln w="7938">
              <a:solidFill>
                <a:srgbClr val="000000"/>
              </a:solidFill>
              <a:round/>
              <a:headEnd/>
              <a:tailEnd/>
            </a:ln>
          </p:spPr>
          <p:txBody>
            <a:bodyPr/>
            <a:lstStyle/>
            <a:p>
              <a:endParaRPr lang="zh-CN" altLang="en-US"/>
            </a:p>
          </p:txBody>
        </p:sp>
        <p:sp>
          <p:nvSpPr>
            <p:cNvPr id="99437" name="Rectangle 46"/>
            <p:cNvSpPr>
              <a:spLocks noChangeArrowheads="1"/>
            </p:cNvSpPr>
            <p:nvPr/>
          </p:nvSpPr>
          <p:spPr bwMode="auto">
            <a:xfrm>
              <a:off x="2733" y="3176"/>
              <a:ext cx="192" cy="112"/>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8" name="Rectangle 47"/>
            <p:cNvSpPr>
              <a:spLocks noChangeArrowheads="1"/>
            </p:cNvSpPr>
            <p:nvPr/>
          </p:nvSpPr>
          <p:spPr bwMode="auto">
            <a:xfrm>
              <a:off x="2749" y="3188"/>
              <a:ext cx="157" cy="88"/>
            </a:xfrm>
            <a:prstGeom prst="rect">
              <a:avLst/>
            </a:prstGeom>
            <a:solidFill>
              <a:srgbClr val="FFFFFF"/>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9" name="Freeform 48"/>
            <p:cNvSpPr>
              <a:spLocks/>
            </p:cNvSpPr>
            <p:nvPr/>
          </p:nvSpPr>
          <p:spPr bwMode="auto">
            <a:xfrm>
              <a:off x="1097" y="2091"/>
              <a:ext cx="271" cy="21"/>
            </a:xfrm>
            <a:custGeom>
              <a:avLst/>
              <a:gdLst>
                <a:gd name="T0" fmla="*/ 0 w 302"/>
                <a:gd name="T1" fmla="*/ 2 h 26"/>
                <a:gd name="T2" fmla="*/ 4 w 302"/>
                <a:gd name="T3" fmla="*/ 0 h 26"/>
                <a:gd name="T4" fmla="*/ 8 w 302"/>
                <a:gd name="T5" fmla="*/ 0 h 26"/>
                <a:gd name="T6" fmla="*/ 9 w 302"/>
                <a:gd name="T7" fmla="*/ 2 h 26"/>
                <a:gd name="T8" fmla="*/ 0 w 302"/>
                <a:gd name="T9" fmla="*/ 2 h 26"/>
                <a:gd name="T10" fmla="*/ 0 w 302"/>
                <a:gd name="T11" fmla="*/ 2 h 26"/>
                <a:gd name="T12" fmla="*/ 0 60000 65536"/>
                <a:gd name="T13" fmla="*/ 0 60000 65536"/>
                <a:gd name="T14" fmla="*/ 0 60000 65536"/>
                <a:gd name="T15" fmla="*/ 0 60000 65536"/>
                <a:gd name="T16" fmla="*/ 0 60000 65536"/>
                <a:gd name="T17" fmla="*/ 0 60000 65536"/>
                <a:gd name="T18" fmla="*/ 0 w 302"/>
                <a:gd name="T19" fmla="*/ 0 h 26"/>
                <a:gd name="T20" fmla="*/ 302 w 302"/>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302" h="26">
                  <a:moveTo>
                    <a:pt x="0" y="26"/>
                  </a:moveTo>
                  <a:lnTo>
                    <a:pt x="31" y="0"/>
                  </a:lnTo>
                  <a:lnTo>
                    <a:pt x="271" y="0"/>
                  </a:lnTo>
                  <a:lnTo>
                    <a:pt x="302" y="26"/>
                  </a:lnTo>
                  <a:lnTo>
                    <a:pt x="0" y="26"/>
                  </a:lnTo>
                  <a:close/>
                </a:path>
              </a:pathLst>
            </a:custGeom>
            <a:solidFill>
              <a:srgbClr val="CCCCCC"/>
            </a:solidFill>
            <a:ln w="7938">
              <a:solidFill>
                <a:srgbClr val="000000"/>
              </a:solidFill>
              <a:round/>
              <a:headEnd/>
              <a:tailEnd/>
            </a:ln>
          </p:spPr>
          <p:txBody>
            <a:bodyPr/>
            <a:lstStyle/>
            <a:p>
              <a:endParaRPr lang="zh-CN" altLang="en-US"/>
            </a:p>
          </p:txBody>
        </p:sp>
        <p:sp>
          <p:nvSpPr>
            <p:cNvPr id="99440" name="Rectangle 49"/>
            <p:cNvSpPr>
              <a:spLocks noChangeArrowheads="1"/>
            </p:cNvSpPr>
            <p:nvPr/>
          </p:nvSpPr>
          <p:spPr bwMode="auto">
            <a:xfrm>
              <a:off x="1097" y="2112"/>
              <a:ext cx="271" cy="50"/>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1" name="Rectangle 50"/>
            <p:cNvSpPr>
              <a:spLocks noChangeArrowheads="1"/>
            </p:cNvSpPr>
            <p:nvPr/>
          </p:nvSpPr>
          <p:spPr bwMode="auto">
            <a:xfrm>
              <a:off x="1090" y="2184"/>
              <a:ext cx="287" cy="9"/>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2" name="Freeform 51"/>
            <p:cNvSpPr>
              <a:spLocks/>
            </p:cNvSpPr>
            <p:nvPr/>
          </p:nvSpPr>
          <p:spPr bwMode="auto">
            <a:xfrm>
              <a:off x="1090" y="2162"/>
              <a:ext cx="287" cy="22"/>
            </a:xfrm>
            <a:custGeom>
              <a:avLst/>
              <a:gdLst>
                <a:gd name="T0" fmla="*/ 0 w 320"/>
                <a:gd name="T1" fmla="*/ 2 h 28"/>
                <a:gd name="T2" fmla="*/ 4 w 320"/>
                <a:gd name="T3" fmla="*/ 0 h 28"/>
                <a:gd name="T4" fmla="*/ 9 w 320"/>
                <a:gd name="T5" fmla="*/ 0 h 28"/>
                <a:gd name="T6" fmla="*/ 10 w 320"/>
                <a:gd name="T7" fmla="*/ 2 h 28"/>
                <a:gd name="T8" fmla="*/ 0 w 320"/>
                <a:gd name="T9" fmla="*/ 2 h 28"/>
                <a:gd name="T10" fmla="*/ 0 w 320"/>
                <a:gd name="T11" fmla="*/ 2 h 28"/>
                <a:gd name="T12" fmla="*/ 0 60000 65536"/>
                <a:gd name="T13" fmla="*/ 0 60000 65536"/>
                <a:gd name="T14" fmla="*/ 0 60000 65536"/>
                <a:gd name="T15" fmla="*/ 0 60000 65536"/>
                <a:gd name="T16" fmla="*/ 0 60000 65536"/>
                <a:gd name="T17" fmla="*/ 0 60000 65536"/>
                <a:gd name="T18" fmla="*/ 0 w 320"/>
                <a:gd name="T19" fmla="*/ 0 h 28"/>
                <a:gd name="T20" fmla="*/ 320 w 320"/>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20" h="28">
                  <a:moveTo>
                    <a:pt x="0" y="28"/>
                  </a:moveTo>
                  <a:lnTo>
                    <a:pt x="33" y="0"/>
                  </a:lnTo>
                  <a:lnTo>
                    <a:pt x="287" y="0"/>
                  </a:lnTo>
                  <a:lnTo>
                    <a:pt x="320" y="28"/>
                  </a:lnTo>
                  <a:lnTo>
                    <a:pt x="0" y="28"/>
                  </a:lnTo>
                  <a:close/>
                </a:path>
              </a:pathLst>
            </a:custGeom>
            <a:solidFill>
              <a:srgbClr val="CCCCCC"/>
            </a:solidFill>
            <a:ln w="7938">
              <a:solidFill>
                <a:srgbClr val="000000"/>
              </a:solidFill>
              <a:round/>
              <a:headEnd/>
              <a:tailEnd/>
            </a:ln>
          </p:spPr>
          <p:txBody>
            <a:bodyPr/>
            <a:lstStyle/>
            <a:p>
              <a:endParaRPr lang="zh-CN" altLang="en-US"/>
            </a:p>
          </p:txBody>
        </p:sp>
        <p:sp>
          <p:nvSpPr>
            <p:cNvPr id="99443" name="Freeform 52"/>
            <p:cNvSpPr>
              <a:spLocks/>
            </p:cNvSpPr>
            <p:nvPr/>
          </p:nvSpPr>
          <p:spPr bwMode="auto">
            <a:xfrm>
              <a:off x="1136" y="1978"/>
              <a:ext cx="193" cy="16"/>
            </a:xfrm>
            <a:custGeom>
              <a:avLst/>
              <a:gdLst>
                <a:gd name="T0" fmla="*/ 0 w 214"/>
                <a:gd name="T1" fmla="*/ 2 h 21"/>
                <a:gd name="T2" fmla="*/ 5 w 214"/>
                <a:gd name="T3" fmla="*/ 0 h 21"/>
                <a:gd name="T4" fmla="*/ 6 w 214"/>
                <a:gd name="T5" fmla="*/ 0 h 21"/>
                <a:gd name="T6" fmla="*/ 7 w 214"/>
                <a:gd name="T7" fmla="*/ 2 h 21"/>
                <a:gd name="T8" fmla="*/ 0 w 214"/>
                <a:gd name="T9" fmla="*/ 2 h 21"/>
                <a:gd name="T10" fmla="*/ 0 w 214"/>
                <a:gd name="T11" fmla="*/ 2 h 21"/>
                <a:gd name="T12" fmla="*/ 0 60000 65536"/>
                <a:gd name="T13" fmla="*/ 0 60000 65536"/>
                <a:gd name="T14" fmla="*/ 0 60000 65536"/>
                <a:gd name="T15" fmla="*/ 0 60000 65536"/>
                <a:gd name="T16" fmla="*/ 0 60000 65536"/>
                <a:gd name="T17" fmla="*/ 0 60000 65536"/>
                <a:gd name="T18" fmla="*/ 0 w 214"/>
                <a:gd name="T19" fmla="*/ 0 h 21"/>
                <a:gd name="T20" fmla="*/ 214 w 214"/>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4" h="21">
                  <a:moveTo>
                    <a:pt x="0" y="21"/>
                  </a:moveTo>
                  <a:lnTo>
                    <a:pt x="23" y="0"/>
                  </a:lnTo>
                  <a:lnTo>
                    <a:pt x="191" y="0"/>
                  </a:lnTo>
                  <a:lnTo>
                    <a:pt x="214" y="21"/>
                  </a:lnTo>
                  <a:lnTo>
                    <a:pt x="0" y="21"/>
                  </a:lnTo>
                  <a:close/>
                </a:path>
              </a:pathLst>
            </a:custGeom>
            <a:solidFill>
              <a:srgbClr val="CCCCCC"/>
            </a:solidFill>
            <a:ln w="7938">
              <a:solidFill>
                <a:srgbClr val="000000"/>
              </a:solidFill>
              <a:round/>
              <a:headEnd/>
              <a:tailEnd/>
            </a:ln>
          </p:spPr>
          <p:txBody>
            <a:bodyPr/>
            <a:lstStyle/>
            <a:p>
              <a:endParaRPr lang="zh-CN" altLang="en-US"/>
            </a:p>
          </p:txBody>
        </p:sp>
        <p:sp>
          <p:nvSpPr>
            <p:cNvPr id="99444" name="Rectangle 53"/>
            <p:cNvSpPr>
              <a:spLocks noChangeArrowheads="1"/>
            </p:cNvSpPr>
            <p:nvPr/>
          </p:nvSpPr>
          <p:spPr bwMode="auto">
            <a:xfrm>
              <a:off x="1136" y="1994"/>
              <a:ext cx="193" cy="112"/>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5" name="Rectangle 54"/>
            <p:cNvSpPr>
              <a:spLocks noChangeArrowheads="1"/>
            </p:cNvSpPr>
            <p:nvPr/>
          </p:nvSpPr>
          <p:spPr bwMode="auto">
            <a:xfrm>
              <a:off x="1155" y="2006"/>
              <a:ext cx="158" cy="85"/>
            </a:xfrm>
            <a:prstGeom prst="rect">
              <a:avLst/>
            </a:prstGeom>
            <a:solidFill>
              <a:srgbClr val="FFFFFF"/>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6" name="Text Box 55"/>
            <p:cNvSpPr txBox="1">
              <a:spLocks noChangeArrowheads="1"/>
            </p:cNvSpPr>
            <p:nvPr/>
          </p:nvSpPr>
          <p:spPr bwMode="auto">
            <a:xfrm>
              <a:off x="379" y="2936"/>
              <a:ext cx="58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solidFill>
                    <a:srgbClr val="3333CC"/>
                  </a:solidFill>
                  <a:latin typeface="Arial" panose="020B0604020202020204" pitchFamily="34" charset="0"/>
                  <a:ea typeface="宋体" panose="02010600030101010101" pitchFamily="2" charset="-122"/>
                </a:rPr>
                <a:t>Host A</a:t>
              </a:r>
            </a:p>
          </p:txBody>
        </p:sp>
        <p:sp>
          <p:nvSpPr>
            <p:cNvPr id="99447" name="Text Box 56"/>
            <p:cNvSpPr txBox="1">
              <a:spLocks noChangeArrowheads="1"/>
            </p:cNvSpPr>
            <p:nvPr/>
          </p:nvSpPr>
          <p:spPr bwMode="auto">
            <a:xfrm>
              <a:off x="2722" y="2149"/>
              <a:ext cx="5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solidFill>
                    <a:srgbClr val="3333CC"/>
                  </a:solidFill>
                  <a:latin typeface="Arial" panose="020B0604020202020204" pitchFamily="34" charset="0"/>
                  <a:ea typeface="宋体" panose="02010600030101010101" pitchFamily="2" charset="-122"/>
                </a:rPr>
                <a:t>Host B</a:t>
              </a:r>
            </a:p>
          </p:txBody>
        </p:sp>
      </p:grpSp>
      <p:grpSp>
        <p:nvGrpSpPr>
          <p:cNvPr id="99333" name="Group 57"/>
          <p:cNvGrpSpPr>
            <a:grpSpLocks/>
          </p:cNvGrpSpPr>
          <p:nvPr/>
        </p:nvGrpSpPr>
        <p:grpSpPr bwMode="auto">
          <a:xfrm>
            <a:off x="6205090" y="2493218"/>
            <a:ext cx="4300538" cy="2892425"/>
            <a:chOff x="310" y="1706"/>
            <a:chExt cx="2996" cy="1822"/>
          </a:xfrm>
        </p:grpSpPr>
        <p:sp>
          <p:nvSpPr>
            <p:cNvPr id="99344" name="AutoShape 58"/>
            <p:cNvSpPr>
              <a:spLocks noChangeAspect="1" noChangeArrowheads="1" noTextEdit="1"/>
            </p:cNvSpPr>
            <p:nvPr/>
          </p:nvSpPr>
          <p:spPr bwMode="auto">
            <a:xfrm>
              <a:off x="310" y="1706"/>
              <a:ext cx="2894" cy="1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9345" name="Line 59"/>
            <p:cNvSpPr>
              <a:spLocks noChangeShapeType="1"/>
            </p:cNvSpPr>
            <p:nvPr/>
          </p:nvSpPr>
          <p:spPr bwMode="auto">
            <a:xfrm flipH="1" flipV="1">
              <a:off x="1231" y="2195"/>
              <a:ext cx="247" cy="19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46" name="Line 60"/>
            <p:cNvSpPr>
              <a:spLocks noChangeShapeType="1"/>
            </p:cNvSpPr>
            <p:nvPr/>
          </p:nvSpPr>
          <p:spPr bwMode="auto">
            <a:xfrm flipH="1">
              <a:off x="1237" y="2948"/>
              <a:ext cx="241" cy="21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47" name="Line 61"/>
            <p:cNvSpPr>
              <a:spLocks noChangeShapeType="1"/>
            </p:cNvSpPr>
            <p:nvPr/>
          </p:nvSpPr>
          <p:spPr bwMode="auto">
            <a:xfrm>
              <a:off x="2610" y="2951"/>
              <a:ext cx="220" cy="21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48" name="Rectangle 62"/>
            <p:cNvSpPr>
              <a:spLocks noChangeArrowheads="1"/>
            </p:cNvSpPr>
            <p:nvPr/>
          </p:nvSpPr>
          <p:spPr bwMode="auto">
            <a:xfrm>
              <a:off x="1155" y="1890"/>
              <a:ext cx="2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Host</a:t>
              </a:r>
              <a:endParaRPr kumimoji="0" lang="en-US" altLang="zh-CN" sz="2400">
                <a:latin typeface="Arial" panose="020B0604020202020204" pitchFamily="34" charset="0"/>
                <a:ea typeface="宋体" panose="02010600030101010101" pitchFamily="2" charset="-122"/>
              </a:endParaRPr>
            </a:p>
          </p:txBody>
        </p:sp>
        <p:sp>
          <p:nvSpPr>
            <p:cNvPr id="99349" name="Rectangle 63"/>
            <p:cNvSpPr>
              <a:spLocks noChangeArrowheads="1"/>
            </p:cNvSpPr>
            <p:nvPr/>
          </p:nvSpPr>
          <p:spPr bwMode="auto">
            <a:xfrm>
              <a:off x="2751" y="3392"/>
              <a:ext cx="2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Host</a:t>
              </a:r>
              <a:endParaRPr kumimoji="0" lang="en-US" altLang="zh-CN" sz="2400">
                <a:latin typeface="Arial" panose="020B0604020202020204" pitchFamily="34" charset="0"/>
                <a:ea typeface="宋体" panose="02010600030101010101" pitchFamily="2" charset="-122"/>
              </a:endParaRPr>
            </a:p>
          </p:txBody>
        </p:sp>
        <p:sp>
          <p:nvSpPr>
            <p:cNvPr id="99350" name="Rectangle 64"/>
            <p:cNvSpPr>
              <a:spLocks noChangeArrowheads="1"/>
            </p:cNvSpPr>
            <p:nvPr/>
          </p:nvSpPr>
          <p:spPr bwMode="auto">
            <a:xfrm>
              <a:off x="1160" y="3392"/>
              <a:ext cx="2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Host</a:t>
              </a:r>
              <a:endParaRPr kumimoji="0" lang="en-US" altLang="zh-CN" sz="2400">
                <a:latin typeface="Arial" panose="020B0604020202020204" pitchFamily="34" charset="0"/>
                <a:ea typeface="宋体" panose="02010600030101010101" pitchFamily="2" charset="-122"/>
              </a:endParaRPr>
            </a:p>
          </p:txBody>
        </p:sp>
        <p:sp>
          <p:nvSpPr>
            <p:cNvPr id="99351" name="Freeform 65"/>
            <p:cNvSpPr>
              <a:spLocks/>
            </p:cNvSpPr>
            <p:nvPr/>
          </p:nvSpPr>
          <p:spPr bwMode="auto">
            <a:xfrm>
              <a:off x="1370" y="2243"/>
              <a:ext cx="1353" cy="889"/>
            </a:xfrm>
            <a:custGeom>
              <a:avLst/>
              <a:gdLst>
                <a:gd name="T0" fmla="*/ 17 w 1506"/>
                <a:gd name="T1" fmla="*/ 2 h 1132"/>
                <a:gd name="T2" fmla="*/ 13 w 1506"/>
                <a:gd name="T3" fmla="*/ 2 h 1132"/>
                <a:gd name="T4" fmla="*/ 11 w 1506"/>
                <a:gd name="T5" fmla="*/ 2 h 1132"/>
                <a:gd name="T6" fmla="*/ 10 w 1506"/>
                <a:gd name="T7" fmla="*/ 2 h 1132"/>
                <a:gd name="T8" fmla="*/ 9 w 1506"/>
                <a:gd name="T9" fmla="*/ 2 h 1132"/>
                <a:gd name="T10" fmla="*/ 6 w 1506"/>
                <a:gd name="T11" fmla="*/ 2 h 1132"/>
                <a:gd name="T12" fmla="*/ 4 w 1506"/>
                <a:gd name="T13" fmla="*/ 2 h 1132"/>
                <a:gd name="T14" fmla="*/ 4 w 1506"/>
                <a:gd name="T15" fmla="*/ 2 h 1132"/>
                <a:gd name="T16" fmla="*/ 4 w 1506"/>
                <a:gd name="T17" fmla="*/ 2 h 1132"/>
                <a:gd name="T18" fmla="*/ 4 w 1506"/>
                <a:gd name="T19" fmla="*/ 2 h 1132"/>
                <a:gd name="T20" fmla="*/ 4 w 1506"/>
                <a:gd name="T21" fmla="*/ 2 h 1132"/>
                <a:gd name="T22" fmla="*/ 0 w 1506"/>
                <a:gd name="T23" fmla="*/ 2 h 1132"/>
                <a:gd name="T24" fmla="*/ 4 w 1506"/>
                <a:gd name="T25" fmla="*/ 2 h 1132"/>
                <a:gd name="T26" fmla="*/ 4 w 1506"/>
                <a:gd name="T27" fmla="*/ 2 h 1132"/>
                <a:gd name="T28" fmla="*/ 4 w 1506"/>
                <a:gd name="T29" fmla="*/ 2 h 1132"/>
                <a:gd name="T30" fmla="*/ 4 w 1506"/>
                <a:gd name="T31" fmla="*/ 2 h 1132"/>
                <a:gd name="T32" fmla="*/ 4 w 1506"/>
                <a:gd name="T33" fmla="*/ 2 h 1132"/>
                <a:gd name="T34" fmla="*/ 8 w 1506"/>
                <a:gd name="T35" fmla="*/ 2 h 1132"/>
                <a:gd name="T36" fmla="*/ 9 w 1506"/>
                <a:gd name="T37" fmla="*/ 2 h 1132"/>
                <a:gd name="T38" fmla="*/ 10 w 1506"/>
                <a:gd name="T39" fmla="*/ 2 h 1132"/>
                <a:gd name="T40" fmla="*/ 12 w 1506"/>
                <a:gd name="T41" fmla="*/ 2 h 1132"/>
                <a:gd name="T42" fmla="*/ 15 w 1506"/>
                <a:gd name="T43" fmla="*/ 2 h 1132"/>
                <a:gd name="T44" fmla="*/ 19 w 1506"/>
                <a:gd name="T45" fmla="*/ 2 h 1132"/>
                <a:gd name="T46" fmla="*/ 20 w 1506"/>
                <a:gd name="T47" fmla="*/ 2 h 1132"/>
                <a:gd name="T48" fmla="*/ 22 w 1506"/>
                <a:gd name="T49" fmla="*/ 0 h 1132"/>
                <a:gd name="T50" fmla="*/ 23 w 1506"/>
                <a:gd name="T51" fmla="*/ 2 h 1132"/>
                <a:gd name="T52" fmla="*/ 25 w 1506"/>
                <a:gd name="T53" fmla="*/ 2 h 1132"/>
                <a:gd name="T54" fmla="*/ 28 w 1506"/>
                <a:gd name="T55" fmla="*/ 2 h 1132"/>
                <a:gd name="T56" fmla="*/ 31 w 1506"/>
                <a:gd name="T57" fmla="*/ 2 h 1132"/>
                <a:gd name="T58" fmla="*/ 32 w 1506"/>
                <a:gd name="T59" fmla="*/ 2 h 1132"/>
                <a:gd name="T60" fmla="*/ 36 w 1506"/>
                <a:gd name="T61" fmla="*/ 2 h 1132"/>
                <a:gd name="T62" fmla="*/ 36 w 1506"/>
                <a:gd name="T63" fmla="*/ 2 h 1132"/>
                <a:gd name="T64" fmla="*/ 39 w 1506"/>
                <a:gd name="T65" fmla="*/ 2 h 1132"/>
                <a:gd name="T66" fmla="*/ 40 w 1506"/>
                <a:gd name="T67" fmla="*/ 2 h 1132"/>
                <a:gd name="T68" fmla="*/ 40 w 1506"/>
                <a:gd name="T69" fmla="*/ 2 h 1132"/>
                <a:gd name="T70" fmla="*/ 40 w 1506"/>
                <a:gd name="T71" fmla="*/ 2 h 1132"/>
                <a:gd name="T72" fmla="*/ 43 w 1506"/>
                <a:gd name="T73" fmla="*/ 2 h 1132"/>
                <a:gd name="T74" fmla="*/ 44 w 1506"/>
                <a:gd name="T75" fmla="*/ 2 h 1132"/>
                <a:gd name="T76" fmla="*/ 44 w 1506"/>
                <a:gd name="T77" fmla="*/ 2 h 1132"/>
                <a:gd name="T78" fmla="*/ 43 w 1506"/>
                <a:gd name="T79" fmla="*/ 2 h 1132"/>
                <a:gd name="T80" fmla="*/ 40 w 1506"/>
                <a:gd name="T81" fmla="*/ 2 h 1132"/>
                <a:gd name="T82" fmla="*/ 42 w 1506"/>
                <a:gd name="T83" fmla="*/ 2 h 1132"/>
                <a:gd name="T84" fmla="*/ 40 w 1506"/>
                <a:gd name="T85" fmla="*/ 2 h 1132"/>
                <a:gd name="T86" fmla="*/ 39 w 1506"/>
                <a:gd name="T87" fmla="*/ 2 h 1132"/>
                <a:gd name="T88" fmla="*/ 36 w 1506"/>
                <a:gd name="T89" fmla="*/ 2 h 1132"/>
                <a:gd name="T90" fmla="*/ 36 w 1506"/>
                <a:gd name="T91" fmla="*/ 2 h 1132"/>
                <a:gd name="T92" fmla="*/ 34 w 1506"/>
                <a:gd name="T93" fmla="*/ 2 h 1132"/>
                <a:gd name="T94" fmla="*/ 31 w 1506"/>
                <a:gd name="T95" fmla="*/ 2 h 1132"/>
                <a:gd name="T96" fmla="*/ 28 w 1506"/>
                <a:gd name="T97" fmla="*/ 2 h 1132"/>
                <a:gd name="T98" fmla="*/ 25 w 1506"/>
                <a:gd name="T99" fmla="*/ 2 h 1132"/>
                <a:gd name="T100" fmla="*/ 23 w 1506"/>
                <a:gd name="T101" fmla="*/ 2 h 1132"/>
                <a:gd name="T102" fmla="*/ 22 w 1506"/>
                <a:gd name="T103" fmla="*/ 2 h 1132"/>
                <a:gd name="T104" fmla="*/ 20 w 1506"/>
                <a:gd name="T105" fmla="*/ 2 h 1132"/>
                <a:gd name="T106" fmla="*/ 19 w 1506"/>
                <a:gd name="T107" fmla="*/ 2 h 113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06"/>
                <a:gd name="T163" fmla="*/ 0 h 1132"/>
                <a:gd name="T164" fmla="*/ 1506 w 1506"/>
                <a:gd name="T165" fmla="*/ 1132 h 113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06" h="1132">
                  <a:moveTo>
                    <a:pt x="659" y="1054"/>
                  </a:moveTo>
                  <a:lnTo>
                    <a:pt x="659" y="1054"/>
                  </a:lnTo>
                  <a:lnTo>
                    <a:pt x="638" y="1072"/>
                  </a:lnTo>
                  <a:lnTo>
                    <a:pt x="610" y="1085"/>
                  </a:lnTo>
                  <a:lnTo>
                    <a:pt x="576" y="1101"/>
                  </a:lnTo>
                  <a:lnTo>
                    <a:pt x="558" y="1106"/>
                  </a:lnTo>
                  <a:lnTo>
                    <a:pt x="538" y="1111"/>
                  </a:lnTo>
                  <a:lnTo>
                    <a:pt x="517" y="1113"/>
                  </a:lnTo>
                  <a:lnTo>
                    <a:pt x="494" y="1113"/>
                  </a:lnTo>
                  <a:lnTo>
                    <a:pt x="473" y="1111"/>
                  </a:lnTo>
                  <a:lnTo>
                    <a:pt x="450" y="1106"/>
                  </a:lnTo>
                  <a:lnTo>
                    <a:pt x="427" y="1095"/>
                  </a:lnTo>
                  <a:lnTo>
                    <a:pt x="403" y="1082"/>
                  </a:lnTo>
                  <a:lnTo>
                    <a:pt x="380" y="1067"/>
                  </a:lnTo>
                  <a:lnTo>
                    <a:pt x="362" y="1051"/>
                  </a:lnTo>
                  <a:lnTo>
                    <a:pt x="347" y="1036"/>
                  </a:lnTo>
                  <a:lnTo>
                    <a:pt x="334" y="1023"/>
                  </a:lnTo>
                  <a:lnTo>
                    <a:pt x="323" y="1008"/>
                  </a:lnTo>
                  <a:lnTo>
                    <a:pt x="316" y="995"/>
                  </a:lnTo>
                  <a:lnTo>
                    <a:pt x="305" y="971"/>
                  </a:lnTo>
                  <a:lnTo>
                    <a:pt x="303" y="951"/>
                  </a:lnTo>
                  <a:lnTo>
                    <a:pt x="300" y="935"/>
                  </a:lnTo>
                  <a:lnTo>
                    <a:pt x="303" y="920"/>
                  </a:lnTo>
                  <a:lnTo>
                    <a:pt x="287" y="930"/>
                  </a:lnTo>
                  <a:lnTo>
                    <a:pt x="272" y="938"/>
                  </a:lnTo>
                  <a:lnTo>
                    <a:pt x="251" y="943"/>
                  </a:lnTo>
                  <a:lnTo>
                    <a:pt x="225" y="948"/>
                  </a:lnTo>
                  <a:lnTo>
                    <a:pt x="212" y="948"/>
                  </a:lnTo>
                  <a:lnTo>
                    <a:pt x="199" y="948"/>
                  </a:lnTo>
                  <a:lnTo>
                    <a:pt x="184" y="943"/>
                  </a:lnTo>
                  <a:lnTo>
                    <a:pt x="171" y="938"/>
                  </a:lnTo>
                  <a:lnTo>
                    <a:pt x="155" y="930"/>
                  </a:lnTo>
                  <a:lnTo>
                    <a:pt x="142" y="920"/>
                  </a:lnTo>
                  <a:lnTo>
                    <a:pt x="127" y="909"/>
                  </a:lnTo>
                  <a:lnTo>
                    <a:pt x="117" y="897"/>
                  </a:lnTo>
                  <a:lnTo>
                    <a:pt x="109" y="884"/>
                  </a:lnTo>
                  <a:lnTo>
                    <a:pt x="104" y="871"/>
                  </a:lnTo>
                  <a:lnTo>
                    <a:pt x="101" y="858"/>
                  </a:lnTo>
                  <a:lnTo>
                    <a:pt x="99" y="845"/>
                  </a:lnTo>
                  <a:lnTo>
                    <a:pt x="96" y="819"/>
                  </a:lnTo>
                  <a:lnTo>
                    <a:pt x="101" y="798"/>
                  </a:lnTo>
                  <a:lnTo>
                    <a:pt x="104" y="783"/>
                  </a:lnTo>
                  <a:lnTo>
                    <a:pt x="111" y="767"/>
                  </a:lnTo>
                  <a:lnTo>
                    <a:pt x="93" y="760"/>
                  </a:lnTo>
                  <a:lnTo>
                    <a:pt x="78" y="747"/>
                  </a:lnTo>
                  <a:lnTo>
                    <a:pt x="57" y="729"/>
                  </a:lnTo>
                  <a:lnTo>
                    <a:pt x="37" y="705"/>
                  </a:lnTo>
                  <a:lnTo>
                    <a:pt x="29" y="690"/>
                  </a:lnTo>
                  <a:lnTo>
                    <a:pt x="21" y="672"/>
                  </a:lnTo>
                  <a:lnTo>
                    <a:pt x="13" y="654"/>
                  </a:lnTo>
                  <a:lnTo>
                    <a:pt x="8" y="631"/>
                  </a:lnTo>
                  <a:lnTo>
                    <a:pt x="6" y="607"/>
                  </a:lnTo>
                  <a:lnTo>
                    <a:pt x="3" y="581"/>
                  </a:lnTo>
                  <a:lnTo>
                    <a:pt x="3" y="584"/>
                  </a:lnTo>
                  <a:lnTo>
                    <a:pt x="0" y="558"/>
                  </a:lnTo>
                  <a:lnTo>
                    <a:pt x="0" y="532"/>
                  </a:lnTo>
                  <a:lnTo>
                    <a:pt x="6" y="509"/>
                  </a:lnTo>
                  <a:lnTo>
                    <a:pt x="11" y="486"/>
                  </a:lnTo>
                  <a:lnTo>
                    <a:pt x="16" y="468"/>
                  </a:lnTo>
                  <a:lnTo>
                    <a:pt x="24" y="450"/>
                  </a:lnTo>
                  <a:lnTo>
                    <a:pt x="34" y="432"/>
                  </a:lnTo>
                  <a:lnTo>
                    <a:pt x="52" y="406"/>
                  </a:lnTo>
                  <a:lnTo>
                    <a:pt x="70" y="388"/>
                  </a:lnTo>
                  <a:lnTo>
                    <a:pt x="88" y="375"/>
                  </a:lnTo>
                  <a:lnTo>
                    <a:pt x="104" y="365"/>
                  </a:lnTo>
                  <a:lnTo>
                    <a:pt x="96" y="349"/>
                  </a:lnTo>
                  <a:lnTo>
                    <a:pt x="93" y="334"/>
                  </a:lnTo>
                  <a:lnTo>
                    <a:pt x="91" y="313"/>
                  </a:lnTo>
                  <a:lnTo>
                    <a:pt x="91" y="287"/>
                  </a:lnTo>
                  <a:lnTo>
                    <a:pt x="93" y="274"/>
                  </a:lnTo>
                  <a:lnTo>
                    <a:pt x="96" y="261"/>
                  </a:lnTo>
                  <a:lnTo>
                    <a:pt x="101" y="248"/>
                  </a:lnTo>
                  <a:lnTo>
                    <a:pt x="111" y="235"/>
                  </a:lnTo>
                  <a:lnTo>
                    <a:pt x="122" y="222"/>
                  </a:lnTo>
                  <a:lnTo>
                    <a:pt x="135" y="212"/>
                  </a:lnTo>
                  <a:lnTo>
                    <a:pt x="148" y="202"/>
                  </a:lnTo>
                  <a:lnTo>
                    <a:pt x="163" y="194"/>
                  </a:lnTo>
                  <a:lnTo>
                    <a:pt x="176" y="189"/>
                  </a:lnTo>
                  <a:lnTo>
                    <a:pt x="192" y="184"/>
                  </a:lnTo>
                  <a:lnTo>
                    <a:pt x="204" y="184"/>
                  </a:lnTo>
                  <a:lnTo>
                    <a:pt x="217" y="184"/>
                  </a:lnTo>
                  <a:lnTo>
                    <a:pt x="243" y="189"/>
                  </a:lnTo>
                  <a:lnTo>
                    <a:pt x="264" y="194"/>
                  </a:lnTo>
                  <a:lnTo>
                    <a:pt x="279" y="202"/>
                  </a:lnTo>
                  <a:lnTo>
                    <a:pt x="295" y="212"/>
                  </a:lnTo>
                  <a:lnTo>
                    <a:pt x="292" y="197"/>
                  </a:lnTo>
                  <a:lnTo>
                    <a:pt x="295" y="181"/>
                  </a:lnTo>
                  <a:lnTo>
                    <a:pt x="297" y="161"/>
                  </a:lnTo>
                  <a:lnTo>
                    <a:pt x="308" y="137"/>
                  </a:lnTo>
                  <a:lnTo>
                    <a:pt x="318" y="124"/>
                  </a:lnTo>
                  <a:lnTo>
                    <a:pt x="326" y="109"/>
                  </a:lnTo>
                  <a:lnTo>
                    <a:pt x="339" y="96"/>
                  </a:lnTo>
                  <a:lnTo>
                    <a:pt x="354" y="80"/>
                  </a:lnTo>
                  <a:lnTo>
                    <a:pt x="372" y="65"/>
                  </a:lnTo>
                  <a:lnTo>
                    <a:pt x="396" y="49"/>
                  </a:lnTo>
                  <a:lnTo>
                    <a:pt x="419" y="37"/>
                  </a:lnTo>
                  <a:lnTo>
                    <a:pt x="442" y="26"/>
                  </a:lnTo>
                  <a:lnTo>
                    <a:pt x="465" y="21"/>
                  </a:lnTo>
                  <a:lnTo>
                    <a:pt x="486" y="18"/>
                  </a:lnTo>
                  <a:lnTo>
                    <a:pt x="509" y="18"/>
                  </a:lnTo>
                  <a:lnTo>
                    <a:pt x="530" y="21"/>
                  </a:lnTo>
                  <a:lnTo>
                    <a:pt x="551" y="26"/>
                  </a:lnTo>
                  <a:lnTo>
                    <a:pt x="571" y="31"/>
                  </a:lnTo>
                  <a:lnTo>
                    <a:pt x="605" y="47"/>
                  </a:lnTo>
                  <a:lnTo>
                    <a:pt x="631" y="60"/>
                  </a:lnTo>
                  <a:lnTo>
                    <a:pt x="654" y="75"/>
                  </a:lnTo>
                  <a:lnTo>
                    <a:pt x="654" y="65"/>
                  </a:lnTo>
                  <a:lnTo>
                    <a:pt x="659" y="52"/>
                  </a:lnTo>
                  <a:lnTo>
                    <a:pt x="667" y="39"/>
                  </a:lnTo>
                  <a:lnTo>
                    <a:pt x="677" y="26"/>
                  </a:lnTo>
                  <a:lnTo>
                    <a:pt x="695" y="13"/>
                  </a:lnTo>
                  <a:lnTo>
                    <a:pt x="708" y="8"/>
                  </a:lnTo>
                  <a:lnTo>
                    <a:pt x="721" y="6"/>
                  </a:lnTo>
                  <a:lnTo>
                    <a:pt x="737" y="3"/>
                  </a:lnTo>
                  <a:lnTo>
                    <a:pt x="752" y="0"/>
                  </a:lnTo>
                  <a:lnTo>
                    <a:pt x="770" y="3"/>
                  </a:lnTo>
                  <a:lnTo>
                    <a:pt x="786" y="6"/>
                  </a:lnTo>
                  <a:lnTo>
                    <a:pt x="799" y="8"/>
                  </a:lnTo>
                  <a:lnTo>
                    <a:pt x="809" y="13"/>
                  </a:lnTo>
                  <a:lnTo>
                    <a:pt x="827" y="26"/>
                  </a:lnTo>
                  <a:lnTo>
                    <a:pt x="840" y="39"/>
                  </a:lnTo>
                  <a:lnTo>
                    <a:pt x="848" y="52"/>
                  </a:lnTo>
                  <a:lnTo>
                    <a:pt x="850" y="65"/>
                  </a:lnTo>
                  <a:lnTo>
                    <a:pt x="853" y="75"/>
                  </a:lnTo>
                  <a:lnTo>
                    <a:pt x="853" y="78"/>
                  </a:lnTo>
                  <a:lnTo>
                    <a:pt x="876" y="62"/>
                  </a:lnTo>
                  <a:lnTo>
                    <a:pt x="902" y="49"/>
                  </a:lnTo>
                  <a:lnTo>
                    <a:pt x="935" y="34"/>
                  </a:lnTo>
                  <a:lnTo>
                    <a:pt x="954" y="29"/>
                  </a:lnTo>
                  <a:lnTo>
                    <a:pt x="974" y="24"/>
                  </a:lnTo>
                  <a:lnTo>
                    <a:pt x="997" y="21"/>
                  </a:lnTo>
                  <a:lnTo>
                    <a:pt x="1018" y="21"/>
                  </a:lnTo>
                  <a:lnTo>
                    <a:pt x="1041" y="24"/>
                  </a:lnTo>
                  <a:lnTo>
                    <a:pt x="1065" y="29"/>
                  </a:lnTo>
                  <a:lnTo>
                    <a:pt x="1088" y="39"/>
                  </a:lnTo>
                  <a:lnTo>
                    <a:pt x="1111" y="52"/>
                  </a:lnTo>
                  <a:lnTo>
                    <a:pt x="1132" y="68"/>
                  </a:lnTo>
                  <a:lnTo>
                    <a:pt x="1150" y="83"/>
                  </a:lnTo>
                  <a:lnTo>
                    <a:pt x="1165" y="96"/>
                  </a:lnTo>
                  <a:lnTo>
                    <a:pt x="1178" y="111"/>
                  </a:lnTo>
                  <a:lnTo>
                    <a:pt x="1189" y="124"/>
                  </a:lnTo>
                  <a:lnTo>
                    <a:pt x="1196" y="140"/>
                  </a:lnTo>
                  <a:lnTo>
                    <a:pt x="1207" y="163"/>
                  </a:lnTo>
                  <a:lnTo>
                    <a:pt x="1212" y="184"/>
                  </a:lnTo>
                  <a:lnTo>
                    <a:pt x="1212" y="199"/>
                  </a:lnTo>
                  <a:lnTo>
                    <a:pt x="1212" y="212"/>
                  </a:lnTo>
                  <a:lnTo>
                    <a:pt x="1225" y="204"/>
                  </a:lnTo>
                  <a:lnTo>
                    <a:pt x="1243" y="197"/>
                  </a:lnTo>
                  <a:lnTo>
                    <a:pt x="1264" y="189"/>
                  </a:lnTo>
                  <a:lnTo>
                    <a:pt x="1287" y="186"/>
                  </a:lnTo>
                  <a:lnTo>
                    <a:pt x="1300" y="186"/>
                  </a:lnTo>
                  <a:lnTo>
                    <a:pt x="1315" y="186"/>
                  </a:lnTo>
                  <a:lnTo>
                    <a:pt x="1328" y="189"/>
                  </a:lnTo>
                  <a:lnTo>
                    <a:pt x="1344" y="194"/>
                  </a:lnTo>
                  <a:lnTo>
                    <a:pt x="1357" y="202"/>
                  </a:lnTo>
                  <a:lnTo>
                    <a:pt x="1372" y="212"/>
                  </a:lnTo>
                  <a:lnTo>
                    <a:pt x="1385" y="225"/>
                  </a:lnTo>
                  <a:lnTo>
                    <a:pt x="1395" y="238"/>
                  </a:lnTo>
                  <a:lnTo>
                    <a:pt x="1403" y="251"/>
                  </a:lnTo>
                  <a:lnTo>
                    <a:pt x="1408" y="264"/>
                  </a:lnTo>
                  <a:lnTo>
                    <a:pt x="1413" y="277"/>
                  </a:lnTo>
                  <a:lnTo>
                    <a:pt x="1416" y="290"/>
                  </a:lnTo>
                  <a:lnTo>
                    <a:pt x="1416" y="313"/>
                  </a:lnTo>
                  <a:lnTo>
                    <a:pt x="1413" y="334"/>
                  </a:lnTo>
                  <a:lnTo>
                    <a:pt x="1408" y="352"/>
                  </a:lnTo>
                  <a:lnTo>
                    <a:pt x="1403" y="367"/>
                  </a:lnTo>
                  <a:lnTo>
                    <a:pt x="1418" y="375"/>
                  </a:lnTo>
                  <a:lnTo>
                    <a:pt x="1434" y="388"/>
                  </a:lnTo>
                  <a:lnTo>
                    <a:pt x="1455" y="408"/>
                  </a:lnTo>
                  <a:lnTo>
                    <a:pt x="1473" y="434"/>
                  </a:lnTo>
                  <a:lnTo>
                    <a:pt x="1480" y="450"/>
                  </a:lnTo>
                  <a:lnTo>
                    <a:pt x="1488" y="468"/>
                  </a:lnTo>
                  <a:lnTo>
                    <a:pt x="1496" y="488"/>
                  </a:lnTo>
                  <a:lnTo>
                    <a:pt x="1501" y="509"/>
                  </a:lnTo>
                  <a:lnTo>
                    <a:pt x="1504" y="535"/>
                  </a:lnTo>
                  <a:lnTo>
                    <a:pt x="1506" y="561"/>
                  </a:lnTo>
                  <a:lnTo>
                    <a:pt x="1506" y="563"/>
                  </a:lnTo>
                  <a:lnTo>
                    <a:pt x="1506" y="589"/>
                  </a:lnTo>
                  <a:lnTo>
                    <a:pt x="1501" y="612"/>
                  </a:lnTo>
                  <a:lnTo>
                    <a:pt x="1496" y="636"/>
                  </a:lnTo>
                  <a:lnTo>
                    <a:pt x="1491" y="656"/>
                  </a:lnTo>
                  <a:lnTo>
                    <a:pt x="1483" y="674"/>
                  </a:lnTo>
                  <a:lnTo>
                    <a:pt x="1475" y="693"/>
                  </a:lnTo>
                  <a:lnTo>
                    <a:pt x="1457" y="721"/>
                  </a:lnTo>
                  <a:lnTo>
                    <a:pt x="1439" y="742"/>
                  </a:lnTo>
                  <a:lnTo>
                    <a:pt x="1424" y="757"/>
                  </a:lnTo>
                  <a:lnTo>
                    <a:pt x="1411" y="770"/>
                  </a:lnTo>
                  <a:lnTo>
                    <a:pt x="1416" y="785"/>
                  </a:lnTo>
                  <a:lnTo>
                    <a:pt x="1421" y="801"/>
                  </a:lnTo>
                  <a:lnTo>
                    <a:pt x="1424" y="822"/>
                  </a:lnTo>
                  <a:lnTo>
                    <a:pt x="1424" y="845"/>
                  </a:lnTo>
                  <a:lnTo>
                    <a:pt x="1421" y="858"/>
                  </a:lnTo>
                  <a:lnTo>
                    <a:pt x="1416" y="871"/>
                  </a:lnTo>
                  <a:lnTo>
                    <a:pt x="1411" y="884"/>
                  </a:lnTo>
                  <a:lnTo>
                    <a:pt x="1403" y="897"/>
                  </a:lnTo>
                  <a:lnTo>
                    <a:pt x="1393" y="909"/>
                  </a:lnTo>
                  <a:lnTo>
                    <a:pt x="1380" y="922"/>
                  </a:lnTo>
                  <a:lnTo>
                    <a:pt x="1364" y="933"/>
                  </a:lnTo>
                  <a:lnTo>
                    <a:pt x="1351" y="940"/>
                  </a:lnTo>
                  <a:lnTo>
                    <a:pt x="1336" y="946"/>
                  </a:lnTo>
                  <a:lnTo>
                    <a:pt x="1323" y="948"/>
                  </a:lnTo>
                  <a:lnTo>
                    <a:pt x="1307" y="951"/>
                  </a:lnTo>
                  <a:lnTo>
                    <a:pt x="1295" y="951"/>
                  </a:lnTo>
                  <a:lnTo>
                    <a:pt x="1271" y="946"/>
                  </a:lnTo>
                  <a:lnTo>
                    <a:pt x="1251" y="938"/>
                  </a:lnTo>
                  <a:lnTo>
                    <a:pt x="1233" y="930"/>
                  </a:lnTo>
                  <a:lnTo>
                    <a:pt x="1220" y="922"/>
                  </a:lnTo>
                  <a:lnTo>
                    <a:pt x="1220" y="935"/>
                  </a:lnTo>
                  <a:lnTo>
                    <a:pt x="1220" y="951"/>
                  </a:lnTo>
                  <a:lnTo>
                    <a:pt x="1214" y="971"/>
                  </a:lnTo>
                  <a:lnTo>
                    <a:pt x="1204" y="997"/>
                  </a:lnTo>
                  <a:lnTo>
                    <a:pt x="1196" y="1010"/>
                  </a:lnTo>
                  <a:lnTo>
                    <a:pt x="1186" y="1026"/>
                  </a:lnTo>
                  <a:lnTo>
                    <a:pt x="1173" y="1039"/>
                  </a:lnTo>
                  <a:lnTo>
                    <a:pt x="1158" y="1054"/>
                  </a:lnTo>
                  <a:lnTo>
                    <a:pt x="1140" y="1070"/>
                  </a:lnTo>
                  <a:lnTo>
                    <a:pt x="1119" y="1085"/>
                  </a:lnTo>
                  <a:lnTo>
                    <a:pt x="1096" y="1098"/>
                  </a:lnTo>
                  <a:lnTo>
                    <a:pt x="1072" y="1106"/>
                  </a:lnTo>
                  <a:lnTo>
                    <a:pt x="1049" y="1111"/>
                  </a:lnTo>
                  <a:lnTo>
                    <a:pt x="1026" y="1113"/>
                  </a:lnTo>
                  <a:lnTo>
                    <a:pt x="1003" y="1113"/>
                  </a:lnTo>
                  <a:lnTo>
                    <a:pt x="982" y="1111"/>
                  </a:lnTo>
                  <a:lnTo>
                    <a:pt x="961" y="1108"/>
                  </a:lnTo>
                  <a:lnTo>
                    <a:pt x="943" y="1101"/>
                  </a:lnTo>
                  <a:lnTo>
                    <a:pt x="910" y="1088"/>
                  </a:lnTo>
                  <a:lnTo>
                    <a:pt x="884" y="1072"/>
                  </a:lnTo>
                  <a:lnTo>
                    <a:pt x="861" y="1057"/>
                  </a:lnTo>
                  <a:lnTo>
                    <a:pt x="858" y="1070"/>
                  </a:lnTo>
                  <a:lnTo>
                    <a:pt x="855" y="1080"/>
                  </a:lnTo>
                  <a:lnTo>
                    <a:pt x="848" y="1095"/>
                  </a:lnTo>
                  <a:lnTo>
                    <a:pt x="835" y="1108"/>
                  </a:lnTo>
                  <a:lnTo>
                    <a:pt x="817" y="1121"/>
                  </a:lnTo>
                  <a:lnTo>
                    <a:pt x="806" y="1126"/>
                  </a:lnTo>
                  <a:lnTo>
                    <a:pt x="793" y="1129"/>
                  </a:lnTo>
                  <a:lnTo>
                    <a:pt x="778" y="1132"/>
                  </a:lnTo>
                  <a:lnTo>
                    <a:pt x="760" y="1132"/>
                  </a:lnTo>
                  <a:lnTo>
                    <a:pt x="744" y="1132"/>
                  </a:lnTo>
                  <a:lnTo>
                    <a:pt x="729" y="1129"/>
                  </a:lnTo>
                  <a:lnTo>
                    <a:pt x="716" y="1126"/>
                  </a:lnTo>
                  <a:lnTo>
                    <a:pt x="703" y="1121"/>
                  </a:lnTo>
                  <a:lnTo>
                    <a:pt x="685" y="1108"/>
                  </a:lnTo>
                  <a:lnTo>
                    <a:pt x="675" y="1095"/>
                  </a:lnTo>
                  <a:lnTo>
                    <a:pt x="667" y="1080"/>
                  </a:lnTo>
                  <a:lnTo>
                    <a:pt x="662" y="1070"/>
                  </a:lnTo>
                  <a:lnTo>
                    <a:pt x="659" y="1057"/>
                  </a:lnTo>
                  <a:lnTo>
                    <a:pt x="659" y="1054"/>
                  </a:lnTo>
                  <a:close/>
                </a:path>
              </a:pathLst>
            </a:custGeom>
            <a:solidFill>
              <a:srgbClr val="00A0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352" name="Freeform 66"/>
            <p:cNvSpPr>
              <a:spLocks/>
            </p:cNvSpPr>
            <p:nvPr/>
          </p:nvSpPr>
          <p:spPr bwMode="auto">
            <a:xfrm>
              <a:off x="1370" y="2243"/>
              <a:ext cx="1353" cy="889"/>
            </a:xfrm>
            <a:custGeom>
              <a:avLst/>
              <a:gdLst>
                <a:gd name="T0" fmla="*/ 17 w 1506"/>
                <a:gd name="T1" fmla="*/ 2 h 1132"/>
                <a:gd name="T2" fmla="*/ 13 w 1506"/>
                <a:gd name="T3" fmla="*/ 2 h 1132"/>
                <a:gd name="T4" fmla="*/ 11 w 1506"/>
                <a:gd name="T5" fmla="*/ 2 h 1132"/>
                <a:gd name="T6" fmla="*/ 10 w 1506"/>
                <a:gd name="T7" fmla="*/ 2 h 1132"/>
                <a:gd name="T8" fmla="*/ 9 w 1506"/>
                <a:gd name="T9" fmla="*/ 2 h 1132"/>
                <a:gd name="T10" fmla="*/ 6 w 1506"/>
                <a:gd name="T11" fmla="*/ 2 h 1132"/>
                <a:gd name="T12" fmla="*/ 4 w 1506"/>
                <a:gd name="T13" fmla="*/ 2 h 1132"/>
                <a:gd name="T14" fmla="*/ 4 w 1506"/>
                <a:gd name="T15" fmla="*/ 2 h 1132"/>
                <a:gd name="T16" fmla="*/ 4 w 1506"/>
                <a:gd name="T17" fmla="*/ 2 h 1132"/>
                <a:gd name="T18" fmla="*/ 4 w 1506"/>
                <a:gd name="T19" fmla="*/ 2 h 1132"/>
                <a:gd name="T20" fmla="*/ 4 w 1506"/>
                <a:gd name="T21" fmla="*/ 2 h 1132"/>
                <a:gd name="T22" fmla="*/ 0 w 1506"/>
                <a:gd name="T23" fmla="*/ 2 h 1132"/>
                <a:gd name="T24" fmla="*/ 4 w 1506"/>
                <a:gd name="T25" fmla="*/ 2 h 1132"/>
                <a:gd name="T26" fmla="*/ 4 w 1506"/>
                <a:gd name="T27" fmla="*/ 2 h 1132"/>
                <a:gd name="T28" fmla="*/ 4 w 1506"/>
                <a:gd name="T29" fmla="*/ 2 h 1132"/>
                <a:gd name="T30" fmla="*/ 4 w 1506"/>
                <a:gd name="T31" fmla="*/ 2 h 1132"/>
                <a:gd name="T32" fmla="*/ 4 w 1506"/>
                <a:gd name="T33" fmla="*/ 2 h 1132"/>
                <a:gd name="T34" fmla="*/ 8 w 1506"/>
                <a:gd name="T35" fmla="*/ 2 h 1132"/>
                <a:gd name="T36" fmla="*/ 9 w 1506"/>
                <a:gd name="T37" fmla="*/ 2 h 1132"/>
                <a:gd name="T38" fmla="*/ 10 w 1506"/>
                <a:gd name="T39" fmla="*/ 2 h 1132"/>
                <a:gd name="T40" fmla="*/ 12 w 1506"/>
                <a:gd name="T41" fmla="*/ 2 h 1132"/>
                <a:gd name="T42" fmla="*/ 15 w 1506"/>
                <a:gd name="T43" fmla="*/ 2 h 1132"/>
                <a:gd name="T44" fmla="*/ 19 w 1506"/>
                <a:gd name="T45" fmla="*/ 2 h 1132"/>
                <a:gd name="T46" fmla="*/ 20 w 1506"/>
                <a:gd name="T47" fmla="*/ 2 h 1132"/>
                <a:gd name="T48" fmla="*/ 22 w 1506"/>
                <a:gd name="T49" fmla="*/ 0 h 1132"/>
                <a:gd name="T50" fmla="*/ 23 w 1506"/>
                <a:gd name="T51" fmla="*/ 2 h 1132"/>
                <a:gd name="T52" fmla="*/ 25 w 1506"/>
                <a:gd name="T53" fmla="*/ 2 h 1132"/>
                <a:gd name="T54" fmla="*/ 28 w 1506"/>
                <a:gd name="T55" fmla="*/ 2 h 1132"/>
                <a:gd name="T56" fmla="*/ 31 w 1506"/>
                <a:gd name="T57" fmla="*/ 2 h 1132"/>
                <a:gd name="T58" fmla="*/ 32 w 1506"/>
                <a:gd name="T59" fmla="*/ 2 h 1132"/>
                <a:gd name="T60" fmla="*/ 36 w 1506"/>
                <a:gd name="T61" fmla="*/ 2 h 1132"/>
                <a:gd name="T62" fmla="*/ 36 w 1506"/>
                <a:gd name="T63" fmla="*/ 2 h 1132"/>
                <a:gd name="T64" fmla="*/ 39 w 1506"/>
                <a:gd name="T65" fmla="*/ 2 h 1132"/>
                <a:gd name="T66" fmla="*/ 40 w 1506"/>
                <a:gd name="T67" fmla="*/ 2 h 1132"/>
                <a:gd name="T68" fmla="*/ 40 w 1506"/>
                <a:gd name="T69" fmla="*/ 2 h 1132"/>
                <a:gd name="T70" fmla="*/ 40 w 1506"/>
                <a:gd name="T71" fmla="*/ 2 h 1132"/>
                <a:gd name="T72" fmla="*/ 43 w 1506"/>
                <a:gd name="T73" fmla="*/ 2 h 1132"/>
                <a:gd name="T74" fmla="*/ 44 w 1506"/>
                <a:gd name="T75" fmla="*/ 2 h 1132"/>
                <a:gd name="T76" fmla="*/ 44 w 1506"/>
                <a:gd name="T77" fmla="*/ 2 h 1132"/>
                <a:gd name="T78" fmla="*/ 43 w 1506"/>
                <a:gd name="T79" fmla="*/ 2 h 1132"/>
                <a:gd name="T80" fmla="*/ 40 w 1506"/>
                <a:gd name="T81" fmla="*/ 2 h 1132"/>
                <a:gd name="T82" fmla="*/ 42 w 1506"/>
                <a:gd name="T83" fmla="*/ 2 h 1132"/>
                <a:gd name="T84" fmla="*/ 40 w 1506"/>
                <a:gd name="T85" fmla="*/ 2 h 1132"/>
                <a:gd name="T86" fmla="*/ 39 w 1506"/>
                <a:gd name="T87" fmla="*/ 2 h 1132"/>
                <a:gd name="T88" fmla="*/ 36 w 1506"/>
                <a:gd name="T89" fmla="*/ 2 h 1132"/>
                <a:gd name="T90" fmla="*/ 36 w 1506"/>
                <a:gd name="T91" fmla="*/ 2 h 1132"/>
                <a:gd name="T92" fmla="*/ 34 w 1506"/>
                <a:gd name="T93" fmla="*/ 2 h 1132"/>
                <a:gd name="T94" fmla="*/ 31 w 1506"/>
                <a:gd name="T95" fmla="*/ 2 h 1132"/>
                <a:gd name="T96" fmla="*/ 28 w 1506"/>
                <a:gd name="T97" fmla="*/ 2 h 1132"/>
                <a:gd name="T98" fmla="*/ 25 w 1506"/>
                <a:gd name="T99" fmla="*/ 2 h 1132"/>
                <a:gd name="T100" fmla="*/ 23 w 1506"/>
                <a:gd name="T101" fmla="*/ 2 h 1132"/>
                <a:gd name="T102" fmla="*/ 22 w 1506"/>
                <a:gd name="T103" fmla="*/ 2 h 1132"/>
                <a:gd name="T104" fmla="*/ 20 w 1506"/>
                <a:gd name="T105" fmla="*/ 2 h 11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6"/>
                <a:gd name="T160" fmla="*/ 0 h 1132"/>
                <a:gd name="T161" fmla="*/ 1506 w 1506"/>
                <a:gd name="T162" fmla="*/ 1132 h 113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6" h="1132">
                  <a:moveTo>
                    <a:pt x="659" y="1054"/>
                  </a:moveTo>
                  <a:lnTo>
                    <a:pt x="659" y="1054"/>
                  </a:lnTo>
                  <a:lnTo>
                    <a:pt x="638" y="1072"/>
                  </a:lnTo>
                  <a:lnTo>
                    <a:pt x="610" y="1085"/>
                  </a:lnTo>
                  <a:lnTo>
                    <a:pt x="576" y="1101"/>
                  </a:lnTo>
                  <a:lnTo>
                    <a:pt x="558" y="1106"/>
                  </a:lnTo>
                  <a:lnTo>
                    <a:pt x="538" y="1111"/>
                  </a:lnTo>
                  <a:lnTo>
                    <a:pt x="517" y="1113"/>
                  </a:lnTo>
                  <a:lnTo>
                    <a:pt x="494" y="1113"/>
                  </a:lnTo>
                  <a:lnTo>
                    <a:pt x="473" y="1111"/>
                  </a:lnTo>
                  <a:lnTo>
                    <a:pt x="450" y="1106"/>
                  </a:lnTo>
                  <a:lnTo>
                    <a:pt x="427" y="1095"/>
                  </a:lnTo>
                  <a:lnTo>
                    <a:pt x="403" y="1082"/>
                  </a:lnTo>
                  <a:lnTo>
                    <a:pt x="380" y="1067"/>
                  </a:lnTo>
                  <a:lnTo>
                    <a:pt x="362" y="1051"/>
                  </a:lnTo>
                  <a:lnTo>
                    <a:pt x="347" y="1036"/>
                  </a:lnTo>
                  <a:lnTo>
                    <a:pt x="334" y="1023"/>
                  </a:lnTo>
                  <a:lnTo>
                    <a:pt x="323" y="1008"/>
                  </a:lnTo>
                  <a:lnTo>
                    <a:pt x="316" y="995"/>
                  </a:lnTo>
                  <a:lnTo>
                    <a:pt x="305" y="971"/>
                  </a:lnTo>
                  <a:lnTo>
                    <a:pt x="303" y="951"/>
                  </a:lnTo>
                  <a:lnTo>
                    <a:pt x="300" y="935"/>
                  </a:lnTo>
                  <a:lnTo>
                    <a:pt x="303" y="920"/>
                  </a:lnTo>
                  <a:lnTo>
                    <a:pt x="287" y="930"/>
                  </a:lnTo>
                  <a:lnTo>
                    <a:pt x="272" y="938"/>
                  </a:lnTo>
                  <a:lnTo>
                    <a:pt x="251" y="943"/>
                  </a:lnTo>
                  <a:lnTo>
                    <a:pt x="225" y="948"/>
                  </a:lnTo>
                  <a:lnTo>
                    <a:pt x="212" y="948"/>
                  </a:lnTo>
                  <a:lnTo>
                    <a:pt x="199" y="948"/>
                  </a:lnTo>
                  <a:lnTo>
                    <a:pt x="184" y="943"/>
                  </a:lnTo>
                  <a:lnTo>
                    <a:pt x="171" y="938"/>
                  </a:lnTo>
                  <a:lnTo>
                    <a:pt x="155" y="930"/>
                  </a:lnTo>
                  <a:lnTo>
                    <a:pt x="142" y="920"/>
                  </a:lnTo>
                  <a:lnTo>
                    <a:pt x="127" y="909"/>
                  </a:lnTo>
                  <a:lnTo>
                    <a:pt x="117" y="897"/>
                  </a:lnTo>
                  <a:lnTo>
                    <a:pt x="109" y="884"/>
                  </a:lnTo>
                  <a:lnTo>
                    <a:pt x="104" y="871"/>
                  </a:lnTo>
                  <a:lnTo>
                    <a:pt x="101" y="858"/>
                  </a:lnTo>
                  <a:lnTo>
                    <a:pt x="99" y="845"/>
                  </a:lnTo>
                  <a:lnTo>
                    <a:pt x="96" y="819"/>
                  </a:lnTo>
                  <a:lnTo>
                    <a:pt x="101" y="798"/>
                  </a:lnTo>
                  <a:lnTo>
                    <a:pt x="104" y="783"/>
                  </a:lnTo>
                  <a:lnTo>
                    <a:pt x="111" y="767"/>
                  </a:lnTo>
                  <a:lnTo>
                    <a:pt x="93" y="760"/>
                  </a:lnTo>
                  <a:lnTo>
                    <a:pt x="78" y="747"/>
                  </a:lnTo>
                  <a:lnTo>
                    <a:pt x="57" y="729"/>
                  </a:lnTo>
                  <a:lnTo>
                    <a:pt x="37" y="705"/>
                  </a:lnTo>
                  <a:lnTo>
                    <a:pt x="29" y="690"/>
                  </a:lnTo>
                  <a:lnTo>
                    <a:pt x="21" y="672"/>
                  </a:lnTo>
                  <a:lnTo>
                    <a:pt x="13" y="654"/>
                  </a:lnTo>
                  <a:lnTo>
                    <a:pt x="8" y="631"/>
                  </a:lnTo>
                  <a:lnTo>
                    <a:pt x="6" y="607"/>
                  </a:lnTo>
                  <a:lnTo>
                    <a:pt x="3" y="581"/>
                  </a:lnTo>
                  <a:lnTo>
                    <a:pt x="3" y="584"/>
                  </a:lnTo>
                  <a:lnTo>
                    <a:pt x="0" y="558"/>
                  </a:lnTo>
                  <a:lnTo>
                    <a:pt x="0" y="532"/>
                  </a:lnTo>
                  <a:lnTo>
                    <a:pt x="6" y="509"/>
                  </a:lnTo>
                  <a:lnTo>
                    <a:pt x="11" y="486"/>
                  </a:lnTo>
                  <a:lnTo>
                    <a:pt x="16" y="468"/>
                  </a:lnTo>
                  <a:lnTo>
                    <a:pt x="24" y="450"/>
                  </a:lnTo>
                  <a:lnTo>
                    <a:pt x="34" y="432"/>
                  </a:lnTo>
                  <a:lnTo>
                    <a:pt x="52" y="406"/>
                  </a:lnTo>
                  <a:lnTo>
                    <a:pt x="70" y="388"/>
                  </a:lnTo>
                  <a:lnTo>
                    <a:pt x="88" y="375"/>
                  </a:lnTo>
                  <a:lnTo>
                    <a:pt x="104" y="365"/>
                  </a:lnTo>
                  <a:lnTo>
                    <a:pt x="96" y="349"/>
                  </a:lnTo>
                  <a:lnTo>
                    <a:pt x="93" y="334"/>
                  </a:lnTo>
                  <a:lnTo>
                    <a:pt x="91" y="313"/>
                  </a:lnTo>
                  <a:lnTo>
                    <a:pt x="91" y="287"/>
                  </a:lnTo>
                  <a:lnTo>
                    <a:pt x="93" y="274"/>
                  </a:lnTo>
                  <a:lnTo>
                    <a:pt x="96" y="261"/>
                  </a:lnTo>
                  <a:lnTo>
                    <a:pt x="101" y="248"/>
                  </a:lnTo>
                  <a:lnTo>
                    <a:pt x="111" y="235"/>
                  </a:lnTo>
                  <a:lnTo>
                    <a:pt x="122" y="222"/>
                  </a:lnTo>
                  <a:lnTo>
                    <a:pt x="135" y="212"/>
                  </a:lnTo>
                  <a:lnTo>
                    <a:pt x="148" y="202"/>
                  </a:lnTo>
                  <a:lnTo>
                    <a:pt x="163" y="194"/>
                  </a:lnTo>
                  <a:lnTo>
                    <a:pt x="176" y="189"/>
                  </a:lnTo>
                  <a:lnTo>
                    <a:pt x="192" y="184"/>
                  </a:lnTo>
                  <a:lnTo>
                    <a:pt x="204" y="184"/>
                  </a:lnTo>
                  <a:lnTo>
                    <a:pt x="217" y="184"/>
                  </a:lnTo>
                  <a:lnTo>
                    <a:pt x="243" y="189"/>
                  </a:lnTo>
                  <a:lnTo>
                    <a:pt x="264" y="194"/>
                  </a:lnTo>
                  <a:lnTo>
                    <a:pt x="279" y="202"/>
                  </a:lnTo>
                  <a:lnTo>
                    <a:pt x="295" y="212"/>
                  </a:lnTo>
                  <a:lnTo>
                    <a:pt x="292" y="197"/>
                  </a:lnTo>
                  <a:lnTo>
                    <a:pt x="295" y="181"/>
                  </a:lnTo>
                  <a:lnTo>
                    <a:pt x="297" y="161"/>
                  </a:lnTo>
                  <a:lnTo>
                    <a:pt x="308" y="137"/>
                  </a:lnTo>
                  <a:lnTo>
                    <a:pt x="318" y="124"/>
                  </a:lnTo>
                  <a:lnTo>
                    <a:pt x="326" y="109"/>
                  </a:lnTo>
                  <a:lnTo>
                    <a:pt x="339" y="96"/>
                  </a:lnTo>
                  <a:lnTo>
                    <a:pt x="354" y="80"/>
                  </a:lnTo>
                  <a:lnTo>
                    <a:pt x="372" y="65"/>
                  </a:lnTo>
                  <a:lnTo>
                    <a:pt x="396" y="49"/>
                  </a:lnTo>
                  <a:lnTo>
                    <a:pt x="419" y="37"/>
                  </a:lnTo>
                  <a:lnTo>
                    <a:pt x="442" y="26"/>
                  </a:lnTo>
                  <a:lnTo>
                    <a:pt x="465" y="21"/>
                  </a:lnTo>
                  <a:lnTo>
                    <a:pt x="486" y="18"/>
                  </a:lnTo>
                  <a:lnTo>
                    <a:pt x="509" y="18"/>
                  </a:lnTo>
                  <a:lnTo>
                    <a:pt x="530" y="21"/>
                  </a:lnTo>
                  <a:lnTo>
                    <a:pt x="551" y="26"/>
                  </a:lnTo>
                  <a:lnTo>
                    <a:pt x="571" y="31"/>
                  </a:lnTo>
                  <a:lnTo>
                    <a:pt x="605" y="47"/>
                  </a:lnTo>
                  <a:lnTo>
                    <a:pt x="631" y="60"/>
                  </a:lnTo>
                  <a:lnTo>
                    <a:pt x="654" y="75"/>
                  </a:lnTo>
                  <a:lnTo>
                    <a:pt x="654" y="65"/>
                  </a:lnTo>
                  <a:lnTo>
                    <a:pt x="659" y="52"/>
                  </a:lnTo>
                  <a:lnTo>
                    <a:pt x="667" y="39"/>
                  </a:lnTo>
                  <a:lnTo>
                    <a:pt x="677" y="26"/>
                  </a:lnTo>
                  <a:lnTo>
                    <a:pt x="695" y="13"/>
                  </a:lnTo>
                  <a:lnTo>
                    <a:pt x="708" y="8"/>
                  </a:lnTo>
                  <a:lnTo>
                    <a:pt x="721" y="6"/>
                  </a:lnTo>
                  <a:lnTo>
                    <a:pt x="737" y="3"/>
                  </a:lnTo>
                  <a:lnTo>
                    <a:pt x="752" y="0"/>
                  </a:lnTo>
                  <a:lnTo>
                    <a:pt x="770" y="3"/>
                  </a:lnTo>
                  <a:lnTo>
                    <a:pt x="786" y="6"/>
                  </a:lnTo>
                  <a:lnTo>
                    <a:pt x="799" y="8"/>
                  </a:lnTo>
                  <a:lnTo>
                    <a:pt x="809" y="13"/>
                  </a:lnTo>
                  <a:lnTo>
                    <a:pt x="827" y="26"/>
                  </a:lnTo>
                  <a:lnTo>
                    <a:pt x="840" y="39"/>
                  </a:lnTo>
                  <a:lnTo>
                    <a:pt x="848" y="52"/>
                  </a:lnTo>
                  <a:lnTo>
                    <a:pt x="850" y="65"/>
                  </a:lnTo>
                  <a:lnTo>
                    <a:pt x="853" y="75"/>
                  </a:lnTo>
                  <a:lnTo>
                    <a:pt x="853" y="78"/>
                  </a:lnTo>
                  <a:lnTo>
                    <a:pt x="876" y="62"/>
                  </a:lnTo>
                  <a:lnTo>
                    <a:pt x="902" y="49"/>
                  </a:lnTo>
                  <a:lnTo>
                    <a:pt x="935" y="34"/>
                  </a:lnTo>
                  <a:lnTo>
                    <a:pt x="954" y="29"/>
                  </a:lnTo>
                  <a:lnTo>
                    <a:pt x="974" y="24"/>
                  </a:lnTo>
                  <a:lnTo>
                    <a:pt x="997" y="21"/>
                  </a:lnTo>
                  <a:lnTo>
                    <a:pt x="1018" y="21"/>
                  </a:lnTo>
                  <a:lnTo>
                    <a:pt x="1041" y="24"/>
                  </a:lnTo>
                  <a:lnTo>
                    <a:pt x="1065" y="29"/>
                  </a:lnTo>
                  <a:lnTo>
                    <a:pt x="1088" y="39"/>
                  </a:lnTo>
                  <a:lnTo>
                    <a:pt x="1111" y="52"/>
                  </a:lnTo>
                  <a:lnTo>
                    <a:pt x="1132" y="68"/>
                  </a:lnTo>
                  <a:lnTo>
                    <a:pt x="1150" y="83"/>
                  </a:lnTo>
                  <a:lnTo>
                    <a:pt x="1165" y="96"/>
                  </a:lnTo>
                  <a:lnTo>
                    <a:pt x="1178" y="111"/>
                  </a:lnTo>
                  <a:lnTo>
                    <a:pt x="1189" y="124"/>
                  </a:lnTo>
                  <a:lnTo>
                    <a:pt x="1196" y="140"/>
                  </a:lnTo>
                  <a:lnTo>
                    <a:pt x="1207" y="163"/>
                  </a:lnTo>
                  <a:lnTo>
                    <a:pt x="1212" y="184"/>
                  </a:lnTo>
                  <a:lnTo>
                    <a:pt x="1212" y="199"/>
                  </a:lnTo>
                  <a:lnTo>
                    <a:pt x="1212" y="212"/>
                  </a:lnTo>
                  <a:lnTo>
                    <a:pt x="1225" y="204"/>
                  </a:lnTo>
                  <a:lnTo>
                    <a:pt x="1243" y="197"/>
                  </a:lnTo>
                  <a:lnTo>
                    <a:pt x="1264" y="189"/>
                  </a:lnTo>
                  <a:lnTo>
                    <a:pt x="1287" y="186"/>
                  </a:lnTo>
                  <a:lnTo>
                    <a:pt x="1300" y="186"/>
                  </a:lnTo>
                  <a:lnTo>
                    <a:pt x="1315" y="186"/>
                  </a:lnTo>
                  <a:lnTo>
                    <a:pt x="1328" y="189"/>
                  </a:lnTo>
                  <a:lnTo>
                    <a:pt x="1344" y="194"/>
                  </a:lnTo>
                  <a:lnTo>
                    <a:pt x="1357" y="202"/>
                  </a:lnTo>
                  <a:lnTo>
                    <a:pt x="1372" y="212"/>
                  </a:lnTo>
                  <a:lnTo>
                    <a:pt x="1385" y="225"/>
                  </a:lnTo>
                  <a:lnTo>
                    <a:pt x="1395" y="238"/>
                  </a:lnTo>
                  <a:lnTo>
                    <a:pt x="1403" y="251"/>
                  </a:lnTo>
                  <a:lnTo>
                    <a:pt x="1408" y="264"/>
                  </a:lnTo>
                  <a:lnTo>
                    <a:pt x="1413" y="277"/>
                  </a:lnTo>
                  <a:lnTo>
                    <a:pt x="1416" y="290"/>
                  </a:lnTo>
                  <a:lnTo>
                    <a:pt x="1416" y="313"/>
                  </a:lnTo>
                  <a:lnTo>
                    <a:pt x="1413" y="334"/>
                  </a:lnTo>
                  <a:lnTo>
                    <a:pt x="1408" y="352"/>
                  </a:lnTo>
                  <a:lnTo>
                    <a:pt x="1403" y="367"/>
                  </a:lnTo>
                  <a:lnTo>
                    <a:pt x="1418" y="375"/>
                  </a:lnTo>
                  <a:lnTo>
                    <a:pt x="1434" y="388"/>
                  </a:lnTo>
                  <a:lnTo>
                    <a:pt x="1455" y="408"/>
                  </a:lnTo>
                  <a:lnTo>
                    <a:pt x="1473" y="434"/>
                  </a:lnTo>
                  <a:lnTo>
                    <a:pt x="1480" y="450"/>
                  </a:lnTo>
                  <a:lnTo>
                    <a:pt x="1488" y="468"/>
                  </a:lnTo>
                  <a:lnTo>
                    <a:pt x="1496" y="488"/>
                  </a:lnTo>
                  <a:lnTo>
                    <a:pt x="1501" y="509"/>
                  </a:lnTo>
                  <a:lnTo>
                    <a:pt x="1504" y="535"/>
                  </a:lnTo>
                  <a:lnTo>
                    <a:pt x="1506" y="561"/>
                  </a:lnTo>
                  <a:lnTo>
                    <a:pt x="1506" y="563"/>
                  </a:lnTo>
                  <a:lnTo>
                    <a:pt x="1506" y="589"/>
                  </a:lnTo>
                  <a:lnTo>
                    <a:pt x="1501" y="612"/>
                  </a:lnTo>
                  <a:lnTo>
                    <a:pt x="1496" y="636"/>
                  </a:lnTo>
                  <a:lnTo>
                    <a:pt x="1491" y="656"/>
                  </a:lnTo>
                  <a:lnTo>
                    <a:pt x="1483" y="674"/>
                  </a:lnTo>
                  <a:lnTo>
                    <a:pt x="1475" y="693"/>
                  </a:lnTo>
                  <a:lnTo>
                    <a:pt x="1457" y="721"/>
                  </a:lnTo>
                  <a:lnTo>
                    <a:pt x="1439" y="742"/>
                  </a:lnTo>
                  <a:lnTo>
                    <a:pt x="1424" y="757"/>
                  </a:lnTo>
                  <a:lnTo>
                    <a:pt x="1411" y="770"/>
                  </a:lnTo>
                  <a:lnTo>
                    <a:pt x="1416" y="785"/>
                  </a:lnTo>
                  <a:lnTo>
                    <a:pt x="1421" y="801"/>
                  </a:lnTo>
                  <a:lnTo>
                    <a:pt x="1424" y="822"/>
                  </a:lnTo>
                  <a:lnTo>
                    <a:pt x="1424" y="845"/>
                  </a:lnTo>
                  <a:lnTo>
                    <a:pt x="1421" y="858"/>
                  </a:lnTo>
                  <a:lnTo>
                    <a:pt x="1416" y="871"/>
                  </a:lnTo>
                  <a:lnTo>
                    <a:pt x="1411" y="884"/>
                  </a:lnTo>
                  <a:lnTo>
                    <a:pt x="1403" y="897"/>
                  </a:lnTo>
                  <a:lnTo>
                    <a:pt x="1393" y="909"/>
                  </a:lnTo>
                  <a:lnTo>
                    <a:pt x="1380" y="922"/>
                  </a:lnTo>
                  <a:lnTo>
                    <a:pt x="1364" y="933"/>
                  </a:lnTo>
                  <a:lnTo>
                    <a:pt x="1351" y="940"/>
                  </a:lnTo>
                  <a:lnTo>
                    <a:pt x="1336" y="946"/>
                  </a:lnTo>
                  <a:lnTo>
                    <a:pt x="1323" y="948"/>
                  </a:lnTo>
                  <a:lnTo>
                    <a:pt x="1307" y="951"/>
                  </a:lnTo>
                  <a:lnTo>
                    <a:pt x="1295" y="951"/>
                  </a:lnTo>
                  <a:lnTo>
                    <a:pt x="1271" y="946"/>
                  </a:lnTo>
                  <a:lnTo>
                    <a:pt x="1251" y="938"/>
                  </a:lnTo>
                  <a:lnTo>
                    <a:pt x="1233" y="930"/>
                  </a:lnTo>
                  <a:lnTo>
                    <a:pt x="1220" y="922"/>
                  </a:lnTo>
                  <a:lnTo>
                    <a:pt x="1220" y="935"/>
                  </a:lnTo>
                  <a:lnTo>
                    <a:pt x="1220" y="951"/>
                  </a:lnTo>
                  <a:lnTo>
                    <a:pt x="1214" y="971"/>
                  </a:lnTo>
                  <a:lnTo>
                    <a:pt x="1204" y="997"/>
                  </a:lnTo>
                  <a:lnTo>
                    <a:pt x="1196" y="1010"/>
                  </a:lnTo>
                  <a:lnTo>
                    <a:pt x="1186" y="1026"/>
                  </a:lnTo>
                  <a:lnTo>
                    <a:pt x="1173" y="1039"/>
                  </a:lnTo>
                  <a:lnTo>
                    <a:pt x="1158" y="1054"/>
                  </a:lnTo>
                  <a:lnTo>
                    <a:pt x="1140" y="1070"/>
                  </a:lnTo>
                  <a:lnTo>
                    <a:pt x="1119" y="1085"/>
                  </a:lnTo>
                  <a:lnTo>
                    <a:pt x="1096" y="1098"/>
                  </a:lnTo>
                  <a:lnTo>
                    <a:pt x="1072" y="1106"/>
                  </a:lnTo>
                  <a:lnTo>
                    <a:pt x="1049" y="1111"/>
                  </a:lnTo>
                  <a:lnTo>
                    <a:pt x="1026" y="1113"/>
                  </a:lnTo>
                  <a:lnTo>
                    <a:pt x="1003" y="1113"/>
                  </a:lnTo>
                  <a:lnTo>
                    <a:pt x="982" y="1111"/>
                  </a:lnTo>
                  <a:lnTo>
                    <a:pt x="961" y="1108"/>
                  </a:lnTo>
                  <a:lnTo>
                    <a:pt x="943" y="1101"/>
                  </a:lnTo>
                  <a:lnTo>
                    <a:pt x="910" y="1088"/>
                  </a:lnTo>
                  <a:lnTo>
                    <a:pt x="884" y="1072"/>
                  </a:lnTo>
                  <a:lnTo>
                    <a:pt x="861" y="1057"/>
                  </a:lnTo>
                  <a:lnTo>
                    <a:pt x="858" y="1070"/>
                  </a:lnTo>
                  <a:lnTo>
                    <a:pt x="855" y="1080"/>
                  </a:lnTo>
                  <a:lnTo>
                    <a:pt x="848" y="1095"/>
                  </a:lnTo>
                  <a:lnTo>
                    <a:pt x="835" y="1108"/>
                  </a:lnTo>
                  <a:lnTo>
                    <a:pt x="817" y="1121"/>
                  </a:lnTo>
                  <a:lnTo>
                    <a:pt x="806" y="1126"/>
                  </a:lnTo>
                  <a:lnTo>
                    <a:pt x="793" y="1129"/>
                  </a:lnTo>
                  <a:lnTo>
                    <a:pt x="778" y="1132"/>
                  </a:lnTo>
                  <a:lnTo>
                    <a:pt x="760" y="1132"/>
                  </a:lnTo>
                  <a:lnTo>
                    <a:pt x="744" y="1132"/>
                  </a:lnTo>
                  <a:lnTo>
                    <a:pt x="729" y="1129"/>
                  </a:lnTo>
                  <a:lnTo>
                    <a:pt x="716" y="1126"/>
                  </a:lnTo>
                  <a:lnTo>
                    <a:pt x="703" y="1121"/>
                  </a:lnTo>
                  <a:lnTo>
                    <a:pt x="685" y="1108"/>
                  </a:lnTo>
                  <a:lnTo>
                    <a:pt x="675" y="1095"/>
                  </a:lnTo>
                  <a:lnTo>
                    <a:pt x="667" y="1080"/>
                  </a:lnTo>
                  <a:lnTo>
                    <a:pt x="662" y="1070"/>
                  </a:lnTo>
                  <a:lnTo>
                    <a:pt x="659" y="1057"/>
                  </a:lnTo>
                </a:path>
              </a:pathLst>
            </a:custGeom>
            <a:noFill/>
            <a:ln w="7938">
              <a:solidFill>
                <a:srgbClr val="00A0C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353" name="Freeform 67"/>
            <p:cNvSpPr>
              <a:spLocks/>
            </p:cNvSpPr>
            <p:nvPr/>
          </p:nvSpPr>
          <p:spPr bwMode="auto">
            <a:xfrm>
              <a:off x="1352" y="2224"/>
              <a:ext cx="1354" cy="888"/>
            </a:xfrm>
            <a:custGeom>
              <a:avLst/>
              <a:gdLst>
                <a:gd name="T0" fmla="*/ 17 w 1506"/>
                <a:gd name="T1" fmla="*/ 2 h 1131"/>
                <a:gd name="T2" fmla="*/ 13 w 1506"/>
                <a:gd name="T3" fmla="*/ 2 h 1131"/>
                <a:gd name="T4" fmla="*/ 11 w 1506"/>
                <a:gd name="T5" fmla="*/ 2 h 1131"/>
                <a:gd name="T6" fmla="*/ 10 w 1506"/>
                <a:gd name="T7" fmla="*/ 2 h 1131"/>
                <a:gd name="T8" fmla="*/ 9 w 1506"/>
                <a:gd name="T9" fmla="*/ 2 h 1131"/>
                <a:gd name="T10" fmla="*/ 6 w 1506"/>
                <a:gd name="T11" fmla="*/ 2 h 1131"/>
                <a:gd name="T12" fmla="*/ 4 w 1506"/>
                <a:gd name="T13" fmla="*/ 2 h 1131"/>
                <a:gd name="T14" fmla="*/ 4 w 1506"/>
                <a:gd name="T15" fmla="*/ 2 h 1131"/>
                <a:gd name="T16" fmla="*/ 4 w 1506"/>
                <a:gd name="T17" fmla="*/ 2 h 1131"/>
                <a:gd name="T18" fmla="*/ 4 w 1506"/>
                <a:gd name="T19" fmla="*/ 2 h 1131"/>
                <a:gd name="T20" fmla="*/ 4 w 1506"/>
                <a:gd name="T21" fmla="*/ 2 h 1131"/>
                <a:gd name="T22" fmla="*/ 0 w 1506"/>
                <a:gd name="T23" fmla="*/ 2 h 1131"/>
                <a:gd name="T24" fmla="*/ 4 w 1506"/>
                <a:gd name="T25" fmla="*/ 2 h 1131"/>
                <a:gd name="T26" fmla="*/ 4 w 1506"/>
                <a:gd name="T27" fmla="*/ 2 h 1131"/>
                <a:gd name="T28" fmla="*/ 4 w 1506"/>
                <a:gd name="T29" fmla="*/ 2 h 1131"/>
                <a:gd name="T30" fmla="*/ 4 w 1506"/>
                <a:gd name="T31" fmla="*/ 2 h 1131"/>
                <a:gd name="T32" fmla="*/ 4 w 1506"/>
                <a:gd name="T33" fmla="*/ 2 h 1131"/>
                <a:gd name="T34" fmla="*/ 8 w 1506"/>
                <a:gd name="T35" fmla="*/ 2 h 1131"/>
                <a:gd name="T36" fmla="*/ 9 w 1506"/>
                <a:gd name="T37" fmla="*/ 2 h 1131"/>
                <a:gd name="T38" fmla="*/ 10 w 1506"/>
                <a:gd name="T39" fmla="*/ 2 h 1131"/>
                <a:gd name="T40" fmla="*/ 12 w 1506"/>
                <a:gd name="T41" fmla="*/ 2 h 1131"/>
                <a:gd name="T42" fmla="*/ 16 w 1506"/>
                <a:gd name="T43" fmla="*/ 2 h 1131"/>
                <a:gd name="T44" fmla="*/ 20 w 1506"/>
                <a:gd name="T45" fmla="*/ 2 h 1131"/>
                <a:gd name="T46" fmla="*/ 20 w 1506"/>
                <a:gd name="T47" fmla="*/ 2 h 1131"/>
                <a:gd name="T48" fmla="*/ 22 w 1506"/>
                <a:gd name="T49" fmla="*/ 0 h 1131"/>
                <a:gd name="T50" fmla="*/ 24 w 1506"/>
                <a:gd name="T51" fmla="*/ 2 h 1131"/>
                <a:gd name="T52" fmla="*/ 26 w 1506"/>
                <a:gd name="T53" fmla="*/ 2 h 1131"/>
                <a:gd name="T54" fmla="*/ 28 w 1506"/>
                <a:gd name="T55" fmla="*/ 2 h 1131"/>
                <a:gd name="T56" fmla="*/ 31 w 1506"/>
                <a:gd name="T57" fmla="*/ 2 h 1131"/>
                <a:gd name="T58" fmla="*/ 33 w 1506"/>
                <a:gd name="T59" fmla="*/ 2 h 1131"/>
                <a:gd name="T60" fmla="*/ 36 w 1506"/>
                <a:gd name="T61" fmla="*/ 2 h 1131"/>
                <a:gd name="T62" fmla="*/ 36 w 1506"/>
                <a:gd name="T63" fmla="*/ 2 h 1131"/>
                <a:gd name="T64" fmla="*/ 40 w 1506"/>
                <a:gd name="T65" fmla="*/ 2 h 1131"/>
                <a:gd name="T66" fmla="*/ 40 w 1506"/>
                <a:gd name="T67" fmla="*/ 2 h 1131"/>
                <a:gd name="T68" fmla="*/ 42 w 1506"/>
                <a:gd name="T69" fmla="*/ 2 h 1131"/>
                <a:gd name="T70" fmla="*/ 42 w 1506"/>
                <a:gd name="T71" fmla="*/ 2 h 1131"/>
                <a:gd name="T72" fmla="*/ 44 w 1506"/>
                <a:gd name="T73" fmla="*/ 2 h 1131"/>
                <a:gd name="T74" fmla="*/ 44 w 1506"/>
                <a:gd name="T75" fmla="*/ 2 h 1131"/>
                <a:gd name="T76" fmla="*/ 44 w 1506"/>
                <a:gd name="T77" fmla="*/ 2 h 1131"/>
                <a:gd name="T78" fmla="*/ 44 w 1506"/>
                <a:gd name="T79" fmla="*/ 2 h 1131"/>
                <a:gd name="T80" fmla="*/ 42 w 1506"/>
                <a:gd name="T81" fmla="*/ 2 h 1131"/>
                <a:gd name="T82" fmla="*/ 43 w 1506"/>
                <a:gd name="T83" fmla="*/ 2 h 1131"/>
                <a:gd name="T84" fmla="*/ 41 w 1506"/>
                <a:gd name="T85" fmla="*/ 2 h 1131"/>
                <a:gd name="T86" fmla="*/ 40 w 1506"/>
                <a:gd name="T87" fmla="*/ 2 h 1131"/>
                <a:gd name="T88" fmla="*/ 36 w 1506"/>
                <a:gd name="T89" fmla="*/ 2 h 1131"/>
                <a:gd name="T90" fmla="*/ 36 w 1506"/>
                <a:gd name="T91" fmla="*/ 2 h 1131"/>
                <a:gd name="T92" fmla="*/ 35 w 1506"/>
                <a:gd name="T93" fmla="*/ 2 h 1131"/>
                <a:gd name="T94" fmla="*/ 32 w 1506"/>
                <a:gd name="T95" fmla="*/ 2 h 1131"/>
                <a:gd name="T96" fmla="*/ 29 w 1506"/>
                <a:gd name="T97" fmla="*/ 2 h 1131"/>
                <a:gd name="T98" fmla="*/ 26 w 1506"/>
                <a:gd name="T99" fmla="*/ 2 h 1131"/>
                <a:gd name="T100" fmla="*/ 24 w 1506"/>
                <a:gd name="T101" fmla="*/ 2 h 1131"/>
                <a:gd name="T102" fmla="*/ 23 w 1506"/>
                <a:gd name="T103" fmla="*/ 2 h 1131"/>
                <a:gd name="T104" fmla="*/ 21 w 1506"/>
                <a:gd name="T105" fmla="*/ 2 h 1131"/>
                <a:gd name="T106" fmla="*/ 20 w 1506"/>
                <a:gd name="T107" fmla="*/ 2 h 113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06"/>
                <a:gd name="T163" fmla="*/ 0 h 1131"/>
                <a:gd name="T164" fmla="*/ 1506 w 1506"/>
                <a:gd name="T165" fmla="*/ 1131 h 113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06" h="1131">
                  <a:moveTo>
                    <a:pt x="661" y="1053"/>
                  </a:moveTo>
                  <a:lnTo>
                    <a:pt x="661" y="1053"/>
                  </a:lnTo>
                  <a:lnTo>
                    <a:pt x="638" y="1069"/>
                  </a:lnTo>
                  <a:lnTo>
                    <a:pt x="612" y="1082"/>
                  </a:lnTo>
                  <a:lnTo>
                    <a:pt x="578" y="1097"/>
                  </a:lnTo>
                  <a:lnTo>
                    <a:pt x="558" y="1102"/>
                  </a:lnTo>
                  <a:lnTo>
                    <a:pt x="540" y="1107"/>
                  </a:lnTo>
                  <a:lnTo>
                    <a:pt x="516" y="1110"/>
                  </a:lnTo>
                  <a:lnTo>
                    <a:pt x="496" y="1110"/>
                  </a:lnTo>
                  <a:lnTo>
                    <a:pt x="472" y="1107"/>
                  </a:lnTo>
                  <a:lnTo>
                    <a:pt x="449" y="1102"/>
                  </a:lnTo>
                  <a:lnTo>
                    <a:pt x="426" y="1092"/>
                  </a:lnTo>
                  <a:lnTo>
                    <a:pt x="403" y="1079"/>
                  </a:lnTo>
                  <a:lnTo>
                    <a:pt x="382" y="1064"/>
                  </a:lnTo>
                  <a:lnTo>
                    <a:pt x="364" y="1048"/>
                  </a:lnTo>
                  <a:lnTo>
                    <a:pt x="348" y="1035"/>
                  </a:lnTo>
                  <a:lnTo>
                    <a:pt x="336" y="1020"/>
                  </a:lnTo>
                  <a:lnTo>
                    <a:pt x="325" y="1007"/>
                  </a:lnTo>
                  <a:lnTo>
                    <a:pt x="317" y="991"/>
                  </a:lnTo>
                  <a:lnTo>
                    <a:pt x="307" y="968"/>
                  </a:lnTo>
                  <a:lnTo>
                    <a:pt x="302" y="947"/>
                  </a:lnTo>
                  <a:lnTo>
                    <a:pt x="302" y="932"/>
                  </a:lnTo>
                  <a:lnTo>
                    <a:pt x="302" y="919"/>
                  </a:lnTo>
                  <a:lnTo>
                    <a:pt x="289" y="927"/>
                  </a:lnTo>
                  <a:lnTo>
                    <a:pt x="271" y="934"/>
                  </a:lnTo>
                  <a:lnTo>
                    <a:pt x="250" y="942"/>
                  </a:lnTo>
                  <a:lnTo>
                    <a:pt x="227" y="945"/>
                  </a:lnTo>
                  <a:lnTo>
                    <a:pt x="212" y="945"/>
                  </a:lnTo>
                  <a:lnTo>
                    <a:pt x="199" y="945"/>
                  </a:lnTo>
                  <a:lnTo>
                    <a:pt x="186" y="942"/>
                  </a:lnTo>
                  <a:lnTo>
                    <a:pt x="170" y="937"/>
                  </a:lnTo>
                  <a:lnTo>
                    <a:pt x="157" y="929"/>
                  </a:lnTo>
                  <a:lnTo>
                    <a:pt x="142" y="919"/>
                  </a:lnTo>
                  <a:lnTo>
                    <a:pt x="129" y="906"/>
                  </a:lnTo>
                  <a:lnTo>
                    <a:pt x="119" y="893"/>
                  </a:lnTo>
                  <a:lnTo>
                    <a:pt x="111" y="880"/>
                  </a:lnTo>
                  <a:lnTo>
                    <a:pt x="106" y="867"/>
                  </a:lnTo>
                  <a:lnTo>
                    <a:pt x="101" y="854"/>
                  </a:lnTo>
                  <a:lnTo>
                    <a:pt x="98" y="841"/>
                  </a:lnTo>
                  <a:lnTo>
                    <a:pt x="98" y="818"/>
                  </a:lnTo>
                  <a:lnTo>
                    <a:pt x="101" y="798"/>
                  </a:lnTo>
                  <a:lnTo>
                    <a:pt x="106" y="779"/>
                  </a:lnTo>
                  <a:lnTo>
                    <a:pt x="111" y="764"/>
                  </a:lnTo>
                  <a:lnTo>
                    <a:pt x="95" y="756"/>
                  </a:lnTo>
                  <a:lnTo>
                    <a:pt x="77" y="743"/>
                  </a:lnTo>
                  <a:lnTo>
                    <a:pt x="57" y="728"/>
                  </a:lnTo>
                  <a:lnTo>
                    <a:pt x="39" y="702"/>
                  </a:lnTo>
                  <a:lnTo>
                    <a:pt x="28" y="687"/>
                  </a:lnTo>
                  <a:lnTo>
                    <a:pt x="20" y="668"/>
                  </a:lnTo>
                  <a:lnTo>
                    <a:pt x="13" y="650"/>
                  </a:lnTo>
                  <a:lnTo>
                    <a:pt x="8" y="627"/>
                  </a:lnTo>
                  <a:lnTo>
                    <a:pt x="5" y="604"/>
                  </a:lnTo>
                  <a:lnTo>
                    <a:pt x="5" y="578"/>
                  </a:lnTo>
                  <a:lnTo>
                    <a:pt x="5" y="581"/>
                  </a:lnTo>
                  <a:lnTo>
                    <a:pt x="0" y="557"/>
                  </a:lnTo>
                  <a:lnTo>
                    <a:pt x="2" y="529"/>
                  </a:lnTo>
                  <a:lnTo>
                    <a:pt x="5" y="506"/>
                  </a:lnTo>
                  <a:lnTo>
                    <a:pt x="10" y="485"/>
                  </a:lnTo>
                  <a:lnTo>
                    <a:pt x="18" y="464"/>
                  </a:lnTo>
                  <a:lnTo>
                    <a:pt x="26" y="446"/>
                  </a:lnTo>
                  <a:lnTo>
                    <a:pt x="33" y="431"/>
                  </a:lnTo>
                  <a:lnTo>
                    <a:pt x="51" y="405"/>
                  </a:lnTo>
                  <a:lnTo>
                    <a:pt x="72" y="384"/>
                  </a:lnTo>
                  <a:lnTo>
                    <a:pt x="88" y="371"/>
                  </a:lnTo>
                  <a:lnTo>
                    <a:pt x="103" y="361"/>
                  </a:lnTo>
                  <a:lnTo>
                    <a:pt x="98" y="346"/>
                  </a:lnTo>
                  <a:lnTo>
                    <a:pt x="93" y="330"/>
                  </a:lnTo>
                  <a:lnTo>
                    <a:pt x="90" y="309"/>
                  </a:lnTo>
                  <a:lnTo>
                    <a:pt x="90" y="286"/>
                  </a:lnTo>
                  <a:lnTo>
                    <a:pt x="93" y="273"/>
                  </a:lnTo>
                  <a:lnTo>
                    <a:pt x="98" y="260"/>
                  </a:lnTo>
                  <a:lnTo>
                    <a:pt x="103" y="247"/>
                  </a:lnTo>
                  <a:lnTo>
                    <a:pt x="111" y="235"/>
                  </a:lnTo>
                  <a:lnTo>
                    <a:pt x="121" y="222"/>
                  </a:lnTo>
                  <a:lnTo>
                    <a:pt x="134" y="209"/>
                  </a:lnTo>
                  <a:lnTo>
                    <a:pt x="150" y="198"/>
                  </a:lnTo>
                  <a:lnTo>
                    <a:pt x="162" y="191"/>
                  </a:lnTo>
                  <a:lnTo>
                    <a:pt x="178" y="186"/>
                  </a:lnTo>
                  <a:lnTo>
                    <a:pt x="191" y="183"/>
                  </a:lnTo>
                  <a:lnTo>
                    <a:pt x="204" y="180"/>
                  </a:lnTo>
                  <a:lnTo>
                    <a:pt x="219" y="180"/>
                  </a:lnTo>
                  <a:lnTo>
                    <a:pt x="243" y="186"/>
                  </a:lnTo>
                  <a:lnTo>
                    <a:pt x="263" y="193"/>
                  </a:lnTo>
                  <a:lnTo>
                    <a:pt x="281" y="201"/>
                  </a:lnTo>
                  <a:lnTo>
                    <a:pt x="294" y="209"/>
                  </a:lnTo>
                  <a:lnTo>
                    <a:pt x="294" y="196"/>
                  </a:lnTo>
                  <a:lnTo>
                    <a:pt x="294" y="180"/>
                  </a:lnTo>
                  <a:lnTo>
                    <a:pt x="299" y="160"/>
                  </a:lnTo>
                  <a:lnTo>
                    <a:pt x="310" y="134"/>
                  </a:lnTo>
                  <a:lnTo>
                    <a:pt x="317" y="121"/>
                  </a:lnTo>
                  <a:lnTo>
                    <a:pt x="328" y="105"/>
                  </a:lnTo>
                  <a:lnTo>
                    <a:pt x="341" y="93"/>
                  </a:lnTo>
                  <a:lnTo>
                    <a:pt x="356" y="77"/>
                  </a:lnTo>
                  <a:lnTo>
                    <a:pt x="374" y="62"/>
                  </a:lnTo>
                  <a:lnTo>
                    <a:pt x="395" y="46"/>
                  </a:lnTo>
                  <a:lnTo>
                    <a:pt x="418" y="33"/>
                  </a:lnTo>
                  <a:lnTo>
                    <a:pt x="441" y="25"/>
                  </a:lnTo>
                  <a:lnTo>
                    <a:pt x="465" y="18"/>
                  </a:lnTo>
                  <a:lnTo>
                    <a:pt x="488" y="18"/>
                  </a:lnTo>
                  <a:lnTo>
                    <a:pt x="509" y="18"/>
                  </a:lnTo>
                  <a:lnTo>
                    <a:pt x="532" y="20"/>
                  </a:lnTo>
                  <a:lnTo>
                    <a:pt x="553" y="23"/>
                  </a:lnTo>
                  <a:lnTo>
                    <a:pt x="571" y="31"/>
                  </a:lnTo>
                  <a:lnTo>
                    <a:pt x="604" y="43"/>
                  </a:lnTo>
                  <a:lnTo>
                    <a:pt x="630" y="59"/>
                  </a:lnTo>
                  <a:lnTo>
                    <a:pt x="653" y="74"/>
                  </a:lnTo>
                  <a:lnTo>
                    <a:pt x="656" y="62"/>
                  </a:lnTo>
                  <a:lnTo>
                    <a:pt x="658" y="51"/>
                  </a:lnTo>
                  <a:lnTo>
                    <a:pt x="666" y="36"/>
                  </a:lnTo>
                  <a:lnTo>
                    <a:pt x="679" y="23"/>
                  </a:lnTo>
                  <a:lnTo>
                    <a:pt x="697" y="10"/>
                  </a:lnTo>
                  <a:lnTo>
                    <a:pt x="708" y="5"/>
                  </a:lnTo>
                  <a:lnTo>
                    <a:pt x="720" y="2"/>
                  </a:lnTo>
                  <a:lnTo>
                    <a:pt x="736" y="0"/>
                  </a:lnTo>
                  <a:lnTo>
                    <a:pt x="754" y="0"/>
                  </a:lnTo>
                  <a:lnTo>
                    <a:pt x="770" y="0"/>
                  </a:lnTo>
                  <a:lnTo>
                    <a:pt x="785" y="2"/>
                  </a:lnTo>
                  <a:lnTo>
                    <a:pt x="798" y="5"/>
                  </a:lnTo>
                  <a:lnTo>
                    <a:pt x="811" y="10"/>
                  </a:lnTo>
                  <a:lnTo>
                    <a:pt x="826" y="23"/>
                  </a:lnTo>
                  <a:lnTo>
                    <a:pt x="839" y="36"/>
                  </a:lnTo>
                  <a:lnTo>
                    <a:pt x="847" y="51"/>
                  </a:lnTo>
                  <a:lnTo>
                    <a:pt x="852" y="62"/>
                  </a:lnTo>
                  <a:lnTo>
                    <a:pt x="852" y="74"/>
                  </a:lnTo>
                  <a:lnTo>
                    <a:pt x="852" y="77"/>
                  </a:lnTo>
                  <a:lnTo>
                    <a:pt x="875" y="59"/>
                  </a:lnTo>
                  <a:lnTo>
                    <a:pt x="901" y="46"/>
                  </a:lnTo>
                  <a:lnTo>
                    <a:pt x="935" y="31"/>
                  </a:lnTo>
                  <a:lnTo>
                    <a:pt x="955" y="25"/>
                  </a:lnTo>
                  <a:lnTo>
                    <a:pt x="976" y="20"/>
                  </a:lnTo>
                  <a:lnTo>
                    <a:pt x="997" y="18"/>
                  </a:lnTo>
                  <a:lnTo>
                    <a:pt x="1020" y="18"/>
                  </a:lnTo>
                  <a:lnTo>
                    <a:pt x="1041" y="20"/>
                  </a:lnTo>
                  <a:lnTo>
                    <a:pt x="1064" y="25"/>
                  </a:lnTo>
                  <a:lnTo>
                    <a:pt x="1087" y="36"/>
                  </a:lnTo>
                  <a:lnTo>
                    <a:pt x="1110" y="49"/>
                  </a:lnTo>
                  <a:lnTo>
                    <a:pt x="1134" y="64"/>
                  </a:lnTo>
                  <a:lnTo>
                    <a:pt x="1152" y="80"/>
                  </a:lnTo>
                  <a:lnTo>
                    <a:pt x="1167" y="95"/>
                  </a:lnTo>
                  <a:lnTo>
                    <a:pt x="1178" y="108"/>
                  </a:lnTo>
                  <a:lnTo>
                    <a:pt x="1188" y="124"/>
                  </a:lnTo>
                  <a:lnTo>
                    <a:pt x="1198" y="136"/>
                  </a:lnTo>
                  <a:lnTo>
                    <a:pt x="1209" y="160"/>
                  </a:lnTo>
                  <a:lnTo>
                    <a:pt x="1211" y="180"/>
                  </a:lnTo>
                  <a:lnTo>
                    <a:pt x="1214" y="196"/>
                  </a:lnTo>
                  <a:lnTo>
                    <a:pt x="1211" y="211"/>
                  </a:lnTo>
                  <a:lnTo>
                    <a:pt x="1227" y="201"/>
                  </a:lnTo>
                  <a:lnTo>
                    <a:pt x="1242" y="193"/>
                  </a:lnTo>
                  <a:lnTo>
                    <a:pt x="1263" y="188"/>
                  </a:lnTo>
                  <a:lnTo>
                    <a:pt x="1289" y="183"/>
                  </a:lnTo>
                  <a:lnTo>
                    <a:pt x="1302" y="183"/>
                  </a:lnTo>
                  <a:lnTo>
                    <a:pt x="1315" y="183"/>
                  </a:lnTo>
                  <a:lnTo>
                    <a:pt x="1330" y="188"/>
                  </a:lnTo>
                  <a:lnTo>
                    <a:pt x="1343" y="193"/>
                  </a:lnTo>
                  <a:lnTo>
                    <a:pt x="1358" y="201"/>
                  </a:lnTo>
                  <a:lnTo>
                    <a:pt x="1371" y="211"/>
                  </a:lnTo>
                  <a:lnTo>
                    <a:pt x="1384" y="222"/>
                  </a:lnTo>
                  <a:lnTo>
                    <a:pt x="1395" y="235"/>
                  </a:lnTo>
                  <a:lnTo>
                    <a:pt x="1405" y="247"/>
                  </a:lnTo>
                  <a:lnTo>
                    <a:pt x="1410" y="260"/>
                  </a:lnTo>
                  <a:lnTo>
                    <a:pt x="1413" y="273"/>
                  </a:lnTo>
                  <a:lnTo>
                    <a:pt x="1415" y="286"/>
                  </a:lnTo>
                  <a:lnTo>
                    <a:pt x="1415" y="312"/>
                  </a:lnTo>
                  <a:lnTo>
                    <a:pt x="1413" y="333"/>
                  </a:lnTo>
                  <a:lnTo>
                    <a:pt x="1410" y="348"/>
                  </a:lnTo>
                  <a:lnTo>
                    <a:pt x="1402" y="364"/>
                  </a:lnTo>
                  <a:lnTo>
                    <a:pt x="1418" y="374"/>
                  </a:lnTo>
                  <a:lnTo>
                    <a:pt x="1436" y="387"/>
                  </a:lnTo>
                  <a:lnTo>
                    <a:pt x="1454" y="405"/>
                  </a:lnTo>
                  <a:lnTo>
                    <a:pt x="1472" y="431"/>
                  </a:lnTo>
                  <a:lnTo>
                    <a:pt x="1482" y="449"/>
                  </a:lnTo>
                  <a:lnTo>
                    <a:pt x="1490" y="467"/>
                  </a:lnTo>
                  <a:lnTo>
                    <a:pt x="1495" y="485"/>
                  </a:lnTo>
                  <a:lnTo>
                    <a:pt x="1500" y="508"/>
                  </a:lnTo>
                  <a:lnTo>
                    <a:pt x="1506" y="532"/>
                  </a:lnTo>
                  <a:lnTo>
                    <a:pt x="1506" y="557"/>
                  </a:lnTo>
                  <a:lnTo>
                    <a:pt x="1506" y="560"/>
                  </a:lnTo>
                  <a:lnTo>
                    <a:pt x="1506" y="586"/>
                  </a:lnTo>
                  <a:lnTo>
                    <a:pt x="1503" y="612"/>
                  </a:lnTo>
                  <a:lnTo>
                    <a:pt x="1498" y="632"/>
                  </a:lnTo>
                  <a:lnTo>
                    <a:pt x="1493" y="653"/>
                  </a:lnTo>
                  <a:lnTo>
                    <a:pt x="1485" y="674"/>
                  </a:lnTo>
                  <a:lnTo>
                    <a:pt x="1477" y="689"/>
                  </a:lnTo>
                  <a:lnTo>
                    <a:pt x="1459" y="718"/>
                  </a:lnTo>
                  <a:lnTo>
                    <a:pt x="1441" y="741"/>
                  </a:lnTo>
                  <a:lnTo>
                    <a:pt x="1426" y="756"/>
                  </a:lnTo>
                  <a:lnTo>
                    <a:pt x="1410" y="767"/>
                  </a:lnTo>
                  <a:lnTo>
                    <a:pt x="1415" y="782"/>
                  </a:lnTo>
                  <a:lnTo>
                    <a:pt x="1420" y="798"/>
                  </a:lnTo>
                  <a:lnTo>
                    <a:pt x="1423" y="818"/>
                  </a:lnTo>
                  <a:lnTo>
                    <a:pt x="1423" y="844"/>
                  </a:lnTo>
                  <a:lnTo>
                    <a:pt x="1420" y="857"/>
                  </a:lnTo>
                  <a:lnTo>
                    <a:pt x="1418" y="870"/>
                  </a:lnTo>
                  <a:lnTo>
                    <a:pt x="1413" y="883"/>
                  </a:lnTo>
                  <a:lnTo>
                    <a:pt x="1402" y="896"/>
                  </a:lnTo>
                  <a:lnTo>
                    <a:pt x="1392" y="909"/>
                  </a:lnTo>
                  <a:lnTo>
                    <a:pt x="1379" y="919"/>
                  </a:lnTo>
                  <a:lnTo>
                    <a:pt x="1366" y="929"/>
                  </a:lnTo>
                  <a:lnTo>
                    <a:pt x="1351" y="937"/>
                  </a:lnTo>
                  <a:lnTo>
                    <a:pt x="1338" y="942"/>
                  </a:lnTo>
                  <a:lnTo>
                    <a:pt x="1322" y="947"/>
                  </a:lnTo>
                  <a:lnTo>
                    <a:pt x="1309" y="947"/>
                  </a:lnTo>
                  <a:lnTo>
                    <a:pt x="1296" y="947"/>
                  </a:lnTo>
                  <a:lnTo>
                    <a:pt x="1271" y="942"/>
                  </a:lnTo>
                  <a:lnTo>
                    <a:pt x="1250" y="937"/>
                  </a:lnTo>
                  <a:lnTo>
                    <a:pt x="1234" y="929"/>
                  </a:lnTo>
                  <a:lnTo>
                    <a:pt x="1219" y="919"/>
                  </a:lnTo>
                  <a:lnTo>
                    <a:pt x="1222" y="934"/>
                  </a:lnTo>
                  <a:lnTo>
                    <a:pt x="1219" y="950"/>
                  </a:lnTo>
                  <a:lnTo>
                    <a:pt x="1216" y="971"/>
                  </a:lnTo>
                  <a:lnTo>
                    <a:pt x="1203" y="994"/>
                  </a:lnTo>
                  <a:lnTo>
                    <a:pt x="1196" y="1007"/>
                  </a:lnTo>
                  <a:lnTo>
                    <a:pt x="1185" y="1022"/>
                  </a:lnTo>
                  <a:lnTo>
                    <a:pt x="1175" y="1035"/>
                  </a:lnTo>
                  <a:lnTo>
                    <a:pt x="1160" y="1051"/>
                  </a:lnTo>
                  <a:lnTo>
                    <a:pt x="1141" y="1066"/>
                  </a:lnTo>
                  <a:lnTo>
                    <a:pt x="1118" y="1082"/>
                  </a:lnTo>
                  <a:lnTo>
                    <a:pt x="1095" y="1095"/>
                  </a:lnTo>
                  <a:lnTo>
                    <a:pt x="1072" y="1105"/>
                  </a:lnTo>
                  <a:lnTo>
                    <a:pt x="1048" y="1110"/>
                  </a:lnTo>
                  <a:lnTo>
                    <a:pt x="1025" y="1113"/>
                  </a:lnTo>
                  <a:lnTo>
                    <a:pt x="1005" y="1113"/>
                  </a:lnTo>
                  <a:lnTo>
                    <a:pt x="984" y="1110"/>
                  </a:lnTo>
                  <a:lnTo>
                    <a:pt x="963" y="1105"/>
                  </a:lnTo>
                  <a:lnTo>
                    <a:pt x="943" y="1100"/>
                  </a:lnTo>
                  <a:lnTo>
                    <a:pt x="909" y="1084"/>
                  </a:lnTo>
                  <a:lnTo>
                    <a:pt x="883" y="1071"/>
                  </a:lnTo>
                  <a:lnTo>
                    <a:pt x="860" y="1056"/>
                  </a:lnTo>
                  <a:lnTo>
                    <a:pt x="860" y="1066"/>
                  </a:lnTo>
                  <a:lnTo>
                    <a:pt x="855" y="1079"/>
                  </a:lnTo>
                  <a:lnTo>
                    <a:pt x="847" y="1092"/>
                  </a:lnTo>
                  <a:lnTo>
                    <a:pt x="834" y="1105"/>
                  </a:lnTo>
                  <a:lnTo>
                    <a:pt x="819" y="1118"/>
                  </a:lnTo>
                  <a:lnTo>
                    <a:pt x="806" y="1123"/>
                  </a:lnTo>
                  <a:lnTo>
                    <a:pt x="793" y="1126"/>
                  </a:lnTo>
                  <a:lnTo>
                    <a:pt x="777" y="1128"/>
                  </a:lnTo>
                  <a:lnTo>
                    <a:pt x="762" y="1131"/>
                  </a:lnTo>
                  <a:lnTo>
                    <a:pt x="744" y="1128"/>
                  </a:lnTo>
                  <a:lnTo>
                    <a:pt x="728" y="1126"/>
                  </a:lnTo>
                  <a:lnTo>
                    <a:pt x="715" y="1123"/>
                  </a:lnTo>
                  <a:lnTo>
                    <a:pt x="705" y="1118"/>
                  </a:lnTo>
                  <a:lnTo>
                    <a:pt x="687" y="1105"/>
                  </a:lnTo>
                  <a:lnTo>
                    <a:pt x="674" y="1092"/>
                  </a:lnTo>
                  <a:lnTo>
                    <a:pt x="666" y="1079"/>
                  </a:lnTo>
                  <a:lnTo>
                    <a:pt x="664" y="1066"/>
                  </a:lnTo>
                  <a:lnTo>
                    <a:pt x="661" y="1056"/>
                  </a:lnTo>
                  <a:lnTo>
                    <a:pt x="661" y="10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354" name="Freeform 68"/>
            <p:cNvSpPr>
              <a:spLocks/>
            </p:cNvSpPr>
            <p:nvPr/>
          </p:nvSpPr>
          <p:spPr bwMode="auto">
            <a:xfrm>
              <a:off x="1352" y="2224"/>
              <a:ext cx="1354" cy="888"/>
            </a:xfrm>
            <a:custGeom>
              <a:avLst/>
              <a:gdLst>
                <a:gd name="T0" fmla="*/ 17 w 1506"/>
                <a:gd name="T1" fmla="*/ 2 h 1131"/>
                <a:gd name="T2" fmla="*/ 13 w 1506"/>
                <a:gd name="T3" fmla="*/ 2 h 1131"/>
                <a:gd name="T4" fmla="*/ 11 w 1506"/>
                <a:gd name="T5" fmla="*/ 2 h 1131"/>
                <a:gd name="T6" fmla="*/ 10 w 1506"/>
                <a:gd name="T7" fmla="*/ 2 h 1131"/>
                <a:gd name="T8" fmla="*/ 9 w 1506"/>
                <a:gd name="T9" fmla="*/ 2 h 1131"/>
                <a:gd name="T10" fmla="*/ 6 w 1506"/>
                <a:gd name="T11" fmla="*/ 2 h 1131"/>
                <a:gd name="T12" fmla="*/ 4 w 1506"/>
                <a:gd name="T13" fmla="*/ 2 h 1131"/>
                <a:gd name="T14" fmla="*/ 4 w 1506"/>
                <a:gd name="T15" fmla="*/ 2 h 1131"/>
                <a:gd name="T16" fmla="*/ 4 w 1506"/>
                <a:gd name="T17" fmla="*/ 2 h 1131"/>
                <a:gd name="T18" fmla="*/ 4 w 1506"/>
                <a:gd name="T19" fmla="*/ 2 h 1131"/>
                <a:gd name="T20" fmla="*/ 4 w 1506"/>
                <a:gd name="T21" fmla="*/ 2 h 1131"/>
                <a:gd name="T22" fmla="*/ 0 w 1506"/>
                <a:gd name="T23" fmla="*/ 2 h 1131"/>
                <a:gd name="T24" fmla="*/ 4 w 1506"/>
                <a:gd name="T25" fmla="*/ 2 h 1131"/>
                <a:gd name="T26" fmla="*/ 4 w 1506"/>
                <a:gd name="T27" fmla="*/ 2 h 1131"/>
                <a:gd name="T28" fmla="*/ 4 w 1506"/>
                <a:gd name="T29" fmla="*/ 2 h 1131"/>
                <a:gd name="T30" fmla="*/ 4 w 1506"/>
                <a:gd name="T31" fmla="*/ 2 h 1131"/>
                <a:gd name="T32" fmla="*/ 4 w 1506"/>
                <a:gd name="T33" fmla="*/ 2 h 1131"/>
                <a:gd name="T34" fmla="*/ 8 w 1506"/>
                <a:gd name="T35" fmla="*/ 2 h 1131"/>
                <a:gd name="T36" fmla="*/ 9 w 1506"/>
                <a:gd name="T37" fmla="*/ 2 h 1131"/>
                <a:gd name="T38" fmla="*/ 10 w 1506"/>
                <a:gd name="T39" fmla="*/ 2 h 1131"/>
                <a:gd name="T40" fmla="*/ 12 w 1506"/>
                <a:gd name="T41" fmla="*/ 2 h 1131"/>
                <a:gd name="T42" fmla="*/ 16 w 1506"/>
                <a:gd name="T43" fmla="*/ 2 h 1131"/>
                <a:gd name="T44" fmla="*/ 20 w 1506"/>
                <a:gd name="T45" fmla="*/ 2 h 1131"/>
                <a:gd name="T46" fmla="*/ 20 w 1506"/>
                <a:gd name="T47" fmla="*/ 2 h 1131"/>
                <a:gd name="T48" fmla="*/ 22 w 1506"/>
                <a:gd name="T49" fmla="*/ 0 h 1131"/>
                <a:gd name="T50" fmla="*/ 24 w 1506"/>
                <a:gd name="T51" fmla="*/ 2 h 1131"/>
                <a:gd name="T52" fmla="*/ 26 w 1506"/>
                <a:gd name="T53" fmla="*/ 2 h 1131"/>
                <a:gd name="T54" fmla="*/ 28 w 1506"/>
                <a:gd name="T55" fmla="*/ 2 h 1131"/>
                <a:gd name="T56" fmla="*/ 31 w 1506"/>
                <a:gd name="T57" fmla="*/ 2 h 1131"/>
                <a:gd name="T58" fmla="*/ 33 w 1506"/>
                <a:gd name="T59" fmla="*/ 2 h 1131"/>
                <a:gd name="T60" fmla="*/ 36 w 1506"/>
                <a:gd name="T61" fmla="*/ 2 h 1131"/>
                <a:gd name="T62" fmla="*/ 36 w 1506"/>
                <a:gd name="T63" fmla="*/ 2 h 1131"/>
                <a:gd name="T64" fmla="*/ 40 w 1506"/>
                <a:gd name="T65" fmla="*/ 2 h 1131"/>
                <a:gd name="T66" fmla="*/ 40 w 1506"/>
                <a:gd name="T67" fmla="*/ 2 h 1131"/>
                <a:gd name="T68" fmla="*/ 42 w 1506"/>
                <a:gd name="T69" fmla="*/ 2 h 1131"/>
                <a:gd name="T70" fmla="*/ 42 w 1506"/>
                <a:gd name="T71" fmla="*/ 2 h 1131"/>
                <a:gd name="T72" fmla="*/ 44 w 1506"/>
                <a:gd name="T73" fmla="*/ 2 h 1131"/>
                <a:gd name="T74" fmla="*/ 44 w 1506"/>
                <a:gd name="T75" fmla="*/ 2 h 1131"/>
                <a:gd name="T76" fmla="*/ 44 w 1506"/>
                <a:gd name="T77" fmla="*/ 2 h 1131"/>
                <a:gd name="T78" fmla="*/ 44 w 1506"/>
                <a:gd name="T79" fmla="*/ 2 h 1131"/>
                <a:gd name="T80" fmla="*/ 42 w 1506"/>
                <a:gd name="T81" fmla="*/ 2 h 1131"/>
                <a:gd name="T82" fmla="*/ 43 w 1506"/>
                <a:gd name="T83" fmla="*/ 2 h 1131"/>
                <a:gd name="T84" fmla="*/ 41 w 1506"/>
                <a:gd name="T85" fmla="*/ 2 h 1131"/>
                <a:gd name="T86" fmla="*/ 40 w 1506"/>
                <a:gd name="T87" fmla="*/ 2 h 1131"/>
                <a:gd name="T88" fmla="*/ 36 w 1506"/>
                <a:gd name="T89" fmla="*/ 2 h 1131"/>
                <a:gd name="T90" fmla="*/ 36 w 1506"/>
                <a:gd name="T91" fmla="*/ 2 h 1131"/>
                <a:gd name="T92" fmla="*/ 35 w 1506"/>
                <a:gd name="T93" fmla="*/ 2 h 1131"/>
                <a:gd name="T94" fmla="*/ 32 w 1506"/>
                <a:gd name="T95" fmla="*/ 2 h 1131"/>
                <a:gd name="T96" fmla="*/ 29 w 1506"/>
                <a:gd name="T97" fmla="*/ 2 h 1131"/>
                <a:gd name="T98" fmla="*/ 26 w 1506"/>
                <a:gd name="T99" fmla="*/ 2 h 1131"/>
                <a:gd name="T100" fmla="*/ 24 w 1506"/>
                <a:gd name="T101" fmla="*/ 2 h 1131"/>
                <a:gd name="T102" fmla="*/ 23 w 1506"/>
                <a:gd name="T103" fmla="*/ 2 h 1131"/>
                <a:gd name="T104" fmla="*/ 21 w 1506"/>
                <a:gd name="T105" fmla="*/ 2 h 113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6"/>
                <a:gd name="T160" fmla="*/ 0 h 1131"/>
                <a:gd name="T161" fmla="*/ 1506 w 1506"/>
                <a:gd name="T162" fmla="*/ 1131 h 113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6" h="1131">
                  <a:moveTo>
                    <a:pt x="661" y="1053"/>
                  </a:moveTo>
                  <a:lnTo>
                    <a:pt x="661" y="1053"/>
                  </a:lnTo>
                  <a:lnTo>
                    <a:pt x="638" y="1069"/>
                  </a:lnTo>
                  <a:lnTo>
                    <a:pt x="612" y="1082"/>
                  </a:lnTo>
                  <a:lnTo>
                    <a:pt x="578" y="1097"/>
                  </a:lnTo>
                  <a:lnTo>
                    <a:pt x="558" y="1102"/>
                  </a:lnTo>
                  <a:lnTo>
                    <a:pt x="540" y="1107"/>
                  </a:lnTo>
                  <a:lnTo>
                    <a:pt x="516" y="1110"/>
                  </a:lnTo>
                  <a:lnTo>
                    <a:pt x="496" y="1110"/>
                  </a:lnTo>
                  <a:lnTo>
                    <a:pt x="472" y="1107"/>
                  </a:lnTo>
                  <a:lnTo>
                    <a:pt x="449" y="1102"/>
                  </a:lnTo>
                  <a:lnTo>
                    <a:pt x="426" y="1092"/>
                  </a:lnTo>
                  <a:lnTo>
                    <a:pt x="403" y="1079"/>
                  </a:lnTo>
                  <a:lnTo>
                    <a:pt x="382" y="1064"/>
                  </a:lnTo>
                  <a:lnTo>
                    <a:pt x="364" y="1048"/>
                  </a:lnTo>
                  <a:lnTo>
                    <a:pt x="348" y="1035"/>
                  </a:lnTo>
                  <a:lnTo>
                    <a:pt x="336" y="1020"/>
                  </a:lnTo>
                  <a:lnTo>
                    <a:pt x="325" y="1007"/>
                  </a:lnTo>
                  <a:lnTo>
                    <a:pt x="317" y="991"/>
                  </a:lnTo>
                  <a:lnTo>
                    <a:pt x="307" y="968"/>
                  </a:lnTo>
                  <a:lnTo>
                    <a:pt x="302" y="947"/>
                  </a:lnTo>
                  <a:lnTo>
                    <a:pt x="302" y="932"/>
                  </a:lnTo>
                  <a:lnTo>
                    <a:pt x="302" y="919"/>
                  </a:lnTo>
                  <a:lnTo>
                    <a:pt x="289" y="927"/>
                  </a:lnTo>
                  <a:lnTo>
                    <a:pt x="271" y="934"/>
                  </a:lnTo>
                  <a:lnTo>
                    <a:pt x="250" y="942"/>
                  </a:lnTo>
                  <a:lnTo>
                    <a:pt x="227" y="945"/>
                  </a:lnTo>
                  <a:lnTo>
                    <a:pt x="212" y="945"/>
                  </a:lnTo>
                  <a:lnTo>
                    <a:pt x="199" y="945"/>
                  </a:lnTo>
                  <a:lnTo>
                    <a:pt x="186" y="942"/>
                  </a:lnTo>
                  <a:lnTo>
                    <a:pt x="170" y="937"/>
                  </a:lnTo>
                  <a:lnTo>
                    <a:pt x="157" y="929"/>
                  </a:lnTo>
                  <a:lnTo>
                    <a:pt x="142" y="919"/>
                  </a:lnTo>
                  <a:lnTo>
                    <a:pt x="129" y="906"/>
                  </a:lnTo>
                  <a:lnTo>
                    <a:pt x="119" y="893"/>
                  </a:lnTo>
                  <a:lnTo>
                    <a:pt x="111" y="880"/>
                  </a:lnTo>
                  <a:lnTo>
                    <a:pt x="106" y="867"/>
                  </a:lnTo>
                  <a:lnTo>
                    <a:pt x="101" y="854"/>
                  </a:lnTo>
                  <a:lnTo>
                    <a:pt x="98" y="841"/>
                  </a:lnTo>
                  <a:lnTo>
                    <a:pt x="98" y="818"/>
                  </a:lnTo>
                  <a:lnTo>
                    <a:pt x="101" y="798"/>
                  </a:lnTo>
                  <a:lnTo>
                    <a:pt x="106" y="779"/>
                  </a:lnTo>
                  <a:lnTo>
                    <a:pt x="111" y="764"/>
                  </a:lnTo>
                  <a:lnTo>
                    <a:pt x="95" y="756"/>
                  </a:lnTo>
                  <a:lnTo>
                    <a:pt x="77" y="743"/>
                  </a:lnTo>
                  <a:lnTo>
                    <a:pt x="57" y="728"/>
                  </a:lnTo>
                  <a:lnTo>
                    <a:pt x="39" y="702"/>
                  </a:lnTo>
                  <a:lnTo>
                    <a:pt x="28" y="687"/>
                  </a:lnTo>
                  <a:lnTo>
                    <a:pt x="20" y="668"/>
                  </a:lnTo>
                  <a:lnTo>
                    <a:pt x="13" y="650"/>
                  </a:lnTo>
                  <a:lnTo>
                    <a:pt x="8" y="627"/>
                  </a:lnTo>
                  <a:lnTo>
                    <a:pt x="5" y="604"/>
                  </a:lnTo>
                  <a:lnTo>
                    <a:pt x="5" y="578"/>
                  </a:lnTo>
                  <a:lnTo>
                    <a:pt x="5" y="581"/>
                  </a:lnTo>
                  <a:lnTo>
                    <a:pt x="0" y="557"/>
                  </a:lnTo>
                  <a:lnTo>
                    <a:pt x="2" y="529"/>
                  </a:lnTo>
                  <a:lnTo>
                    <a:pt x="5" y="506"/>
                  </a:lnTo>
                  <a:lnTo>
                    <a:pt x="10" y="485"/>
                  </a:lnTo>
                  <a:lnTo>
                    <a:pt x="18" y="464"/>
                  </a:lnTo>
                  <a:lnTo>
                    <a:pt x="26" y="446"/>
                  </a:lnTo>
                  <a:lnTo>
                    <a:pt x="33" y="431"/>
                  </a:lnTo>
                  <a:lnTo>
                    <a:pt x="51" y="405"/>
                  </a:lnTo>
                  <a:lnTo>
                    <a:pt x="72" y="384"/>
                  </a:lnTo>
                  <a:lnTo>
                    <a:pt x="88" y="371"/>
                  </a:lnTo>
                  <a:lnTo>
                    <a:pt x="103" y="361"/>
                  </a:lnTo>
                  <a:lnTo>
                    <a:pt x="98" y="346"/>
                  </a:lnTo>
                  <a:lnTo>
                    <a:pt x="93" y="330"/>
                  </a:lnTo>
                  <a:lnTo>
                    <a:pt x="90" y="309"/>
                  </a:lnTo>
                  <a:lnTo>
                    <a:pt x="90" y="286"/>
                  </a:lnTo>
                  <a:lnTo>
                    <a:pt x="93" y="273"/>
                  </a:lnTo>
                  <a:lnTo>
                    <a:pt x="98" y="260"/>
                  </a:lnTo>
                  <a:lnTo>
                    <a:pt x="103" y="247"/>
                  </a:lnTo>
                  <a:lnTo>
                    <a:pt x="111" y="235"/>
                  </a:lnTo>
                  <a:lnTo>
                    <a:pt x="121" y="222"/>
                  </a:lnTo>
                  <a:lnTo>
                    <a:pt x="134" y="209"/>
                  </a:lnTo>
                  <a:lnTo>
                    <a:pt x="150" y="198"/>
                  </a:lnTo>
                  <a:lnTo>
                    <a:pt x="162" y="191"/>
                  </a:lnTo>
                  <a:lnTo>
                    <a:pt x="178" y="186"/>
                  </a:lnTo>
                  <a:lnTo>
                    <a:pt x="191" y="183"/>
                  </a:lnTo>
                  <a:lnTo>
                    <a:pt x="204" y="180"/>
                  </a:lnTo>
                  <a:lnTo>
                    <a:pt x="219" y="180"/>
                  </a:lnTo>
                  <a:lnTo>
                    <a:pt x="243" y="186"/>
                  </a:lnTo>
                  <a:lnTo>
                    <a:pt x="263" y="193"/>
                  </a:lnTo>
                  <a:lnTo>
                    <a:pt x="281" y="201"/>
                  </a:lnTo>
                  <a:lnTo>
                    <a:pt x="294" y="209"/>
                  </a:lnTo>
                  <a:lnTo>
                    <a:pt x="294" y="196"/>
                  </a:lnTo>
                  <a:lnTo>
                    <a:pt x="294" y="180"/>
                  </a:lnTo>
                  <a:lnTo>
                    <a:pt x="299" y="160"/>
                  </a:lnTo>
                  <a:lnTo>
                    <a:pt x="310" y="134"/>
                  </a:lnTo>
                  <a:lnTo>
                    <a:pt x="317" y="121"/>
                  </a:lnTo>
                  <a:lnTo>
                    <a:pt x="328" y="105"/>
                  </a:lnTo>
                  <a:lnTo>
                    <a:pt x="341" y="93"/>
                  </a:lnTo>
                  <a:lnTo>
                    <a:pt x="356" y="77"/>
                  </a:lnTo>
                  <a:lnTo>
                    <a:pt x="374" y="62"/>
                  </a:lnTo>
                  <a:lnTo>
                    <a:pt x="395" y="46"/>
                  </a:lnTo>
                  <a:lnTo>
                    <a:pt x="418" y="33"/>
                  </a:lnTo>
                  <a:lnTo>
                    <a:pt x="441" y="25"/>
                  </a:lnTo>
                  <a:lnTo>
                    <a:pt x="465" y="18"/>
                  </a:lnTo>
                  <a:lnTo>
                    <a:pt x="488" y="18"/>
                  </a:lnTo>
                  <a:lnTo>
                    <a:pt x="509" y="18"/>
                  </a:lnTo>
                  <a:lnTo>
                    <a:pt x="532" y="20"/>
                  </a:lnTo>
                  <a:lnTo>
                    <a:pt x="553" y="23"/>
                  </a:lnTo>
                  <a:lnTo>
                    <a:pt x="571" y="31"/>
                  </a:lnTo>
                  <a:lnTo>
                    <a:pt x="604" y="43"/>
                  </a:lnTo>
                  <a:lnTo>
                    <a:pt x="630" y="59"/>
                  </a:lnTo>
                  <a:lnTo>
                    <a:pt x="653" y="74"/>
                  </a:lnTo>
                  <a:lnTo>
                    <a:pt x="656" y="62"/>
                  </a:lnTo>
                  <a:lnTo>
                    <a:pt x="658" y="51"/>
                  </a:lnTo>
                  <a:lnTo>
                    <a:pt x="666" y="36"/>
                  </a:lnTo>
                  <a:lnTo>
                    <a:pt x="679" y="23"/>
                  </a:lnTo>
                  <a:lnTo>
                    <a:pt x="697" y="10"/>
                  </a:lnTo>
                  <a:lnTo>
                    <a:pt x="708" y="5"/>
                  </a:lnTo>
                  <a:lnTo>
                    <a:pt x="720" y="2"/>
                  </a:lnTo>
                  <a:lnTo>
                    <a:pt x="736" y="0"/>
                  </a:lnTo>
                  <a:lnTo>
                    <a:pt x="754" y="0"/>
                  </a:lnTo>
                  <a:lnTo>
                    <a:pt x="770" y="0"/>
                  </a:lnTo>
                  <a:lnTo>
                    <a:pt x="785" y="2"/>
                  </a:lnTo>
                  <a:lnTo>
                    <a:pt x="798" y="5"/>
                  </a:lnTo>
                  <a:lnTo>
                    <a:pt x="811" y="10"/>
                  </a:lnTo>
                  <a:lnTo>
                    <a:pt x="826" y="23"/>
                  </a:lnTo>
                  <a:lnTo>
                    <a:pt x="839" y="36"/>
                  </a:lnTo>
                  <a:lnTo>
                    <a:pt x="847" y="51"/>
                  </a:lnTo>
                  <a:lnTo>
                    <a:pt x="852" y="62"/>
                  </a:lnTo>
                  <a:lnTo>
                    <a:pt x="852" y="74"/>
                  </a:lnTo>
                  <a:lnTo>
                    <a:pt x="852" y="77"/>
                  </a:lnTo>
                  <a:lnTo>
                    <a:pt x="875" y="59"/>
                  </a:lnTo>
                  <a:lnTo>
                    <a:pt x="901" y="46"/>
                  </a:lnTo>
                  <a:lnTo>
                    <a:pt x="935" y="31"/>
                  </a:lnTo>
                  <a:lnTo>
                    <a:pt x="955" y="25"/>
                  </a:lnTo>
                  <a:lnTo>
                    <a:pt x="976" y="20"/>
                  </a:lnTo>
                  <a:lnTo>
                    <a:pt x="997" y="18"/>
                  </a:lnTo>
                  <a:lnTo>
                    <a:pt x="1020" y="18"/>
                  </a:lnTo>
                  <a:lnTo>
                    <a:pt x="1041" y="20"/>
                  </a:lnTo>
                  <a:lnTo>
                    <a:pt x="1064" y="25"/>
                  </a:lnTo>
                  <a:lnTo>
                    <a:pt x="1087" y="36"/>
                  </a:lnTo>
                  <a:lnTo>
                    <a:pt x="1110" y="49"/>
                  </a:lnTo>
                  <a:lnTo>
                    <a:pt x="1134" y="64"/>
                  </a:lnTo>
                  <a:lnTo>
                    <a:pt x="1152" y="80"/>
                  </a:lnTo>
                  <a:lnTo>
                    <a:pt x="1167" y="95"/>
                  </a:lnTo>
                  <a:lnTo>
                    <a:pt x="1178" y="108"/>
                  </a:lnTo>
                  <a:lnTo>
                    <a:pt x="1188" y="124"/>
                  </a:lnTo>
                  <a:lnTo>
                    <a:pt x="1198" y="136"/>
                  </a:lnTo>
                  <a:lnTo>
                    <a:pt x="1209" y="160"/>
                  </a:lnTo>
                  <a:lnTo>
                    <a:pt x="1211" y="180"/>
                  </a:lnTo>
                  <a:lnTo>
                    <a:pt x="1214" y="196"/>
                  </a:lnTo>
                  <a:lnTo>
                    <a:pt x="1211" y="211"/>
                  </a:lnTo>
                  <a:lnTo>
                    <a:pt x="1227" y="201"/>
                  </a:lnTo>
                  <a:lnTo>
                    <a:pt x="1242" y="193"/>
                  </a:lnTo>
                  <a:lnTo>
                    <a:pt x="1263" y="188"/>
                  </a:lnTo>
                  <a:lnTo>
                    <a:pt x="1289" y="183"/>
                  </a:lnTo>
                  <a:lnTo>
                    <a:pt x="1302" y="183"/>
                  </a:lnTo>
                  <a:lnTo>
                    <a:pt x="1315" y="183"/>
                  </a:lnTo>
                  <a:lnTo>
                    <a:pt x="1330" y="188"/>
                  </a:lnTo>
                  <a:lnTo>
                    <a:pt x="1343" y="193"/>
                  </a:lnTo>
                  <a:lnTo>
                    <a:pt x="1358" y="201"/>
                  </a:lnTo>
                  <a:lnTo>
                    <a:pt x="1371" y="211"/>
                  </a:lnTo>
                  <a:lnTo>
                    <a:pt x="1384" y="222"/>
                  </a:lnTo>
                  <a:lnTo>
                    <a:pt x="1395" y="235"/>
                  </a:lnTo>
                  <a:lnTo>
                    <a:pt x="1405" y="247"/>
                  </a:lnTo>
                  <a:lnTo>
                    <a:pt x="1410" y="260"/>
                  </a:lnTo>
                  <a:lnTo>
                    <a:pt x="1413" y="273"/>
                  </a:lnTo>
                  <a:lnTo>
                    <a:pt x="1415" y="286"/>
                  </a:lnTo>
                  <a:lnTo>
                    <a:pt x="1415" y="312"/>
                  </a:lnTo>
                  <a:lnTo>
                    <a:pt x="1413" y="333"/>
                  </a:lnTo>
                  <a:lnTo>
                    <a:pt x="1410" y="348"/>
                  </a:lnTo>
                  <a:lnTo>
                    <a:pt x="1402" y="364"/>
                  </a:lnTo>
                  <a:lnTo>
                    <a:pt x="1418" y="374"/>
                  </a:lnTo>
                  <a:lnTo>
                    <a:pt x="1436" y="387"/>
                  </a:lnTo>
                  <a:lnTo>
                    <a:pt x="1454" y="405"/>
                  </a:lnTo>
                  <a:lnTo>
                    <a:pt x="1472" y="431"/>
                  </a:lnTo>
                  <a:lnTo>
                    <a:pt x="1482" y="449"/>
                  </a:lnTo>
                  <a:lnTo>
                    <a:pt x="1490" y="467"/>
                  </a:lnTo>
                  <a:lnTo>
                    <a:pt x="1495" y="485"/>
                  </a:lnTo>
                  <a:lnTo>
                    <a:pt x="1500" y="508"/>
                  </a:lnTo>
                  <a:lnTo>
                    <a:pt x="1506" y="532"/>
                  </a:lnTo>
                  <a:lnTo>
                    <a:pt x="1506" y="557"/>
                  </a:lnTo>
                  <a:lnTo>
                    <a:pt x="1506" y="560"/>
                  </a:lnTo>
                  <a:lnTo>
                    <a:pt x="1506" y="586"/>
                  </a:lnTo>
                  <a:lnTo>
                    <a:pt x="1503" y="612"/>
                  </a:lnTo>
                  <a:lnTo>
                    <a:pt x="1498" y="632"/>
                  </a:lnTo>
                  <a:lnTo>
                    <a:pt x="1493" y="653"/>
                  </a:lnTo>
                  <a:lnTo>
                    <a:pt x="1485" y="674"/>
                  </a:lnTo>
                  <a:lnTo>
                    <a:pt x="1477" y="689"/>
                  </a:lnTo>
                  <a:lnTo>
                    <a:pt x="1459" y="718"/>
                  </a:lnTo>
                  <a:lnTo>
                    <a:pt x="1441" y="741"/>
                  </a:lnTo>
                  <a:lnTo>
                    <a:pt x="1426" y="756"/>
                  </a:lnTo>
                  <a:lnTo>
                    <a:pt x="1410" y="767"/>
                  </a:lnTo>
                  <a:lnTo>
                    <a:pt x="1415" y="782"/>
                  </a:lnTo>
                  <a:lnTo>
                    <a:pt x="1420" y="798"/>
                  </a:lnTo>
                  <a:lnTo>
                    <a:pt x="1423" y="818"/>
                  </a:lnTo>
                  <a:lnTo>
                    <a:pt x="1423" y="844"/>
                  </a:lnTo>
                  <a:lnTo>
                    <a:pt x="1420" y="857"/>
                  </a:lnTo>
                  <a:lnTo>
                    <a:pt x="1418" y="870"/>
                  </a:lnTo>
                  <a:lnTo>
                    <a:pt x="1413" y="883"/>
                  </a:lnTo>
                  <a:lnTo>
                    <a:pt x="1402" y="896"/>
                  </a:lnTo>
                  <a:lnTo>
                    <a:pt x="1392" y="909"/>
                  </a:lnTo>
                  <a:lnTo>
                    <a:pt x="1379" y="919"/>
                  </a:lnTo>
                  <a:lnTo>
                    <a:pt x="1366" y="929"/>
                  </a:lnTo>
                  <a:lnTo>
                    <a:pt x="1351" y="937"/>
                  </a:lnTo>
                  <a:lnTo>
                    <a:pt x="1338" y="942"/>
                  </a:lnTo>
                  <a:lnTo>
                    <a:pt x="1322" y="947"/>
                  </a:lnTo>
                  <a:lnTo>
                    <a:pt x="1309" y="947"/>
                  </a:lnTo>
                  <a:lnTo>
                    <a:pt x="1296" y="947"/>
                  </a:lnTo>
                  <a:lnTo>
                    <a:pt x="1271" y="942"/>
                  </a:lnTo>
                  <a:lnTo>
                    <a:pt x="1250" y="937"/>
                  </a:lnTo>
                  <a:lnTo>
                    <a:pt x="1234" y="929"/>
                  </a:lnTo>
                  <a:lnTo>
                    <a:pt x="1219" y="919"/>
                  </a:lnTo>
                  <a:lnTo>
                    <a:pt x="1222" y="934"/>
                  </a:lnTo>
                  <a:lnTo>
                    <a:pt x="1219" y="950"/>
                  </a:lnTo>
                  <a:lnTo>
                    <a:pt x="1216" y="971"/>
                  </a:lnTo>
                  <a:lnTo>
                    <a:pt x="1203" y="994"/>
                  </a:lnTo>
                  <a:lnTo>
                    <a:pt x="1196" y="1007"/>
                  </a:lnTo>
                  <a:lnTo>
                    <a:pt x="1185" y="1022"/>
                  </a:lnTo>
                  <a:lnTo>
                    <a:pt x="1175" y="1035"/>
                  </a:lnTo>
                  <a:lnTo>
                    <a:pt x="1160" y="1051"/>
                  </a:lnTo>
                  <a:lnTo>
                    <a:pt x="1141" y="1066"/>
                  </a:lnTo>
                  <a:lnTo>
                    <a:pt x="1118" y="1082"/>
                  </a:lnTo>
                  <a:lnTo>
                    <a:pt x="1095" y="1095"/>
                  </a:lnTo>
                  <a:lnTo>
                    <a:pt x="1072" y="1105"/>
                  </a:lnTo>
                  <a:lnTo>
                    <a:pt x="1048" y="1110"/>
                  </a:lnTo>
                  <a:lnTo>
                    <a:pt x="1025" y="1113"/>
                  </a:lnTo>
                  <a:lnTo>
                    <a:pt x="1005" y="1113"/>
                  </a:lnTo>
                  <a:lnTo>
                    <a:pt x="984" y="1110"/>
                  </a:lnTo>
                  <a:lnTo>
                    <a:pt x="963" y="1105"/>
                  </a:lnTo>
                  <a:lnTo>
                    <a:pt x="943" y="1100"/>
                  </a:lnTo>
                  <a:lnTo>
                    <a:pt x="909" y="1084"/>
                  </a:lnTo>
                  <a:lnTo>
                    <a:pt x="883" y="1071"/>
                  </a:lnTo>
                  <a:lnTo>
                    <a:pt x="860" y="1056"/>
                  </a:lnTo>
                  <a:lnTo>
                    <a:pt x="860" y="1066"/>
                  </a:lnTo>
                  <a:lnTo>
                    <a:pt x="855" y="1079"/>
                  </a:lnTo>
                  <a:lnTo>
                    <a:pt x="847" y="1092"/>
                  </a:lnTo>
                  <a:lnTo>
                    <a:pt x="834" y="1105"/>
                  </a:lnTo>
                  <a:lnTo>
                    <a:pt x="819" y="1118"/>
                  </a:lnTo>
                  <a:lnTo>
                    <a:pt x="806" y="1123"/>
                  </a:lnTo>
                  <a:lnTo>
                    <a:pt x="793" y="1126"/>
                  </a:lnTo>
                  <a:lnTo>
                    <a:pt x="777" y="1128"/>
                  </a:lnTo>
                  <a:lnTo>
                    <a:pt x="762" y="1131"/>
                  </a:lnTo>
                  <a:lnTo>
                    <a:pt x="744" y="1128"/>
                  </a:lnTo>
                  <a:lnTo>
                    <a:pt x="728" y="1126"/>
                  </a:lnTo>
                  <a:lnTo>
                    <a:pt x="715" y="1123"/>
                  </a:lnTo>
                  <a:lnTo>
                    <a:pt x="705" y="1118"/>
                  </a:lnTo>
                  <a:lnTo>
                    <a:pt x="687" y="1105"/>
                  </a:lnTo>
                  <a:lnTo>
                    <a:pt x="674" y="1092"/>
                  </a:lnTo>
                  <a:lnTo>
                    <a:pt x="666" y="1079"/>
                  </a:lnTo>
                  <a:lnTo>
                    <a:pt x="664" y="1066"/>
                  </a:lnTo>
                  <a:lnTo>
                    <a:pt x="661" y="1056"/>
                  </a:lnTo>
                </a:path>
              </a:pathLst>
            </a:custGeom>
            <a:noFill/>
            <a:ln w="7938">
              <a:solidFill>
                <a:srgbClr val="00A0C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355" name="Rectangle 69"/>
            <p:cNvSpPr>
              <a:spLocks noChangeArrowheads="1"/>
            </p:cNvSpPr>
            <p:nvPr/>
          </p:nvSpPr>
          <p:spPr bwMode="auto">
            <a:xfrm>
              <a:off x="1757" y="2671"/>
              <a:ext cx="63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00"/>
                  </a:solidFill>
                  <a:latin typeface="Myriad Roman" charset="0"/>
                  <a:ea typeface="宋体" panose="02010600030101010101" pitchFamily="2" charset="-122"/>
                </a:rPr>
                <a:t>Channel</a:t>
              </a:r>
              <a:endParaRPr kumimoji="0" lang="en-US" altLang="zh-CN" sz="1800" b="1">
                <a:latin typeface="Arial" panose="020B0604020202020204" pitchFamily="34" charset="0"/>
                <a:ea typeface="宋体" panose="02010600030101010101" pitchFamily="2" charset="-122"/>
              </a:endParaRPr>
            </a:p>
          </p:txBody>
        </p:sp>
        <p:sp>
          <p:nvSpPr>
            <p:cNvPr id="99356" name="Rectangle 70"/>
            <p:cNvSpPr>
              <a:spLocks noChangeArrowheads="1"/>
            </p:cNvSpPr>
            <p:nvPr/>
          </p:nvSpPr>
          <p:spPr bwMode="auto">
            <a:xfrm>
              <a:off x="314" y="2572"/>
              <a:ext cx="525" cy="322"/>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57" name="Freeform 71"/>
            <p:cNvSpPr>
              <a:spLocks/>
            </p:cNvSpPr>
            <p:nvPr/>
          </p:nvSpPr>
          <p:spPr bwMode="auto">
            <a:xfrm>
              <a:off x="839" y="2513"/>
              <a:ext cx="67" cy="381"/>
            </a:xfrm>
            <a:custGeom>
              <a:avLst/>
              <a:gdLst>
                <a:gd name="T0" fmla="*/ 4 w 75"/>
                <a:gd name="T1" fmla="*/ 0 h 485"/>
                <a:gd name="T2" fmla="*/ 4 w 75"/>
                <a:gd name="T3" fmla="*/ 2 h 485"/>
                <a:gd name="T4" fmla="*/ 0 w 75"/>
                <a:gd name="T5" fmla="*/ 2 h 485"/>
                <a:gd name="T6" fmla="*/ 0 w 75"/>
                <a:gd name="T7" fmla="*/ 2 h 485"/>
                <a:gd name="T8" fmla="*/ 4 w 75"/>
                <a:gd name="T9" fmla="*/ 0 h 485"/>
                <a:gd name="T10" fmla="*/ 0 60000 65536"/>
                <a:gd name="T11" fmla="*/ 0 60000 65536"/>
                <a:gd name="T12" fmla="*/ 0 60000 65536"/>
                <a:gd name="T13" fmla="*/ 0 60000 65536"/>
                <a:gd name="T14" fmla="*/ 0 60000 65536"/>
                <a:gd name="T15" fmla="*/ 0 w 75"/>
                <a:gd name="T16" fmla="*/ 0 h 485"/>
                <a:gd name="T17" fmla="*/ 75 w 75"/>
                <a:gd name="T18" fmla="*/ 485 h 485"/>
              </a:gdLst>
              <a:ahLst/>
              <a:cxnLst>
                <a:cxn ang="T10">
                  <a:pos x="T0" y="T1"/>
                </a:cxn>
                <a:cxn ang="T11">
                  <a:pos x="T2" y="T3"/>
                </a:cxn>
                <a:cxn ang="T12">
                  <a:pos x="T4" y="T5"/>
                </a:cxn>
                <a:cxn ang="T13">
                  <a:pos x="T6" y="T7"/>
                </a:cxn>
                <a:cxn ang="T14">
                  <a:pos x="T8" y="T9"/>
                </a:cxn>
              </a:cxnLst>
              <a:rect l="T15" t="T16" r="T17" b="T18"/>
              <a:pathLst>
                <a:path w="75" h="485">
                  <a:moveTo>
                    <a:pt x="75" y="0"/>
                  </a:moveTo>
                  <a:lnTo>
                    <a:pt x="75" y="410"/>
                  </a:lnTo>
                  <a:lnTo>
                    <a:pt x="0" y="485"/>
                  </a:lnTo>
                  <a:lnTo>
                    <a:pt x="0" y="75"/>
                  </a:lnTo>
                  <a:lnTo>
                    <a:pt x="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358" name="Freeform 72"/>
            <p:cNvSpPr>
              <a:spLocks/>
            </p:cNvSpPr>
            <p:nvPr/>
          </p:nvSpPr>
          <p:spPr bwMode="auto">
            <a:xfrm>
              <a:off x="314" y="2513"/>
              <a:ext cx="592" cy="59"/>
            </a:xfrm>
            <a:custGeom>
              <a:avLst/>
              <a:gdLst>
                <a:gd name="T0" fmla="*/ 0 w 659"/>
                <a:gd name="T1" fmla="*/ 2 h 75"/>
                <a:gd name="T2" fmla="*/ 4 w 659"/>
                <a:gd name="T3" fmla="*/ 0 h 75"/>
                <a:gd name="T4" fmla="*/ 19 w 659"/>
                <a:gd name="T5" fmla="*/ 0 h 75"/>
                <a:gd name="T6" fmla="*/ 17 w 659"/>
                <a:gd name="T7" fmla="*/ 2 h 75"/>
                <a:gd name="T8" fmla="*/ 0 w 659"/>
                <a:gd name="T9" fmla="*/ 2 h 75"/>
                <a:gd name="T10" fmla="*/ 0 60000 65536"/>
                <a:gd name="T11" fmla="*/ 0 60000 65536"/>
                <a:gd name="T12" fmla="*/ 0 60000 65536"/>
                <a:gd name="T13" fmla="*/ 0 60000 65536"/>
                <a:gd name="T14" fmla="*/ 0 60000 65536"/>
                <a:gd name="T15" fmla="*/ 0 w 659"/>
                <a:gd name="T16" fmla="*/ 0 h 75"/>
                <a:gd name="T17" fmla="*/ 659 w 659"/>
                <a:gd name="T18" fmla="*/ 75 h 75"/>
              </a:gdLst>
              <a:ahLst/>
              <a:cxnLst>
                <a:cxn ang="T10">
                  <a:pos x="T0" y="T1"/>
                </a:cxn>
                <a:cxn ang="T11">
                  <a:pos x="T2" y="T3"/>
                </a:cxn>
                <a:cxn ang="T12">
                  <a:pos x="T4" y="T5"/>
                </a:cxn>
                <a:cxn ang="T13">
                  <a:pos x="T6" y="T7"/>
                </a:cxn>
                <a:cxn ang="T14">
                  <a:pos x="T8" y="T9"/>
                </a:cxn>
              </a:cxnLst>
              <a:rect l="T15" t="T16" r="T17" b="T18"/>
              <a:pathLst>
                <a:path w="659" h="75">
                  <a:moveTo>
                    <a:pt x="0" y="75"/>
                  </a:moveTo>
                  <a:lnTo>
                    <a:pt x="72" y="0"/>
                  </a:lnTo>
                  <a:lnTo>
                    <a:pt x="659" y="0"/>
                  </a:lnTo>
                  <a:lnTo>
                    <a:pt x="584" y="75"/>
                  </a:lnTo>
                  <a:lnTo>
                    <a:pt x="0"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359" name="Freeform 73"/>
            <p:cNvSpPr>
              <a:spLocks/>
            </p:cNvSpPr>
            <p:nvPr/>
          </p:nvSpPr>
          <p:spPr bwMode="auto">
            <a:xfrm>
              <a:off x="354" y="2663"/>
              <a:ext cx="441" cy="146"/>
            </a:xfrm>
            <a:custGeom>
              <a:avLst/>
              <a:gdLst>
                <a:gd name="T0" fmla="*/ 14 w 491"/>
                <a:gd name="T1" fmla="*/ 2 h 186"/>
                <a:gd name="T2" fmla="*/ 14 w 491"/>
                <a:gd name="T3" fmla="*/ 2 h 186"/>
                <a:gd name="T4" fmla="*/ 14 w 491"/>
                <a:gd name="T5" fmla="*/ 2 h 186"/>
                <a:gd name="T6" fmla="*/ 14 w 491"/>
                <a:gd name="T7" fmla="*/ 2 h 186"/>
                <a:gd name="T8" fmla="*/ 13 w 491"/>
                <a:gd name="T9" fmla="*/ 2 h 186"/>
                <a:gd name="T10" fmla="*/ 13 w 491"/>
                <a:gd name="T11" fmla="*/ 2 h 186"/>
                <a:gd name="T12" fmla="*/ 13 w 491"/>
                <a:gd name="T13" fmla="*/ 2 h 186"/>
                <a:gd name="T14" fmla="*/ 12 w 491"/>
                <a:gd name="T15" fmla="*/ 2 h 186"/>
                <a:gd name="T16" fmla="*/ 11 w 491"/>
                <a:gd name="T17" fmla="*/ 2 h 186"/>
                <a:gd name="T18" fmla="*/ 10 w 491"/>
                <a:gd name="T19" fmla="*/ 2 h 186"/>
                <a:gd name="T20" fmla="*/ 9 w 491"/>
                <a:gd name="T21" fmla="*/ 2 h 186"/>
                <a:gd name="T22" fmla="*/ 7 w 491"/>
                <a:gd name="T23" fmla="*/ 2 h 186"/>
                <a:gd name="T24" fmla="*/ 7 w 491"/>
                <a:gd name="T25" fmla="*/ 2 h 186"/>
                <a:gd name="T26" fmla="*/ 5 w 491"/>
                <a:gd name="T27" fmla="*/ 2 h 186"/>
                <a:gd name="T28" fmla="*/ 4 w 491"/>
                <a:gd name="T29" fmla="*/ 2 h 186"/>
                <a:gd name="T30" fmla="*/ 4 w 491"/>
                <a:gd name="T31" fmla="*/ 2 h 186"/>
                <a:gd name="T32" fmla="*/ 4 w 491"/>
                <a:gd name="T33" fmla="*/ 2 h 186"/>
                <a:gd name="T34" fmla="*/ 4 w 491"/>
                <a:gd name="T35" fmla="*/ 2 h 186"/>
                <a:gd name="T36" fmla="*/ 4 w 491"/>
                <a:gd name="T37" fmla="*/ 2 h 186"/>
                <a:gd name="T38" fmla="*/ 4 w 491"/>
                <a:gd name="T39" fmla="*/ 2 h 186"/>
                <a:gd name="T40" fmla="*/ 4 w 491"/>
                <a:gd name="T41" fmla="*/ 2 h 186"/>
                <a:gd name="T42" fmla="*/ 3 w 491"/>
                <a:gd name="T43" fmla="*/ 2 h 186"/>
                <a:gd name="T44" fmla="*/ 0 w 491"/>
                <a:gd name="T45" fmla="*/ 2 h 186"/>
                <a:gd name="T46" fmla="*/ 0 w 491"/>
                <a:gd name="T47" fmla="*/ 2 h 186"/>
                <a:gd name="T48" fmla="*/ 3 w 491"/>
                <a:gd name="T49" fmla="*/ 2 h 186"/>
                <a:gd name="T50" fmla="*/ 4 w 491"/>
                <a:gd name="T51" fmla="*/ 2 h 186"/>
                <a:gd name="T52" fmla="*/ 4 w 491"/>
                <a:gd name="T53" fmla="*/ 2 h 186"/>
                <a:gd name="T54" fmla="*/ 4 w 491"/>
                <a:gd name="T55" fmla="*/ 2 h 186"/>
                <a:gd name="T56" fmla="*/ 4 w 491"/>
                <a:gd name="T57" fmla="*/ 2 h 186"/>
                <a:gd name="T58" fmla="*/ 4 w 491"/>
                <a:gd name="T59" fmla="*/ 2 h 186"/>
                <a:gd name="T60" fmla="*/ 4 w 491"/>
                <a:gd name="T61" fmla="*/ 2 h 186"/>
                <a:gd name="T62" fmla="*/ 4 w 491"/>
                <a:gd name="T63" fmla="*/ 2 h 186"/>
                <a:gd name="T64" fmla="*/ 5 w 491"/>
                <a:gd name="T65" fmla="*/ 2 h 186"/>
                <a:gd name="T66" fmla="*/ 7 w 491"/>
                <a:gd name="T67" fmla="*/ 0 h 186"/>
                <a:gd name="T68" fmla="*/ 7 w 491"/>
                <a:gd name="T69" fmla="*/ 0 h 186"/>
                <a:gd name="T70" fmla="*/ 9 w 491"/>
                <a:gd name="T71" fmla="*/ 2 h 186"/>
                <a:gd name="T72" fmla="*/ 10 w 491"/>
                <a:gd name="T73" fmla="*/ 2 h 186"/>
                <a:gd name="T74" fmla="*/ 11 w 491"/>
                <a:gd name="T75" fmla="*/ 2 h 186"/>
                <a:gd name="T76" fmla="*/ 12 w 491"/>
                <a:gd name="T77" fmla="*/ 2 h 186"/>
                <a:gd name="T78" fmla="*/ 13 w 491"/>
                <a:gd name="T79" fmla="*/ 2 h 186"/>
                <a:gd name="T80" fmla="*/ 13 w 491"/>
                <a:gd name="T81" fmla="*/ 2 h 186"/>
                <a:gd name="T82" fmla="*/ 13 w 491"/>
                <a:gd name="T83" fmla="*/ 2 h 186"/>
                <a:gd name="T84" fmla="*/ 14 w 491"/>
                <a:gd name="T85" fmla="*/ 2 h 186"/>
                <a:gd name="T86" fmla="*/ 14 w 491"/>
                <a:gd name="T87" fmla="*/ 2 h 186"/>
                <a:gd name="T88" fmla="*/ 14 w 491"/>
                <a:gd name="T89" fmla="*/ 2 h 186"/>
                <a:gd name="T90" fmla="*/ 14 w 491"/>
                <a:gd name="T91" fmla="*/ 2 h 1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186"/>
                <a:gd name="T140" fmla="*/ 491 w 491"/>
                <a:gd name="T141" fmla="*/ 186 h 18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186">
                  <a:moveTo>
                    <a:pt x="491" y="93"/>
                  </a:moveTo>
                  <a:lnTo>
                    <a:pt x="491" y="93"/>
                  </a:lnTo>
                  <a:lnTo>
                    <a:pt x="491" y="103"/>
                  </a:lnTo>
                  <a:lnTo>
                    <a:pt x="486" y="111"/>
                  </a:lnTo>
                  <a:lnTo>
                    <a:pt x="481" y="121"/>
                  </a:lnTo>
                  <a:lnTo>
                    <a:pt x="473" y="129"/>
                  </a:lnTo>
                  <a:lnTo>
                    <a:pt x="450" y="145"/>
                  </a:lnTo>
                  <a:lnTo>
                    <a:pt x="419" y="160"/>
                  </a:lnTo>
                  <a:lnTo>
                    <a:pt x="382" y="170"/>
                  </a:lnTo>
                  <a:lnTo>
                    <a:pt x="341" y="178"/>
                  </a:lnTo>
                  <a:lnTo>
                    <a:pt x="295" y="183"/>
                  </a:lnTo>
                  <a:lnTo>
                    <a:pt x="245" y="186"/>
                  </a:lnTo>
                  <a:lnTo>
                    <a:pt x="196" y="183"/>
                  </a:lnTo>
                  <a:lnTo>
                    <a:pt x="150" y="178"/>
                  </a:lnTo>
                  <a:lnTo>
                    <a:pt x="109" y="170"/>
                  </a:lnTo>
                  <a:lnTo>
                    <a:pt x="72" y="160"/>
                  </a:lnTo>
                  <a:lnTo>
                    <a:pt x="41" y="145"/>
                  </a:lnTo>
                  <a:lnTo>
                    <a:pt x="21" y="129"/>
                  </a:lnTo>
                  <a:lnTo>
                    <a:pt x="10" y="121"/>
                  </a:lnTo>
                  <a:lnTo>
                    <a:pt x="5" y="111"/>
                  </a:lnTo>
                  <a:lnTo>
                    <a:pt x="3" y="103"/>
                  </a:lnTo>
                  <a:lnTo>
                    <a:pt x="0" y="93"/>
                  </a:lnTo>
                  <a:lnTo>
                    <a:pt x="3" y="83"/>
                  </a:lnTo>
                  <a:lnTo>
                    <a:pt x="5" y="75"/>
                  </a:lnTo>
                  <a:lnTo>
                    <a:pt x="10" y="65"/>
                  </a:lnTo>
                  <a:lnTo>
                    <a:pt x="21" y="57"/>
                  </a:lnTo>
                  <a:lnTo>
                    <a:pt x="41" y="41"/>
                  </a:lnTo>
                  <a:lnTo>
                    <a:pt x="72" y="28"/>
                  </a:lnTo>
                  <a:lnTo>
                    <a:pt x="109" y="15"/>
                  </a:lnTo>
                  <a:lnTo>
                    <a:pt x="150" y="8"/>
                  </a:lnTo>
                  <a:lnTo>
                    <a:pt x="196" y="3"/>
                  </a:lnTo>
                  <a:lnTo>
                    <a:pt x="245" y="0"/>
                  </a:lnTo>
                  <a:lnTo>
                    <a:pt x="295" y="3"/>
                  </a:lnTo>
                  <a:lnTo>
                    <a:pt x="341" y="8"/>
                  </a:lnTo>
                  <a:lnTo>
                    <a:pt x="382" y="15"/>
                  </a:lnTo>
                  <a:lnTo>
                    <a:pt x="419" y="28"/>
                  </a:lnTo>
                  <a:lnTo>
                    <a:pt x="450" y="41"/>
                  </a:lnTo>
                  <a:lnTo>
                    <a:pt x="473" y="57"/>
                  </a:lnTo>
                  <a:lnTo>
                    <a:pt x="481" y="65"/>
                  </a:lnTo>
                  <a:lnTo>
                    <a:pt x="486" y="75"/>
                  </a:lnTo>
                  <a:lnTo>
                    <a:pt x="491" y="83"/>
                  </a:lnTo>
                  <a:lnTo>
                    <a:pt x="491" y="93"/>
                  </a:lnTo>
                  <a:close/>
                </a:path>
              </a:pathLst>
            </a:custGeom>
            <a:solidFill>
              <a:srgbClr val="FFFFFF"/>
            </a:solidFill>
            <a:ln w="7938">
              <a:solidFill>
                <a:srgbClr val="000000"/>
              </a:solidFill>
              <a:round/>
              <a:headEnd/>
              <a:tailEnd/>
            </a:ln>
          </p:spPr>
          <p:txBody>
            <a:bodyPr/>
            <a:lstStyle/>
            <a:p>
              <a:endParaRPr lang="zh-CN" altLang="en-US"/>
            </a:p>
          </p:txBody>
        </p:sp>
        <p:sp>
          <p:nvSpPr>
            <p:cNvPr id="99360" name="Rectangle 74"/>
            <p:cNvSpPr>
              <a:spLocks noChangeArrowheads="1"/>
            </p:cNvSpPr>
            <p:nvPr/>
          </p:nvSpPr>
          <p:spPr bwMode="auto">
            <a:xfrm>
              <a:off x="384" y="2698"/>
              <a:ext cx="61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Application</a:t>
              </a:r>
              <a:endParaRPr kumimoji="0" lang="en-US" altLang="zh-CN" sz="2400">
                <a:latin typeface="Arial" panose="020B0604020202020204" pitchFamily="34" charset="0"/>
                <a:ea typeface="宋体" panose="02010600030101010101" pitchFamily="2" charset="-122"/>
              </a:endParaRPr>
            </a:p>
          </p:txBody>
        </p:sp>
        <p:sp>
          <p:nvSpPr>
            <p:cNvPr id="99361" name="Rectangle 75"/>
            <p:cNvSpPr>
              <a:spLocks noChangeArrowheads="1"/>
            </p:cNvSpPr>
            <p:nvPr/>
          </p:nvSpPr>
          <p:spPr bwMode="auto">
            <a:xfrm>
              <a:off x="329" y="2580"/>
              <a:ext cx="2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Host</a:t>
              </a:r>
              <a:endParaRPr kumimoji="0" lang="en-US" altLang="zh-CN" sz="2400">
                <a:latin typeface="Arial" panose="020B0604020202020204" pitchFamily="34" charset="0"/>
                <a:ea typeface="宋体" panose="02010600030101010101" pitchFamily="2" charset="-122"/>
              </a:endParaRPr>
            </a:p>
          </p:txBody>
        </p:sp>
        <p:sp>
          <p:nvSpPr>
            <p:cNvPr id="99362" name="Rectangle 76"/>
            <p:cNvSpPr>
              <a:spLocks noChangeArrowheads="1"/>
            </p:cNvSpPr>
            <p:nvPr/>
          </p:nvSpPr>
          <p:spPr bwMode="auto">
            <a:xfrm>
              <a:off x="2608" y="1769"/>
              <a:ext cx="524" cy="322"/>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63" name="Freeform 77"/>
            <p:cNvSpPr>
              <a:spLocks/>
            </p:cNvSpPr>
            <p:nvPr/>
          </p:nvSpPr>
          <p:spPr bwMode="auto">
            <a:xfrm>
              <a:off x="3132" y="1710"/>
              <a:ext cx="68" cy="381"/>
            </a:xfrm>
            <a:custGeom>
              <a:avLst/>
              <a:gdLst>
                <a:gd name="T0" fmla="*/ 5 w 75"/>
                <a:gd name="T1" fmla="*/ 0 h 486"/>
                <a:gd name="T2" fmla="*/ 5 w 75"/>
                <a:gd name="T3" fmla="*/ 2 h 486"/>
                <a:gd name="T4" fmla="*/ 0 w 75"/>
                <a:gd name="T5" fmla="*/ 2 h 486"/>
                <a:gd name="T6" fmla="*/ 0 w 75"/>
                <a:gd name="T7" fmla="*/ 2 h 486"/>
                <a:gd name="T8" fmla="*/ 5 w 75"/>
                <a:gd name="T9" fmla="*/ 0 h 486"/>
                <a:gd name="T10" fmla="*/ 0 60000 65536"/>
                <a:gd name="T11" fmla="*/ 0 60000 65536"/>
                <a:gd name="T12" fmla="*/ 0 60000 65536"/>
                <a:gd name="T13" fmla="*/ 0 60000 65536"/>
                <a:gd name="T14" fmla="*/ 0 60000 65536"/>
                <a:gd name="T15" fmla="*/ 0 w 75"/>
                <a:gd name="T16" fmla="*/ 0 h 486"/>
                <a:gd name="T17" fmla="*/ 75 w 75"/>
                <a:gd name="T18" fmla="*/ 486 h 486"/>
              </a:gdLst>
              <a:ahLst/>
              <a:cxnLst>
                <a:cxn ang="T10">
                  <a:pos x="T0" y="T1"/>
                </a:cxn>
                <a:cxn ang="T11">
                  <a:pos x="T2" y="T3"/>
                </a:cxn>
                <a:cxn ang="T12">
                  <a:pos x="T4" y="T5"/>
                </a:cxn>
                <a:cxn ang="T13">
                  <a:pos x="T6" y="T7"/>
                </a:cxn>
                <a:cxn ang="T14">
                  <a:pos x="T8" y="T9"/>
                </a:cxn>
              </a:cxnLst>
              <a:rect l="T15" t="T16" r="T17" b="T18"/>
              <a:pathLst>
                <a:path w="75" h="486">
                  <a:moveTo>
                    <a:pt x="75" y="0"/>
                  </a:moveTo>
                  <a:lnTo>
                    <a:pt x="75" y="411"/>
                  </a:lnTo>
                  <a:lnTo>
                    <a:pt x="0" y="486"/>
                  </a:lnTo>
                  <a:lnTo>
                    <a:pt x="0" y="75"/>
                  </a:lnTo>
                  <a:lnTo>
                    <a:pt x="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364" name="Freeform 78"/>
            <p:cNvSpPr>
              <a:spLocks/>
            </p:cNvSpPr>
            <p:nvPr/>
          </p:nvSpPr>
          <p:spPr bwMode="auto">
            <a:xfrm>
              <a:off x="2608" y="1710"/>
              <a:ext cx="592" cy="59"/>
            </a:xfrm>
            <a:custGeom>
              <a:avLst/>
              <a:gdLst>
                <a:gd name="T0" fmla="*/ 0 w 659"/>
                <a:gd name="T1" fmla="*/ 2 h 75"/>
                <a:gd name="T2" fmla="*/ 4 w 659"/>
                <a:gd name="T3" fmla="*/ 0 h 75"/>
                <a:gd name="T4" fmla="*/ 19 w 659"/>
                <a:gd name="T5" fmla="*/ 0 h 75"/>
                <a:gd name="T6" fmla="*/ 17 w 659"/>
                <a:gd name="T7" fmla="*/ 2 h 75"/>
                <a:gd name="T8" fmla="*/ 0 w 659"/>
                <a:gd name="T9" fmla="*/ 2 h 75"/>
                <a:gd name="T10" fmla="*/ 0 60000 65536"/>
                <a:gd name="T11" fmla="*/ 0 60000 65536"/>
                <a:gd name="T12" fmla="*/ 0 60000 65536"/>
                <a:gd name="T13" fmla="*/ 0 60000 65536"/>
                <a:gd name="T14" fmla="*/ 0 60000 65536"/>
                <a:gd name="T15" fmla="*/ 0 w 659"/>
                <a:gd name="T16" fmla="*/ 0 h 75"/>
                <a:gd name="T17" fmla="*/ 659 w 659"/>
                <a:gd name="T18" fmla="*/ 75 h 75"/>
              </a:gdLst>
              <a:ahLst/>
              <a:cxnLst>
                <a:cxn ang="T10">
                  <a:pos x="T0" y="T1"/>
                </a:cxn>
                <a:cxn ang="T11">
                  <a:pos x="T2" y="T3"/>
                </a:cxn>
                <a:cxn ang="T12">
                  <a:pos x="T4" y="T5"/>
                </a:cxn>
                <a:cxn ang="T13">
                  <a:pos x="T6" y="T7"/>
                </a:cxn>
                <a:cxn ang="T14">
                  <a:pos x="T8" y="T9"/>
                </a:cxn>
              </a:cxnLst>
              <a:rect l="T15" t="T16" r="T17" b="T18"/>
              <a:pathLst>
                <a:path w="659" h="75">
                  <a:moveTo>
                    <a:pt x="0" y="75"/>
                  </a:moveTo>
                  <a:lnTo>
                    <a:pt x="72" y="0"/>
                  </a:lnTo>
                  <a:lnTo>
                    <a:pt x="659" y="0"/>
                  </a:lnTo>
                  <a:lnTo>
                    <a:pt x="584" y="75"/>
                  </a:lnTo>
                  <a:lnTo>
                    <a:pt x="0"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365" name="Freeform 79"/>
            <p:cNvSpPr>
              <a:spLocks/>
            </p:cNvSpPr>
            <p:nvPr/>
          </p:nvSpPr>
          <p:spPr bwMode="auto">
            <a:xfrm>
              <a:off x="2647" y="1860"/>
              <a:ext cx="441" cy="146"/>
            </a:xfrm>
            <a:custGeom>
              <a:avLst/>
              <a:gdLst>
                <a:gd name="T0" fmla="*/ 14 w 491"/>
                <a:gd name="T1" fmla="*/ 2 h 186"/>
                <a:gd name="T2" fmla="*/ 14 w 491"/>
                <a:gd name="T3" fmla="*/ 2 h 186"/>
                <a:gd name="T4" fmla="*/ 14 w 491"/>
                <a:gd name="T5" fmla="*/ 2 h 186"/>
                <a:gd name="T6" fmla="*/ 14 w 491"/>
                <a:gd name="T7" fmla="*/ 2 h 186"/>
                <a:gd name="T8" fmla="*/ 13 w 491"/>
                <a:gd name="T9" fmla="*/ 2 h 186"/>
                <a:gd name="T10" fmla="*/ 13 w 491"/>
                <a:gd name="T11" fmla="*/ 2 h 186"/>
                <a:gd name="T12" fmla="*/ 13 w 491"/>
                <a:gd name="T13" fmla="*/ 2 h 186"/>
                <a:gd name="T14" fmla="*/ 12 w 491"/>
                <a:gd name="T15" fmla="*/ 2 h 186"/>
                <a:gd name="T16" fmla="*/ 11 w 491"/>
                <a:gd name="T17" fmla="*/ 2 h 186"/>
                <a:gd name="T18" fmla="*/ 10 w 491"/>
                <a:gd name="T19" fmla="*/ 2 h 186"/>
                <a:gd name="T20" fmla="*/ 9 w 491"/>
                <a:gd name="T21" fmla="*/ 2 h 186"/>
                <a:gd name="T22" fmla="*/ 7 w 491"/>
                <a:gd name="T23" fmla="*/ 2 h 186"/>
                <a:gd name="T24" fmla="*/ 7 w 491"/>
                <a:gd name="T25" fmla="*/ 2 h 186"/>
                <a:gd name="T26" fmla="*/ 5 w 491"/>
                <a:gd name="T27" fmla="*/ 2 h 186"/>
                <a:gd name="T28" fmla="*/ 4 w 491"/>
                <a:gd name="T29" fmla="*/ 2 h 186"/>
                <a:gd name="T30" fmla="*/ 4 w 491"/>
                <a:gd name="T31" fmla="*/ 2 h 186"/>
                <a:gd name="T32" fmla="*/ 4 w 491"/>
                <a:gd name="T33" fmla="*/ 2 h 186"/>
                <a:gd name="T34" fmla="*/ 4 w 491"/>
                <a:gd name="T35" fmla="*/ 2 h 186"/>
                <a:gd name="T36" fmla="*/ 4 w 491"/>
                <a:gd name="T37" fmla="*/ 2 h 186"/>
                <a:gd name="T38" fmla="*/ 4 w 491"/>
                <a:gd name="T39" fmla="*/ 2 h 186"/>
                <a:gd name="T40" fmla="*/ 4 w 491"/>
                <a:gd name="T41" fmla="*/ 2 h 186"/>
                <a:gd name="T42" fmla="*/ 3 w 491"/>
                <a:gd name="T43" fmla="*/ 2 h 186"/>
                <a:gd name="T44" fmla="*/ 0 w 491"/>
                <a:gd name="T45" fmla="*/ 2 h 186"/>
                <a:gd name="T46" fmla="*/ 0 w 491"/>
                <a:gd name="T47" fmla="*/ 2 h 186"/>
                <a:gd name="T48" fmla="*/ 3 w 491"/>
                <a:gd name="T49" fmla="*/ 2 h 186"/>
                <a:gd name="T50" fmla="*/ 4 w 491"/>
                <a:gd name="T51" fmla="*/ 2 h 186"/>
                <a:gd name="T52" fmla="*/ 4 w 491"/>
                <a:gd name="T53" fmla="*/ 2 h 186"/>
                <a:gd name="T54" fmla="*/ 4 w 491"/>
                <a:gd name="T55" fmla="*/ 2 h 186"/>
                <a:gd name="T56" fmla="*/ 4 w 491"/>
                <a:gd name="T57" fmla="*/ 2 h 186"/>
                <a:gd name="T58" fmla="*/ 4 w 491"/>
                <a:gd name="T59" fmla="*/ 2 h 186"/>
                <a:gd name="T60" fmla="*/ 4 w 491"/>
                <a:gd name="T61" fmla="*/ 2 h 186"/>
                <a:gd name="T62" fmla="*/ 4 w 491"/>
                <a:gd name="T63" fmla="*/ 2 h 186"/>
                <a:gd name="T64" fmla="*/ 5 w 491"/>
                <a:gd name="T65" fmla="*/ 2 h 186"/>
                <a:gd name="T66" fmla="*/ 7 w 491"/>
                <a:gd name="T67" fmla="*/ 0 h 186"/>
                <a:gd name="T68" fmla="*/ 7 w 491"/>
                <a:gd name="T69" fmla="*/ 0 h 186"/>
                <a:gd name="T70" fmla="*/ 9 w 491"/>
                <a:gd name="T71" fmla="*/ 2 h 186"/>
                <a:gd name="T72" fmla="*/ 10 w 491"/>
                <a:gd name="T73" fmla="*/ 2 h 186"/>
                <a:gd name="T74" fmla="*/ 11 w 491"/>
                <a:gd name="T75" fmla="*/ 2 h 186"/>
                <a:gd name="T76" fmla="*/ 12 w 491"/>
                <a:gd name="T77" fmla="*/ 2 h 186"/>
                <a:gd name="T78" fmla="*/ 13 w 491"/>
                <a:gd name="T79" fmla="*/ 2 h 186"/>
                <a:gd name="T80" fmla="*/ 13 w 491"/>
                <a:gd name="T81" fmla="*/ 2 h 186"/>
                <a:gd name="T82" fmla="*/ 13 w 491"/>
                <a:gd name="T83" fmla="*/ 2 h 186"/>
                <a:gd name="T84" fmla="*/ 14 w 491"/>
                <a:gd name="T85" fmla="*/ 2 h 186"/>
                <a:gd name="T86" fmla="*/ 14 w 491"/>
                <a:gd name="T87" fmla="*/ 2 h 186"/>
                <a:gd name="T88" fmla="*/ 14 w 491"/>
                <a:gd name="T89" fmla="*/ 2 h 186"/>
                <a:gd name="T90" fmla="*/ 14 w 491"/>
                <a:gd name="T91" fmla="*/ 2 h 1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186"/>
                <a:gd name="T140" fmla="*/ 491 w 491"/>
                <a:gd name="T141" fmla="*/ 186 h 18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186">
                  <a:moveTo>
                    <a:pt x="491" y="93"/>
                  </a:moveTo>
                  <a:lnTo>
                    <a:pt x="491" y="93"/>
                  </a:lnTo>
                  <a:lnTo>
                    <a:pt x="491" y="104"/>
                  </a:lnTo>
                  <a:lnTo>
                    <a:pt x="486" y="111"/>
                  </a:lnTo>
                  <a:lnTo>
                    <a:pt x="481" y="122"/>
                  </a:lnTo>
                  <a:lnTo>
                    <a:pt x="473" y="129"/>
                  </a:lnTo>
                  <a:lnTo>
                    <a:pt x="450" y="145"/>
                  </a:lnTo>
                  <a:lnTo>
                    <a:pt x="419" y="160"/>
                  </a:lnTo>
                  <a:lnTo>
                    <a:pt x="382" y="171"/>
                  </a:lnTo>
                  <a:lnTo>
                    <a:pt x="341" y="178"/>
                  </a:lnTo>
                  <a:lnTo>
                    <a:pt x="295" y="184"/>
                  </a:lnTo>
                  <a:lnTo>
                    <a:pt x="245" y="186"/>
                  </a:lnTo>
                  <a:lnTo>
                    <a:pt x="196" y="184"/>
                  </a:lnTo>
                  <a:lnTo>
                    <a:pt x="150" y="178"/>
                  </a:lnTo>
                  <a:lnTo>
                    <a:pt x="109" y="171"/>
                  </a:lnTo>
                  <a:lnTo>
                    <a:pt x="72" y="160"/>
                  </a:lnTo>
                  <a:lnTo>
                    <a:pt x="41" y="145"/>
                  </a:lnTo>
                  <a:lnTo>
                    <a:pt x="21" y="129"/>
                  </a:lnTo>
                  <a:lnTo>
                    <a:pt x="10" y="122"/>
                  </a:lnTo>
                  <a:lnTo>
                    <a:pt x="5" y="111"/>
                  </a:lnTo>
                  <a:lnTo>
                    <a:pt x="3" y="104"/>
                  </a:lnTo>
                  <a:lnTo>
                    <a:pt x="0" y="93"/>
                  </a:lnTo>
                  <a:lnTo>
                    <a:pt x="3" y="83"/>
                  </a:lnTo>
                  <a:lnTo>
                    <a:pt x="5" y="75"/>
                  </a:lnTo>
                  <a:lnTo>
                    <a:pt x="10" y="65"/>
                  </a:lnTo>
                  <a:lnTo>
                    <a:pt x="21" y="57"/>
                  </a:lnTo>
                  <a:lnTo>
                    <a:pt x="41" y="42"/>
                  </a:lnTo>
                  <a:lnTo>
                    <a:pt x="72" y="29"/>
                  </a:lnTo>
                  <a:lnTo>
                    <a:pt x="109" y="16"/>
                  </a:lnTo>
                  <a:lnTo>
                    <a:pt x="150" y="8"/>
                  </a:lnTo>
                  <a:lnTo>
                    <a:pt x="196" y="3"/>
                  </a:lnTo>
                  <a:lnTo>
                    <a:pt x="245" y="0"/>
                  </a:lnTo>
                  <a:lnTo>
                    <a:pt x="295" y="3"/>
                  </a:lnTo>
                  <a:lnTo>
                    <a:pt x="341" y="8"/>
                  </a:lnTo>
                  <a:lnTo>
                    <a:pt x="382" y="16"/>
                  </a:lnTo>
                  <a:lnTo>
                    <a:pt x="419" y="29"/>
                  </a:lnTo>
                  <a:lnTo>
                    <a:pt x="450" y="42"/>
                  </a:lnTo>
                  <a:lnTo>
                    <a:pt x="473" y="57"/>
                  </a:lnTo>
                  <a:lnTo>
                    <a:pt x="481" y="65"/>
                  </a:lnTo>
                  <a:lnTo>
                    <a:pt x="486" y="75"/>
                  </a:lnTo>
                  <a:lnTo>
                    <a:pt x="491" y="83"/>
                  </a:lnTo>
                  <a:lnTo>
                    <a:pt x="491" y="93"/>
                  </a:lnTo>
                  <a:close/>
                </a:path>
              </a:pathLst>
            </a:custGeom>
            <a:solidFill>
              <a:srgbClr val="FFFFFF"/>
            </a:solidFill>
            <a:ln w="7938">
              <a:solidFill>
                <a:srgbClr val="000000"/>
              </a:solidFill>
              <a:round/>
              <a:headEnd/>
              <a:tailEnd/>
            </a:ln>
          </p:spPr>
          <p:txBody>
            <a:bodyPr/>
            <a:lstStyle/>
            <a:p>
              <a:endParaRPr lang="zh-CN" altLang="en-US"/>
            </a:p>
          </p:txBody>
        </p:sp>
        <p:sp>
          <p:nvSpPr>
            <p:cNvPr id="99366" name="Rectangle 80"/>
            <p:cNvSpPr>
              <a:spLocks noChangeArrowheads="1"/>
            </p:cNvSpPr>
            <p:nvPr/>
          </p:nvSpPr>
          <p:spPr bwMode="auto">
            <a:xfrm>
              <a:off x="2679" y="1894"/>
              <a:ext cx="61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Application</a:t>
              </a:r>
              <a:endParaRPr kumimoji="0" lang="en-US" altLang="zh-CN" sz="2400">
                <a:latin typeface="Arial" panose="020B0604020202020204" pitchFamily="34" charset="0"/>
                <a:ea typeface="宋体" panose="02010600030101010101" pitchFamily="2" charset="-122"/>
              </a:endParaRPr>
            </a:p>
          </p:txBody>
        </p:sp>
        <p:sp>
          <p:nvSpPr>
            <p:cNvPr id="99367" name="Rectangle 81"/>
            <p:cNvSpPr>
              <a:spLocks noChangeArrowheads="1"/>
            </p:cNvSpPr>
            <p:nvPr/>
          </p:nvSpPr>
          <p:spPr bwMode="auto">
            <a:xfrm>
              <a:off x="2622" y="1777"/>
              <a:ext cx="2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000000"/>
                  </a:solidFill>
                  <a:latin typeface="Myriad Roman" charset="0"/>
                  <a:ea typeface="宋体" panose="02010600030101010101" pitchFamily="2" charset="-122"/>
                </a:rPr>
                <a:t>Host</a:t>
              </a:r>
              <a:endParaRPr kumimoji="0" lang="en-US" altLang="zh-CN" sz="2400">
                <a:latin typeface="Arial" panose="020B0604020202020204" pitchFamily="34" charset="0"/>
                <a:ea typeface="宋体" panose="02010600030101010101" pitchFamily="2" charset="-122"/>
              </a:endParaRPr>
            </a:p>
          </p:txBody>
        </p:sp>
        <p:sp>
          <p:nvSpPr>
            <p:cNvPr id="99368" name="Freeform 82"/>
            <p:cNvSpPr>
              <a:spLocks/>
            </p:cNvSpPr>
            <p:nvPr/>
          </p:nvSpPr>
          <p:spPr bwMode="auto">
            <a:xfrm>
              <a:off x="795" y="2000"/>
              <a:ext cx="2084" cy="732"/>
            </a:xfrm>
            <a:custGeom>
              <a:avLst/>
              <a:gdLst>
                <a:gd name="T0" fmla="*/ 0 w 2319"/>
                <a:gd name="T1" fmla="*/ 2 h 933"/>
                <a:gd name="T2" fmla="*/ 0 w 2319"/>
                <a:gd name="T3" fmla="*/ 2 h 933"/>
                <a:gd name="T4" fmla="*/ 7 w 2319"/>
                <a:gd name="T5" fmla="*/ 2 h 933"/>
                <a:gd name="T6" fmla="*/ 11 w 2319"/>
                <a:gd name="T7" fmla="*/ 2 h 933"/>
                <a:gd name="T8" fmla="*/ 13 w 2319"/>
                <a:gd name="T9" fmla="*/ 2 h 933"/>
                <a:gd name="T10" fmla="*/ 17 w 2319"/>
                <a:gd name="T11" fmla="*/ 2 h 933"/>
                <a:gd name="T12" fmla="*/ 20 w 2319"/>
                <a:gd name="T13" fmla="*/ 2 h 933"/>
                <a:gd name="T14" fmla="*/ 23 w 2319"/>
                <a:gd name="T15" fmla="*/ 2 h 933"/>
                <a:gd name="T16" fmla="*/ 26 w 2319"/>
                <a:gd name="T17" fmla="*/ 2 h 933"/>
                <a:gd name="T18" fmla="*/ 29 w 2319"/>
                <a:gd name="T19" fmla="*/ 2 h 933"/>
                <a:gd name="T20" fmla="*/ 31 w 2319"/>
                <a:gd name="T21" fmla="*/ 2 h 933"/>
                <a:gd name="T22" fmla="*/ 32 w 2319"/>
                <a:gd name="T23" fmla="*/ 2 h 933"/>
                <a:gd name="T24" fmla="*/ 36 w 2319"/>
                <a:gd name="T25" fmla="*/ 2 h 933"/>
                <a:gd name="T26" fmla="*/ 39 w 2319"/>
                <a:gd name="T27" fmla="*/ 2 h 933"/>
                <a:gd name="T28" fmla="*/ 40 w 2319"/>
                <a:gd name="T29" fmla="*/ 2 h 933"/>
                <a:gd name="T30" fmla="*/ 43 w 2319"/>
                <a:gd name="T31" fmla="*/ 2 h 933"/>
                <a:gd name="T32" fmla="*/ 44 w 2319"/>
                <a:gd name="T33" fmla="*/ 2 h 933"/>
                <a:gd name="T34" fmla="*/ 46 w 2319"/>
                <a:gd name="T35" fmla="*/ 2 h 933"/>
                <a:gd name="T36" fmla="*/ 49 w 2319"/>
                <a:gd name="T37" fmla="*/ 2 h 933"/>
                <a:gd name="T38" fmla="*/ 49 w 2319"/>
                <a:gd name="T39" fmla="*/ 2 h 933"/>
                <a:gd name="T40" fmla="*/ 52 w 2319"/>
                <a:gd name="T41" fmla="*/ 2 h 933"/>
                <a:gd name="T42" fmla="*/ 54 w 2319"/>
                <a:gd name="T43" fmla="*/ 2 h 933"/>
                <a:gd name="T44" fmla="*/ 54 w 2319"/>
                <a:gd name="T45" fmla="*/ 2 h 933"/>
                <a:gd name="T46" fmla="*/ 56 w 2319"/>
                <a:gd name="T47" fmla="*/ 2 h 933"/>
                <a:gd name="T48" fmla="*/ 58 w 2319"/>
                <a:gd name="T49" fmla="*/ 2 h 933"/>
                <a:gd name="T50" fmla="*/ 60 w 2319"/>
                <a:gd name="T51" fmla="*/ 2 h 933"/>
                <a:gd name="T52" fmla="*/ 60 w 2319"/>
                <a:gd name="T53" fmla="*/ 2 h 933"/>
                <a:gd name="T54" fmla="*/ 61 w 2319"/>
                <a:gd name="T55" fmla="*/ 2 h 933"/>
                <a:gd name="T56" fmla="*/ 63 w 2319"/>
                <a:gd name="T57" fmla="*/ 2 h 933"/>
                <a:gd name="T58" fmla="*/ 66 w 2319"/>
                <a:gd name="T59" fmla="*/ 2 h 933"/>
                <a:gd name="T60" fmla="*/ 67 w 2319"/>
                <a:gd name="T61" fmla="*/ 2 h 933"/>
                <a:gd name="T62" fmla="*/ 67 w 2319"/>
                <a:gd name="T63" fmla="*/ 2 h 933"/>
                <a:gd name="T64" fmla="*/ 67 w 2319"/>
                <a:gd name="T65" fmla="*/ 0 h 9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19"/>
                <a:gd name="T100" fmla="*/ 0 h 933"/>
                <a:gd name="T101" fmla="*/ 2319 w 2319"/>
                <a:gd name="T102" fmla="*/ 933 h 9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19" h="933">
                  <a:moveTo>
                    <a:pt x="0" y="933"/>
                  </a:moveTo>
                  <a:lnTo>
                    <a:pt x="0" y="933"/>
                  </a:lnTo>
                  <a:lnTo>
                    <a:pt x="243" y="930"/>
                  </a:lnTo>
                  <a:lnTo>
                    <a:pt x="359" y="928"/>
                  </a:lnTo>
                  <a:lnTo>
                    <a:pt x="470" y="922"/>
                  </a:lnTo>
                  <a:lnTo>
                    <a:pt x="576" y="915"/>
                  </a:lnTo>
                  <a:lnTo>
                    <a:pt x="677" y="907"/>
                  </a:lnTo>
                  <a:lnTo>
                    <a:pt x="775" y="897"/>
                  </a:lnTo>
                  <a:lnTo>
                    <a:pt x="870" y="886"/>
                  </a:lnTo>
                  <a:lnTo>
                    <a:pt x="961" y="873"/>
                  </a:lnTo>
                  <a:lnTo>
                    <a:pt x="1049" y="858"/>
                  </a:lnTo>
                  <a:lnTo>
                    <a:pt x="1131" y="842"/>
                  </a:lnTo>
                  <a:lnTo>
                    <a:pt x="1211" y="822"/>
                  </a:lnTo>
                  <a:lnTo>
                    <a:pt x="1289" y="801"/>
                  </a:lnTo>
                  <a:lnTo>
                    <a:pt x="1364" y="780"/>
                  </a:lnTo>
                  <a:lnTo>
                    <a:pt x="1433" y="755"/>
                  </a:lnTo>
                  <a:lnTo>
                    <a:pt x="1503" y="729"/>
                  </a:lnTo>
                  <a:lnTo>
                    <a:pt x="1568" y="700"/>
                  </a:lnTo>
                  <a:lnTo>
                    <a:pt x="1632" y="669"/>
                  </a:lnTo>
                  <a:lnTo>
                    <a:pt x="1692" y="638"/>
                  </a:lnTo>
                  <a:lnTo>
                    <a:pt x="1751" y="602"/>
                  </a:lnTo>
                  <a:lnTo>
                    <a:pt x="1805" y="566"/>
                  </a:lnTo>
                  <a:lnTo>
                    <a:pt x="1860" y="527"/>
                  </a:lnTo>
                  <a:lnTo>
                    <a:pt x="1914" y="486"/>
                  </a:lnTo>
                  <a:lnTo>
                    <a:pt x="1963" y="442"/>
                  </a:lnTo>
                  <a:lnTo>
                    <a:pt x="2012" y="396"/>
                  </a:lnTo>
                  <a:lnTo>
                    <a:pt x="2061" y="347"/>
                  </a:lnTo>
                  <a:lnTo>
                    <a:pt x="2105" y="295"/>
                  </a:lnTo>
                  <a:lnTo>
                    <a:pt x="2151" y="241"/>
                  </a:lnTo>
                  <a:lnTo>
                    <a:pt x="2193" y="186"/>
                  </a:lnTo>
                  <a:lnTo>
                    <a:pt x="2237" y="127"/>
                  </a:lnTo>
                  <a:lnTo>
                    <a:pt x="2278" y="65"/>
                  </a:lnTo>
                  <a:lnTo>
                    <a:pt x="2319" y="0"/>
                  </a:lnTo>
                </a:path>
              </a:pathLst>
            </a:custGeom>
            <a:noFill/>
            <a:ln w="49213">
              <a:solidFill>
                <a:srgbClr val="00A0C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369" name="Freeform 83"/>
            <p:cNvSpPr>
              <a:spLocks/>
            </p:cNvSpPr>
            <p:nvPr/>
          </p:nvSpPr>
          <p:spPr bwMode="auto">
            <a:xfrm>
              <a:off x="795" y="2000"/>
              <a:ext cx="2084" cy="732"/>
            </a:xfrm>
            <a:custGeom>
              <a:avLst/>
              <a:gdLst>
                <a:gd name="T0" fmla="*/ 0 w 2319"/>
                <a:gd name="T1" fmla="*/ 2 h 933"/>
                <a:gd name="T2" fmla="*/ 0 w 2319"/>
                <a:gd name="T3" fmla="*/ 2 h 933"/>
                <a:gd name="T4" fmla="*/ 7 w 2319"/>
                <a:gd name="T5" fmla="*/ 2 h 933"/>
                <a:gd name="T6" fmla="*/ 11 w 2319"/>
                <a:gd name="T7" fmla="*/ 2 h 933"/>
                <a:gd name="T8" fmla="*/ 13 w 2319"/>
                <a:gd name="T9" fmla="*/ 2 h 933"/>
                <a:gd name="T10" fmla="*/ 17 w 2319"/>
                <a:gd name="T11" fmla="*/ 2 h 933"/>
                <a:gd name="T12" fmla="*/ 20 w 2319"/>
                <a:gd name="T13" fmla="*/ 2 h 933"/>
                <a:gd name="T14" fmla="*/ 23 w 2319"/>
                <a:gd name="T15" fmla="*/ 2 h 933"/>
                <a:gd name="T16" fmla="*/ 26 w 2319"/>
                <a:gd name="T17" fmla="*/ 2 h 933"/>
                <a:gd name="T18" fmla="*/ 29 w 2319"/>
                <a:gd name="T19" fmla="*/ 2 h 933"/>
                <a:gd name="T20" fmla="*/ 31 w 2319"/>
                <a:gd name="T21" fmla="*/ 2 h 933"/>
                <a:gd name="T22" fmla="*/ 32 w 2319"/>
                <a:gd name="T23" fmla="*/ 2 h 933"/>
                <a:gd name="T24" fmla="*/ 36 w 2319"/>
                <a:gd name="T25" fmla="*/ 2 h 933"/>
                <a:gd name="T26" fmla="*/ 39 w 2319"/>
                <a:gd name="T27" fmla="*/ 2 h 933"/>
                <a:gd name="T28" fmla="*/ 40 w 2319"/>
                <a:gd name="T29" fmla="*/ 2 h 933"/>
                <a:gd name="T30" fmla="*/ 43 w 2319"/>
                <a:gd name="T31" fmla="*/ 2 h 933"/>
                <a:gd name="T32" fmla="*/ 44 w 2319"/>
                <a:gd name="T33" fmla="*/ 2 h 933"/>
                <a:gd name="T34" fmla="*/ 46 w 2319"/>
                <a:gd name="T35" fmla="*/ 2 h 933"/>
                <a:gd name="T36" fmla="*/ 49 w 2319"/>
                <a:gd name="T37" fmla="*/ 2 h 933"/>
                <a:gd name="T38" fmla="*/ 49 w 2319"/>
                <a:gd name="T39" fmla="*/ 2 h 933"/>
                <a:gd name="T40" fmla="*/ 52 w 2319"/>
                <a:gd name="T41" fmla="*/ 2 h 933"/>
                <a:gd name="T42" fmla="*/ 54 w 2319"/>
                <a:gd name="T43" fmla="*/ 2 h 933"/>
                <a:gd name="T44" fmla="*/ 54 w 2319"/>
                <a:gd name="T45" fmla="*/ 2 h 933"/>
                <a:gd name="T46" fmla="*/ 56 w 2319"/>
                <a:gd name="T47" fmla="*/ 2 h 933"/>
                <a:gd name="T48" fmla="*/ 58 w 2319"/>
                <a:gd name="T49" fmla="*/ 2 h 933"/>
                <a:gd name="T50" fmla="*/ 60 w 2319"/>
                <a:gd name="T51" fmla="*/ 2 h 933"/>
                <a:gd name="T52" fmla="*/ 60 w 2319"/>
                <a:gd name="T53" fmla="*/ 2 h 933"/>
                <a:gd name="T54" fmla="*/ 61 w 2319"/>
                <a:gd name="T55" fmla="*/ 2 h 933"/>
                <a:gd name="T56" fmla="*/ 63 w 2319"/>
                <a:gd name="T57" fmla="*/ 2 h 933"/>
                <a:gd name="T58" fmla="*/ 66 w 2319"/>
                <a:gd name="T59" fmla="*/ 2 h 933"/>
                <a:gd name="T60" fmla="*/ 67 w 2319"/>
                <a:gd name="T61" fmla="*/ 2 h 933"/>
                <a:gd name="T62" fmla="*/ 67 w 2319"/>
                <a:gd name="T63" fmla="*/ 2 h 933"/>
                <a:gd name="T64" fmla="*/ 67 w 2319"/>
                <a:gd name="T65" fmla="*/ 0 h 9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19"/>
                <a:gd name="T100" fmla="*/ 0 h 933"/>
                <a:gd name="T101" fmla="*/ 2319 w 2319"/>
                <a:gd name="T102" fmla="*/ 933 h 9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19" h="933">
                  <a:moveTo>
                    <a:pt x="0" y="933"/>
                  </a:moveTo>
                  <a:lnTo>
                    <a:pt x="0" y="933"/>
                  </a:lnTo>
                  <a:lnTo>
                    <a:pt x="243" y="930"/>
                  </a:lnTo>
                  <a:lnTo>
                    <a:pt x="359" y="928"/>
                  </a:lnTo>
                  <a:lnTo>
                    <a:pt x="470" y="922"/>
                  </a:lnTo>
                  <a:lnTo>
                    <a:pt x="576" y="915"/>
                  </a:lnTo>
                  <a:lnTo>
                    <a:pt x="677" y="907"/>
                  </a:lnTo>
                  <a:lnTo>
                    <a:pt x="775" y="897"/>
                  </a:lnTo>
                  <a:lnTo>
                    <a:pt x="870" y="886"/>
                  </a:lnTo>
                  <a:lnTo>
                    <a:pt x="961" y="873"/>
                  </a:lnTo>
                  <a:lnTo>
                    <a:pt x="1049" y="858"/>
                  </a:lnTo>
                  <a:lnTo>
                    <a:pt x="1131" y="842"/>
                  </a:lnTo>
                  <a:lnTo>
                    <a:pt x="1211" y="822"/>
                  </a:lnTo>
                  <a:lnTo>
                    <a:pt x="1289" y="801"/>
                  </a:lnTo>
                  <a:lnTo>
                    <a:pt x="1364" y="780"/>
                  </a:lnTo>
                  <a:lnTo>
                    <a:pt x="1433" y="755"/>
                  </a:lnTo>
                  <a:lnTo>
                    <a:pt x="1503" y="729"/>
                  </a:lnTo>
                  <a:lnTo>
                    <a:pt x="1568" y="700"/>
                  </a:lnTo>
                  <a:lnTo>
                    <a:pt x="1632" y="669"/>
                  </a:lnTo>
                  <a:lnTo>
                    <a:pt x="1692" y="638"/>
                  </a:lnTo>
                  <a:lnTo>
                    <a:pt x="1751" y="602"/>
                  </a:lnTo>
                  <a:lnTo>
                    <a:pt x="1805" y="566"/>
                  </a:lnTo>
                  <a:lnTo>
                    <a:pt x="1860" y="527"/>
                  </a:lnTo>
                  <a:lnTo>
                    <a:pt x="1914" y="486"/>
                  </a:lnTo>
                  <a:lnTo>
                    <a:pt x="1963" y="442"/>
                  </a:lnTo>
                  <a:lnTo>
                    <a:pt x="2012" y="396"/>
                  </a:lnTo>
                  <a:lnTo>
                    <a:pt x="2061" y="347"/>
                  </a:lnTo>
                  <a:lnTo>
                    <a:pt x="2105" y="295"/>
                  </a:lnTo>
                  <a:lnTo>
                    <a:pt x="2151" y="241"/>
                  </a:lnTo>
                  <a:lnTo>
                    <a:pt x="2193" y="186"/>
                  </a:lnTo>
                  <a:lnTo>
                    <a:pt x="2237" y="127"/>
                  </a:lnTo>
                  <a:lnTo>
                    <a:pt x="2278" y="65"/>
                  </a:lnTo>
                  <a:lnTo>
                    <a:pt x="2319" y="0"/>
                  </a:lnTo>
                </a:path>
              </a:pathLst>
            </a:custGeom>
            <a:noFill/>
            <a:ln w="33338">
              <a:solidFill>
                <a:srgbClr val="80CFE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370" name="Freeform 84"/>
            <p:cNvSpPr>
              <a:spLocks/>
            </p:cNvSpPr>
            <p:nvPr/>
          </p:nvSpPr>
          <p:spPr bwMode="auto">
            <a:xfrm>
              <a:off x="795" y="2000"/>
              <a:ext cx="2084" cy="732"/>
            </a:xfrm>
            <a:custGeom>
              <a:avLst/>
              <a:gdLst>
                <a:gd name="T0" fmla="*/ 0 w 2319"/>
                <a:gd name="T1" fmla="*/ 2 h 933"/>
                <a:gd name="T2" fmla="*/ 0 w 2319"/>
                <a:gd name="T3" fmla="*/ 2 h 933"/>
                <a:gd name="T4" fmla="*/ 7 w 2319"/>
                <a:gd name="T5" fmla="*/ 2 h 933"/>
                <a:gd name="T6" fmla="*/ 11 w 2319"/>
                <a:gd name="T7" fmla="*/ 2 h 933"/>
                <a:gd name="T8" fmla="*/ 13 w 2319"/>
                <a:gd name="T9" fmla="*/ 2 h 933"/>
                <a:gd name="T10" fmla="*/ 17 w 2319"/>
                <a:gd name="T11" fmla="*/ 2 h 933"/>
                <a:gd name="T12" fmla="*/ 20 w 2319"/>
                <a:gd name="T13" fmla="*/ 2 h 933"/>
                <a:gd name="T14" fmla="*/ 23 w 2319"/>
                <a:gd name="T15" fmla="*/ 2 h 933"/>
                <a:gd name="T16" fmla="*/ 26 w 2319"/>
                <a:gd name="T17" fmla="*/ 2 h 933"/>
                <a:gd name="T18" fmla="*/ 29 w 2319"/>
                <a:gd name="T19" fmla="*/ 2 h 933"/>
                <a:gd name="T20" fmla="*/ 31 w 2319"/>
                <a:gd name="T21" fmla="*/ 2 h 933"/>
                <a:gd name="T22" fmla="*/ 32 w 2319"/>
                <a:gd name="T23" fmla="*/ 2 h 933"/>
                <a:gd name="T24" fmla="*/ 36 w 2319"/>
                <a:gd name="T25" fmla="*/ 2 h 933"/>
                <a:gd name="T26" fmla="*/ 39 w 2319"/>
                <a:gd name="T27" fmla="*/ 2 h 933"/>
                <a:gd name="T28" fmla="*/ 40 w 2319"/>
                <a:gd name="T29" fmla="*/ 2 h 933"/>
                <a:gd name="T30" fmla="*/ 43 w 2319"/>
                <a:gd name="T31" fmla="*/ 2 h 933"/>
                <a:gd name="T32" fmla="*/ 44 w 2319"/>
                <a:gd name="T33" fmla="*/ 2 h 933"/>
                <a:gd name="T34" fmla="*/ 46 w 2319"/>
                <a:gd name="T35" fmla="*/ 2 h 933"/>
                <a:gd name="T36" fmla="*/ 49 w 2319"/>
                <a:gd name="T37" fmla="*/ 2 h 933"/>
                <a:gd name="T38" fmla="*/ 49 w 2319"/>
                <a:gd name="T39" fmla="*/ 2 h 933"/>
                <a:gd name="T40" fmla="*/ 52 w 2319"/>
                <a:gd name="T41" fmla="*/ 2 h 933"/>
                <a:gd name="T42" fmla="*/ 54 w 2319"/>
                <a:gd name="T43" fmla="*/ 2 h 933"/>
                <a:gd name="T44" fmla="*/ 54 w 2319"/>
                <a:gd name="T45" fmla="*/ 2 h 933"/>
                <a:gd name="T46" fmla="*/ 56 w 2319"/>
                <a:gd name="T47" fmla="*/ 2 h 933"/>
                <a:gd name="T48" fmla="*/ 58 w 2319"/>
                <a:gd name="T49" fmla="*/ 2 h 933"/>
                <a:gd name="T50" fmla="*/ 60 w 2319"/>
                <a:gd name="T51" fmla="*/ 2 h 933"/>
                <a:gd name="T52" fmla="*/ 60 w 2319"/>
                <a:gd name="T53" fmla="*/ 2 h 933"/>
                <a:gd name="T54" fmla="*/ 61 w 2319"/>
                <a:gd name="T55" fmla="*/ 2 h 933"/>
                <a:gd name="T56" fmla="*/ 63 w 2319"/>
                <a:gd name="T57" fmla="*/ 2 h 933"/>
                <a:gd name="T58" fmla="*/ 66 w 2319"/>
                <a:gd name="T59" fmla="*/ 2 h 933"/>
                <a:gd name="T60" fmla="*/ 67 w 2319"/>
                <a:gd name="T61" fmla="*/ 2 h 933"/>
                <a:gd name="T62" fmla="*/ 67 w 2319"/>
                <a:gd name="T63" fmla="*/ 2 h 933"/>
                <a:gd name="T64" fmla="*/ 67 w 2319"/>
                <a:gd name="T65" fmla="*/ 0 h 9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19"/>
                <a:gd name="T100" fmla="*/ 0 h 933"/>
                <a:gd name="T101" fmla="*/ 2319 w 2319"/>
                <a:gd name="T102" fmla="*/ 933 h 9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19" h="933">
                  <a:moveTo>
                    <a:pt x="0" y="933"/>
                  </a:moveTo>
                  <a:lnTo>
                    <a:pt x="0" y="933"/>
                  </a:lnTo>
                  <a:lnTo>
                    <a:pt x="243" y="930"/>
                  </a:lnTo>
                  <a:lnTo>
                    <a:pt x="359" y="928"/>
                  </a:lnTo>
                  <a:lnTo>
                    <a:pt x="470" y="922"/>
                  </a:lnTo>
                  <a:lnTo>
                    <a:pt x="576" y="915"/>
                  </a:lnTo>
                  <a:lnTo>
                    <a:pt x="677" y="907"/>
                  </a:lnTo>
                  <a:lnTo>
                    <a:pt x="775" y="897"/>
                  </a:lnTo>
                  <a:lnTo>
                    <a:pt x="870" y="886"/>
                  </a:lnTo>
                  <a:lnTo>
                    <a:pt x="961" y="873"/>
                  </a:lnTo>
                  <a:lnTo>
                    <a:pt x="1049" y="858"/>
                  </a:lnTo>
                  <a:lnTo>
                    <a:pt x="1131" y="842"/>
                  </a:lnTo>
                  <a:lnTo>
                    <a:pt x="1211" y="822"/>
                  </a:lnTo>
                  <a:lnTo>
                    <a:pt x="1289" y="801"/>
                  </a:lnTo>
                  <a:lnTo>
                    <a:pt x="1364" y="780"/>
                  </a:lnTo>
                  <a:lnTo>
                    <a:pt x="1433" y="755"/>
                  </a:lnTo>
                  <a:lnTo>
                    <a:pt x="1503" y="729"/>
                  </a:lnTo>
                  <a:lnTo>
                    <a:pt x="1568" y="700"/>
                  </a:lnTo>
                  <a:lnTo>
                    <a:pt x="1632" y="669"/>
                  </a:lnTo>
                  <a:lnTo>
                    <a:pt x="1692" y="638"/>
                  </a:lnTo>
                  <a:lnTo>
                    <a:pt x="1751" y="602"/>
                  </a:lnTo>
                  <a:lnTo>
                    <a:pt x="1805" y="566"/>
                  </a:lnTo>
                  <a:lnTo>
                    <a:pt x="1860" y="527"/>
                  </a:lnTo>
                  <a:lnTo>
                    <a:pt x="1914" y="486"/>
                  </a:lnTo>
                  <a:lnTo>
                    <a:pt x="1963" y="442"/>
                  </a:lnTo>
                  <a:lnTo>
                    <a:pt x="2012" y="396"/>
                  </a:lnTo>
                  <a:lnTo>
                    <a:pt x="2061" y="347"/>
                  </a:lnTo>
                  <a:lnTo>
                    <a:pt x="2105" y="295"/>
                  </a:lnTo>
                  <a:lnTo>
                    <a:pt x="2151" y="241"/>
                  </a:lnTo>
                  <a:lnTo>
                    <a:pt x="2193" y="186"/>
                  </a:lnTo>
                  <a:lnTo>
                    <a:pt x="2237" y="127"/>
                  </a:lnTo>
                  <a:lnTo>
                    <a:pt x="2278" y="65"/>
                  </a:lnTo>
                  <a:lnTo>
                    <a:pt x="2319" y="0"/>
                  </a:lnTo>
                </a:path>
              </a:pathLst>
            </a:custGeom>
            <a:noFill/>
            <a:ln w="15875">
              <a:solidFill>
                <a:srgbClr val="CCECF4"/>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371" name="Freeform 85"/>
            <p:cNvSpPr>
              <a:spLocks/>
            </p:cNvSpPr>
            <p:nvPr/>
          </p:nvSpPr>
          <p:spPr bwMode="auto">
            <a:xfrm>
              <a:off x="2647" y="1860"/>
              <a:ext cx="441" cy="146"/>
            </a:xfrm>
            <a:custGeom>
              <a:avLst/>
              <a:gdLst>
                <a:gd name="T0" fmla="*/ 14 w 491"/>
                <a:gd name="T1" fmla="*/ 2 h 186"/>
                <a:gd name="T2" fmla="*/ 14 w 491"/>
                <a:gd name="T3" fmla="*/ 2 h 186"/>
                <a:gd name="T4" fmla="*/ 14 w 491"/>
                <a:gd name="T5" fmla="*/ 2 h 186"/>
                <a:gd name="T6" fmla="*/ 14 w 491"/>
                <a:gd name="T7" fmla="*/ 2 h 186"/>
                <a:gd name="T8" fmla="*/ 13 w 491"/>
                <a:gd name="T9" fmla="*/ 2 h 186"/>
                <a:gd name="T10" fmla="*/ 13 w 491"/>
                <a:gd name="T11" fmla="*/ 2 h 186"/>
                <a:gd name="T12" fmla="*/ 13 w 491"/>
                <a:gd name="T13" fmla="*/ 2 h 186"/>
                <a:gd name="T14" fmla="*/ 12 w 491"/>
                <a:gd name="T15" fmla="*/ 2 h 186"/>
                <a:gd name="T16" fmla="*/ 11 w 491"/>
                <a:gd name="T17" fmla="*/ 2 h 186"/>
                <a:gd name="T18" fmla="*/ 10 w 491"/>
                <a:gd name="T19" fmla="*/ 2 h 186"/>
                <a:gd name="T20" fmla="*/ 9 w 491"/>
                <a:gd name="T21" fmla="*/ 2 h 186"/>
                <a:gd name="T22" fmla="*/ 7 w 491"/>
                <a:gd name="T23" fmla="*/ 2 h 186"/>
                <a:gd name="T24" fmla="*/ 7 w 491"/>
                <a:gd name="T25" fmla="*/ 2 h 186"/>
                <a:gd name="T26" fmla="*/ 5 w 491"/>
                <a:gd name="T27" fmla="*/ 2 h 186"/>
                <a:gd name="T28" fmla="*/ 4 w 491"/>
                <a:gd name="T29" fmla="*/ 2 h 186"/>
                <a:gd name="T30" fmla="*/ 4 w 491"/>
                <a:gd name="T31" fmla="*/ 2 h 186"/>
                <a:gd name="T32" fmla="*/ 4 w 491"/>
                <a:gd name="T33" fmla="*/ 2 h 186"/>
                <a:gd name="T34" fmla="*/ 4 w 491"/>
                <a:gd name="T35" fmla="*/ 2 h 186"/>
                <a:gd name="T36" fmla="*/ 4 w 491"/>
                <a:gd name="T37" fmla="*/ 2 h 186"/>
                <a:gd name="T38" fmla="*/ 4 w 491"/>
                <a:gd name="T39" fmla="*/ 2 h 186"/>
                <a:gd name="T40" fmla="*/ 4 w 491"/>
                <a:gd name="T41" fmla="*/ 2 h 186"/>
                <a:gd name="T42" fmla="*/ 3 w 491"/>
                <a:gd name="T43" fmla="*/ 2 h 186"/>
                <a:gd name="T44" fmla="*/ 0 w 491"/>
                <a:gd name="T45" fmla="*/ 2 h 186"/>
                <a:gd name="T46" fmla="*/ 0 w 491"/>
                <a:gd name="T47" fmla="*/ 2 h 186"/>
                <a:gd name="T48" fmla="*/ 3 w 491"/>
                <a:gd name="T49" fmla="*/ 2 h 186"/>
                <a:gd name="T50" fmla="*/ 4 w 491"/>
                <a:gd name="T51" fmla="*/ 2 h 186"/>
                <a:gd name="T52" fmla="*/ 4 w 491"/>
                <a:gd name="T53" fmla="*/ 2 h 186"/>
                <a:gd name="T54" fmla="*/ 4 w 491"/>
                <a:gd name="T55" fmla="*/ 2 h 186"/>
                <a:gd name="T56" fmla="*/ 4 w 491"/>
                <a:gd name="T57" fmla="*/ 2 h 186"/>
                <a:gd name="T58" fmla="*/ 4 w 491"/>
                <a:gd name="T59" fmla="*/ 2 h 186"/>
                <a:gd name="T60" fmla="*/ 4 w 491"/>
                <a:gd name="T61" fmla="*/ 2 h 186"/>
                <a:gd name="T62" fmla="*/ 4 w 491"/>
                <a:gd name="T63" fmla="*/ 2 h 186"/>
                <a:gd name="T64" fmla="*/ 5 w 491"/>
                <a:gd name="T65" fmla="*/ 2 h 186"/>
                <a:gd name="T66" fmla="*/ 7 w 491"/>
                <a:gd name="T67" fmla="*/ 0 h 186"/>
                <a:gd name="T68" fmla="*/ 7 w 491"/>
                <a:gd name="T69" fmla="*/ 0 h 186"/>
                <a:gd name="T70" fmla="*/ 9 w 491"/>
                <a:gd name="T71" fmla="*/ 2 h 186"/>
                <a:gd name="T72" fmla="*/ 10 w 491"/>
                <a:gd name="T73" fmla="*/ 2 h 186"/>
                <a:gd name="T74" fmla="*/ 11 w 491"/>
                <a:gd name="T75" fmla="*/ 2 h 186"/>
                <a:gd name="T76" fmla="*/ 12 w 491"/>
                <a:gd name="T77" fmla="*/ 2 h 186"/>
                <a:gd name="T78" fmla="*/ 13 w 491"/>
                <a:gd name="T79" fmla="*/ 2 h 186"/>
                <a:gd name="T80" fmla="*/ 13 w 491"/>
                <a:gd name="T81" fmla="*/ 2 h 186"/>
                <a:gd name="T82" fmla="*/ 13 w 491"/>
                <a:gd name="T83" fmla="*/ 2 h 186"/>
                <a:gd name="T84" fmla="*/ 14 w 491"/>
                <a:gd name="T85" fmla="*/ 2 h 186"/>
                <a:gd name="T86" fmla="*/ 14 w 491"/>
                <a:gd name="T87" fmla="*/ 2 h 186"/>
                <a:gd name="T88" fmla="*/ 14 w 491"/>
                <a:gd name="T89" fmla="*/ 2 h 186"/>
                <a:gd name="T90" fmla="*/ 14 w 491"/>
                <a:gd name="T91" fmla="*/ 2 h 1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186"/>
                <a:gd name="T140" fmla="*/ 491 w 491"/>
                <a:gd name="T141" fmla="*/ 186 h 18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186">
                  <a:moveTo>
                    <a:pt x="491" y="93"/>
                  </a:moveTo>
                  <a:lnTo>
                    <a:pt x="491" y="93"/>
                  </a:lnTo>
                  <a:lnTo>
                    <a:pt x="491" y="104"/>
                  </a:lnTo>
                  <a:lnTo>
                    <a:pt x="486" y="111"/>
                  </a:lnTo>
                  <a:lnTo>
                    <a:pt x="481" y="122"/>
                  </a:lnTo>
                  <a:lnTo>
                    <a:pt x="473" y="129"/>
                  </a:lnTo>
                  <a:lnTo>
                    <a:pt x="450" y="145"/>
                  </a:lnTo>
                  <a:lnTo>
                    <a:pt x="419" y="160"/>
                  </a:lnTo>
                  <a:lnTo>
                    <a:pt x="382" y="171"/>
                  </a:lnTo>
                  <a:lnTo>
                    <a:pt x="341" y="178"/>
                  </a:lnTo>
                  <a:lnTo>
                    <a:pt x="295" y="184"/>
                  </a:lnTo>
                  <a:lnTo>
                    <a:pt x="245" y="186"/>
                  </a:lnTo>
                  <a:lnTo>
                    <a:pt x="196" y="184"/>
                  </a:lnTo>
                  <a:lnTo>
                    <a:pt x="150" y="178"/>
                  </a:lnTo>
                  <a:lnTo>
                    <a:pt x="109" y="171"/>
                  </a:lnTo>
                  <a:lnTo>
                    <a:pt x="72" y="160"/>
                  </a:lnTo>
                  <a:lnTo>
                    <a:pt x="41" y="145"/>
                  </a:lnTo>
                  <a:lnTo>
                    <a:pt x="21" y="129"/>
                  </a:lnTo>
                  <a:lnTo>
                    <a:pt x="10" y="122"/>
                  </a:lnTo>
                  <a:lnTo>
                    <a:pt x="5" y="111"/>
                  </a:lnTo>
                  <a:lnTo>
                    <a:pt x="3" y="104"/>
                  </a:lnTo>
                  <a:lnTo>
                    <a:pt x="0" y="93"/>
                  </a:lnTo>
                  <a:lnTo>
                    <a:pt x="3" y="83"/>
                  </a:lnTo>
                  <a:lnTo>
                    <a:pt x="5" y="75"/>
                  </a:lnTo>
                  <a:lnTo>
                    <a:pt x="10" y="65"/>
                  </a:lnTo>
                  <a:lnTo>
                    <a:pt x="21" y="57"/>
                  </a:lnTo>
                  <a:lnTo>
                    <a:pt x="41" y="42"/>
                  </a:lnTo>
                  <a:lnTo>
                    <a:pt x="72" y="29"/>
                  </a:lnTo>
                  <a:lnTo>
                    <a:pt x="109" y="16"/>
                  </a:lnTo>
                  <a:lnTo>
                    <a:pt x="150" y="8"/>
                  </a:lnTo>
                  <a:lnTo>
                    <a:pt x="196" y="3"/>
                  </a:lnTo>
                  <a:lnTo>
                    <a:pt x="245" y="0"/>
                  </a:lnTo>
                  <a:lnTo>
                    <a:pt x="295" y="3"/>
                  </a:lnTo>
                  <a:lnTo>
                    <a:pt x="341" y="8"/>
                  </a:lnTo>
                  <a:lnTo>
                    <a:pt x="382" y="16"/>
                  </a:lnTo>
                  <a:lnTo>
                    <a:pt x="419" y="29"/>
                  </a:lnTo>
                  <a:lnTo>
                    <a:pt x="450" y="42"/>
                  </a:lnTo>
                  <a:lnTo>
                    <a:pt x="473" y="57"/>
                  </a:lnTo>
                  <a:lnTo>
                    <a:pt x="481" y="65"/>
                  </a:lnTo>
                  <a:lnTo>
                    <a:pt x="486" y="75"/>
                  </a:lnTo>
                  <a:lnTo>
                    <a:pt x="491" y="83"/>
                  </a:lnTo>
                  <a:lnTo>
                    <a:pt x="491" y="93"/>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372" name="Freeform 86"/>
            <p:cNvSpPr>
              <a:spLocks/>
            </p:cNvSpPr>
            <p:nvPr/>
          </p:nvSpPr>
          <p:spPr bwMode="auto">
            <a:xfrm>
              <a:off x="2849" y="1988"/>
              <a:ext cx="49" cy="17"/>
            </a:xfrm>
            <a:custGeom>
              <a:avLst/>
              <a:gdLst>
                <a:gd name="T0" fmla="*/ 0 w 54"/>
                <a:gd name="T1" fmla="*/ 0 h 21"/>
                <a:gd name="T2" fmla="*/ 5 w 54"/>
                <a:gd name="T3" fmla="*/ 2 h 21"/>
                <a:gd name="T4" fmla="*/ 5 w 54"/>
                <a:gd name="T5" fmla="*/ 2 h 21"/>
                <a:gd name="T6" fmla="*/ 5 w 54"/>
                <a:gd name="T7" fmla="*/ 2 h 21"/>
                <a:gd name="T8" fmla="*/ 5 w 54"/>
                <a:gd name="T9" fmla="*/ 2 h 21"/>
                <a:gd name="T10" fmla="*/ 5 w 54"/>
                <a:gd name="T11" fmla="*/ 2 h 21"/>
                <a:gd name="T12" fmla="*/ 5 w 54"/>
                <a:gd name="T13" fmla="*/ 2 h 21"/>
                <a:gd name="T14" fmla="*/ 5 w 54"/>
                <a:gd name="T15" fmla="*/ 2 h 21"/>
                <a:gd name="T16" fmla="*/ 5 w 54"/>
                <a:gd name="T17" fmla="*/ 2 h 21"/>
                <a:gd name="T18" fmla="*/ 0 w 54"/>
                <a:gd name="T19" fmla="*/ 0 h 21"/>
                <a:gd name="T20" fmla="*/ 0 w 54"/>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0" y="0"/>
                  </a:moveTo>
                  <a:lnTo>
                    <a:pt x="10" y="21"/>
                  </a:lnTo>
                  <a:lnTo>
                    <a:pt x="23" y="21"/>
                  </a:lnTo>
                  <a:lnTo>
                    <a:pt x="51" y="21"/>
                  </a:lnTo>
                  <a:lnTo>
                    <a:pt x="54" y="18"/>
                  </a:lnTo>
                  <a:lnTo>
                    <a:pt x="49" y="15"/>
                  </a:lnTo>
                  <a:lnTo>
                    <a:pt x="31"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373" name="Freeform 87"/>
            <p:cNvSpPr>
              <a:spLocks/>
            </p:cNvSpPr>
            <p:nvPr/>
          </p:nvSpPr>
          <p:spPr bwMode="auto">
            <a:xfrm>
              <a:off x="1106" y="3269"/>
              <a:ext cx="271" cy="21"/>
            </a:xfrm>
            <a:custGeom>
              <a:avLst/>
              <a:gdLst>
                <a:gd name="T0" fmla="*/ 0 w 302"/>
                <a:gd name="T1" fmla="*/ 2 h 26"/>
                <a:gd name="T2" fmla="*/ 4 w 302"/>
                <a:gd name="T3" fmla="*/ 0 h 26"/>
                <a:gd name="T4" fmla="*/ 8 w 302"/>
                <a:gd name="T5" fmla="*/ 0 h 26"/>
                <a:gd name="T6" fmla="*/ 9 w 302"/>
                <a:gd name="T7" fmla="*/ 2 h 26"/>
                <a:gd name="T8" fmla="*/ 0 w 302"/>
                <a:gd name="T9" fmla="*/ 2 h 26"/>
                <a:gd name="T10" fmla="*/ 0 w 302"/>
                <a:gd name="T11" fmla="*/ 2 h 26"/>
                <a:gd name="T12" fmla="*/ 0 60000 65536"/>
                <a:gd name="T13" fmla="*/ 0 60000 65536"/>
                <a:gd name="T14" fmla="*/ 0 60000 65536"/>
                <a:gd name="T15" fmla="*/ 0 60000 65536"/>
                <a:gd name="T16" fmla="*/ 0 60000 65536"/>
                <a:gd name="T17" fmla="*/ 0 60000 65536"/>
                <a:gd name="T18" fmla="*/ 0 w 302"/>
                <a:gd name="T19" fmla="*/ 0 h 26"/>
                <a:gd name="T20" fmla="*/ 302 w 302"/>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302" h="26">
                  <a:moveTo>
                    <a:pt x="0" y="26"/>
                  </a:moveTo>
                  <a:lnTo>
                    <a:pt x="31" y="0"/>
                  </a:lnTo>
                  <a:lnTo>
                    <a:pt x="269" y="0"/>
                  </a:lnTo>
                  <a:lnTo>
                    <a:pt x="302" y="26"/>
                  </a:lnTo>
                  <a:lnTo>
                    <a:pt x="0" y="26"/>
                  </a:lnTo>
                  <a:close/>
                </a:path>
              </a:pathLst>
            </a:custGeom>
            <a:solidFill>
              <a:srgbClr val="CCCCCC"/>
            </a:solidFill>
            <a:ln w="7938">
              <a:solidFill>
                <a:srgbClr val="000000"/>
              </a:solidFill>
              <a:round/>
              <a:headEnd/>
              <a:tailEnd/>
            </a:ln>
          </p:spPr>
          <p:txBody>
            <a:bodyPr/>
            <a:lstStyle/>
            <a:p>
              <a:endParaRPr lang="zh-CN" altLang="en-US"/>
            </a:p>
          </p:txBody>
        </p:sp>
        <p:sp>
          <p:nvSpPr>
            <p:cNvPr id="99374" name="Rectangle 88"/>
            <p:cNvSpPr>
              <a:spLocks noChangeArrowheads="1"/>
            </p:cNvSpPr>
            <p:nvPr/>
          </p:nvSpPr>
          <p:spPr bwMode="auto">
            <a:xfrm>
              <a:off x="1106" y="3290"/>
              <a:ext cx="271" cy="49"/>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75" name="Rectangle 89"/>
            <p:cNvSpPr>
              <a:spLocks noChangeArrowheads="1"/>
            </p:cNvSpPr>
            <p:nvPr/>
          </p:nvSpPr>
          <p:spPr bwMode="auto">
            <a:xfrm>
              <a:off x="1097" y="3361"/>
              <a:ext cx="290" cy="10"/>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76" name="Freeform 90"/>
            <p:cNvSpPr>
              <a:spLocks/>
            </p:cNvSpPr>
            <p:nvPr/>
          </p:nvSpPr>
          <p:spPr bwMode="auto">
            <a:xfrm>
              <a:off x="1097" y="3339"/>
              <a:ext cx="290" cy="22"/>
            </a:xfrm>
            <a:custGeom>
              <a:avLst/>
              <a:gdLst>
                <a:gd name="T0" fmla="*/ 0 w 323"/>
                <a:gd name="T1" fmla="*/ 2 h 28"/>
                <a:gd name="T2" fmla="*/ 4 w 323"/>
                <a:gd name="T3" fmla="*/ 0 h 28"/>
                <a:gd name="T4" fmla="*/ 9 w 323"/>
                <a:gd name="T5" fmla="*/ 0 h 28"/>
                <a:gd name="T6" fmla="*/ 10 w 323"/>
                <a:gd name="T7" fmla="*/ 2 h 28"/>
                <a:gd name="T8" fmla="*/ 0 w 323"/>
                <a:gd name="T9" fmla="*/ 2 h 28"/>
                <a:gd name="T10" fmla="*/ 0 w 323"/>
                <a:gd name="T11" fmla="*/ 2 h 28"/>
                <a:gd name="T12" fmla="*/ 0 60000 65536"/>
                <a:gd name="T13" fmla="*/ 0 60000 65536"/>
                <a:gd name="T14" fmla="*/ 0 60000 65536"/>
                <a:gd name="T15" fmla="*/ 0 60000 65536"/>
                <a:gd name="T16" fmla="*/ 0 60000 65536"/>
                <a:gd name="T17" fmla="*/ 0 60000 65536"/>
                <a:gd name="T18" fmla="*/ 0 w 323"/>
                <a:gd name="T19" fmla="*/ 0 h 28"/>
                <a:gd name="T20" fmla="*/ 323 w 323"/>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23" h="28">
                  <a:moveTo>
                    <a:pt x="0" y="28"/>
                  </a:moveTo>
                  <a:lnTo>
                    <a:pt x="36" y="0"/>
                  </a:lnTo>
                  <a:lnTo>
                    <a:pt x="286" y="0"/>
                  </a:lnTo>
                  <a:lnTo>
                    <a:pt x="323" y="28"/>
                  </a:lnTo>
                  <a:lnTo>
                    <a:pt x="0" y="28"/>
                  </a:lnTo>
                  <a:close/>
                </a:path>
              </a:pathLst>
            </a:custGeom>
            <a:solidFill>
              <a:srgbClr val="CCCCCC"/>
            </a:solidFill>
            <a:ln w="7938">
              <a:solidFill>
                <a:srgbClr val="000000"/>
              </a:solidFill>
              <a:round/>
              <a:headEnd/>
              <a:tailEnd/>
            </a:ln>
          </p:spPr>
          <p:txBody>
            <a:bodyPr/>
            <a:lstStyle/>
            <a:p>
              <a:endParaRPr lang="zh-CN" altLang="en-US"/>
            </a:p>
          </p:txBody>
        </p:sp>
        <p:sp>
          <p:nvSpPr>
            <p:cNvPr id="99377" name="Freeform 91"/>
            <p:cNvSpPr>
              <a:spLocks/>
            </p:cNvSpPr>
            <p:nvPr/>
          </p:nvSpPr>
          <p:spPr bwMode="auto">
            <a:xfrm>
              <a:off x="1146" y="3154"/>
              <a:ext cx="192" cy="17"/>
            </a:xfrm>
            <a:custGeom>
              <a:avLst/>
              <a:gdLst>
                <a:gd name="T0" fmla="*/ 0 w 214"/>
                <a:gd name="T1" fmla="*/ 2 h 21"/>
                <a:gd name="T2" fmla="*/ 4 w 214"/>
                <a:gd name="T3" fmla="*/ 0 h 21"/>
                <a:gd name="T4" fmla="*/ 5 w 214"/>
                <a:gd name="T5" fmla="*/ 0 h 21"/>
                <a:gd name="T6" fmla="*/ 6 w 214"/>
                <a:gd name="T7" fmla="*/ 2 h 21"/>
                <a:gd name="T8" fmla="*/ 0 w 214"/>
                <a:gd name="T9" fmla="*/ 2 h 21"/>
                <a:gd name="T10" fmla="*/ 0 w 214"/>
                <a:gd name="T11" fmla="*/ 2 h 21"/>
                <a:gd name="T12" fmla="*/ 0 60000 65536"/>
                <a:gd name="T13" fmla="*/ 0 60000 65536"/>
                <a:gd name="T14" fmla="*/ 0 60000 65536"/>
                <a:gd name="T15" fmla="*/ 0 60000 65536"/>
                <a:gd name="T16" fmla="*/ 0 60000 65536"/>
                <a:gd name="T17" fmla="*/ 0 60000 65536"/>
                <a:gd name="T18" fmla="*/ 0 w 214"/>
                <a:gd name="T19" fmla="*/ 0 h 21"/>
                <a:gd name="T20" fmla="*/ 214 w 214"/>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4" h="21">
                  <a:moveTo>
                    <a:pt x="0" y="21"/>
                  </a:moveTo>
                  <a:lnTo>
                    <a:pt x="23" y="0"/>
                  </a:lnTo>
                  <a:lnTo>
                    <a:pt x="188" y="0"/>
                  </a:lnTo>
                  <a:lnTo>
                    <a:pt x="214" y="21"/>
                  </a:lnTo>
                  <a:lnTo>
                    <a:pt x="0" y="21"/>
                  </a:lnTo>
                  <a:close/>
                </a:path>
              </a:pathLst>
            </a:custGeom>
            <a:solidFill>
              <a:srgbClr val="CCCCCC"/>
            </a:solidFill>
            <a:ln w="7938">
              <a:solidFill>
                <a:srgbClr val="000000"/>
              </a:solidFill>
              <a:round/>
              <a:headEnd/>
              <a:tailEnd/>
            </a:ln>
          </p:spPr>
          <p:txBody>
            <a:bodyPr/>
            <a:lstStyle/>
            <a:p>
              <a:endParaRPr lang="zh-CN" altLang="en-US"/>
            </a:p>
          </p:txBody>
        </p:sp>
        <p:sp>
          <p:nvSpPr>
            <p:cNvPr id="99378" name="Rectangle 92"/>
            <p:cNvSpPr>
              <a:spLocks noChangeArrowheads="1"/>
            </p:cNvSpPr>
            <p:nvPr/>
          </p:nvSpPr>
          <p:spPr bwMode="auto">
            <a:xfrm>
              <a:off x="1146" y="3171"/>
              <a:ext cx="192" cy="111"/>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79" name="Rectangle 93"/>
            <p:cNvSpPr>
              <a:spLocks noChangeArrowheads="1"/>
            </p:cNvSpPr>
            <p:nvPr/>
          </p:nvSpPr>
          <p:spPr bwMode="auto">
            <a:xfrm>
              <a:off x="1161" y="3184"/>
              <a:ext cx="159" cy="85"/>
            </a:xfrm>
            <a:prstGeom prst="rect">
              <a:avLst/>
            </a:prstGeom>
            <a:solidFill>
              <a:srgbClr val="FFFFFF"/>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80" name="Freeform 94"/>
            <p:cNvSpPr>
              <a:spLocks/>
            </p:cNvSpPr>
            <p:nvPr/>
          </p:nvSpPr>
          <p:spPr bwMode="auto">
            <a:xfrm>
              <a:off x="2694" y="3273"/>
              <a:ext cx="271" cy="23"/>
            </a:xfrm>
            <a:custGeom>
              <a:avLst/>
              <a:gdLst>
                <a:gd name="T0" fmla="*/ 0 w 302"/>
                <a:gd name="T1" fmla="*/ 2 h 29"/>
                <a:gd name="T2" fmla="*/ 4 w 302"/>
                <a:gd name="T3" fmla="*/ 0 h 29"/>
                <a:gd name="T4" fmla="*/ 8 w 302"/>
                <a:gd name="T5" fmla="*/ 0 h 29"/>
                <a:gd name="T6" fmla="*/ 9 w 302"/>
                <a:gd name="T7" fmla="*/ 2 h 29"/>
                <a:gd name="T8" fmla="*/ 0 w 302"/>
                <a:gd name="T9" fmla="*/ 2 h 29"/>
                <a:gd name="T10" fmla="*/ 0 w 302"/>
                <a:gd name="T11" fmla="*/ 2 h 29"/>
                <a:gd name="T12" fmla="*/ 0 60000 65536"/>
                <a:gd name="T13" fmla="*/ 0 60000 65536"/>
                <a:gd name="T14" fmla="*/ 0 60000 65536"/>
                <a:gd name="T15" fmla="*/ 0 60000 65536"/>
                <a:gd name="T16" fmla="*/ 0 60000 65536"/>
                <a:gd name="T17" fmla="*/ 0 60000 65536"/>
                <a:gd name="T18" fmla="*/ 0 w 302"/>
                <a:gd name="T19" fmla="*/ 0 h 29"/>
                <a:gd name="T20" fmla="*/ 302 w 302"/>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02" h="29">
                  <a:moveTo>
                    <a:pt x="0" y="29"/>
                  </a:moveTo>
                  <a:lnTo>
                    <a:pt x="31" y="0"/>
                  </a:lnTo>
                  <a:lnTo>
                    <a:pt x="268" y="0"/>
                  </a:lnTo>
                  <a:lnTo>
                    <a:pt x="302" y="29"/>
                  </a:lnTo>
                  <a:lnTo>
                    <a:pt x="0" y="29"/>
                  </a:lnTo>
                  <a:close/>
                </a:path>
              </a:pathLst>
            </a:custGeom>
            <a:solidFill>
              <a:srgbClr val="CCCCCC"/>
            </a:solidFill>
            <a:ln w="7938">
              <a:solidFill>
                <a:srgbClr val="000000"/>
              </a:solidFill>
              <a:round/>
              <a:headEnd/>
              <a:tailEnd/>
            </a:ln>
          </p:spPr>
          <p:txBody>
            <a:bodyPr/>
            <a:lstStyle/>
            <a:p>
              <a:endParaRPr lang="zh-CN" altLang="en-US"/>
            </a:p>
          </p:txBody>
        </p:sp>
        <p:sp>
          <p:nvSpPr>
            <p:cNvPr id="99381" name="Rectangle 95"/>
            <p:cNvSpPr>
              <a:spLocks noChangeArrowheads="1"/>
            </p:cNvSpPr>
            <p:nvPr/>
          </p:nvSpPr>
          <p:spPr bwMode="auto">
            <a:xfrm>
              <a:off x="2694" y="3296"/>
              <a:ext cx="271" cy="49"/>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82" name="Rectangle 96"/>
            <p:cNvSpPr>
              <a:spLocks noChangeArrowheads="1"/>
            </p:cNvSpPr>
            <p:nvPr/>
          </p:nvSpPr>
          <p:spPr bwMode="auto">
            <a:xfrm>
              <a:off x="2684" y="3367"/>
              <a:ext cx="290" cy="10"/>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83" name="Freeform 97"/>
            <p:cNvSpPr>
              <a:spLocks/>
            </p:cNvSpPr>
            <p:nvPr/>
          </p:nvSpPr>
          <p:spPr bwMode="auto">
            <a:xfrm>
              <a:off x="2684" y="3345"/>
              <a:ext cx="290" cy="22"/>
            </a:xfrm>
            <a:custGeom>
              <a:avLst/>
              <a:gdLst>
                <a:gd name="T0" fmla="*/ 0 w 323"/>
                <a:gd name="T1" fmla="*/ 2 h 28"/>
                <a:gd name="T2" fmla="*/ 4 w 323"/>
                <a:gd name="T3" fmla="*/ 0 h 28"/>
                <a:gd name="T4" fmla="*/ 9 w 323"/>
                <a:gd name="T5" fmla="*/ 0 h 28"/>
                <a:gd name="T6" fmla="*/ 10 w 323"/>
                <a:gd name="T7" fmla="*/ 2 h 28"/>
                <a:gd name="T8" fmla="*/ 0 w 323"/>
                <a:gd name="T9" fmla="*/ 2 h 28"/>
                <a:gd name="T10" fmla="*/ 0 w 323"/>
                <a:gd name="T11" fmla="*/ 2 h 28"/>
                <a:gd name="T12" fmla="*/ 0 60000 65536"/>
                <a:gd name="T13" fmla="*/ 0 60000 65536"/>
                <a:gd name="T14" fmla="*/ 0 60000 65536"/>
                <a:gd name="T15" fmla="*/ 0 60000 65536"/>
                <a:gd name="T16" fmla="*/ 0 60000 65536"/>
                <a:gd name="T17" fmla="*/ 0 60000 65536"/>
                <a:gd name="T18" fmla="*/ 0 w 323"/>
                <a:gd name="T19" fmla="*/ 0 h 28"/>
                <a:gd name="T20" fmla="*/ 323 w 323"/>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23" h="28">
                  <a:moveTo>
                    <a:pt x="0" y="28"/>
                  </a:moveTo>
                  <a:lnTo>
                    <a:pt x="37" y="0"/>
                  </a:lnTo>
                  <a:lnTo>
                    <a:pt x="287" y="0"/>
                  </a:lnTo>
                  <a:lnTo>
                    <a:pt x="323" y="28"/>
                  </a:lnTo>
                  <a:lnTo>
                    <a:pt x="0" y="28"/>
                  </a:lnTo>
                  <a:close/>
                </a:path>
              </a:pathLst>
            </a:custGeom>
            <a:solidFill>
              <a:srgbClr val="CCCCCC"/>
            </a:solidFill>
            <a:ln w="7938">
              <a:solidFill>
                <a:srgbClr val="000000"/>
              </a:solidFill>
              <a:round/>
              <a:headEnd/>
              <a:tailEnd/>
            </a:ln>
          </p:spPr>
          <p:txBody>
            <a:bodyPr/>
            <a:lstStyle/>
            <a:p>
              <a:endParaRPr lang="zh-CN" altLang="en-US"/>
            </a:p>
          </p:txBody>
        </p:sp>
        <p:sp>
          <p:nvSpPr>
            <p:cNvPr id="99384" name="Freeform 98"/>
            <p:cNvSpPr>
              <a:spLocks/>
            </p:cNvSpPr>
            <p:nvPr/>
          </p:nvSpPr>
          <p:spPr bwMode="auto">
            <a:xfrm>
              <a:off x="2733" y="3161"/>
              <a:ext cx="192" cy="15"/>
            </a:xfrm>
            <a:custGeom>
              <a:avLst/>
              <a:gdLst>
                <a:gd name="T0" fmla="*/ 0 w 214"/>
                <a:gd name="T1" fmla="*/ 2 h 20"/>
                <a:gd name="T2" fmla="*/ 4 w 214"/>
                <a:gd name="T3" fmla="*/ 0 h 20"/>
                <a:gd name="T4" fmla="*/ 5 w 214"/>
                <a:gd name="T5" fmla="*/ 0 h 20"/>
                <a:gd name="T6" fmla="*/ 6 w 214"/>
                <a:gd name="T7" fmla="*/ 2 h 20"/>
                <a:gd name="T8" fmla="*/ 0 w 214"/>
                <a:gd name="T9" fmla="*/ 2 h 20"/>
                <a:gd name="T10" fmla="*/ 0 w 214"/>
                <a:gd name="T11" fmla="*/ 2 h 20"/>
                <a:gd name="T12" fmla="*/ 0 60000 65536"/>
                <a:gd name="T13" fmla="*/ 0 60000 65536"/>
                <a:gd name="T14" fmla="*/ 0 60000 65536"/>
                <a:gd name="T15" fmla="*/ 0 60000 65536"/>
                <a:gd name="T16" fmla="*/ 0 60000 65536"/>
                <a:gd name="T17" fmla="*/ 0 60000 65536"/>
                <a:gd name="T18" fmla="*/ 0 w 214"/>
                <a:gd name="T19" fmla="*/ 0 h 20"/>
                <a:gd name="T20" fmla="*/ 214 w 214"/>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214" h="20">
                  <a:moveTo>
                    <a:pt x="0" y="20"/>
                  </a:moveTo>
                  <a:lnTo>
                    <a:pt x="23" y="0"/>
                  </a:lnTo>
                  <a:lnTo>
                    <a:pt x="191" y="0"/>
                  </a:lnTo>
                  <a:lnTo>
                    <a:pt x="214" y="20"/>
                  </a:lnTo>
                  <a:lnTo>
                    <a:pt x="0" y="20"/>
                  </a:lnTo>
                  <a:close/>
                </a:path>
              </a:pathLst>
            </a:custGeom>
            <a:solidFill>
              <a:srgbClr val="CCCCCC"/>
            </a:solidFill>
            <a:ln w="7938">
              <a:solidFill>
                <a:srgbClr val="000000"/>
              </a:solidFill>
              <a:round/>
              <a:headEnd/>
              <a:tailEnd/>
            </a:ln>
          </p:spPr>
          <p:txBody>
            <a:bodyPr/>
            <a:lstStyle/>
            <a:p>
              <a:endParaRPr lang="zh-CN" altLang="en-US"/>
            </a:p>
          </p:txBody>
        </p:sp>
        <p:sp>
          <p:nvSpPr>
            <p:cNvPr id="99385" name="Rectangle 99"/>
            <p:cNvSpPr>
              <a:spLocks noChangeArrowheads="1"/>
            </p:cNvSpPr>
            <p:nvPr/>
          </p:nvSpPr>
          <p:spPr bwMode="auto">
            <a:xfrm>
              <a:off x="2733" y="3176"/>
              <a:ext cx="192" cy="112"/>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86" name="Rectangle 100"/>
            <p:cNvSpPr>
              <a:spLocks noChangeArrowheads="1"/>
            </p:cNvSpPr>
            <p:nvPr/>
          </p:nvSpPr>
          <p:spPr bwMode="auto">
            <a:xfrm>
              <a:off x="2749" y="3188"/>
              <a:ext cx="157" cy="88"/>
            </a:xfrm>
            <a:prstGeom prst="rect">
              <a:avLst/>
            </a:prstGeom>
            <a:solidFill>
              <a:srgbClr val="FFFFFF"/>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87" name="Freeform 101"/>
            <p:cNvSpPr>
              <a:spLocks/>
            </p:cNvSpPr>
            <p:nvPr/>
          </p:nvSpPr>
          <p:spPr bwMode="auto">
            <a:xfrm>
              <a:off x="1097" y="2091"/>
              <a:ext cx="271" cy="21"/>
            </a:xfrm>
            <a:custGeom>
              <a:avLst/>
              <a:gdLst>
                <a:gd name="T0" fmla="*/ 0 w 302"/>
                <a:gd name="T1" fmla="*/ 2 h 26"/>
                <a:gd name="T2" fmla="*/ 4 w 302"/>
                <a:gd name="T3" fmla="*/ 0 h 26"/>
                <a:gd name="T4" fmla="*/ 8 w 302"/>
                <a:gd name="T5" fmla="*/ 0 h 26"/>
                <a:gd name="T6" fmla="*/ 9 w 302"/>
                <a:gd name="T7" fmla="*/ 2 h 26"/>
                <a:gd name="T8" fmla="*/ 0 w 302"/>
                <a:gd name="T9" fmla="*/ 2 h 26"/>
                <a:gd name="T10" fmla="*/ 0 w 302"/>
                <a:gd name="T11" fmla="*/ 2 h 26"/>
                <a:gd name="T12" fmla="*/ 0 60000 65536"/>
                <a:gd name="T13" fmla="*/ 0 60000 65536"/>
                <a:gd name="T14" fmla="*/ 0 60000 65536"/>
                <a:gd name="T15" fmla="*/ 0 60000 65536"/>
                <a:gd name="T16" fmla="*/ 0 60000 65536"/>
                <a:gd name="T17" fmla="*/ 0 60000 65536"/>
                <a:gd name="T18" fmla="*/ 0 w 302"/>
                <a:gd name="T19" fmla="*/ 0 h 26"/>
                <a:gd name="T20" fmla="*/ 302 w 302"/>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302" h="26">
                  <a:moveTo>
                    <a:pt x="0" y="26"/>
                  </a:moveTo>
                  <a:lnTo>
                    <a:pt x="31" y="0"/>
                  </a:lnTo>
                  <a:lnTo>
                    <a:pt x="271" y="0"/>
                  </a:lnTo>
                  <a:lnTo>
                    <a:pt x="302" y="26"/>
                  </a:lnTo>
                  <a:lnTo>
                    <a:pt x="0" y="26"/>
                  </a:lnTo>
                  <a:close/>
                </a:path>
              </a:pathLst>
            </a:custGeom>
            <a:solidFill>
              <a:srgbClr val="CCCCCC"/>
            </a:solidFill>
            <a:ln w="7938">
              <a:solidFill>
                <a:srgbClr val="000000"/>
              </a:solidFill>
              <a:round/>
              <a:headEnd/>
              <a:tailEnd/>
            </a:ln>
          </p:spPr>
          <p:txBody>
            <a:bodyPr/>
            <a:lstStyle/>
            <a:p>
              <a:endParaRPr lang="zh-CN" altLang="en-US"/>
            </a:p>
          </p:txBody>
        </p:sp>
        <p:sp>
          <p:nvSpPr>
            <p:cNvPr id="99388" name="Rectangle 102"/>
            <p:cNvSpPr>
              <a:spLocks noChangeArrowheads="1"/>
            </p:cNvSpPr>
            <p:nvPr/>
          </p:nvSpPr>
          <p:spPr bwMode="auto">
            <a:xfrm>
              <a:off x="1097" y="2112"/>
              <a:ext cx="271" cy="50"/>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89" name="Rectangle 103"/>
            <p:cNvSpPr>
              <a:spLocks noChangeArrowheads="1"/>
            </p:cNvSpPr>
            <p:nvPr/>
          </p:nvSpPr>
          <p:spPr bwMode="auto">
            <a:xfrm>
              <a:off x="1090" y="2184"/>
              <a:ext cx="287" cy="9"/>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90" name="Freeform 104"/>
            <p:cNvSpPr>
              <a:spLocks/>
            </p:cNvSpPr>
            <p:nvPr/>
          </p:nvSpPr>
          <p:spPr bwMode="auto">
            <a:xfrm>
              <a:off x="1090" y="2162"/>
              <a:ext cx="287" cy="22"/>
            </a:xfrm>
            <a:custGeom>
              <a:avLst/>
              <a:gdLst>
                <a:gd name="T0" fmla="*/ 0 w 320"/>
                <a:gd name="T1" fmla="*/ 2 h 28"/>
                <a:gd name="T2" fmla="*/ 4 w 320"/>
                <a:gd name="T3" fmla="*/ 0 h 28"/>
                <a:gd name="T4" fmla="*/ 9 w 320"/>
                <a:gd name="T5" fmla="*/ 0 h 28"/>
                <a:gd name="T6" fmla="*/ 10 w 320"/>
                <a:gd name="T7" fmla="*/ 2 h 28"/>
                <a:gd name="T8" fmla="*/ 0 w 320"/>
                <a:gd name="T9" fmla="*/ 2 h 28"/>
                <a:gd name="T10" fmla="*/ 0 w 320"/>
                <a:gd name="T11" fmla="*/ 2 h 28"/>
                <a:gd name="T12" fmla="*/ 0 60000 65536"/>
                <a:gd name="T13" fmla="*/ 0 60000 65536"/>
                <a:gd name="T14" fmla="*/ 0 60000 65536"/>
                <a:gd name="T15" fmla="*/ 0 60000 65536"/>
                <a:gd name="T16" fmla="*/ 0 60000 65536"/>
                <a:gd name="T17" fmla="*/ 0 60000 65536"/>
                <a:gd name="T18" fmla="*/ 0 w 320"/>
                <a:gd name="T19" fmla="*/ 0 h 28"/>
                <a:gd name="T20" fmla="*/ 320 w 320"/>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20" h="28">
                  <a:moveTo>
                    <a:pt x="0" y="28"/>
                  </a:moveTo>
                  <a:lnTo>
                    <a:pt x="33" y="0"/>
                  </a:lnTo>
                  <a:lnTo>
                    <a:pt x="287" y="0"/>
                  </a:lnTo>
                  <a:lnTo>
                    <a:pt x="320" y="28"/>
                  </a:lnTo>
                  <a:lnTo>
                    <a:pt x="0" y="28"/>
                  </a:lnTo>
                  <a:close/>
                </a:path>
              </a:pathLst>
            </a:custGeom>
            <a:solidFill>
              <a:srgbClr val="CCCCCC"/>
            </a:solidFill>
            <a:ln w="7938">
              <a:solidFill>
                <a:srgbClr val="000000"/>
              </a:solidFill>
              <a:round/>
              <a:headEnd/>
              <a:tailEnd/>
            </a:ln>
          </p:spPr>
          <p:txBody>
            <a:bodyPr/>
            <a:lstStyle/>
            <a:p>
              <a:endParaRPr lang="zh-CN" altLang="en-US"/>
            </a:p>
          </p:txBody>
        </p:sp>
        <p:sp>
          <p:nvSpPr>
            <p:cNvPr id="99391" name="Freeform 105"/>
            <p:cNvSpPr>
              <a:spLocks/>
            </p:cNvSpPr>
            <p:nvPr/>
          </p:nvSpPr>
          <p:spPr bwMode="auto">
            <a:xfrm>
              <a:off x="1136" y="1978"/>
              <a:ext cx="193" cy="16"/>
            </a:xfrm>
            <a:custGeom>
              <a:avLst/>
              <a:gdLst>
                <a:gd name="T0" fmla="*/ 0 w 214"/>
                <a:gd name="T1" fmla="*/ 2 h 21"/>
                <a:gd name="T2" fmla="*/ 5 w 214"/>
                <a:gd name="T3" fmla="*/ 0 h 21"/>
                <a:gd name="T4" fmla="*/ 6 w 214"/>
                <a:gd name="T5" fmla="*/ 0 h 21"/>
                <a:gd name="T6" fmla="*/ 7 w 214"/>
                <a:gd name="T7" fmla="*/ 2 h 21"/>
                <a:gd name="T8" fmla="*/ 0 w 214"/>
                <a:gd name="T9" fmla="*/ 2 h 21"/>
                <a:gd name="T10" fmla="*/ 0 w 214"/>
                <a:gd name="T11" fmla="*/ 2 h 21"/>
                <a:gd name="T12" fmla="*/ 0 60000 65536"/>
                <a:gd name="T13" fmla="*/ 0 60000 65536"/>
                <a:gd name="T14" fmla="*/ 0 60000 65536"/>
                <a:gd name="T15" fmla="*/ 0 60000 65536"/>
                <a:gd name="T16" fmla="*/ 0 60000 65536"/>
                <a:gd name="T17" fmla="*/ 0 60000 65536"/>
                <a:gd name="T18" fmla="*/ 0 w 214"/>
                <a:gd name="T19" fmla="*/ 0 h 21"/>
                <a:gd name="T20" fmla="*/ 214 w 214"/>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4" h="21">
                  <a:moveTo>
                    <a:pt x="0" y="21"/>
                  </a:moveTo>
                  <a:lnTo>
                    <a:pt x="23" y="0"/>
                  </a:lnTo>
                  <a:lnTo>
                    <a:pt x="191" y="0"/>
                  </a:lnTo>
                  <a:lnTo>
                    <a:pt x="214" y="21"/>
                  </a:lnTo>
                  <a:lnTo>
                    <a:pt x="0" y="21"/>
                  </a:lnTo>
                  <a:close/>
                </a:path>
              </a:pathLst>
            </a:custGeom>
            <a:solidFill>
              <a:srgbClr val="CCCCCC"/>
            </a:solidFill>
            <a:ln w="7938">
              <a:solidFill>
                <a:srgbClr val="000000"/>
              </a:solidFill>
              <a:round/>
              <a:headEnd/>
              <a:tailEnd/>
            </a:ln>
          </p:spPr>
          <p:txBody>
            <a:bodyPr/>
            <a:lstStyle/>
            <a:p>
              <a:endParaRPr lang="zh-CN" altLang="en-US"/>
            </a:p>
          </p:txBody>
        </p:sp>
        <p:sp>
          <p:nvSpPr>
            <p:cNvPr id="99392" name="Rectangle 106"/>
            <p:cNvSpPr>
              <a:spLocks noChangeArrowheads="1"/>
            </p:cNvSpPr>
            <p:nvPr/>
          </p:nvSpPr>
          <p:spPr bwMode="auto">
            <a:xfrm>
              <a:off x="1136" y="1994"/>
              <a:ext cx="193" cy="112"/>
            </a:xfrm>
            <a:prstGeom prst="rect">
              <a:avLst/>
            </a:prstGeom>
            <a:solidFill>
              <a:srgbClr val="A6A6A6"/>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93" name="Rectangle 107"/>
            <p:cNvSpPr>
              <a:spLocks noChangeArrowheads="1"/>
            </p:cNvSpPr>
            <p:nvPr/>
          </p:nvSpPr>
          <p:spPr bwMode="auto">
            <a:xfrm>
              <a:off x="1155" y="2006"/>
              <a:ext cx="158" cy="85"/>
            </a:xfrm>
            <a:prstGeom prst="rect">
              <a:avLst/>
            </a:prstGeom>
            <a:solidFill>
              <a:srgbClr val="FFFFFF"/>
            </a:solidFill>
            <a:ln w="7938">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94" name="Text Box 108"/>
            <p:cNvSpPr txBox="1">
              <a:spLocks noChangeArrowheads="1"/>
            </p:cNvSpPr>
            <p:nvPr/>
          </p:nvSpPr>
          <p:spPr bwMode="auto">
            <a:xfrm>
              <a:off x="379" y="2936"/>
              <a:ext cx="58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solidFill>
                    <a:srgbClr val="3333CC"/>
                  </a:solidFill>
                  <a:latin typeface="Arial" panose="020B0604020202020204" pitchFamily="34" charset="0"/>
                  <a:ea typeface="宋体" panose="02010600030101010101" pitchFamily="2" charset="-122"/>
                </a:rPr>
                <a:t>Host A</a:t>
              </a:r>
            </a:p>
          </p:txBody>
        </p:sp>
        <p:sp>
          <p:nvSpPr>
            <p:cNvPr id="99395" name="Text Box 109"/>
            <p:cNvSpPr txBox="1">
              <a:spLocks noChangeArrowheads="1"/>
            </p:cNvSpPr>
            <p:nvPr/>
          </p:nvSpPr>
          <p:spPr bwMode="auto">
            <a:xfrm>
              <a:off x="2722" y="2149"/>
              <a:ext cx="5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solidFill>
                    <a:srgbClr val="3333CC"/>
                  </a:solidFill>
                  <a:latin typeface="Arial" panose="020B0604020202020204" pitchFamily="34" charset="0"/>
                  <a:ea typeface="宋体" panose="02010600030101010101" pitchFamily="2" charset="-122"/>
                </a:rPr>
                <a:t>Host B</a:t>
              </a:r>
            </a:p>
          </p:txBody>
        </p:sp>
      </p:grpSp>
      <p:grpSp>
        <p:nvGrpSpPr>
          <p:cNvPr id="99334" name="Group 110"/>
          <p:cNvGrpSpPr>
            <a:grpSpLocks/>
          </p:cNvGrpSpPr>
          <p:nvPr/>
        </p:nvGrpSpPr>
        <p:grpSpPr bwMode="auto">
          <a:xfrm>
            <a:off x="1847404" y="2637679"/>
            <a:ext cx="3889375" cy="2160588"/>
            <a:chOff x="249" y="1480"/>
            <a:chExt cx="2450" cy="1361"/>
          </a:xfrm>
        </p:grpSpPr>
        <p:sp>
          <p:nvSpPr>
            <p:cNvPr id="99341" name="Oval 111"/>
            <p:cNvSpPr>
              <a:spLocks noChangeArrowheads="1"/>
            </p:cNvSpPr>
            <p:nvPr/>
          </p:nvSpPr>
          <p:spPr bwMode="auto">
            <a:xfrm>
              <a:off x="1156" y="1979"/>
              <a:ext cx="907" cy="862"/>
            </a:xfrm>
            <a:prstGeom prst="ellipse">
              <a:avLst/>
            </a:prstGeom>
            <a:solidFill>
              <a:srgbClr val="CCCC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42" name="Oval 112"/>
            <p:cNvSpPr>
              <a:spLocks noChangeArrowheads="1"/>
            </p:cNvSpPr>
            <p:nvPr/>
          </p:nvSpPr>
          <p:spPr bwMode="auto">
            <a:xfrm>
              <a:off x="2336" y="1480"/>
              <a:ext cx="363" cy="363"/>
            </a:xfrm>
            <a:prstGeom prst="ellipse">
              <a:avLst/>
            </a:prstGeom>
            <a:solidFill>
              <a:srgbClr val="CCCC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43" name="Oval 113"/>
            <p:cNvSpPr>
              <a:spLocks noChangeArrowheads="1"/>
            </p:cNvSpPr>
            <p:nvPr/>
          </p:nvSpPr>
          <p:spPr bwMode="auto">
            <a:xfrm>
              <a:off x="249" y="2341"/>
              <a:ext cx="408" cy="363"/>
            </a:xfrm>
            <a:prstGeom prst="ellipse">
              <a:avLst/>
            </a:prstGeom>
            <a:solidFill>
              <a:srgbClr val="CCCC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99335" name="Group 114"/>
          <p:cNvGrpSpPr>
            <a:grpSpLocks/>
          </p:cNvGrpSpPr>
          <p:nvPr/>
        </p:nvGrpSpPr>
        <p:grpSpPr bwMode="auto">
          <a:xfrm>
            <a:off x="6095553" y="2204293"/>
            <a:ext cx="4392612" cy="2447925"/>
            <a:chOff x="2925" y="1207"/>
            <a:chExt cx="2767" cy="1542"/>
          </a:xfrm>
        </p:grpSpPr>
        <p:sp>
          <p:nvSpPr>
            <p:cNvPr id="99338" name="Oval 115"/>
            <p:cNvSpPr>
              <a:spLocks noChangeArrowheads="1"/>
            </p:cNvSpPr>
            <p:nvPr/>
          </p:nvSpPr>
          <p:spPr bwMode="auto">
            <a:xfrm>
              <a:off x="4332" y="2205"/>
              <a:ext cx="362" cy="363"/>
            </a:xfrm>
            <a:prstGeom prst="ellipse">
              <a:avLst/>
            </a:prstGeom>
            <a:solidFill>
              <a:srgbClr val="CCCC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39" name="Oval 116"/>
            <p:cNvSpPr>
              <a:spLocks noChangeArrowheads="1"/>
            </p:cNvSpPr>
            <p:nvPr/>
          </p:nvSpPr>
          <p:spPr bwMode="auto">
            <a:xfrm>
              <a:off x="4966" y="1207"/>
              <a:ext cx="726" cy="726"/>
            </a:xfrm>
            <a:prstGeom prst="ellipse">
              <a:avLst/>
            </a:prstGeom>
            <a:solidFill>
              <a:srgbClr val="CCCC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40" name="Oval 117"/>
            <p:cNvSpPr>
              <a:spLocks noChangeArrowheads="1"/>
            </p:cNvSpPr>
            <p:nvPr/>
          </p:nvSpPr>
          <p:spPr bwMode="auto">
            <a:xfrm>
              <a:off x="2925" y="2069"/>
              <a:ext cx="726" cy="680"/>
            </a:xfrm>
            <a:prstGeom prst="ellipse">
              <a:avLst/>
            </a:prstGeom>
            <a:solidFill>
              <a:srgbClr val="CCCC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99336" name="Text Box 118"/>
          <p:cNvSpPr txBox="1">
            <a:spLocks noChangeArrowheads="1"/>
          </p:cNvSpPr>
          <p:nvPr/>
        </p:nvSpPr>
        <p:spPr bwMode="auto">
          <a:xfrm>
            <a:off x="2352228" y="5661868"/>
            <a:ext cx="2159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主机简单</a:t>
            </a:r>
            <a:r>
              <a:rPr kumimoji="0" lang="en-US" altLang="zh-CN" sz="1800">
                <a:latin typeface="Arial" panose="020B0604020202020204" pitchFamily="34" charset="0"/>
                <a:ea typeface="宋体" panose="02010600030101010101" pitchFamily="2" charset="-122"/>
              </a:rPr>
              <a:t>, </a:t>
            </a:r>
            <a:r>
              <a:rPr kumimoji="0" lang="zh-CN" altLang="en-US" sz="1800">
                <a:latin typeface="Arial" panose="020B0604020202020204" pitchFamily="34" charset="0"/>
                <a:ea typeface="宋体" panose="02010600030101010101" pitchFamily="2" charset="-122"/>
              </a:rPr>
              <a:t>网络复杂</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案例</a:t>
            </a:r>
            <a:r>
              <a:rPr kumimoji="0" lang="en-US" altLang="zh-CN" sz="1800">
                <a:latin typeface="Arial" panose="020B0604020202020204" pitchFamily="34" charset="0"/>
                <a:ea typeface="宋体" panose="02010600030101010101" pitchFamily="2" charset="-122"/>
              </a:rPr>
              <a:t>: </a:t>
            </a:r>
            <a:r>
              <a:rPr kumimoji="0" lang="zh-CN" altLang="en-US" sz="1800">
                <a:latin typeface="Arial" panose="020B0604020202020204" pitchFamily="34" charset="0"/>
                <a:ea typeface="宋体" panose="02010600030101010101" pitchFamily="2" charset="-122"/>
              </a:rPr>
              <a:t>电话网络</a:t>
            </a:r>
            <a:endParaRPr kumimoji="0" lang="en-US" altLang="zh-CN" sz="1800">
              <a:latin typeface="Arial" panose="020B0604020202020204" pitchFamily="34" charset="0"/>
              <a:ea typeface="宋体" panose="02010600030101010101" pitchFamily="2" charset="-122"/>
            </a:endParaRPr>
          </a:p>
        </p:txBody>
      </p:sp>
      <p:sp>
        <p:nvSpPr>
          <p:cNvPr id="99337" name="Text Box 119"/>
          <p:cNvSpPr txBox="1">
            <a:spLocks noChangeArrowheads="1"/>
          </p:cNvSpPr>
          <p:nvPr/>
        </p:nvSpPr>
        <p:spPr bwMode="auto">
          <a:xfrm>
            <a:off x="6600379" y="5661868"/>
            <a:ext cx="22621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主机复杂，网络简单</a:t>
            </a:r>
          </a:p>
        </p:txBody>
      </p:sp>
    </p:spTree>
    <p:extLst>
      <p:ext uri="{BB962C8B-B14F-4D97-AF65-F5344CB8AC3E}">
        <p14:creationId xmlns:p14="http://schemas.microsoft.com/office/powerpoint/2010/main" val="27309435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zh-CN" altLang="en-US"/>
              <a:t>支持通用服务</a:t>
            </a:r>
          </a:p>
        </p:txBody>
      </p:sp>
      <p:sp>
        <p:nvSpPr>
          <p:cNvPr id="71683" name="Rectangle 3"/>
          <p:cNvSpPr>
            <a:spLocks noGrp="1" noChangeArrowheads="1"/>
          </p:cNvSpPr>
          <p:nvPr>
            <p:ph type="body" idx="1"/>
          </p:nvPr>
        </p:nvSpPr>
        <p:spPr/>
        <p:txBody>
          <a:bodyPr/>
          <a:lstStyle/>
          <a:p>
            <a:pPr>
              <a:defRPr/>
            </a:pPr>
            <a:r>
              <a:rPr lang="zh-CN" altLang="en-US" sz="2200" b="1" i="1" dirty="0">
                <a:solidFill>
                  <a:srgbClr val="0066FF"/>
                </a:solidFill>
                <a:effectLst>
                  <a:outerShdw blurRad="38100" dist="38100" dir="2700000" algn="tl">
                    <a:srgbClr val="C0C0C0"/>
                  </a:outerShdw>
                </a:effectLst>
              </a:rPr>
              <a:t>目标 </a:t>
            </a:r>
            <a:r>
              <a:rPr lang="en-US" altLang="zh-CN" sz="2200" b="1" i="1" dirty="0">
                <a:solidFill>
                  <a:srgbClr val="0066FF"/>
                </a:solidFill>
                <a:effectLst>
                  <a:outerShdw blurRad="38100" dist="38100" dir="2700000" algn="tl">
                    <a:srgbClr val="C0C0C0"/>
                  </a:outerShdw>
                </a:effectLst>
              </a:rPr>
              <a:t>2:</a:t>
            </a:r>
            <a:r>
              <a:rPr lang="en-US" altLang="zh-CN" sz="2200" dirty="0">
                <a:solidFill>
                  <a:srgbClr val="0066FF"/>
                </a:solidFill>
              </a:rPr>
              <a:t> </a:t>
            </a:r>
            <a:r>
              <a:rPr lang="zh-CN" altLang="en-US" sz="2200" dirty="0"/>
              <a:t>网络在现实网络条件下支持各种不同的应用</a:t>
            </a:r>
          </a:p>
          <a:p>
            <a:pPr>
              <a:defRPr/>
            </a:pPr>
            <a:r>
              <a:rPr lang="zh-CN" altLang="en-US" sz="2200" b="1" i="1" dirty="0">
                <a:solidFill>
                  <a:srgbClr val="0066FF"/>
                </a:solidFill>
                <a:effectLst>
                  <a:outerShdw blurRad="38100" dist="38100" dir="2700000" algn="tl">
                    <a:srgbClr val="C0C0C0"/>
                  </a:outerShdw>
                </a:effectLst>
              </a:rPr>
              <a:t>动机</a:t>
            </a:r>
            <a:r>
              <a:rPr lang="en-US" altLang="zh-CN" sz="2200" b="1" i="1" dirty="0">
                <a:solidFill>
                  <a:srgbClr val="0066FF"/>
                </a:solidFill>
                <a:effectLst>
                  <a:outerShdw blurRad="38100" dist="38100" dir="2700000" algn="tl">
                    <a:srgbClr val="C0C0C0"/>
                  </a:outerShdw>
                </a:effectLst>
              </a:rPr>
              <a:t>2:</a:t>
            </a:r>
            <a:r>
              <a:rPr lang="en-US" altLang="zh-CN" sz="2200" dirty="0">
                <a:solidFill>
                  <a:srgbClr val="0066FF"/>
                </a:solidFill>
              </a:rPr>
              <a:t>  </a:t>
            </a:r>
            <a:r>
              <a:rPr lang="zh-CN" altLang="en-US" sz="2200" dirty="0"/>
              <a:t>提供可靠的消息传送</a:t>
            </a:r>
            <a:r>
              <a:rPr lang="en-US" altLang="zh-CN" sz="2200" dirty="0"/>
              <a:t>, </a:t>
            </a:r>
            <a:r>
              <a:rPr lang="zh-CN" altLang="en-US" sz="2200" dirty="0"/>
              <a:t>能够对故障进行分类处理</a:t>
            </a:r>
            <a:endParaRPr lang="en-US" altLang="zh-CN" sz="2200" dirty="0"/>
          </a:p>
          <a:p>
            <a:pPr>
              <a:defRPr/>
            </a:pPr>
            <a:endParaRPr lang="en-US" altLang="zh-CN" sz="2200" dirty="0"/>
          </a:p>
          <a:p>
            <a:pPr>
              <a:defRPr/>
            </a:pPr>
            <a:r>
              <a:rPr lang="zh-CN" altLang="en-US" sz="2100" dirty="0"/>
              <a:t>三类故障</a:t>
            </a:r>
          </a:p>
          <a:p>
            <a:pPr lvl="1">
              <a:defRPr/>
            </a:pPr>
            <a:r>
              <a:rPr lang="zh-CN" altLang="en-US" sz="2000" dirty="0"/>
              <a:t>比特错误 </a:t>
            </a:r>
            <a:r>
              <a:rPr lang="en-US" altLang="zh-CN" sz="2000" dirty="0"/>
              <a:t>(</a:t>
            </a:r>
            <a:r>
              <a:rPr lang="zh-CN" altLang="en-US" sz="2000" dirty="0"/>
              <a:t>比特级</a:t>
            </a:r>
            <a:r>
              <a:rPr lang="en-US" altLang="zh-CN" sz="2000" dirty="0"/>
              <a:t>)</a:t>
            </a:r>
          </a:p>
          <a:p>
            <a:pPr lvl="2">
              <a:defRPr/>
            </a:pPr>
            <a:r>
              <a:rPr lang="zh-CN" altLang="en-US" sz="1800" dirty="0"/>
              <a:t>外部电磁干扰等</a:t>
            </a:r>
          </a:p>
          <a:p>
            <a:pPr lvl="1">
              <a:defRPr/>
            </a:pPr>
            <a:r>
              <a:rPr lang="zh-CN" altLang="en-US" sz="2000" dirty="0"/>
              <a:t>分组丢失 </a:t>
            </a:r>
            <a:r>
              <a:rPr lang="en-US" altLang="zh-CN" sz="2000" dirty="0"/>
              <a:t>(</a:t>
            </a:r>
            <a:r>
              <a:rPr lang="zh-CN" altLang="en-US" sz="2000" dirty="0"/>
              <a:t>分组级</a:t>
            </a:r>
            <a:r>
              <a:rPr lang="en-US" altLang="zh-CN" sz="2000" dirty="0"/>
              <a:t>)</a:t>
            </a:r>
          </a:p>
          <a:p>
            <a:pPr lvl="2">
              <a:defRPr/>
            </a:pPr>
            <a:r>
              <a:rPr lang="zh-CN" altLang="en-US" sz="1800" dirty="0"/>
              <a:t>内存溢出</a:t>
            </a:r>
            <a:r>
              <a:rPr lang="en-US" altLang="zh-CN" sz="1800" dirty="0"/>
              <a:t>, </a:t>
            </a:r>
            <a:r>
              <a:rPr lang="zh-CN" altLang="en-US" sz="1800" dirty="0"/>
              <a:t>或分组出现了不可纠正的比特错误</a:t>
            </a:r>
          </a:p>
          <a:p>
            <a:pPr lvl="2">
              <a:defRPr/>
            </a:pPr>
            <a:r>
              <a:rPr lang="zh-CN" altLang="en-US" sz="1800" dirty="0"/>
              <a:t>如何区分分组是丢失还是延迟到达</a:t>
            </a:r>
            <a:r>
              <a:rPr lang="en-US" altLang="zh-CN" sz="1800" dirty="0"/>
              <a:t>?</a:t>
            </a:r>
          </a:p>
          <a:p>
            <a:pPr lvl="1">
              <a:defRPr/>
            </a:pPr>
            <a:r>
              <a:rPr lang="zh-CN" altLang="en-US" sz="2000" dirty="0"/>
              <a:t>链路故障</a:t>
            </a:r>
            <a:r>
              <a:rPr lang="en-US" altLang="zh-CN" sz="2000" dirty="0"/>
              <a:t>/</a:t>
            </a:r>
            <a:r>
              <a:rPr lang="zh-CN" altLang="en-US" sz="2000" dirty="0"/>
              <a:t>节点当机 </a:t>
            </a:r>
            <a:r>
              <a:rPr lang="en-US" altLang="zh-CN" sz="2000" dirty="0"/>
              <a:t>(</a:t>
            </a:r>
            <a:r>
              <a:rPr lang="zh-CN" altLang="en-US" sz="2000" dirty="0"/>
              <a:t>链路</a:t>
            </a:r>
            <a:r>
              <a:rPr lang="en-US" altLang="zh-CN" sz="2000" dirty="0"/>
              <a:t>/</a:t>
            </a:r>
            <a:r>
              <a:rPr lang="zh-CN" altLang="en-US" sz="2000" dirty="0"/>
              <a:t>节点级</a:t>
            </a:r>
            <a:r>
              <a:rPr lang="en-US" altLang="zh-CN" sz="2000" dirty="0"/>
              <a:t>)</a:t>
            </a:r>
          </a:p>
          <a:p>
            <a:pPr lvl="2">
              <a:defRPr/>
            </a:pPr>
            <a:r>
              <a:rPr lang="zh-CN" altLang="en-US" sz="1800" dirty="0"/>
              <a:t>如何区分主机故障还是运行速度慢</a:t>
            </a:r>
            <a:r>
              <a:rPr lang="en-US" altLang="zh-CN" sz="1800" dirty="0"/>
              <a:t>?</a:t>
            </a:r>
          </a:p>
          <a:p>
            <a:pPr>
              <a:defRPr/>
            </a:pPr>
            <a:r>
              <a:rPr lang="zh-CN" altLang="en-US" sz="2100" dirty="0"/>
              <a:t>屏蔽部分故障</a:t>
            </a:r>
          </a:p>
          <a:p>
            <a:pPr lvl="1">
              <a:defRPr/>
            </a:pPr>
            <a:r>
              <a:rPr lang="zh-CN" altLang="en-US" sz="2000" dirty="0"/>
              <a:t>使得网络对于应用程序而言具有更强的可靠性</a:t>
            </a:r>
          </a:p>
        </p:txBody>
      </p:sp>
    </p:spTree>
    <p:extLst>
      <p:ext uri="{BB962C8B-B14F-4D97-AF65-F5344CB8AC3E}">
        <p14:creationId xmlns:p14="http://schemas.microsoft.com/office/powerpoint/2010/main" val="24122993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zh-CN" altLang="en-US"/>
              <a:t>小结</a:t>
            </a:r>
            <a:r>
              <a:rPr lang="en-US" altLang="zh-CN"/>
              <a:t>: </a:t>
            </a:r>
            <a:r>
              <a:rPr lang="zh-CN" altLang="en-US"/>
              <a:t>支持通用服务</a:t>
            </a:r>
            <a:endParaRPr lang="en-US" altLang="zh-CN"/>
          </a:p>
        </p:txBody>
      </p:sp>
      <p:sp>
        <p:nvSpPr>
          <p:cNvPr id="52227" name="Rectangle 3"/>
          <p:cNvSpPr>
            <a:spLocks noGrp="1" noChangeArrowheads="1"/>
          </p:cNvSpPr>
          <p:nvPr>
            <p:ph type="body" idx="1"/>
          </p:nvPr>
        </p:nvSpPr>
        <p:spPr>
          <a:xfrm>
            <a:off x="911424" y="1455761"/>
            <a:ext cx="9577064" cy="4032250"/>
          </a:xfrm>
        </p:spPr>
        <p:txBody>
          <a:bodyPr/>
          <a:lstStyle/>
          <a:p>
            <a:pPr marL="342900" lvl="1" indent="-342900">
              <a:buClr>
                <a:schemeClr val="tx2"/>
              </a:buClr>
              <a:defRPr/>
            </a:pPr>
            <a:r>
              <a:rPr lang="zh-CN" altLang="en-US" sz="3000" dirty="0"/>
              <a:t>不同应用通信的需求可以映射为不同的通用服务模式</a:t>
            </a:r>
            <a:endParaRPr lang="en-US" altLang="zh-CN" sz="3000" dirty="0"/>
          </a:p>
          <a:p>
            <a:pPr lvl="1">
              <a:defRPr/>
            </a:pPr>
            <a:endParaRPr lang="en-US" altLang="zh-CN" dirty="0"/>
          </a:p>
          <a:p>
            <a:pPr marL="342900" lvl="1" indent="-342900">
              <a:buClr>
                <a:schemeClr val="tx2"/>
              </a:buClr>
              <a:defRPr/>
            </a:pPr>
            <a:r>
              <a:rPr lang="zh-CN" altLang="en-US" sz="3000" dirty="0"/>
              <a:t>挑战</a:t>
            </a:r>
          </a:p>
          <a:p>
            <a:pPr lvl="2">
              <a:defRPr/>
            </a:pPr>
            <a:r>
              <a:rPr lang="zh-CN" altLang="en-US" dirty="0"/>
              <a:t>设计通用模式以及功能的划分</a:t>
            </a:r>
            <a:endParaRPr lang="en-US" altLang="zh-CN" dirty="0"/>
          </a:p>
          <a:p>
            <a:pPr lvl="2">
              <a:defRPr/>
            </a:pPr>
            <a:r>
              <a:rPr lang="zh-CN" altLang="en-US" dirty="0"/>
              <a:t>克服现实网络中的故障，提供各种不同级别的可靠性保证</a:t>
            </a:r>
            <a:endParaRPr lang="en-US" altLang="zh-CN" dirty="0"/>
          </a:p>
        </p:txBody>
      </p:sp>
      <p:sp>
        <p:nvSpPr>
          <p:cNvPr id="4" name="Rectangle 4"/>
          <p:cNvSpPr>
            <a:spLocks noChangeArrowheads="1"/>
          </p:cNvSpPr>
          <p:nvPr/>
        </p:nvSpPr>
        <p:spPr bwMode="auto">
          <a:xfrm>
            <a:off x="2206823" y="5775349"/>
            <a:ext cx="52562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i="1">
                <a:latin typeface="Arial" panose="020B0604020202020204" pitchFamily="34" charset="0"/>
                <a:ea typeface="宋体" panose="02010600030101010101" pitchFamily="2" charset="-122"/>
              </a:rPr>
              <a:t>互联网广泛应用“</a:t>
            </a:r>
            <a:r>
              <a:rPr kumimoji="0" lang="zh-CN" altLang="en-US" sz="2400" i="1">
                <a:solidFill>
                  <a:srgbClr val="FF0000"/>
                </a:solidFill>
                <a:latin typeface="Arial" panose="020B0604020202020204" pitchFamily="34" charset="0"/>
                <a:ea typeface="宋体" panose="02010600030101010101" pitchFamily="2" charset="-122"/>
              </a:rPr>
              <a:t>尽力服务</a:t>
            </a:r>
            <a:r>
              <a:rPr kumimoji="0" lang="zh-CN" altLang="en-US" sz="2400" i="1">
                <a:latin typeface="Arial" panose="020B0604020202020204" pitchFamily="34" charset="0"/>
                <a:ea typeface="宋体" panose="02010600030101010101" pitchFamily="2" charset="-122"/>
              </a:rPr>
              <a:t>”模型！</a:t>
            </a:r>
            <a:endParaRPr kumimoji="0" lang="en-US" altLang="zh-CN" sz="2400" i="1">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210626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C8F98F59-EEEA-4101-8667-47ABECCA0CF4}" type="slidenum">
              <a:rPr kumimoji="0" lang="en-US" altLang="zh-CN" sz="1400">
                <a:latin typeface="Arial" panose="020B0604020202020204" pitchFamily="34" charset="0"/>
                <a:ea typeface="宋体" panose="02010600030101010101" pitchFamily="2" charset="-122"/>
              </a:rPr>
              <a:pPr>
                <a:spcBef>
                  <a:spcPct val="0"/>
                </a:spcBef>
                <a:buClrTx/>
                <a:buSzTx/>
                <a:buFontTx/>
                <a:buNone/>
              </a:pPr>
              <a:t>68</a:t>
            </a:fld>
            <a:r>
              <a:rPr kumimoji="0" lang="en-US" altLang="zh-CN" sz="1000">
                <a:latin typeface="Arial" panose="020B0604020202020204" pitchFamily="34" charset="0"/>
                <a:ea typeface="宋体" panose="02010600030101010101" pitchFamily="2" charset="-122"/>
              </a:rPr>
              <a:t>-</a:t>
            </a:r>
          </a:p>
        </p:txBody>
      </p:sp>
      <p:sp>
        <p:nvSpPr>
          <p:cNvPr id="102403" name="Rectangle 2"/>
          <p:cNvSpPr>
            <a:spLocks noGrp="1" noChangeArrowheads="1"/>
          </p:cNvSpPr>
          <p:nvPr>
            <p:ph type="title"/>
          </p:nvPr>
        </p:nvSpPr>
        <p:spPr/>
        <p:txBody>
          <a:bodyPr/>
          <a:lstStyle/>
          <a:p>
            <a:pPr eaLnBrk="1" hangingPunct="1"/>
            <a:r>
              <a:rPr lang="zh-CN" altLang="en-US" sz="3200"/>
              <a:t>设计需求</a:t>
            </a:r>
          </a:p>
        </p:txBody>
      </p:sp>
      <p:sp>
        <p:nvSpPr>
          <p:cNvPr id="69636" name="Rectangle 3"/>
          <p:cNvSpPr>
            <a:spLocks noGrp="1" noChangeArrowheads="1"/>
          </p:cNvSpPr>
          <p:nvPr>
            <p:ph type="body" idx="1"/>
          </p:nvPr>
        </p:nvSpPr>
        <p:spPr/>
        <p:txBody>
          <a:bodyPr/>
          <a:lstStyle/>
          <a:p>
            <a:pPr eaLnBrk="1" hangingPunct="1">
              <a:defRPr/>
            </a:pPr>
            <a:r>
              <a:rPr lang="zh-CN" altLang="en-US" sz="2600" dirty="0"/>
              <a:t>可扩展的连通性</a:t>
            </a:r>
          </a:p>
          <a:p>
            <a:pPr lvl="1" eaLnBrk="1" hangingPunct="1">
              <a:defRPr/>
            </a:pPr>
            <a:r>
              <a:rPr lang="zh-CN" altLang="en-US" sz="2200" dirty="0"/>
              <a:t>提供多个计算机之间的连通性</a:t>
            </a:r>
          </a:p>
          <a:p>
            <a:pPr lvl="1" eaLnBrk="1" hangingPunct="1">
              <a:defRPr/>
            </a:pPr>
            <a:endParaRPr lang="en-US" altLang="zh-CN" sz="2200" dirty="0"/>
          </a:p>
          <a:p>
            <a:pPr eaLnBrk="1" hangingPunct="1">
              <a:defRPr/>
            </a:pPr>
            <a:r>
              <a:rPr lang="zh-CN" altLang="en-US" sz="2600" dirty="0"/>
              <a:t>高性价比的资源共享</a:t>
            </a:r>
          </a:p>
          <a:p>
            <a:pPr lvl="1" eaLnBrk="1" hangingPunct="1">
              <a:defRPr/>
            </a:pPr>
            <a:r>
              <a:rPr lang="zh-CN" altLang="en-US" sz="2200" dirty="0"/>
              <a:t>在资源约束条件下保证其通信的效率</a:t>
            </a:r>
            <a:endParaRPr lang="en-US" altLang="zh-CN" sz="2200" dirty="0"/>
          </a:p>
          <a:p>
            <a:pPr lvl="1" eaLnBrk="1" hangingPunct="1">
              <a:defRPr/>
            </a:pPr>
            <a:endParaRPr lang="en-US" altLang="zh-CN" sz="2200" dirty="0"/>
          </a:p>
          <a:p>
            <a:pPr eaLnBrk="1" hangingPunct="1">
              <a:defRPr/>
            </a:pPr>
            <a:r>
              <a:rPr lang="zh-CN" altLang="en-US" sz="2600" dirty="0"/>
              <a:t>支持通用服务</a:t>
            </a:r>
          </a:p>
          <a:p>
            <a:pPr lvl="1" eaLnBrk="1" hangingPunct="1">
              <a:defRPr/>
            </a:pPr>
            <a:r>
              <a:rPr lang="zh-CN" altLang="en-US" sz="2200" dirty="0"/>
              <a:t>确定通用通信模式</a:t>
            </a:r>
          </a:p>
          <a:p>
            <a:pPr lvl="1" eaLnBrk="1" hangingPunct="1">
              <a:defRPr/>
            </a:pPr>
            <a:r>
              <a:rPr lang="zh-CN" altLang="en-US" sz="2200" dirty="0"/>
              <a:t>可靠性</a:t>
            </a:r>
            <a:endParaRPr lang="en-US" altLang="zh-CN" sz="2200" dirty="0"/>
          </a:p>
          <a:p>
            <a:pPr lvl="1" eaLnBrk="1" hangingPunct="1">
              <a:defRPr/>
            </a:pPr>
            <a:endParaRPr lang="en-US" altLang="zh-CN" sz="2200" dirty="0"/>
          </a:p>
          <a:p>
            <a:pPr marL="342900" lvl="1" indent="-342900" eaLnBrk="1" hangingPunct="1">
              <a:buClr>
                <a:schemeClr val="tx2"/>
              </a:buClr>
              <a:defRPr/>
            </a:pPr>
            <a:r>
              <a:rPr lang="zh-CN" altLang="en-US" dirty="0"/>
              <a:t>可管理性</a:t>
            </a:r>
            <a:endParaRPr lang="en-US" altLang="zh-CN" dirty="0"/>
          </a:p>
          <a:p>
            <a:pPr lvl="1" eaLnBrk="1" hangingPunct="1">
              <a:defRPr/>
            </a:pPr>
            <a:endParaRPr lang="en-US" altLang="zh-CN" sz="2200" dirty="0"/>
          </a:p>
        </p:txBody>
      </p:sp>
    </p:spTree>
    <p:extLst>
      <p:ext uri="{BB962C8B-B14F-4D97-AF65-F5344CB8AC3E}">
        <p14:creationId xmlns:p14="http://schemas.microsoft.com/office/powerpoint/2010/main" val="23269814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r>
              <a:rPr lang="zh-CN" altLang="en-US"/>
              <a:t>可管理性</a:t>
            </a:r>
          </a:p>
        </p:txBody>
      </p:sp>
      <p:sp>
        <p:nvSpPr>
          <p:cNvPr id="103427" name="内容占位符 2"/>
          <p:cNvSpPr>
            <a:spLocks noGrp="1"/>
          </p:cNvSpPr>
          <p:nvPr>
            <p:ph idx="1"/>
          </p:nvPr>
        </p:nvSpPr>
        <p:spPr>
          <a:xfrm>
            <a:off x="1981200" y="1125539"/>
            <a:ext cx="8229600" cy="3684587"/>
          </a:xfrm>
        </p:spPr>
        <p:txBody>
          <a:bodyPr/>
          <a:lstStyle/>
          <a:p>
            <a:r>
              <a:rPr lang="zh-CN" altLang="en-US" sz="2800"/>
              <a:t>网络的可管理性</a:t>
            </a:r>
            <a:endParaRPr lang="en-US" altLang="zh-CN" sz="2800"/>
          </a:p>
          <a:p>
            <a:pPr lvl="1"/>
            <a:r>
              <a:rPr lang="zh-CN" altLang="en-US" sz="2400"/>
              <a:t>如何应对规模的扩展？</a:t>
            </a:r>
            <a:endParaRPr lang="en-US" altLang="zh-CN" sz="2400"/>
          </a:p>
          <a:p>
            <a:pPr lvl="1"/>
            <a:r>
              <a:rPr lang="zh-CN" altLang="en-US" sz="2400"/>
              <a:t>当需要扩大网络来承载更多流量时如何改变？</a:t>
            </a:r>
            <a:endParaRPr lang="en-US" altLang="zh-CN" sz="2400"/>
          </a:p>
          <a:p>
            <a:pPr lvl="1"/>
            <a:r>
              <a:rPr lang="zh-CN" altLang="en-US" sz="2400"/>
              <a:t>当需要支持更多用户时如何配置或者改变？</a:t>
            </a:r>
            <a:endParaRPr lang="en-US" altLang="zh-CN" sz="2400"/>
          </a:p>
          <a:p>
            <a:pPr lvl="1"/>
            <a:r>
              <a:rPr lang="zh-CN" altLang="en-US" sz="2400"/>
              <a:t>当出现问题或者性能下降时如何排除网络故障？</a:t>
            </a:r>
            <a:endParaRPr lang="en-US" altLang="zh-CN" sz="2400"/>
          </a:p>
          <a:p>
            <a:pPr lvl="1"/>
            <a:endParaRPr lang="en-US" altLang="zh-CN" sz="1200"/>
          </a:p>
          <a:p>
            <a:r>
              <a:rPr lang="zh-CN" altLang="en-US" sz="2800"/>
              <a:t>可管理性有时影响了技术竞争的结果</a:t>
            </a:r>
            <a:endParaRPr lang="en-US" altLang="zh-CN" sz="2800"/>
          </a:p>
          <a:p>
            <a:pPr lvl="1"/>
            <a:r>
              <a:rPr lang="zh-CN" altLang="en-US" sz="2400"/>
              <a:t>星形拓扑的以太网 </a:t>
            </a:r>
            <a:r>
              <a:rPr lang="en-US" altLang="zh-CN" sz="2400"/>
              <a:t>vs. </a:t>
            </a:r>
            <a:r>
              <a:rPr lang="zh-CN" altLang="en-US" sz="2400"/>
              <a:t>环形拓扑的令牌环网</a:t>
            </a:r>
            <a:endParaRPr lang="en-US" altLang="zh-CN" sz="2400"/>
          </a:p>
          <a:p>
            <a:endParaRPr lang="zh-CN" altLang="en-US" sz="2800"/>
          </a:p>
        </p:txBody>
      </p:sp>
      <p:sp>
        <p:nvSpPr>
          <p:cNvPr id="103428"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809E2A08-E5F8-477B-8FE9-CED05052D6BF}" type="slidenum">
              <a:rPr kumimoji="0" lang="en-US" altLang="zh-CN" sz="1400">
                <a:latin typeface="Arial" panose="020B0604020202020204" pitchFamily="34" charset="0"/>
                <a:ea typeface="宋体" panose="02010600030101010101" pitchFamily="2" charset="-122"/>
              </a:rPr>
              <a:pPr>
                <a:spcBef>
                  <a:spcPct val="0"/>
                </a:spcBef>
                <a:buClrTx/>
                <a:buSzTx/>
                <a:buFontTx/>
                <a:buNone/>
              </a:pPr>
              <a:t>69</a:t>
            </a:fld>
            <a:r>
              <a:rPr kumimoji="0" lang="en-US" altLang="zh-CN" sz="1000">
                <a:latin typeface="Arial" panose="020B0604020202020204" pitchFamily="34" charset="0"/>
                <a:ea typeface="宋体" panose="02010600030101010101" pitchFamily="2" charset="-122"/>
              </a:rPr>
              <a:t>-</a:t>
            </a:r>
          </a:p>
        </p:txBody>
      </p:sp>
      <p:grpSp>
        <p:nvGrpSpPr>
          <p:cNvPr id="103429" name="组合 196"/>
          <p:cNvGrpSpPr>
            <a:grpSpLocks/>
          </p:cNvGrpSpPr>
          <p:nvPr/>
        </p:nvGrpSpPr>
        <p:grpSpPr bwMode="auto">
          <a:xfrm>
            <a:off x="3741738" y="4797425"/>
            <a:ext cx="1816100" cy="1976438"/>
            <a:chOff x="2217738" y="4797425"/>
            <a:chExt cx="1816100" cy="1976438"/>
          </a:xfrm>
        </p:grpSpPr>
        <p:sp>
          <p:nvSpPr>
            <p:cNvPr id="103504" name="AutoShape 3"/>
            <p:cNvSpPr>
              <a:spLocks noChangeAspect="1" noChangeArrowheads="1" noTextEdit="1"/>
            </p:cNvSpPr>
            <p:nvPr/>
          </p:nvSpPr>
          <p:spPr bwMode="auto">
            <a:xfrm>
              <a:off x="2217738" y="4797425"/>
              <a:ext cx="1816100" cy="197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505" name="Line 5"/>
            <p:cNvSpPr>
              <a:spLocks noChangeShapeType="1"/>
            </p:cNvSpPr>
            <p:nvPr/>
          </p:nvSpPr>
          <p:spPr bwMode="auto">
            <a:xfrm flipV="1">
              <a:off x="3133726" y="5878513"/>
              <a:ext cx="0" cy="687388"/>
            </a:xfrm>
            <a:prstGeom prst="line">
              <a:avLst/>
            </a:prstGeom>
            <a:noFill/>
            <a:ln w="4">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06" name="Line 6"/>
            <p:cNvSpPr>
              <a:spLocks noChangeShapeType="1"/>
            </p:cNvSpPr>
            <p:nvPr/>
          </p:nvSpPr>
          <p:spPr bwMode="auto">
            <a:xfrm>
              <a:off x="2433638" y="5789613"/>
              <a:ext cx="598488" cy="0"/>
            </a:xfrm>
            <a:prstGeom prst="line">
              <a:avLst/>
            </a:prstGeom>
            <a:noFill/>
            <a:ln w="4">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07" name="Line 7"/>
            <p:cNvSpPr>
              <a:spLocks noChangeShapeType="1"/>
            </p:cNvSpPr>
            <p:nvPr/>
          </p:nvSpPr>
          <p:spPr bwMode="auto">
            <a:xfrm flipV="1">
              <a:off x="2633663" y="5853113"/>
              <a:ext cx="398463" cy="577850"/>
            </a:xfrm>
            <a:prstGeom prst="line">
              <a:avLst/>
            </a:prstGeom>
            <a:noFill/>
            <a:ln w="4">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08" name="Line 8"/>
            <p:cNvSpPr>
              <a:spLocks noChangeShapeType="1"/>
            </p:cNvSpPr>
            <p:nvPr/>
          </p:nvSpPr>
          <p:spPr bwMode="auto">
            <a:xfrm>
              <a:off x="2633663" y="5159375"/>
              <a:ext cx="395288" cy="590550"/>
            </a:xfrm>
            <a:prstGeom prst="line">
              <a:avLst/>
            </a:prstGeom>
            <a:noFill/>
            <a:ln w="4">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09" name="Freeform 9"/>
            <p:cNvSpPr>
              <a:spLocks/>
            </p:cNvSpPr>
            <p:nvPr/>
          </p:nvSpPr>
          <p:spPr bwMode="auto">
            <a:xfrm>
              <a:off x="2228851" y="5746750"/>
              <a:ext cx="204788" cy="19050"/>
            </a:xfrm>
            <a:custGeom>
              <a:avLst/>
              <a:gdLst>
                <a:gd name="T0" fmla="*/ 0 w 129"/>
                <a:gd name="T1" fmla="*/ 2147483646 h 12"/>
                <a:gd name="T2" fmla="*/ 2147483646 w 129"/>
                <a:gd name="T3" fmla="*/ 0 h 12"/>
                <a:gd name="T4" fmla="*/ 2147483646 w 129"/>
                <a:gd name="T5" fmla="*/ 0 h 12"/>
                <a:gd name="T6" fmla="*/ 2147483646 w 129"/>
                <a:gd name="T7" fmla="*/ 2147483646 h 12"/>
                <a:gd name="T8" fmla="*/ 0 w 129"/>
                <a:gd name="T9" fmla="*/ 2147483646 h 12"/>
                <a:gd name="T10" fmla="*/ 0 w 129"/>
                <a:gd name="T11" fmla="*/ 2147483646 h 12"/>
                <a:gd name="T12" fmla="*/ 0 60000 65536"/>
                <a:gd name="T13" fmla="*/ 0 60000 65536"/>
                <a:gd name="T14" fmla="*/ 0 60000 65536"/>
                <a:gd name="T15" fmla="*/ 0 60000 65536"/>
                <a:gd name="T16" fmla="*/ 0 60000 65536"/>
                <a:gd name="T17" fmla="*/ 0 60000 65536"/>
                <a:gd name="T18" fmla="*/ 0 w 129"/>
                <a:gd name="T19" fmla="*/ 0 h 12"/>
                <a:gd name="T20" fmla="*/ 129 w 129"/>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29" h="12">
                  <a:moveTo>
                    <a:pt x="0" y="12"/>
                  </a:moveTo>
                  <a:lnTo>
                    <a:pt x="15" y="0"/>
                  </a:lnTo>
                  <a:lnTo>
                    <a:pt x="114" y="0"/>
                  </a:lnTo>
                  <a:lnTo>
                    <a:pt x="129"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10" name="Rectangle 10"/>
            <p:cNvSpPr>
              <a:spLocks noChangeArrowheads="1"/>
            </p:cNvSpPr>
            <p:nvPr/>
          </p:nvSpPr>
          <p:spPr bwMode="auto">
            <a:xfrm>
              <a:off x="2228851" y="5765800"/>
              <a:ext cx="204788" cy="4921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11" name="Rectangle 11"/>
            <p:cNvSpPr>
              <a:spLocks noChangeArrowheads="1"/>
            </p:cNvSpPr>
            <p:nvPr/>
          </p:nvSpPr>
          <p:spPr bwMode="auto">
            <a:xfrm>
              <a:off x="2224088" y="5834063"/>
              <a:ext cx="214313"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12" name="Freeform 12"/>
            <p:cNvSpPr>
              <a:spLocks/>
            </p:cNvSpPr>
            <p:nvPr/>
          </p:nvSpPr>
          <p:spPr bwMode="auto">
            <a:xfrm>
              <a:off x="2224088" y="5815013"/>
              <a:ext cx="214313" cy="22225"/>
            </a:xfrm>
            <a:custGeom>
              <a:avLst/>
              <a:gdLst>
                <a:gd name="T0" fmla="*/ 0 w 135"/>
                <a:gd name="T1" fmla="*/ 2147483646 h 14"/>
                <a:gd name="T2" fmla="*/ 2147483646 w 135"/>
                <a:gd name="T3" fmla="*/ 0 h 14"/>
                <a:gd name="T4" fmla="*/ 2147483646 w 135"/>
                <a:gd name="T5" fmla="*/ 0 h 14"/>
                <a:gd name="T6" fmla="*/ 2147483646 w 135"/>
                <a:gd name="T7" fmla="*/ 2147483646 h 14"/>
                <a:gd name="T8" fmla="*/ 0 w 135"/>
                <a:gd name="T9" fmla="*/ 2147483646 h 14"/>
                <a:gd name="T10" fmla="*/ 0 w 135"/>
                <a:gd name="T11" fmla="*/ 2147483646 h 14"/>
                <a:gd name="T12" fmla="*/ 0 60000 65536"/>
                <a:gd name="T13" fmla="*/ 0 60000 65536"/>
                <a:gd name="T14" fmla="*/ 0 60000 65536"/>
                <a:gd name="T15" fmla="*/ 0 60000 65536"/>
                <a:gd name="T16" fmla="*/ 0 60000 65536"/>
                <a:gd name="T17" fmla="*/ 0 60000 65536"/>
                <a:gd name="T18" fmla="*/ 0 w 135"/>
                <a:gd name="T19" fmla="*/ 0 h 14"/>
                <a:gd name="T20" fmla="*/ 135 w 13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5" h="14">
                  <a:moveTo>
                    <a:pt x="0" y="12"/>
                  </a:moveTo>
                  <a:lnTo>
                    <a:pt x="14" y="0"/>
                  </a:lnTo>
                  <a:lnTo>
                    <a:pt x="121" y="0"/>
                  </a:lnTo>
                  <a:lnTo>
                    <a:pt x="135" y="12"/>
                  </a:lnTo>
                  <a:lnTo>
                    <a:pt x="0" y="14"/>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13" name="Freeform 13"/>
            <p:cNvSpPr>
              <a:spLocks/>
            </p:cNvSpPr>
            <p:nvPr/>
          </p:nvSpPr>
          <p:spPr bwMode="auto">
            <a:xfrm>
              <a:off x="2260601" y="5638800"/>
              <a:ext cx="141288" cy="15875"/>
            </a:xfrm>
            <a:custGeom>
              <a:avLst/>
              <a:gdLst>
                <a:gd name="T0" fmla="*/ 0 w 89"/>
                <a:gd name="T1" fmla="*/ 2147483646 h 10"/>
                <a:gd name="T2" fmla="*/ 2147483646 w 89"/>
                <a:gd name="T3" fmla="*/ 0 h 10"/>
                <a:gd name="T4" fmla="*/ 2147483646 w 89"/>
                <a:gd name="T5" fmla="*/ 0 h 10"/>
                <a:gd name="T6" fmla="*/ 2147483646 w 89"/>
                <a:gd name="T7" fmla="*/ 2147483646 h 10"/>
                <a:gd name="T8" fmla="*/ 0 w 89"/>
                <a:gd name="T9" fmla="*/ 2147483646 h 10"/>
                <a:gd name="T10" fmla="*/ 0 w 89"/>
                <a:gd name="T11" fmla="*/ 2147483646 h 10"/>
                <a:gd name="T12" fmla="*/ 0 60000 65536"/>
                <a:gd name="T13" fmla="*/ 0 60000 65536"/>
                <a:gd name="T14" fmla="*/ 0 60000 65536"/>
                <a:gd name="T15" fmla="*/ 0 60000 65536"/>
                <a:gd name="T16" fmla="*/ 0 60000 65536"/>
                <a:gd name="T17" fmla="*/ 0 60000 65536"/>
                <a:gd name="T18" fmla="*/ 0 w 89"/>
                <a:gd name="T19" fmla="*/ 0 h 10"/>
                <a:gd name="T20" fmla="*/ 89 w 8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89" h="10">
                  <a:moveTo>
                    <a:pt x="0" y="10"/>
                  </a:moveTo>
                  <a:lnTo>
                    <a:pt x="9" y="0"/>
                  </a:lnTo>
                  <a:lnTo>
                    <a:pt x="80" y="0"/>
                  </a:lnTo>
                  <a:lnTo>
                    <a:pt x="89"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14" name="Rectangle 14"/>
            <p:cNvSpPr>
              <a:spLocks noChangeArrowheads="1"/>
            </p:cNvSpPr>
            <p:nvPr/>
          </p:nvSpPr>
          <p:spPr bwMode="auto">
            <a:xfrm>
              <a:off x="2260601" y="5654675"/>
              <a:ext cx="141288" cy="10477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15" name="Rectangle 15"/>
            <p:cNvSpPr>
              <a:spLocks noChangeArrowheads="1"/>
            </p:cNvSpPr>
            <p:nvPr/>
          </p:nvSpPr>
          <p:spPr bwMode="auto">
            <a:xfrm>
              <a:off x="2271713" y="5667375"/>
              <a:ext cx="117475" cy="79375"/>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16" name="Freeform 16"/>
            <p:cNvSpPr>
              <a:spLocks/>
            </p:cNvSpPr>
            <p:nvPr/>
          </p:nvSpPr>
          <p:spPr bwMode="auto">
            <a:xfrm>
              <a:off x="3817938" y="5746750"/>
              <a:ext cx="204788" cy="19050"/>
            </a:xfrm>
            <a:custGeom>
              <a:avLst/>
              <a:gdLst>
                <a:gd name="T0" fmla="*/ 0 w 129"/>
                <a:gd name="T1" fmla="*/ 2147483646 h 12"/>
                <a:gd name="T2" fmla="*/ 2147483646 w 129"/>
                <a:gd name="T3" fmla="*/ 0 h 12"/>
                <a:gd name="T4" fmla="*/ 2147483646 w 129"/>
                <a:gd name="T5" fmla="*/ 0 h 12"/>
                <a:gd name="T6" fmla="*/ 2147483646 w 129"/>
                <a:gd name="T7" fmla="*/ 2147483646 h 12"/>
                <a:gd name="T8" fmla="*/ 0 w 129"/>
                <a:gd name="T9" fmla="*/ 2147483646 h 12"/>
                <a:gd name="T10" fmla="*/ 0 w 129"/>
                <a:gd name="T11" fmla="*/ 2147483646 h 12"/>
                <a:gd name="T12" fmla="*/ 0 60000 65536"/>
                <a:gd name="T13" fmla="*/ 0 60000 65536"/>
                <a:gd name="T14" fmla="*/ 0 60000 65536"/>
                <a:gd name="T15" fmla="*/ 0 60000 65536"/>
                <a:gd name="T16" fmla="*/ 0 60000 65536"/>
                <a:gd name="T17" fmla="*/ 0 60000 65536"/>
                <a:gd name="T18" fmla="*/ 0 w 129"/>
                <a:gd name="T19" fmla="*/ 0 h 12"/>
                <a:gd name="T20" fmla="*/ 129 w 129"/>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29" h="12">
                  <a:moveTo>
                    <a:pt x="0" y="12"/>
                  </a:moveTo>
                  <a:lnTo>
                    <a:pt x="15" y="0"/>
                  </a:lnTo>
                  <a:lnTo>
                    <a:pt x="114" y="0"/>
                  </a:lnTo>
                  <a:lnTo>
                    <a:pt x="129"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17" name="Rectangle 17"/>
            <p:cNvSpPr>
              <a:spLocks noChangeArrowheads="1"/>
            </p:cNvSpPr>
            <p:nvPr/>
          </p:nvSpPr>
          <p:spPr bwMode="auto">
            <a:xfrm>
              <a:off x="3817938" y="5765800"/>
              <a:ext cx="204788" cy="4921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18" name="Rectangle 18"/>
            <p:cNvSpPr>
              <a:spLocks noChangeArrowheads="1"/>
            </p:cNvSpPr>
            <p:nvPr/>
          </p:nvSpPr>
          <p:spPr bwMode="auto">
            <a:xfrm>
              <a:off x="3813176" y="5834063"/>
              <a:ext cx="214313"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19" name="Freeform 19"/>
            <p:cNvSpPr>
              <a:spLocks/>
            </p:cNvSpPr>
            <p:nvPr/>
          </p:nvSpPr>
          <p:spPr bwMode="auto">
            <a:xfrm>
              <a:off x="3813176" y="5815013"/>
              <a:ext cx="214313" cy="22225"/>
            </a:xfrm>
            <a:custGeom>
              <a:avLst/>
              <a:gdLst>
                <a:gd name="T0" fmla="*/ 0 w 135"/>
                <a:gd name="T1" fmla="*/ 2147483646 h 14"/>
                <a:gd name="T2" fmla="*/ 2147483646 w 135"/>
                <a:gd name="T3" fmla="*/ 0 h 14"/>
                <a:gd name="T4" fmla="*/ 2147483646 w 135"/>
                <a:gd name="T5" fmla="*/ 0 h 14"/>
                <a:gd name="T6" fmla="*/ 2147483646 w 135"/>
                <a:gd name="T7" fmla="*/ 2147483646 h 14"/>
                <a:gd name="T8" fmla="*/ 0 w 135"/>
                <a:gd name="T9" fmla="*/ 2147483646 h 14"/>
                <a:gd name="T10" fmla="*/ 0 w 135"/>
                <a:gd name="T11" fmla="*/ 2147483646 h 14"/>
                <a:gd name="T12" fmla="*/ 0 60000 65536"/>
                <a:gd name="T13" fmla="*/ 0 60000 65536"/>
                <a:gd name="T14" fmla="*/ 0 60000 65536"/>
                <a:gd name="T15" fmla="*/ 0 60000 65536"/>
                <a:gd name="T16" fmla="*/ 0 60000 65536"/>
                <a:gd name="T17" fmla="*/ 0 60000 65536"/>
                <a:gd name="T18" fmla="*/ 0 w 135"/>
                <a:gd name="T19" fmla="*/ 0 h 14"/>
                <a:gd name="T20" fmla="*/ 135 w 13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5" h="14">
                  <a:moveTo>
                    <a:pt x="0" y="12"/>
                  </a:moveTo>
                  <a:lnTo>
                    <a:pt x="14" y="0"/>
                  </a:lnTo>
                  <a:lnTo>
                    <a:pt x="121" y="0"/>
                  </a:lnTo>
                  <a:lnTo>
                    <a:pt x="135" y="12"/>
                  </a:lnTo>
                  <a:lnTo>
                    <a:pt x="0" y="14"/>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20" name="Freeform 20"/>
            <p:cNvSpPr>
              <a:spLocks/>
            </p:cNvSpPr>
            <p:nvPr/>
          </p:nvSpPr>
          <p:spPr bwMode="auto">
            <a:xfrm>
              <a:off x="3849688" y="5638800"/>
              <a:ext cx="141288" cy="15875"/>
            </a:xfrm>
            <a:custGeom>
              <a:avLst/>
              <a:gdLst>
                <a:gd name="T0" fmla="*/ 0 w 89"/>
                <a:gd name="T1" fmla="*/ 2147483646 h 10"/>
                <a:gd name="T2" fmla="*/ 2147483646 w 89"/>
                <a:gd name="T3" fmla="*/ 0 h 10"/>
                <a:gd name="T4" fmla="*/ 2147483646 w 89"/>
                <a:gd name="T5" fmla="*/ 0 h 10"/>
                <a:gd name="T6" fmla="*/ 2147483646 w 89"/>
                <a:gd name="T7" fmla="*/ 2147483646 h 10"/>
                <a:gd name="T8" fmla="*/ 0 w 89"/>
                <a:gd name="T9" fmla="*/ 2147483646 h 10"/>
                <a:gd name="T10" fmla="*/ 0 w 89"/>
                <a:gd name="T11" fmla="*/ 2147483646 h 10"/>
                <a:gd name="T12" fmla="*/ 0 60000 65536"/>
                <a:gd name="T13" fmla="*/ 0 60000 65536"/>
                <a:gd name="T14" fmla="*/ 0 60000 65536"/>
                <a:gd name="T15" fmla="*/ 0 60000 65536"/>
                <a:gd name="T16" fmla="*/ 0 60000 65536"/>
                <a:gd name="T17" fmla="*/ 0 60000 65536"/>
                <a:gd name="T18" fmla="*/ 0 w 89"/>
                <a:gd name="T19" fmla="*/ 0 h 10"/>
                <a:gd name="T20" fmla="*/ 89 w 8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89" h="10">
                  <a:moveTo>
                    <a:pt x="0" y="10"/>
                  </a:moveTo>
                  <a:lnTo>
                    <a:pt x="9" y="0"/>
                  </a:lnTo>
                  <a:lnTo>
                    <a:pt x="80" y="0"/>
                  </a:lnTo>
                  <a:lnTo>
                    <a:pt x="89"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21" name="Rectangle 21"/>
            <p:cNvSpPr>
              <a:spLocks noChangeArrowheads="1"/>
            </p:cNvSpPr>
            <p:nvPr/>
          </p:nvSpPr>
          <p:spPr bwMode="auto">
            <a:xfrm>
              <a:off x="3849688" y="5654675"/>
              <a:ext cx="141288" cy="10477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22" name="Rectangle 22"/>
            <p:cNvSpPr>
              <a:spLocks noChangeArrowheads="1"/>
            </p:cNvSpPr>
            <p:nvPr/>
          </p:nvSpPr>
          <p:spPr bwMode="auto">
            <a:xfrm>
              <a:off x="3862388" y="5667375"/>
              <a:ext cx="117475" cy="79375"/>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23" name="Freeform 23"/>
            <p:cNvSpPr>
              <a:spLocks/>
            </p:cNvSpPr>
            <p:nvPr/>
          </p:nvSpPr>
          <p:spPr bwMode="auto">
            <a:xfrm>
              <a:off x="2538413" y="5067300"/>
              <a:ext cx="201613" cy="19050"/>
            </a:xfrm>
            <a:custGeom>
              <a:avLst/>
              <a:gdLst>
                <a:gd name="T0" fmla="*/ 0 w 127"/>
                <a:gd name="T1" fmla="*/ 2147483646 h 12"/>
                <a:gd name="T2" fmla="*/ 2147483646 w 127"/>
                <a:gd name="T3" fmla="*/ 0 h 12"/>
                <a:gd name="T4" fmla="*/ 2147483646 w 127"/>
                <a:gd name="T5" fmla="*/ 0 h 12"/>
                <a:gd name="T6" fmla="*/ 2147483646 w 127"/>
                <a:gd name="T7" fmla="*/ 2147483646 h 12"/>
                <a:gd name="T8" fmla="*/ 0 w 127"/>
                <a:gd name="T9" fmla="*/ 2147483646 h 12"/>
                <a:gd name="T10" fmla="*/ 0 w 127"/>
                <a:gd name="T11" fmla="*/ 2147483646 h 12"/>
                <a:gd name="T12" fmla="*/ 0 60000 65536"/>
                <a:gd name="T13" fmla="*/ 0 60000 65536"/>
                <a:gd name="T14" fmla="*/ 0 60000 65536"/>
                <a:gd name="T15" fmla="*/ 0 60000 65536"/>
                <a:gd name="T16" fmla="*/ 0 60000 65536"/>
                <a:gd name="T17" fmla="*/ 0 60000 65536"/>
                <a:gd name="T18" fmla="*/ 0 w 127"/>
                <a:gd name="T19" fmla="*/ 0 h 12"/>
                <a:gd name="T20" fmla="*/ 127 w 127"/>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27" h="12">
                  <a:moveTo>
                    <a:pt x="0" y="12"/>
                  </a:moveTo>
                  <a:lnTo>
                    <a:pt x="13" y="0"/>
                  </a:lnTo>
                  <a:lnTo>
                    <a:pt x="112" y="0"/>
                  </a:lnTo>
                  <a:lnTo>
                    <a:pt x="127"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24" name="Rectangle 24"/>
            <p:cNvSpPr>
              <a:spLocks noChangeArrowheads="1"/>
            </p:cNvSpPr>
            <p:nvPr/>
          </p:nvSpPr>
          <p:spPr bwMode="auto">
            <a:xfrm>
              <a:off x="2538413" y="5086350"/>
              <a:ext cx="201613" cy="476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25" name="Rectangle 25"/>
            <p:cNvSpPr>
              <a:spLocks noChangeArrowheads="1"/>
            </p:cNvSpPr>
            <p:nvPr/>
          </p:nvSpPr>
          <p:spPr bwMode="auto">
            <a:xfrm>
              <a:off x="2533651" y="5153025"/>
              <a:ext cx="212725"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26" name="Freeform 26"/>
            <p:cNvSpPr>
              <a:spLocks/>
            </p:cNvSpPr>
            <p:nvPr/>
          </p:nvSpPr>
          <p:spPr bwMode="auto">
            <a:xfrm>
              <a:off x="2533651" y="5133975"/>
              <a:ext cx="212725" cy="22225"/>
            </a:xfrm>
            <a:custGeom>
              <a:avLst/>
              <a:gdLst>
                <a:gd name="T0" fmla="*/ 0 w 134"/>
                <a:gd name="T1" fmla="*/ 2147483646 h 14"/>
                <a:gd name="T2" fmla="*/ 2147483646 w 134"/>
                <a:gd name="T3" fmla="*/ 0 h 14"/>
                <a:gd name="T4" fmla="*/ 2147483646 w 134"/>
                <a:gd name="T5" fmla="*/ 0 h 14"/>
                <a:gd name="T6" fmla="*/ 2147483646 w 134"/>
                <a:gd name="T7" fmla="*/ 2147483646 h 14"/>
                <a:gd name="T8" fmla="*/ 0 w 134"/>
                <a:gd name="T9" fmla="*/ 2147483646 h 14"/>
                <a:gd name="T10" fmla="*/ 0 w 134"/>
                <a:gd name="T11" fmla="*/ 2147483646 h 14"/>
                <a:gd name="T12" fmla="*/ 0 60000 65536"/>
                <a:gd name="T13" fmla="*/ 0 60000 65536"/>
                <a:gd name="T14" fmla="*/ 0 60000 65536"/>
                <a:gd name="T15" fmla="*/ 0 60000 65536"/>
                <a:gd name="T16" fmla="*/ 0 60000 65536"/>
                <a:gd name="T17" fmla="*/ 0 60000 65536"/>
                <a:gd name="T18" fmla="*/ 0 w 134"/>
                <a:gd name="T19" fmla="*/ 0 h 14"/>
                <a:gd name="T20" fmla="*/ 134 w 134"/>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4" h="14">
                  <a:moveTo>
                    <a:pt x="0" y="12"/>
                  </a:moveTo>
                  <a:lnTo>
                    <a:pt x="14" y="0"/>
                  </a:lnTo>
                  <a:lnTo>
                    <a:pt x="119" y="0"/>
                  </a:lnTo>
                  <a:lnTo>
                    <a:pt x="134" y="12"/>
                  </a:lnTo>
                  <a:lnTo>
                    <a:pt x="0" y="14"/>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27" name="Freeform 27"/>
            <p:cNvSpPr>
              <a:spLocks/>
            </p:cNvSpPr>
            <p:nvPr/>
          </p:nvSpPr>
          <p:spPr bwMode="auto">
            <a:xfrm>
              <a:off x="2566988" y="4957763"/>
              <a:ext cx="144463" cy="15875"/>
            </a:xfrm>
            <a:custGeom>
              <a:avLst/>
              <a:gdLst>
                <a:gd name="T0" fmla="*/ 0 w 91"/>
                <a:gd name="T1" fmla="*/ 2147483646 h 10"/>
                <a:gd name="T2" fmla="*/ 2147483646 w 91"/>
                <a:gd name="T3" fmla="*/ 0 h 10"/>
                <a:gd name="T4" fmla="*/ 2147483646 w 91"/>
                <a:gd name="T5" fmla="*/ 0 h 10"/>
                <a:gd name="T6" fmla="*/ 2147483646 w 91"/>
                <a:gd name="T7" fmla="*/ 2147483646 h 10"/>
                <a:gd name="T8" fmla="*/ 0 w 91"/>
                <a:gd name="T9" fmla="*/ 2147483646 h 10"/>
                <a:gd name="T10" fmla="*/ 0 w 91"/>
                <a:gd name="T11" fmla="*/ 2147483646 h 10"/>
                <a:gd name="T12" fmla="*/ 0 60000 65536"/>
                <a:gd name="T13" fmla="*/ 0 60000 65536"/>
                <a:gd name="T14" fmla="*/ 0 60000 65536"/>
                <a:gd name="T15" fmla="*/ 0 60000 65536"/>
                <a:gd name="T16" fmla="*/ 0 60000 65536"/>
                <a:gd name="T17" fmla="*/ 0 60000 65536"/>
                <a:gd name="T18" fmla="*/ 0 w 91"/>
                <a:gd name="T19" fmla="*/ 0 h 10"/>
                <a:gd name="T20" fmla="*/ 91 w 9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1" h="10">
                  <a:moveTo>
                    <a:pt x="0" y="10"/>
                  </a:moveTo>
                  <a:lnTo>
                    <a:pt x="10" y="0"/>
                  </a:lnTo>
                  <a:lnTo>
                    <a:pt x="80" y="0"/>
                  </a:lnTo>
                  <a:lnTo>
                    <a:pt x="91"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28" name="Rectangle 28"/>
            <p:cNvSpPr>
              <a:spLocks noChangeArrowheads="1"/>
            </p:cNvSpPr>
            <p:nvPr/>
          </p:nvSpPr>
          <p:spPr bwMode="auto">
            <a:xfrm>
              <a:off x="2566988" y="4973638"/>
              <a:ext cx="144463"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29" name="Rectangle 29"/>
            <p:cNvSpPr>
              <a:spLocks noChangeArrowheads="1"/>
            </p:cNvSpPr>
            <p:nvPr/>
          </p:nvSpPr>
          <p:spPr bwMode="auto">
            <a:xfrm>
              <a:off x="2579688" y="4986338"/>
              <a:ext cx="117475" cy="80963"/>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30" name="Freeform 30"/>
            <p:cNvSpPr>
              <a:spLocks/>
            </p:cNvSpPr>
            <p:nvPr/>
          </p:nvSpPr>
          <p:spPr bwMode="auto">
            <a:xfrm>
              <a:off x="2433638" y="6384925"/>
              <a:ext cx="200025" cy="20638"/>
            </a:xfrm>
            <a:custGeom>
              <a:avLst/>
              <a:gdLst>
                <a:gd name="T0" fmla="*/ 0 w 126"/>
                <a:gd name="T1" fmla="*/ 2147483646 h 13"/>
                <a:gd name="T2" fmla="*/ 2147483646 w 126"/>
                <a:gd name="T3" fmla="*/ 0 h 13"/>
                <a:gd name="T4" fmla="*/ 2147483646 w 126"/>
                <a:gd name="T5" fmla="*/ 0 h 13"/>
                <a:gd name="T6" fmla="*/ 2147483646 w 126"/>
                <a:gd name="T7" fmla="*/ 2147483646 h 13"/>
                <a:gd name="T8" fmla="*/ 0 w 126"/>
                <a:gd name="T9" fmla="*/ 2147483646 h 13"/>
                <a:gd name="T10" fmla="*/ 0 w 126"/>
                <a:gd name="T11" fmla="*/ 2147483646 h 13"/>
                <a:gd name="T12" fmla="*/ 0 60000 65536"/>
                <a:gd name="T13" fmla="*/ 0 60000 65536"/>
                <a:gd name="T14" fmla="*/ 0 60000 65536"/>
                <a:gd name="T15" fmla="*/ 0 60000 65536"/>
                <a:gd name="T16" fmla="*/ 0 60000 65536"/>
                <a:gd name="T17" fmla="*/ 0 60000 65536"/>
                <a:gd name="T18" fmla="*/ 0 w 126"/>
                <a:gd name="T19" fmla="*/ 0 h 13"/>
                <a:gd name="T20" fmla="*/ 126 w 12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26" h="13">
                  <a:moveTo>
                    <a:pt x="0" y="13"/>
                  </a:moveTo>
                  <a:lnTo>
                    <a:pt x="12" y="0"/>
                  </a:lnTo>
                  <a:lnTo>
                    <a:pt x="113" y="0"/>
                  </a:lnTo>
                  <a:lnTo>
                    <a:pt x="126" y="13"/>
                  </a:lnTo>
                  <a:lnTo>
                    <a:pt x="0" y="13"/>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31" name="Rectangle 31"/>
            <p:cNvSpPr>
              <a:spLocks noChangeArrowheads="1"/>
            </p:cNvSpPr>
            <p:nvPr/>
          </p:nvSpPr>
          <p:spPr bwMode="auto">
            <a:xfrm>
              <a:off x="2433638" y="6405563"/>
              <a:ext cx="200025" cy="476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32" name="Rectangle 32"/>
            <p:cNvSpPr>
              <a:spLocks noChangeArrowheads="1"/>
            </p:cNvSpPr>
            <p:nvPr/>
          </p:nvSpPr>
          <p:spPr bwMode="auto">
            <a:xfrm>
              <a:off x="2427288" y="6472238"/>
              <a:ext cx="212725"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33" name="Freeform 33"/>
            <p:cNvSpPr>
              <a:spLocks/>
            </p:cNvSpPr>
            <p:nvPr/>
          </p:nvSpPr>
          <p:spPr bwMode="auto">
            <a:xfrm>
              <a:off x="2427288" y="6453188"/>
              <a:ext cx="212725" cy="19050"/>
            </a:xfrm>
            <a:custGeom>
              <a:avLst/>
              <a:gdLst>
                <a:gd name="T0" fmla="*/ 0 w 134"/>
                <a:gd name="T1" fmla="*/ 2147483646 h 12"/>
                <a:gd name="T2" fmla="*/ 2147483646 w 134"/>
                <a:gd name="T3" fmla="*/ 0 h 12"/>
                <a:gd name="T4" fmla="*/ 2147483646 w 134"/>
                <a:gd name="T5" fmla="*/ 0 h 12"/>
                <a:gd name="T6" fmla="*/ 2147483646 w 134"/>
                <a:gd name="T7" fmla="*/ 2147483646 h 12"/>
                <a:gd name="T8" fmla="*/ 0 w 134"/>
                <a:gd name="T9" fmla="*/ 2147483646 h 12"/>
                <a:gd name="T10" fmla="*/ 0 w 134"/>
                <a:gd name="T11" fmla="*/ 2147483646 h 12"/>
                <a:gd name="T12" fmla="*/ 0 60000 65536"/>
                <a:gd name="T13" fmla="*/ 0 60000 65536"/>
                <a:gd name="T14" fmla="*/ 0 60000 65536"/>
                <a:gd name="T15" fmla="*/ 0 60000 65536"/>
                <a:gd name="T16" fmla="*/ 0 60000 65536"/>
                <a:gd name="T17" fmla="*/ 0 60000 65536"/>
                <a:gd name="T18" fmla="*/ 0 w 134"/>
                <a:gd name="T19" fmla="*/ 0 h 12"/>
                <a:gd name="T20" fmla="*/ 134 w 134"/>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4" h="12">
                  <a:moveTo>
                    <a:pt x="0" y="12"/>
                  </a:moveTo>
                  <a:lnTo>
                    <a:pt x="14" y="0"/>
                  </a:lnTo>
                  <a:lnTo>
                    <a:pt x="119" y="0"/>
                  </a:lnTo>
                  <a:lnTo>
                    <a:pt x="134"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34" name="Freeform 34"/>
            <p:cNvSpPr>
              <a:spLocks/>
            </p:cNvSpPr>
            <p:nvPr/>
          </p:nvSpPr>
          <p:spPr bwMode="auto">
            <a:xfrm>
              <a:off x="2462213" y="6276975"/>
              <a:ext cx="142875" cy="15875"/>
            </a:xfrm>
            <a:custGeom>
              <a:avLst/>
              <a:gdLst>
                <a:gd name="T0" fmla="*/ 0 w 90"/>
                <a:gd name="T1" fmla="*/ 2147483646 h 10"/>
                <a:gd name="T2" fmla="*/ 2147483646 w 90"/>
                <a:gd name="T3" fmla="*/ 0 h 10"/>
                <a:gd name="T4" fmla="*/ 2147483646 w 90"/>
                <a:gd name="T5" fmla="*/ 0 h 10"/>
                <a:gd name="T6" fmla="*/ 2147483646 w 90"/>
                <a:gd name="T7" fmla="*/ 2147483646 h 10"/>
                <a:gd name="T8" fmla="*/ 0 w 90"/>
                <a:gd name="T9" fmla="*/ 2147483646 h 10"/>
                <a:gd name="T10" fmla="*/ 0 w 90"/>
                <a:gd name="T11" fmla="*/ 2147483646 h 10"/>
                <a:gd name="T12" fmla="*/ 0 60000 65536"/>
                <a:gd name="T13" fmla="*/ 0 60000 65536"/>
                <a:gd name="T14" fmla="*/ 0 60000 65536"/>
                <a:gd name="T15" fmla="*/ 0 60000 65536"/>
                <a:gd name="T16" fmla="*/ 0 60000 65536"/>
                <a:gd name="T17" fmla="*/ 0 60000 65536"/>
                <a:gd name="T18" fmla="*/ 0 w 90"/>
                <a:gd name="T19" fmla="*/ 0 h 10"/>
                <a:gd name="T20" fmla="*/ 90 w 9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0" h="10">
                  <a:moveTo>
                    <a:pt x="0" y="10"/>
                  </a:moveTo>
                  <a:lnTo>
                    <a:pt x="10" y="0"/>
                  </a:lnTo>
                  <a:lnTo>
                    <a:pt x="79" y="0"/>
                  </a:lnTo>
                  <a:lnTo>
                    <a:pt x="90"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35" name="Rectangle 35"/>
            <p:cNvSpPr>
              <a:spLocks noChangeArrowheads="1"/>
            </p:cNvSpPr>
            <p:nvPr/>
          </p:nvSpPr>
          <p:spPr bwMode="auto">
            <a:xfrm>
              <a:off x="2462213" y="6292850"/>
              <a:ext cx="142875"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36" name="Rectangle 36"/>
            <p:cNvSpPr>
              <a:spLocks noChangeArrowheads="1"/>
            </p:cNvSpPr>
            <p:nvPr/>
          </p:nvSpPr>
          <p:spPr bwMode="auto">
            <a:xfrm>
              <a:off x="2473326" y="6302375"/>
              <a:ext cx="117475" cy="82550"/>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37" name="Freeform 37"/>
            <p:cNvSpPr>
              <a:spLocks/>
            </p:cNvSpPr>
            <p:nvPr/>
          </p:nvSpPr>
          <p:spPr bwMode="auto">
            <a:xfrm>
              <a:off x="3028951" y="4913313"/>
              <a:ext cx="204788" cy="19050"/>
            </a:xfrm>
            <a:custGeom>
              <a:avLst/>
              <a:gdLst>
                <a:gd name="T0" fmla="*/ 0 w 129"/>
                <a:gd name="T1" fmla="*/ 2147483646 h 12"/>
                <a:gd name="T2" fmla="*/ 2147483646 w 129"/>
                <a:gd name="T3" fmla="*/ 0 h 12"/>
                <a:gd name="T4" fmla="*/ 2147483646 w 129"/>
                <a:gd name="T5" fmla="*/ 0 h 12"/>
                <a:gd name="T6" fmla="*/ 2147483646 w 129"/>
                <a:gd name="T7" fmla="*/ 2147483646 h 12"/>
                <a:gd name="T8" fmla="*/ 0 w 129"/>
                <a:gd name="T9" fmla="*/ 2147483646 h 12"/>
                <a:gd name="T10" fmla="*/ 0 w 129"/>
                <a:gd name="T11" fmla="*/ 2147483646 h 12"/>
                <a:gd name="T12" fmla="*/ 0 60000 65536"/>
                <a:gd name="T13" fmla="*/ 0 60000 65536"/>
                <a:gd name="T14" fmla="*/ 0 60000 65536"/>
                <a:gd name="T15" fmla="*/ 0 60000 65536"/>
                <a:gd name="T16" fmla="*/ 0 60000 65536"/>
                <a:gd name="T17" fmla="*/ 0 60000 65536"/>
                <a:gd name="T18" fmla="*/ 0 w 129"/>
                <a:gd name="T19" fmla="*/ 0 h 12"/>
                <a:gd name="T20" fmla="*/ 129 w 129"/>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29" h="12">
                  <a:moveTo>
                    <a:pt x="0" y="12"/>
                  </a:moveTo>
                  <a:lnTo>
                    <a:pt x="15" y="0"/>
                  </a:lnTo>
                  <a:lnTo>
                    <a:pt x="114" y="0"/>
                  </a:lnTo>
                  <a:lnTo>
                    <a:pt x="129"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38" name="Rectangle 38"/>
            <p:cNvSpPr>
              <a:spLocks noChangeArrowheads="1"/>
            </p:cNvSpPr>
            <p:nvPr/>
          </p:nvSpPr>
          <p:spPr bwMode="auto">
            <a:xfrm>
              <a:off x="3028951" y="4932363"/>
              <a:ext cx="204788" cy="44450"/>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39" name="Rectangle 39"/>
            <p:cNvSpPr>
              <a:spLocks noChangeArrowheads="1"/>
            </p:cNvSpPr>
            <p:nvPr/>
          </p:nvSpPr>
          <p:spPr bwMode="auto">
            <a:xfrm>
              <a:off x="3024188" y="4999038"/>
              <a:ext cx="214313"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40" name="Freeform 40"/>
            <p:cNvSpPr>
              <a:spLocks/>
            </p:cNvSpPr>
            <p:nvPr/>
          </p:nvSpPr>
          <p:spPr bwMode="auto">
            <a:xfrm>
              <a:off x="3024188" y="4976813"/>
              <a:ext cx="214313" cy="22225"/>
            </a:xfrm>
            <a:custGeom>
              <a:avLst/>
              <a:gdLst>
                <a:gd name="T0" fmla="*/ 0 w 135"/>
                <a:gd name="T1" fmla="*/ 2147483646 h 14"/>
                <a:gd name="T2" fmla="*/ 2147483646 w 135"/>
                <a:gd name="T3" fmla="*/ 0 h 14"/>
                <a:gd name="T4" fmla="*/ 2147483646 w 135"/>
                <a:gd name="T5" fmla="*/ 0 h 14"/>
                <a:gd name="T6" fmla="*/ 2147483646 w 135"/>
                <a:gd name="T7" fmla="*/ 2147483646 h 14"/>
                <a:gd name="T8" fmla="*/ 0 w 135"/>
                <a:gd name="T9" fmla="*/ 2147483646 h 14"/>
                <a:gd name="T10" fmla="*/ 0 w 135"/>
                <a:gd name="T11" fmla="*/ 2147483646 h 14"/>
                <a:gd name="T12" fmla="*/ 0 60000 65536"/>
                <a:gd name="T13" fmla="*/ 0 60000 65536"/>
                <a:gd name="T14" fmla="*/ 0 60000 65536"/>
                <a:gd name="T15" fmla="*/ 0 60000 65536"/>
                <a:gd name="T16" fmla="*/ 0 60000 65536"/>
                <a:gd name="T17" fmla="*/ 0 60000 65536"/>
                <a:gd name="T18" fmla="*/ 0 w 135"/>
                <a:gd name="T19" fmla="*/ 0 h 14"/>
                <a:gd name="T20" fmla="*/ 135 w 13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5" h="14">
                  <a:moveTo>
                    <a:pt x="0" y="14"/>
                  </a:moveTo>
                  <a:lnTo>
                    <a:pt x="14" y="0"/>
                  </a:lnTo>
                  <a:lnTo>
                    <a:pt x="121" y="0"/>
                  </a:lnTo>
                  <a:lnTo>
                    <a:pt x="135" y="14"/>
                  </a:lnTo>
                  <a:lnTo>
                    <a:pt x="0" y="14"/>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41" name="Freeform 41"/>
            <p:cNvSpPr>
              <a:spLocks/>
            </p:cNvSpPr>
            <p:nvPr/>
          </p:nvSpPr>
          <p:spPr bwMode="auto">
            <a:xfrm>
              <a:off x="3060701" y="4803775"/>
              <a:ext cx="144463" cy="12700"/>
            </a:xfrm>
            <a:custGeom>
              <a:avLst/>
              <a:gdLst>
                <a:gd name="T0" fmla="*/ 0 w 91"/>
                <a:gd name="T1" fmla="*/ 2147483646 h 8"/>
                <a:gd name="T2" fmla="*/ 2147483646 w 91"/>
                <a:gd name="T3" fmla="*/ 0 h 8"/>
                <a:gd name="T4" fmla="*/ 2147483646 w 91"/>
                <a:gd name="T5" fmla="*/ 0 h 8"/>
                <a:gd name="T6" fmla="*/ 2147483646 w 91"/>
                <a:gd name="T7" fmla="*/ 2147483646 h 8"/>
                <a:gd name="T8" fmla="*/ 0 w 91"/>
                <a:gd name="T9" fmla="*/ 2147483646 h 8"/>
                <a:gd name="T10" fmla="*/ 0 w 91"/>
                <a:gd name="T11" fmla="*/ 2147483646 h 8"/>
                <a:gd name="T12" fmla="*/ 0 60000 65536"/>
                <a:gd name="T13" fmla="*/ 0 60000 65536"/>
                <a:gd name="T14" fmla="*/ 0 60000 65536"/>
                <a:gd name="T15" fmla="*/ 0 60000 65536"/>
                <a:gd name="T16" fmla="*/ 0 60000 65536"/>
                <a:gd name="T17" fmla="*/ 0 60000 65536"/>
                <a:gd name="T18" fmla="*/ 0 w 91"/>
                <a:gd name="T19" fmla="*/ 0 h 8"/>
                <a:gd name="T20" fmla="*/ 91 w 91"/>
                <a:gd name="T21" fmla="*/ 8 h 8"/>
              </a:gdLst>
              <a:ahLst/>
              <a:cxnLst>
                <a:cxn ang="T12">
                  <a:pos x="T0" y="T1"/>
                </a:cxn>
                <a:cxn ang="T13">
                  <a:pos x="T2" y="T3"/>
                </a:cxn>
                <a:cxn ang="T14">
                  <a:pos x="T4" y="T5"/>
                </a:cxn>
                <a:cxn ang="T15">
                  <a:pos x="T6" y="T7"/>
                </a:cxn>
                <a:cxn ang="T16">
                  <a:pos x="T8" y="T9"/>
                </a:cxn>
                <a:cxn ang="T17">
                  <a:pos x="T10" y="T11"/>
                </a:cxn>
              </a:cxnLst>
              <a:rect l="T18" t="T19" r="T20" b="T21"/>
              <a:pathLst>
                <a:path w="91" h="8">
                  <a:moveTo>
                    <a:pt x="0" y="8"/>
                  </a:moveTo>
                  <a:lnTo>
                    <a:pt x="9" y="0"/>
                  </a:lnTo>
                  <a:lnTo>
                    <a:pt x="80" y="0"/>
                  </a:lnTo>
                  <a:lnTo>
                    <a:pt x="91" y="8"/>
                  </a:lnTo>
                  <a:lnTo>
                    <a:pt x="0" y="8"/>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42" name="Rectangle 42"/>
            <p:cNvSpPr>
              <a:spLocks noChangeArrowheads="1"/>
            </p:cNvSpPr>
            <p:nvPr/>
          </p:nvSpPr>
          <p:spPr bwMode="auto">
            <a:xfrm>
              <a:off x="3060701" y="4816475"/>
              <a:ext cx="144463" cy="109538"/>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43" name="Rectangle 43"/>
            <p:cNvSpPr>
              <a:spLocks noChangeArrowheads="1"/>
            </p:cNvSpPr>
            <p:nvPr/>
          </p:nvSpPr>
          <p:spPr bwMode="auto">
            <a:xfrm>
              <a:off x="3073401" y="4829175"/>
              <a:ext cx="117475" cy="84138"/>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44" name="Freeform 44"/>
            <p:cNvSpPr>
              <a:spLocks/>
            </p:cNvSpPr>
            <p:nvPr/>
          </p:nvSpPr>
          <p:spPr bwMode="auto">
            <a:xfrm>
              <a:off x="3028951" y="6670675"/>
              <a:ext cx="204788" cy="19050"/>
            </a:xfrm>
            <a:custGeom>
              <a:avLst/>
              <a:gdLst>
                <a:gd name="T0" fmla="*/ 0 w 129"/>
                <a:gd name="T1" fmla="*/ 2147483646 h 12"/>
                <a:gd name="T2" fmla="*/ 2147483646 w 129"/>
                <a:gd name="T3" fmla="*/ 0 h 12"/>
                <a:gd name="T4" fmla="*/ 2147483646 w 129"/>
                <a:gd name="T5" fmla="*/ 0 h 12"/>
                <a:gd name="T6" fmla="*/ 2147483646 w 129"/>
                <a:gd name="T7" fmla="*/ 2147483646 h 12"/>
                <a:gd name="T8" fmla="*/ 0 w 129"/>
                <a:gd name="T9" fmla="*/ 2147483646 h 12"/>
                <a:gd name="T10" fmla="*/ 0 w 129"/>
                <a:gd name="T11" fmla="*/ 2147483646 h 12"/>
                <a:gd name="T12" fmla="*/ 0 60000 65536"/>
                <a:gd name="T13" fmla="*/ 0 60000 65536"/>
                <a:gd name="T14" fmla="*/ 0 60000 65536"/>
                <a:gd name="T15" fmla="*/ 0 60000 65536"/>
                <a:gd name="T16" fmla="*/ 0 60000 65536"/>
                <a:gd name="T17" fmla="*/ 0 60000 65536"/>
                <a:gd name="T18" fmla="*/ 0 w 129"/>
                <a:gd name="T19" fmla="*/ 0 h 12"/>
                <a:gd name="T20" fmla="*/ 129 w 129"/>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29" h="12">
                  <a:moveTo>
                    <a:pt x="0" y="12"/>
                  </a:moveTo>
                  <a:lnTo>
                    <a:pt x="15" y="0"/>
                  </a:lnTo>
                  <a:lnTo>
                    <a:pt x="114" y="0"/>
                  </a:lnTo>
                  <a:lnTo>
                    <a:pt x="129"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45" name="Rectangle 45"/>
            <p:cNvSpPr>
              <a:spLocks noChangeArrowheads="1"/>
            </p:cNvSpPr>
            <p:nvPr/>
          </p:nvSpPr>
          <p:spPr bwMode="auto">
            <a:xfrm>
              <a:off x="3028951" y="6689725"/>
              <a:ext cx="204788" cy="46038"/>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46" name="Rectangle 46"/>
            <p:cNvSpPr>
              <a:spLocks noChangeArrowheads="1"/>
            </p:cNvSpPr>
            <p:nvPr/>
          </p:nvSpPr>
          <p:spPr bwMode="auto">
            <a:xfrm>
              <a:off x="3024188" y="6757988"/>
              <a:ext cx="214313"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47" name="Freeform 47"/>
            <p:cNvSpPr>
              <a:spLocks/>
            </p:cNvSpPr>
            <p:nvPr/>
          </p:nvSpPr>
          <p:spPr bwMode="auto">
            <a:xfrm>
              <a:off x="3024188" y="6735763"/>
              <a:ext cx="214313" cy="22225"/>
            </a:xfrm>
            <a:custGeom>
              <a:avLst/>
              <a:gdLst>
                <a:gd name="T0" fmla="*/ 0 w 135"/>
                <a:gd name="T1" fmla="*/ 2147483646 h 14"/>
                <a:gd name="T2" fmla="*/ 2147483646 w 135"/>
                <a:gd name="T3" fmla="*/ 0 h 14"/>
                <a:gd name="T4" fmla="*/ 2147483646 w 135"/>
                <a:gd name="T5" fmla="*/ 0 h 14"/>
                <a:gd name="T6" fmla="*/ 2147483646 w 135"/>
                <a:gd name="T7" fmla="*/ 2147483646 h 14"/>
                <a:gd name="T8" fmla="*/ 0 w 135"/>
                <a:gd name="T9" fmla="*/ 2147483646 h 14"/>
                <a:gd name="T10" fmla="*/ 0 w 135"/>
                <a:gd name="T11" fmla="*/ 2147483646 h 14"/>
                <a:gd name="T12" fmla="*/ 0 60000 65536"/>
                <a:gd name="T13" fmla="*/ 0 60000 65536"/>
                <a:gd name="T14" fmla="*/ 0 60000 65536"/>
                <a:gd name="T15" fmla="*/ 0 60000 65536"/>
                <a:gd name="T16" fmla="*/ 0 60000 65536"/>
                <a:gd name="T17" fmla="*/ 0 60000 65536"/>
                <a:gd name="T18" fmla="*/ 0 w 135"/>
                <a:gd name="T19" fmla="*/ 0 h 14"/>
                <a:gd name="T20" fmla="*/ 135 w 13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5" h="14">
                  <a:moveTo>
                    <a:pt x="0" y="14"/>
                  </a:moveTo>
                  <a:lnTo>
                    <a:pt x="14" y="0"/>
                  </a:lnTo>
                  <a:lnTo>
                    <a:pt x="121" y="0"/>
                  </a:lnTo>
                  <a:lnTo>
                    <a:pt x="135" y="14"/>
                  </a:lnTo>
                  <a:lnTo>
                    <a:pt x="0" y="14"/>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48" name="Freeform 48"/>
            <p:cNvSpPr>
              <a:spLocks/>
            </p:cNvSpPr>
            <p:nvPr/>
          </p:nvSpPr>
          <p:spPr bwMode="auto">
            <a:xfrm>
              <a:off x="3060701" y="6562725"/>
              <a:ext cx="144463" cy="12700"/>
            </a:xfrm>
            <a:custGeom>
              <a:avLst/>
              <a:gdLst>
                <a:gd name="T0" fmla="*/ 0 w 91"/>
                <a:gd name="T1" fmla="*/ 2147483646 h 8"/>
                <a:gd name="T2" fmla="*/ 2147483646 w 91"/>
                <a:gd name="T3" fmla="*/ 0 h 8"/>
                <a:gd name="T4" fmla="*/ 2147483646 w 91"/>
                <a:gd name="T5" fmla="*/ 0 h 8"/>
                <a:gd name="T6" fmla="*/ 2147483646 w 91"/>
                <a:gd name="T7" fmla="*/ 2147483646 h 8"/>
                <a:gd name="T8" fmla="*/ 0 w 91"/>
                <a:gd name="T9" fmla="*/ 2147483646 h 8"/>
                <a:gd name="T10" fmla="*/ 0 w 91"/>
                <a:gd name="T11" fmla="*/ 2147483646 h 8"/>
                <a:gd name="T12" fmla="*/ 0 60000 65536"/>
                <a:gd name="T13" fmla="*/ 0 60000 65536"/>
                <a:gd name="T14" fmla="*/ 0 60000 65536"/>
                <a:gd name="T15" fmla="*/ 0 60000 65536"/>
                <a:gd name="T16" fmla="*/ 0 60000 65536"/>
                <a:gd name="T17" fmla="*/ 0 60000 65536"/>
                <a:gd name="T18" fmla="*/ 0 w 91"/>
                <a:gd name="T19" fmla="*/ 0 h 8"/>
                <a:gd name="T20" fmla="*/ 91 w 91"/>
                <a:gd name="T21" fmla="*/ 8 h 8"/>
              </a:gdLst>
              <a:ahLst/>
              <a:cxnLst>
                <a:cxn ang="T12">
                  <a:pos x="T0" y="T1"/>
                </a:cxn>
                <a:cxn ang="T13">
                  <a:pos x="T2" y="T3"/>
                </a:cxn>
                <a:cxn ang="T14">
                  <a:pos x="T4" y="T5"/>
                </a:cxn>
                <a:cxn ang="T15">
                  <a:pos x="T6" y="T7"/>
                </a:cxn>
                <a:cxn ang="T16">
                  <a:pos x="T8" y="T9"/>
                </a:cxn>
                <a:cxn ang="T17">
                  <a:pos x="T10" y="T11"/>
                </a:cxn>
              </a:cxnLst>
              <a:rect l="T18" t="T19" r="T20" b="T21"/>
              <a:pathLst>
                <a:path w="91" h="8">
                  <a:moveTo>
                    <a:pt x="0" y="8"/>
                  </a:moveTo>
                  <a:lnTo>
                    <a:pt x="9" y="0"/>
                  </a:lnTo>
                  <a:lnTo>
                    <a:pt x="80" y="0"/>
                  </a:lnTo>
                  <a:lnTo>
                    <a:pt x="91" y="8"/>
                  </a:lnTo>
                  <a:lnTo>
                    <a:pt x="0" y="8"/>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49" name="Rectangle 49"/>
            <p:cNvSpPr>
              <a:spLocks noChangeArrowheads="1"/>
            </p:cNvSpPr>
            <p:nvPr/>
          </p:nvSpPr>
          <p:spPr bwMode="auto">
            <a:xfrm>
              <a:off x="3060701" y="6575425"/>
              <a:ext cx="144463" cy="107950"/>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50" name="Rectangle 50"/>
            <p:cNvSpPr>
              <a:spLocks noChangeArrowheads="1"/>
            </p:cNvSpPr>
            <p:nvPr/>
          </p:nvSpPr>
          <p:spPr bwMode="auto">
            <a:xfrm>
              <a:off x="3073401" y="6588125"/>
              <a:ext cx="117475" cy="82550"/>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51" name="Rectangle 51"/>
            <p:cNvSpPr>
              <a:spLocks noChangeArrowheads="1"/>
            </p:cNvSpPr>
            <p:nvPr/>
          </p:nvSpPr>
          <p:spPr bwMode="auto">
            <a:xfrm>
              <a:off x="2998788" y="5689600"/>
              <a:ext cx="238125" cy="227013"/>
            </a:xfrm>
            <a:prstGeom prst="rect">
              <a:avLst/>
            </a:prstGeom>
            <a:solidFill>
              <a:srgbClr val="808080"/>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52" name="Freeform 52"/>
            <p:cNvSpPr>
              <a:spLocks/>
            </p:cNvSpPr>
            <p:nvPr/>
          </p:nvSpPr>
          <p:spPr bwMode="auto">
            <a:xfrm>
              <a:off x="3236913" y="5661025"/>
              <a:ext cx="28575" cy="255588"/>
            </a:xfrm>
            <a:custGeom>
              <a:avLst/>
              <a:gdLst>
                <a:gd name="T0" fmla="*/ 2147483646 w 18"/>
                <a:gd name="T1" fmla="*/ 0 h 161"/>
                <a:gd name="T2" fmla="*/ 2147483646 w 18"/>
                <a:gd name="T3" fmla="*/ 2147483646 h 161"/>
                <a:gd name="T4" fmla="*/ 0 w 18"/>
                <a:gd name="T5" fmla="*/ 2147483646 h 161"/>
                <a:gd name="T6" fmla="*/ 0 w 18"/>
                <a:gd name="T7" fmla="*/ 2147483646 h 161"/>
                <a:gd name="T8" fmla="*/ 2147483646 w 18"/>
                <a:gd name="T9" fmla="*/ 0 h 161"/>
                <a:gd name="T10" fmla="*/ 0 60000 65536"/>
                <a:gd name="T11" fmla="*/ 0 60000 65536"/>
                <a:gd name="T12" fmla="*/ 0 60000 65536"/>
                <a:gd name="T13" fmla="*/ 0 60000 65536"/>
                <a:gd name="T14" fmla="*/ 0 60000 65536"/>
                <a:gd name="T15" fmla="*/ 0 w 18"/>
                <a:gd name="T16" fmla="*/ 0 h 161"/>
                <a:gd name="T17" fmla="*/ 18 w 18"/>
                <a:gd name="T18" fmla="*/ 161 h 161"/>
              </a:gdLst>
              <a:ahLst/>
              <a:cxnLst>
                <a:cxn ang="T10">
                  <a:pos x="T0" y="T1"/>
                </a:cxn>
                <a:cxn ang="T11">
                  <a:pos x="T2" y="T3"/>
                </a:cxn>
                <a:cxn ang="T12">
                  <a:pos x="T4" y="T5"/>
                </a:cxn>
                <a:cxn ang="T13">
                  <a:pos x="T6" y="T7"/>
                </a:cxn>
                <a:cxn ang="T14">
                  <a:pos x="T8" y="T9"/>
                </a:cxn>
              </a:cxnLst>
              <a:rect l="T15" t="T16" r="T17" b="T18"/>
              <a:pathLst>
                <a:path w="18" h="161">
                  <a:moveTo>
                    <a:pt x="18" y="0"/>
                  </a:moveTo>
                  <a:lnTo>
                    <a:pt x="18" y="145"/>
                  </a:lnTo>
                  <a:lnTo>
                    <a:pt x="0" y="161"/>
                  </a:lnTo>
                  <a:lnTo>
                    <a:pt x="0" y="18"/>
                  </a:lnTo>
                  <a:lnTo>
                    <a:pt x="18" y="0"/>
                  </a:lnTo>
                  <a:close/>
                </a:path>
              </a:pathLst>
            </a:custGeom>
            <a:solidFill>
              <a:srgbClr val="404040"/>
            </a:solidFill>
            <a:ln w="2">
              <a:solidFill>
                <a:srgbClr val="000000"/>
              </a:solidFill>
              <a:prstDash val="solid"/>
              <a:round/>
              <a:headEnd/>
              <a:tailEnd/>
            </a:ln>
          </p:spPr>
          <p:txBody>
            <a:bodyPr/>
            <a:lstStyle/>
            <a:p>
              <a:endParaRPr lang="zh-CN" altLang="en-US"/>
            </a:p>
          </p:txBody>
        </p:sp>
        <p:sp>
          <p:nvSpPr>
            <p:cNvPr id="103553" name="Freeform 53"/>
            <p:cNvSpPr>
              <a:spLocks/>
            </p:cNvSpPr>
            <p:nvPr/>
          </p:nvSpPr>
          <p:spPr bwMode="auto">
            <a:xfrm>
              <a:off x="2998788" y="5661025"/>
              <a:ext cx="266700" cy="28575"/>
            </a:xfrm>
            <a:custGeom>
              <a:avLst/>
              <a:gdLst>
                <a:gd name="T0" fmla="*/ 0 w 168"/>
                <a:gd name="T1" fmla="*/ 2147483646 h 18"/>
                <a:gd name="T2" fmla="*/ 2147483646 w 168"/>
                <a:gd name="T3" fmla="*/ 0 h 18"/>
                <a:gd name="T4" fmla="*/ 2147483646 w 168"/>
                <a:gd name="T5" fmla="*/ 0 h 18"/>
                <a:gd name="T6" fmla="*/ 2147483646 w 168"/>
                <a:gd name="T7" fmla="*/ 2147483646 h 18"/>
                <a:gd name="T8" fmla="*/ 0 w 168"/>
                <a:gd name="T9" fmla="*/ 2147483646 h 18"/>
                <a:gd name="T10" fmla="*/ 0 60000 65536"/>
                <a:gd name="T11" fmla="*/ 0 60000 65536"/>
                <a:gd name="T12" fmla="*/ 0 60000 65536"/>
                <a:gd name="T13" fmla="*/ 0 60000 65536"/>
                <a:gd name="T14" fmla="*/ 0 60000 65536"/>
                <a:gd name="T15" fmla="*/ 0 w 168"/>
                <a:gd name="T16" fmla="*/ 0 h 18"/>
                <a:gd name="T17" fmla="*/ 168 w 168"/>
                <a:gd name="T18" fmla="*/ 18 h 18"/>
              </a:gdLst>
              <a:ahLst/>
              <a:cxnLst>
                <a:cxn ang="T10">
                  <a:pos x="T0" y="T1"/>
                </a:cxn>
                <a:cxn ang="T11">
                  <a:pos x="T2" y="T3"/>
                </a:cxn>
                <a:cxn ang="T12">
                  <a:pos x="T4" y="T5"/>
                </a:cxn>
                <a:cxn ang="T13">
                  <a:pos x="T6" y="T7"/>
                </a:cxn>
                <a:cxn ang="T14">
                  <a:pos x="T8" y="T9"/>
                </a:cxn>
              </a:cxnLst>
              <a:rect l="T15" t="T16" r="T17" b="T18"/>
              <a:pathLst>
                <a:path w="168" h="18">
                  <a:moveTo>
                    <a:pt x="0" y="18"/>
                  </a:moveTo>
                  <a:lnTo>
                    <a:pt x="18" y="0"/>
                  </a:lnTo>
                  <a:lnTo>
                    <a:pt x="168" y="0"/>
                  </a:lnTo>
                  <a:lnTo>
                    <a:pt x="150" y="18"/>
                  </a:lnTo>
                  <a:lnTo>
                    <a:pt x="0" y="18"/>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54" name="Freeform 54"/>
            <p:cNvSpPr>
              <a:spLocks/>
            </p:cNvSpPr>
            <p:nvPr/>
          </p:nvSpPr>
          <p:spPr bwMode="auto">
            <a:xfrm>
              <a:off x="3013076" y="5705475"/>
              <a:ext cx="209550" cy="195263"/>
            </a:xfrm>
            <a:custGeom>
              <a:avLst/>
              <a:gdLst>
                <a:gd name="T0" fmla="*/ 2147483646 w 132"/>
                <a:gd name="T1" fmla="*/ 0 h 123"/>
                <a:gd name="T2" fmla="*/ 2147483646 w 132"/>
                <a:gd name="T3" fmla="*/ 2147483646 h 123"/>
                <a:gd name="T4" fmla="*/ 2147483646 w 132"/>
                <a:gd name="T5" fmla="*/ 2147483646 h 123"/>
                <a:gd name="T6" fmla="*/ 2147483646 w 132"/>
                <a:gd name="T7" fmla="*/ 2147483646 h 123"/>
                <a:gd name="T8" fmla="*/ 2147483646 w 132"/>
                <a:gd name="T9" fmla="*/ 2147483646 h 123"/>
                <a:gd name="T10" fmla="*/ 2147483646 w 132"/>
                <a:gd name="T11" fmla="*/ 2147483646 h 123"/>
                <a:gd name="T12" fmla="*/ 2147483646 w 132"/>
                <a:gd name="T13" fmla="*/ 0 h 123"/>
                <a:gd name="T14" fmla="*/ 2147483646 w 132"/>
                <a:gd name="T15" fmla="*/ 2147483646 h 123"/>
                <a:gd name="T16" fmla="*/ 2147483646 w 132"/>
                <a:gd name="T17" fmla="*/ 2147483646 h 123"/>
                <a:gd name="T18" fmla="*/ 2147483646 w 132"/>
                <a:gd name="T19" fmla="*/ 2147483646 h 123"/>
                <a:gd name="T20" fmla="*/ 2147483646 w 132"/>
                <a:gd name="T21" fmla="*/ 2147483646 h 123"/>
                <a:gd name="T22" fmla="*/ 2147483646 w 132"/>
                <a:gd name="T23" fmla="*/ 2147483646 h 123"/>
                <a:gd name="T24" fmla="*/ 2147483646 w 132"/>
                <a:gd name="T25" fmla="*/ 2147483646 h 123"/>
                <a:gd name="T26" fmla="*/ 2147483646 w 132"/>
                <a:gd name="T27" fmla="*/ 2147483646 h 123"/>
                <a:gd name="T28" fmla="*/ 2147483646 w 132"/>
                <a:gd name="T29" fmla="*/ 2147483646 h 123"/>
                <a:gd name="T30" fmla="*/ 2147483646 w 132"/>
                <a:gd name="T31" fmla="*/ 2147483646 h 123"/>
                <a:gd name="T32" fmla="*/ 2147483646 w 132"/>
                <a:gd name="T33" fmla="*/ 2147483646 h 123"/>
                <a:gd name="T34" fmla="*/ 2147483646 w 132"/>
                <a:gd name="T35" fmla="*/ 2147483646 h 123"/>
                <a:gd name="T36" fmla="*/ 2147483646 w 132"/>
                <a:gd name="T37" fmla="*/ 2147483646 h 123"/>
                <a:gd name="T38" fmla="*/ 2147483646 w 132"/>
                <a:gd name="T39" fmla="*/ 2147483646 h 123"/>
                <a:gd name="T40" fmla="*/ 2147483646 w 132"/>
                <a:gd name="T41" fmla="*/ 2147483646 h 123"/>
                <a:gd name="T42" fmla="*/ 2147483646 w 132"/>
                <a:gd name="T43" fmla="*/ 2147483646 h 123"/>
                <a:gd name="T44" fmla="*/ 2147483646 w 132"/>
                <a:gd name="T45" fmla="*/ 2147483646 h 123"/>
                <a:gd name="T46" fmla="*/ 0 w 132"/>
                <a:gd name="T47" fmla="*/ 2147483646 h 123"/>
                <a:gd name="T48" fmla="*/ 2147483646 w 132"/>
                <a:gd name="T49" fmla="*/ 2147483646 h 123"/>
                <a:gd name="T50" fmla="*/ 2147483646 w 132"/>
                <a:gd name="T51" fmla="*/ 2147483646 h 123"/>
                <a:gd name="T52" fmla="*/ 2147483646 w 132"/>
                <a:gd name="T53" fmla="*/ 2147483646 h 123"/>
                <a:gd name="T54" fmla="*/ 2147483646 w 132"/>
                <a:gd name="T55" fmla="*/ 2147483646 h 123"/>
                <a:gd name="T56" fmla="*/ 2147483646 w 132"/>
                <a:gd name="T57" fmla="*/ 2147483646 h 123"/>
                <a:gd name="T58" fmla="*/ 2147483646 w 132"/>
                <a:gd name="T59" fmla="*/ 2147483646 h 123"/>
                <a:gd name="T60" fmla="*/ 2147483646 w 132"/>
                <a:gd name="T61" fmla="*/ 2147483646 h 123"/>
                <a:gd name="T62" fmla="*/ 0 w 132"/>
                <a:gd name="T63" fmla="*/ 2147483646 h 123"/>
                <a:gd name="T64" fmla="*/ 2147483646 w 132"/>
                <a:gd name="T65" fmla="*/ 0 h 123"/>
                <a:gd name="T66" fmla="*/ 2147483646 w 132"/>
                <a:gd name="T67" fmla="*/ 0 h 12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2"/>
                <a:gd name="T103" fmla="*/ 0 h 123"/>
                <a:gd name="T104" fmla="*/ 132 w 132"/>
                <a:gd name="T105" fmla="*/ 123 h 12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2" h="123">
                  <a:moveTo>
                    <a:pt x="19" y="0"/>
                  </a:moveTo>
                  <a:lnTo>
                    <a:pt x="19" y="14"/>
                  </a:lnTo>
                  <a:lnTo>
                    <a:pt x="48" y="14"/>
                  </a:lnTo>
                  <a:lnTo>
                    <a:pt x="65" y="48"/>
                  </a:lnTo>
                  <a:lnTo>
                    <a:pt x="81" y="14"/>
                  </a:lnTo>
                  <a:lnTo>
                    <a:pt x="112" y="14"/>
                  </a:lnTo>
                  <a:lnTo>
                    <a:pt x="112" y="0"/>
                  </a:lnTo>
                  <a:lnTo>
                    <a:pt x="132" y="18"/>
                  </a:lnTo>
                  <a:lnTo>
                    <a:pt x="112" y="38"/>
                  </a:lnTo>
                  <a:lnTo>
                    <a:pt x="112" y="26"/>
                  </a:lnTo>
                  <a:lnTo>
                    <a:pt x="90" y="26"/>
                  </a:lnTo>
                  <a:lnTo>
                    <a:pt x="72" y="63"/>
                  </a:lnTo>
                  <a:lnTo>
                    <a:pt x="90" y="99"/>
                  </a:lnTo>
                  <a:lnTo>
                    <a:pt x="112" y="99"/>
                  </a:lnTo>
                  <a:lnTo>
                    <a:pt x="112" y="85"/>
                  </a:lnTo>
                  <a:lnTo>
                    <a:pt x="132" y="105"/>
                  </a:lnTo>
                  <a:lnTo>
                    <a:pt x="112" y="123"/>
                  </a:lnTo>
                  <a:lnTo>
                    <a:pt x="112" y="109"/>
                  </a:lnTo>
                  <a:lnTo>
                    <a:pt x="81" y="109"/>
                  </a:lnTo>
                  <a:lnTo>
                    <a:pt x="65" y="75"/>
                  </a:lnTo>
                  <a:lnTo>
                    <a:pt x="48" y="109"/>
                  </a:lnTo>
                  <a:lnTo>
                    <a:pt x="19" y="109"/>
                  </a:lnTo>
                  <a:lnTo>
                    <a:pt x="19" y="123"/>
                  </a:lnTo>
                  <a:lnTo>
                    <a:pt x="0" y="103"/>
                  </a:lnTo>
                  <a:lnTo>
                    <a:pt x="19" y="85"/>
                  </a:lnTo>
                  <a:lnTo>
                    <a:pt x="19" y="99"/>
                  </a:lnTo>
                  <a:lnTo>
                    <a:pt x="39" y="99"/>
                  </a:lnTo>
                  <a:lnTo>
                    <a:pt x="59" y="63"/>
                  </a:lnTo>
                  <a:lnTo>
                    <a:pt x="41" y="26"/>
                  </a:lnTo>
                  <a:lnTo>
                    <a:pt x="19" y="26"/>
                  </a:lnTo>
                  <a:lnTo>
                    <a:pt x="19" y="36"/>
                  </a:lnTo>
                  <a:lnTo>
                    <a:pt x="0" y="18"/>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555" name="Freeform 55"/>
            <p:cNvSpPr>
              <a:spLocks/>
            </p:cNvSpPr>
            <p:nvPr/>
          </p:nvSpPr>
          <p:spPr bwMode="auto">
            <a:xfrm>
              <a:off x="3013076" y="5705475"/>
              <a:ext cx="209550" cy="195263"/>
            </a:xfrm>
            <a:custGeom>
              <a:avLst/>
              <a:gdLst>
                <a:gd name="T0" fmla="*/ 2147483646 w 132"/>
                <a:gd name="T1" fmla="*/ 0 h 123"/>
                <a:gd name="T2" fmla="*/ 2147483646 w 132"/>
                <a:gd name="T3" fmla="*/ 2147483646 h 123"/>
                <a:gd name="T4" fmla="*/ 2147483646 w 132"/>
                <a:gd name="T5" fmla="*/ 2147483646 h 123"/>
                <a:gd name="T6" fmla="*/ 2147483646 w 132"/>
                <a:gd name="T7" fmla="*/ 2147483646 h 123"/>
                <a:gd name="T8" fmla="*/ 2147483646 w 132"/>
                <a:gd name="T9" fmla="*/ 2147483646 h 123"/>
                <a:gd name="T10" fmla="*/ 2147483646 w 132"/>
                <a:gd name="T11" fmla="*/ 2147483646 h 123"/>
                <a:gd name="T12" fmla="*/ 2147483646 w 132"/>
                <a:gd name="T13" fmla="*/ 0 h 123"/>
                <a:gd name="T14" fmla="*/ 2147483646 w 132"/>
                <a:gd name="T15" fmla="*/ 2147483646 h 123"/>
                <a:gd name="T16" fmla="*/ 2147483646 w 132"/>
                <a:gd name="T17" fmla="*/ 2147483646 h 123"/>
                <a:gd name="T18" fmla="*/ 2147483646 w 132"/>
                <a:gd name="T19" fmla="*/ 2147483646 h 123"/>
                <a:gd name="T20" fmla="*/ 2147483646 w 132"/>
                <a:gd name="T21" fmla="*/ 2147483646 h 123"/>
                <a:gd name="T22" fmla="*/ 2147483646 w 132"/>
                <a:gd name="T23" fmla="*/ 2147483646 h 123"/>
                <a:gd name="T24" fmla="*/ 2147483646 w 132"/>
                <a:gd name="T25" fmla="*/ 2147483646 h 123"/>
                <a:gd name="T26" fmla="*/ 2147483646 w 132"/>
                <a:gd name="T27" fmla="*/ 2147483646 h 123"/>
                <a:gd name="T28" fmla="*/ 2147483646 w 132"/>
                <a:gd name="T29" fmla="*/ 2147483646 h 123"/>
                <a:gd name="T30" fmla="*/ 2147483646 w 132"/>
                <a:gd name="T31" fmla="*/ 2147483646 h 123"/>
                <a:gd name="T32" fmla="*/ 2147483646 w 132"/>
                <a:gd name="T33" fmla="*/ 2147483646 h 123"/>
                <a:gd name="T34" fmla="*/ 2147483646 w 132"/>
                <a:gd name="T35" fmla="*/ 2147483646 h 123"/>
                <a:gd name="T36" fmla="*/ 2147483646 w 132"/>
                <a:gd name="T37" fmla="*/ 2147483646 h 123"/>
                <a:gd name="T38" fmla="*/ 2147483646 w 132"/>
                <a:gd name="T39" fmla="*/ 2147483646 h 123"/>
                <a:gd name="T40" fmla="*/ 2147483646 w 132"/>
                <a:gd name="T41" fmla="*/ 2147483646 h 123"/>
                <a:gd name="T42" fmla="*/ 2147483646 w 132"/>
                <a:gd name="T43" fmla="*/ 2147483646 h 123"/>
                <a:gd name="T44" fmla="*/ 2147483646 w 132"/>
                <a:gd name="T45" fmla="*/ 2147483646 h 123"/>
                <a:gd name="T46" fmla="*/ 0 w 132"/>
                <a:gd name="T47" fmla="*/ 2147483646 h 123"/>
                <a:gd name="T48" fmla="*/ 2147483646 w 132"/>
                <a:gd name="T49" fmla="*/ 2147483646 h 123"/>
                <a:gd name="T50" fmla="*/ 2147483646 w 132"/>
                <a:gd name="T51" fmla="*/ 2147483646 h 123"/>
                <a:gd name="T52" fmla="*/ 2147483646 w 132"/>
                <a:gd name="T53" fmla="*/ 2147483646 h 123"/>
                <a:gd name="T54" fmla="*/ 2147483646 w 132"/>
                <a:gd name="T55" fmla="*/ 2147483646 h 123"/>
                <a:gd name="T56" fmla="*/ 2147483646 w 132"/>
                <a:gd name="T57" fmla="*/ 2147483646 h 123"/>
                <a:gd name="T58" fmla="*/ 2147483646 w 132"/>
                <a:gd name="T59" fmla="*/ 2147483646 h 123"/>
                <a:gd name="T60" fmla="*/ 2147483646 w 132"/>
                <a:gd name="T61" fmla="*/ 2147483646 h 123"/>
                <a:gd name="T62" fmla="*/ 0 w 132"/>
                <a:gd name="T63" fmla="*/ 2147483646 h 123"/>
                <a:gd name="T64" fmla="*/ 2147483646 w 132"/>
                <a:gd name="T65" fmla="*/ 0 h 123"/>
                <a:gd name="T66" fmla="*/ 2147483646 w 132"/>
                <a:gd name="T67" fmla="*/ 0 h 12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2"/>
                <a:gd name="T103" fmla="*/ 0 h 123"/>
                <a:gd name="T104" fmla="*/ 132 w 132"/>
                <a:gd name="T105" fmla="*/ 123 h 12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2" h="123">
                  <a:moveTo>
                    <a:pt x="19" y="0"/>
                  </a:moveTo>
                  <a:lnTo>
                    <a:pt x="19" y="14"/>
                  </a:lnTo>
                  <a:lnTo>
                    <a:pt x="48" y="14"/>
                  </a:lnTo>
                  <a:lnTo>
                    <a:pt x="65" y="48"/>
                  </a:lnTo>
                  <a:lnTo>
                    <a:pt x="81" y="14"/>
                  </a:lnTo>
                  <a:lnTo>
                    <a:pt x="112" y="14"/>
                  </a:lnTo>
                  <a:lnTo>
                    <a:pt x="112" y="0"/>
                  </a:lnTo>
                  <a:lnTo>
                    <a:pt x="132" y="18"/>
                  </a:lnTo>
                  <a:lnTo>
                    <a:pt x="112" y="38"/>
                  </a:lnTo>
                  <a:lnTo>
                    <a:pt x="112" y="26"/>
                  </a:lnTo>
                  <a:lnTo>
                    <a:pt x="90" y="26"/>
                  </a:lnTo>
                  <a:lnTo>
                    <a:pt x="72" y="63"/>
                  </a:lnTo>
                  <a:lnTo>
                    <a:pt x="90" y="99"/>
                  </a:lnTo>
                  <a:lnTo>
                    <a:pt x="112" y="99"/>
                  </a:lnTo>
                  <a:lnTo>
                    <a:pt x="112" y="85"/>
                  </a:lnTo>
                  <a:lnTo>
                    <a:pt x="132" y="105"/>
                  </a:lnTo>
                  <a:lnTo>
                    <a:pt x="112" y="123"/>
                  </a:lnTo>
                  <a:lnTo>
                    <a:pt x="112" y="109"/>
                  </a:lnTo>
                  <a:lnTo>
                    <a:pt x="81" y="109"/>
                  </a:lnTo>
                  <a:lnTo>
                    <a:pt x="65" y="75"/>
                  </a:lnTo>
                  <a:lnTo>
                    <a:pt x="48" y="109"/>
                  </a:lnTo>
                  <a:lnTo>
                    <a:pt x="19" y="109"/>
                  </a:lnTo>
                  <a:lnTo>
                    <a:pt x="19" y="123"/>
                  </a:lnTo>
                  <a:lnTo>
                    <a:pt x="0" y="103"/>
                  </a:lnTo>
                  <a:lnTo>
                    <a:pt x="19" y="85"/>
                  </a:lnTo>
                  <a:lnTo>
                    <a:pt x="19" y="99"/>
                  </a:lnTo>
                  <a:lnTo>
                    <a:pt x="39" y="99"/>
                  </a:lnTo>
                  <a:lnTo>
                    <a:pt x="59" y="63"/>
                  </a:lnTo>
                  <a:lnTo>
                    <a:pt x="41" y="26"/>
                  </a:lnTo>
                  <a:lnTo>
                    <a:pt x="19" y="26"/>
                  </a:lnTo>
                  <a:lnTo>
                    <a:pt x="19" y="36"/>
                  </a:lnTo>
                  <a:lnTo>
                    <a:pt x="0" y="18"/>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556" name="Freeform 56"/>
            <p:cNvSpPr>
              <a:spLocks/>
            </p:cNvSpPr>
            <p:nvPr/>
          </p:nvSpPr>
          <p:spPr bwMode="auto">
            <a:xfrm>
              <a:off x="3014663" y="5708650"/>
              <a:ext cx="209550" cy="195263"/>
            </a:xfrm>
            <a:custGeom>
              <a:avLst/>
              <a:gdLst>
                <a:gd name="T0" fmla="*/ 2147483646 w 132"/>
                <a:gd name="T1" fmla="*/ 0 h 123"/>
                <a:gd name="T2" fmla="*/ 2147483646 w 132"/>
                <a:gd name="T3" fmla="*/ 2147483646 h 123"/>
                <a:gd name="T4" fmla="*/ 2147483646 w 132"/>
                <a:gd name="T5" fmla="*/ 2147483646 h 123"/>
                <a:gd name="T6" fmla="*/ 2147483646 w 132"/>
                <a:gd name="T7" fmla="*/ 2147483646 h 123"/>
                <a:gd name="T8" fmla="*/ 2147483646 w 132"/>
                <a:gd name="T9" fmla="*/ 2147483646 h 123"/>
                <a:gd name="T10" fmla="*/ 2147483646 w 132"/>
                <a:gd name="T11" fmla="*/ 2147483646 h 123"/>
                <a:gd name="T12" fmla="*/ 2147483646 w 132"/>
                <a:gd name="T13" fmla="*/ 0 h 123"/>
                <a:gd name="T14" fmla="*/ 2147483646 w 132"/>
                <a:gd name="T15" fmla="*/ 2147483646 h 123"/>
                <a:gd name="T16" fmla="*/ 2147483646 w 132"/>
                <a:gd name="T17" fmla="*/ 2147483646 h 123"/>
                <a:gd name="T18" fmla="*/ 2147483646 w 132"/>
                <a:gd name="T19" fmla="*/ 2147483646 h 123"/>
                <a:gd name="T20" fmla="*/ 2147483646 w 132"/>
                <a:gd name="T21" fmla="*/ 2147483646 h 123"/>
                <a:gd name="T22" fmla="*/ 2147483646 w 132"/>
                <a:gd name="T23" fmla="*/ 2147483646 h 123"/>
                <a:gd name="T24" fmla="*/ 2147483646 w 132"/>
                <a:gd name="T25" fmla="*/ 2147483646 h 123"/>
                <a:gd name="T26" fmla="*/ 2147483646 w 132"/>
                <a:gd name="T27" fmla="*/ 2147483646 h 123"/>
                <a:gd name="T28" fmla="*/ 2147483646 w 132"/>
                <a:gd name="T29" fmla="*/ 2147483646 h 123"/>
                <a:gd name="T30" fmla="*/ 2147483646 w 132"/>
                <a:gd name="T31" fmla="*/ 2147483646 h 123"/>
                <a:gd name="T32" fmla="*/ 2147483646 w 132"/>
                <a:gd name="T33" fmla="*/ 2147483646 h 123"/>
                <a:gd name="T34" fmla="*/ 2147483646 w 132"/>
                <a:gd name="T35" fmla="*/ 2147483646 h 123"/>
                <a:gd name="T36" fmla="*/ 2147483646 w 132"/>
                <a:gd name="T37" fmla="*/ 2147483646 h 123"/>
                <a:gd name="T38" fmla="*/ 2147483646 w 132"/>
                <a:gd name="T39" fmla="*/ 2147483646 h 123"/>
                <a:gd name="T40" fmla="*/ 2147483646 w 132"/>
                <a:gd name="T41" fmla="*/ 2147483646 h 123"/>
                <a:gd name="T42" fmla="*/ 2147483646 w 132"/>
                <a:gd name="T43" fmla="*/ 2147483646 h 123"/>
                <a:gd name="T44" fmla="*/ 2147483646 w 132"/>
                <a:gd name="T45" fmla="*/ 2147483646 h 123"/>
                <a:gd name="T46" fmla="*/ 0 w 132"/>
                <a:gd name="T47" fmla="*/ 2147483646 h 123"/>
                <a:gd name="T48" fmla="*/ 2147483646 w 132"/>
                <a:gd name="T49" fmla="*/ 2147483646 h 123"/>
                <a:gd name="T50" fmla="*/ 2147483646 w 132"/>
                <a:gd name="T51" fmla="*/ 2147483646 h 123"/>
                <a:gd name="T52" fmla="*/ 2147483646 w 132"/>
                <a:gd name="T53" fmla="*/ 2147483646 h 123"/>
                <a:gd name="T54" fmla="*/ 2147483646 w 132"/>
                <a:gd name="T55" fmla="*/ 2147483646 h 123"/>
                <a:gd name="T56" fmla="*/ 2147483646 w 132"/>
                <a:gd name="T57" fmla="*/ 2147483646 h 123"/>
                <a:gd name="T58" fmla="*/ 2147483646 w 132"/>
                <a:gd name="T59" fmla="*/ 2147483646 h 123"/>
                <a:gd name="T60" fmla="*/ 2147483646 w 132"/>
                <a:gd name="T61" fmla="*/ 2147483646 h 123"/>
                <a:gd name="T62" fmla="*/ 0 w 132"/>
                <a:gd name="T63" fmla="*/ 2147483646 h 123"/>
                <a:gd name="T64" fmla="*/ 2147483646 w 132"/>
                <a:gd name="T65" fmla="*/ 0 h 123"/>
                <a:gd name="T66" fmla="*/ 2147483646 w 132"/>
                <a:gd name="T67" fmla="*/ 0 h 12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2"/>
                <a:gd name="T103" fmla="*/ 0 h 123"/>
                <a:gd name="T104" fmla="*/ 132 w 132"/>
                <a:gd name="T105" fmla="*/ 123 h 12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2" h="123">
                  <a:moveTo>
                    <a:pt x="18" y="0"/>
                  </a:moveTo>
                  <a:lnTo>
                    <a:pt x="18" y="14"/>
                  </a:lnTo>
                  <a:lnTo>
                    <a:pt x="49" y="14"/>
                  </a:lnTo>
                  <a:lnTo>
                    <a:pt x="65" y="49"/>
                  </a:lnTo>
                  <a:lnTo>
                    <a:pt x="82" y="14"/>
                  </a:lnTo>
                  <a:lnTo>
                    <a:pt x="112" y="14"/>
                  </a:lnTo>
                  <a:lnTo>
                    <a:pt x="112" y="0"/>
                  </a:lnTo>
                  <a:lnTo>
                    <a:pt x="132" y="18"/>
                  </a:lnTo>
                  <a:lnTo>
                    <a:pt x="112" y="38"/>
                  </a:lnTo>
                  <a:lnTo>
                    <a:pt x="112" y="24"/>
                  </a:lnTo>
                  <a:lnTo>
                    <a:pt x="91" y="24"/>
                  </a:lnTo>
                  <a:lnTo>
                    <a:pt x="73" y="63"/>
                  </a:lnTo>
                  <a:lnTo>
                    <a:pt x="91" y="99"/>
                  </a:lnTo>
                  <a:lnTo>
                    <a:pt x="112" y="99"/>
                  </a:lnTo>
                  <a:lnTo>
                    <a:pt x="112" y="85"/>
                  </a:lnTo>
                  <a:lnTo>
                    <a:pt x="132" y="105"/>
                  </a:lnTo>
                  <a:lnTo>
                    <a:pt x="112" y="123"/>
                  </a:lnTo>
                  <a:lnTo>
                    <a:pt x="112" y="109"/>
                  </a:lnTo>
                  <a:lnTo>
                    <a:pt x="82" y="109"/>
                  </a:lnTo>
                  <a:lnTo>
                    <a:pt x="65" y="75"/>
                  </a:lnTo>
                  <a:lnTo>
                    <a:pt x="49" y="109"/>
                  </a:lnTo>
                  <a:lnTo>
                    <a:pt x="18" y="109"/>
                  </a:lnTo>
                  <a:lnTo>
                    <a:pt x="18" y="123"/>
                  </a:lnTo>
                  <a:lnTo>
                    <a:pt x="0" y="103"/>
                  </a:lnTo>
                  <a:lnTo>
                    <a:pt x="18" y="85"/>
                  </a:lnTo>
                  <a:lnTo>
                    <a:pt x="18" y="99"/>
                  </a:lnTo>
                  <a:lnTo>
                    <a:pt x="40" y="99"/>
                  </a:lnTo>
                  <a:lnTo>
                    <a:pt x="58" y="63"/>
                  </a:lnTo>
                  <a:lnTo>
                    <a:pt x="40" y="24"/>
                  </a:lnTo>
                  <a:lnTo>
                    <a:pt x="18" y="24"/>
                  </a:lnTo>
                  <a:lnTo>
                    <a:pt x="18" y="36"/>
                  </a:lnTo>
                  <a:lnTo>
                    <a:pt x="0" y="18"/>
                  </a:lnTo>
                  <a:lnTo>
                    <a:pt x="18" y="0"/>
                  </a:lnTo>
                  <a:close/>
                </a:path>
              </a:pathLst>
            </a:custGeom>
            <a:solidFill>
              <a:srgbClr val="FFFFFF"/>
            </a:solidFill>
            <a:ln w="2">
              <a:solidFill>
                <a:srgbClr val="000000"/>
              </a:solidFill>
              <a:prstDash val="solid"/>
              <a:round/>
              <a:headEnd/>
              <a:tailEnd/>
            </a:ln>
          </p:spPr>
          <p:txBody>
            <a:bodyPr/>
            <a:lstStyle/>
            <a:p>
              <a:endParaRPr lang="zh-CN" altLang="en-US"/>
            </a:p>
          </p:txBody>
        </p:sp>
        <p:sp>
          <p:nvSpPr>
            <p:cNvPr id="103557" name="Freeform 57"/>
            <p:cNvSpPr>
              <a:spLocks/>
            </p:cNvSpPr>
            <p:nvPr/>
          </p:nvSpPr>
          <p:spPr bwMode="auto">
            <a:xfrm>
              <a:off x="3014663" y="5708650"/>
              <a:ext cx="209550" cy="195263"/>
            </a:xfrm>
            <a:custGeom>
              <a:avLst/>
              <a:gdLst>
                <a:gd name="T0" fmla="*/ 2147483646 w 132"/>
                <a:gd name="T1" fmla="*/ 0 h 123"/>
                <a:gd name="T2" fmla="*/ 2147483646 w 132"/>
                <a:gd name="T3" fmla="*/ 2147483646 h 123"/>
                <a:gd name="T4" fmla="*/ 2147483646 w 132"/>
                <a:gd name="T5" fmla="*/ 2147483646 h 123"/>
                <a:gd name="T6" fmla="*/ 2147483646 w 132"/>
                <a:gd name="T7" fmla="*/ 2147483646 h 123"/>
                <a:gd name="T8" fmla="*/ 2147483646 w 132"/>
                <a:gd name="T9" fmla="*/ 2147483646 h 123"/>
                <a:gd name="T10" fmla="*/ 2147483646 w 132"/>
                <a:gd name="T11" fmla="*/ 2147483646 h 123"/>
                <a:gd name="T12" fmla="*/ 2147483646 w 132"/>
                <a:gd name="T13" fmla="*/ 0 h 123"/>
                <a:gd name="T14" fmla="*/ 2147483646 w 132"/>
                <a:gd name="T15" fmla="*/ 2147483646 h 123"/>
                <a:gd name="T16" fmla="*/ 2147483646 w 132"/>
                <a:gd name="T17" fmla="*/ 2147483646 h 123"/>
                <a:gd name="T18" fmla="*/ 2147483646 w 132"/>
                <a:gd name="T19" fmla="*/ 2147483646 h 123"/>
                <a:gd name="T20" fmla="*/ 2147483646 w 132"/>
                <a:gd name="T21" fmla="*/ 2147483646 h 123"/>
                <a:gd name="T22" fmla="*/ 2147483646 w 132"/>
                <a:gd name="T23" fmla="*/ 2147483646 h 123"/>
                <a:gd name="T24" fmla="*/ 2147483646 w 132"/>
                <a:gd name="T25" fmla="*/ 2147483646 h 123"/>
                <a:gd name="T26" fmla="*/ 2147483646 w 132"/>
                <a:gd name="T27" fmla="*/ 2147483646 h 123"/>
                <a:gd name="T28" fmla="*/ 2147483646 w 132"/>
                <a:gd name="T29" fmla="*/ 2147483646 h 123"/>
                <a:gd name="T30" fmla="*/ 2147483646 w 132"/>
                <a:gd name="T31" fmla="*/ 2147483646 h 123"/>
                <a:gd name="T32" fmla="*/ 2147483646 w 132"/>
                <a:gd name="T33" fmla="*/ 2147483646 h 123"/>
                <a:gd name="T34" fmla="*/ 2147483646 w 132"/>
                <a:gd name="T35" fmla="*/ 2147483646 h 123"/>
                <a:gd name="T36" fmla="*/ 2147483646 w 132"/>
                <a:gd name="T37" fmla="*/ 2147483646 h 123"/>
                <a:gd name="T38" fmla="*/ 2147483646 w 132"/>
                <a:gd name="T39" fmla="*/ 2147483646 h 123"/>
                <a:gd name="T40" fmla="*/ 2147483646 w 132"/>
                <a:gd name="T41" fmla="*/ 2147483646 h 123"/>
                <a:gd name="T42" fmla="*/ 2147483646 w 132"/>
                <a:gd name="T43" fmla="*/ 2147483646 h 123"/>
                <a:gd name="T44" fmla="*/ 2147483646 w 132"/>
                <a:gd name="T45" fmla="*/ 2147483646 h 123"/>
                <a:gd name="T46" fmla="*/ 0 w 132"/>
                <a:gd name="T47" fmla="*/ 2147483646 h 123"/>
                <a:gd name="T48" fmla="*/ 2147483646 w 132"/>
                <a:gd name="T49" fmla="*/ 2147483646 h 123"/>
                <a:gd name="T50" fmla="*/ 2147483646 w 132"/>
                <a:gd name="T51" fmla="*/ 2147483646 h 123"/>
                <a:gd name="T52" fmla="*/ 2147483646 w 132"/>
                <a:gd name="T53" fmla="*/ 2147483646 h 123"/>
                <a:gd name="T54" fmla="*/ 2147483646 w 132"/>
                <a:gd name="T55" fmla="*/ 2147483646 h 123"/>
                <a:gd name="T56" fmla="*/ 2147483646 w 132"/>
                <a:gd name="T57" fmla="*/ 2147483646 h 123"/>
                <a:gd name="T58" fmla="*/ 2147483646 w 132"/>
                <a:gd name="T59" fmla="*/ 2147483646 h 123"/>
                <a:gd name="T60" fmla="*/ 2147483646 w 132"/>
                <a:gd name="T61" fmla="*/ 2147483646 h 123"/>
                <a:gd name="T62" fmla="*/ 0 w 132"/>
                <a:gd name="T63" fmla="*/ 2147483646 h 123"/>
                <a:gd name="T64" fmla="*/ 2147483646 w 132"/>
                <a:gd name="T65" fmla="*/ 0 h 123"/>
                <a:gd name="T66" fmla="*/ 2147483646 w 132"/>
                <a:gd name="T67" fmla="*/ 0 h 12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2"/>
                <a:gd name="T103" fmla="*/ 0 h 123"/>
                <a:gd name="T104" fmla="*/ 132 w 132"/>
                <a:gd name="T105" fmla="*/ 123 h 12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2" h="123">
                  <a:moveTo>
                    <a:pt x="18" y="0"/>
                  </a:moveTo>
                  <a:lnTo>
                    <a:pt x="18" y="14"/>
                  </a:lnTo>
                  <a:lnTo>
                    <a:pt x="49" y="14"/>
                  </a:lnTo>
                  <a:lnTo>
                    <a:pt x="65" y="49"/>
                  </a:lnTo>
                  <a:lnTo>
                    <a:pt x="82" y="14"/>
                  </a:lnTo>
                  <a:lnTo>
                    <a:pt x="112" y="14"/>
                  </a:lnTo>
                  <a:lnTo>
                    <a:pt x="112" y="0"/>
                  </a:lnTo>
                  <a:lnTo>
                    <a:pt x="132" y="18"/>
                  </a:lnTo>
                  <a:lnTo>
                    <a:pt x="112" y="38"/>
                  </a:lnTo>
                  <a:lnTo>
                    <a:pt x="112" y="24"/>
                  </a:lnTo>
                  <a:lnTo>
                    <a:pt x="91" y="24"/>
                  </a:lnTo>
                  <a:lnTo>
                    <a:pt x="73" y="63"/>
                  </a:lnTo>
                  <a:lnTo>
                    <a:pt x="91" y="99"/>
                  </a:lnTo>
                  <a:lnTo>
                    <a:pt x="112" y="99"/>
                  </a:lnTo>
                  <a:lnTo>
                    <a:pt x="112" y="85"/>
                  </a:lnTo>
                  <a:lnTo>
                    <a:pt x="132" y="105"/>
                  </a:lnTo>
                  <a:lnTo>
                    <a:pt x="112" y="123"/>
                  </a:lnTo>
                  <a:lnTo>
                    <a:pt x="112" y="109"/>
                  </a:lnTo>
                  <a:lnTo>
                    <a:pt x="82" y="109"/>
                  </a:lnTo>
                  <a:lnTo>
                    <a:pt x="65" y="75"/>
                  </a:lnTo>
                  <a:lnTo>
                    <a:pt x="49" y="109"/>
                  </a:lnTo>
                  <a:lnTo>
                    <a:pt x="18" y="109"/>
                  </a:lnTo>
                  <a:lnTo>
                    <a:pt x="18" y="123"/>
                  </a:lnTo>
                  <a:lnTo>
                    <a:pt x="0" y="103"/>
                  </a:lnTo>
                  <a:lnTo>
                    <a:pt x="18" y="85"/>
                  </a:lnTo>
                  <a:lnTo>
                    <a:pt x="18" y="99"/>
                  </a:lnTo>
                  <a:lnTo>
                    <a:pt x="40" y="99"/>
                  </a:lnTo>
                  <a:lnTo>
                    <a:pt x="58" y="63"/>
                  </a:lnTo>
                  <a:lnTo>
                    <a:pt x="40" y="24"/>
                  </a:lnTo>
                  <a:lnTo>
                    <a:pt x="18" y="24"/>
                  </a:lnTo>
                  <a:lnTo>
                    <a:pt x="18" y="36"/>
                  </a:lnTo>
                  <a:lnTo>
                    <a:pt x="0" y="18"/>
                  </a:lnTo>
                  <a:lnTo>
                    <a:pt x="18" y="0"/>
                  </a:lnTo>
                  <a:close/>
                </a:path>
              </a:pathLst>
            </a:custGeom>
            <a:solidFill>
              <a:srgbClr val="FFFFFF"/>
            </a:solidFill>
            <a:ln w="2">
              <a:solidFill>
                <a:srgbClr val="000000"/>
              </a:solidFill>
              <a:prstDash val="solid"/>
              <a:round/>
              <a:headEnd/>
              <a:tailEnd/>
            </a:ln>
          </p:spPr>
          <p:txBody>
            <a:bodyPr/>
            <a:lstStyle/>
            <a:p>
              <a:endParaRPr lang="zh-CN" altLang="en-US"/>
            </a:p>
          </p:txBody>
        </p:sp>
        <p:sp>
          <p:nvSpPr>
            <p:cNvPr id="103558" name="Line 58"/>
            <p:cNvSpPr>
              <a:spLocks noChangeShapeType="1"/>
            </p:cNvSpPr>
            <p:nvPr/>
          </p:nvSpPr>
          <p:spPr bwMode="auto">
            <a:xfrm flipH="1" flipV="1">
              <a:off x="3251201" y="5872163"/>
              <a:ext cx="388938" cy="558800"/>
            </a:xfrm>
            <a:prstGeom prst="line">
              <a:avLst/>
            </a:prstGeom>
            <a:noFill/>
            <a:ln w="4">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59" name="Line 59"/>
            <p:cNvSpPr>
              <a:spLocks noChangeShapeType="1"/>
            </p:cNvSpPr>
            <p:nvPr/>
          </p:nvSpPr>
          <p:spPr bwMode="auto">
            <a:xfrm flipH="1">
              <a:off x="3251201" y="5159375"/>
              <a:ext cx="387350" cy="552450"/>
            </a:xfrm>
            <a:prstGeom prst="line">
              <a:avLst/>
            </a:prstGeom>
            <a:noFill/>
            <a:ln w="4">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60" name="Line 60"/>
            <p:cNvSpPr>
              <a:spLocks noChangeShapeType="1"/>
            </p:cNvSpPr>
            <p:nvPr/>
          </p:nvSpPr>
          <p:spPr bwMode="auto">
            <a:xfrm flipV="1">
              <a:off x="3133726" y="5005388"/>
              <a:ext cx="0" cy="668338"/>
            </a:xfrm>
            <a:prstGeom prst="line">
              <a:avLst/>
            </a:prstGeom>
            <a:noFill/>
            <a:ln w="4">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61" name="Line 61"/>
            <p:cNvSpPr>
              <a:spLocks noChangeShapeType="1"/>
            </p:cNvSpPr>
            <p:nvPr/>
          </p:nvSpPr>
          <p:spPr bwMode="auto">
            <a:xfrm>
              <a:off x="3251201" y="5789613"/>
              <a:ext cx="569913" cy="0"/>
            </a:xfrm>
            <a:prstGeom prst="line">
              <a:avLst/>
            </a:prstGeom>
            <a:noFill/>
            <a:ln w="4">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3562" name="组合 80"/>
            <p:cNvGrpSpPr>
              <a:grpSpLocks/>
            </p:cNvGrpSpPr>
            <p:nvPr/>
          </p:nvGrpSpPr>
          <p:grpSpPr bwMode="auto">
            <a:xfrm>
              <a:off x="3619025" y="6350794"/>
              <a:ext cx="215900" cy="204788"/>
              <a:chOff x="3632201" y="6276975"/>
              <a:chExt cx="215900" cy="204788"/>
            </a:xfrm>
          </p:grpSpPr>
          <p:sp>
            <p:nvSpPr>
              <p:cNvPr id="103570" name="Freeform 62"/>
              <p:cNvSpPr>
                <a:spLocks/>
              </p:cNvSpPr>
              <p:nvPr/>
            </p:nvSpPr>
            <p:spPr bwMode="auto">
              <a:xfrm>
                <a:off x="3638551" y="6384925"/>
                <a:ext cx="200025" cy="20638"/>
              </a:xfrm>
              <a:custGeom>
                <a:avLst/>
                <a:gdLst>
                  <a:gd name="T0" fmla="*/ 0 w 126"/>
                  <a:gd name="T1" fmla="*/ 2147483646 h 13"/>
                  <a:gd name="T2" fmla="*/ 2147483646 w 126"/>
                  <a:gd name="T3" fmla="*/ 0 h 13"/>
                  <a:gd name="T4" fmla="*/ 2147483646 w 126"/>
                  <a:gd name="T5" fmla="*/ 0 h 13"/>
                  <a:gd name="T6" fmla="*/ 2147483646 w 126"/>
                  <a:gd name="T7" fmla="*/ 2147483646 h 13"/>
                  <a:gd name="T8" fmla="*/ 0 w 126"/>
                  <a:gd name="T9" fmla="*/ 2147483646 h 13"/>
                  <a:gd name="T10" fmla="*/ 0 w 126"/>
                  <a:gd name="T11" fmla="*/ 2147483646 h 13"/>
                  <a:gd name="T12" fmla="*/ 0 60000 65536"/>
                  <a:gd name="T13" fmla="*/ 0 60000 65536"/>
                  <a:gd name="T14" fmla="*/ 0 60000 65536"/>
                  <a:gd name="T15" fmla="*/ 0 60000 65536"/>
                  <a:gd name="T16" fmla="*/ 0 60000 65536"/>
                  <a:gd name="T17" fmla="*/ 0 60000 65536"/>
                  <a:gd name="T18" fmla="*/ 0 w 126"/>
                  <a:gd name="T19" fmla="*/ 0 h 13"/>
                  <a:gd name="T20" fmla="*/ 126 w 12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26" h="13">
                    <a:moveTo>
                      <a:pt x="0" y="13"/>
                    </a:moveTo>
                    <a:lnTo>
                      <a:pt x="12" y="0"/>
                    </a:lnTo>
                    <a:lnTo>
                      <a:pt x="113" y="0"/>
                    </a:lnTo>
                    <a:lnTo>
                      <a:pt x="126" y="13"/>
                    </a:lnTo>
                    <a:lnTo>
                      <a:pt x="0" y="13"/>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71" name="Rectangle 63"/>
              <p:cNvSpPr>
                <a:spLocks noChangeArrowheads="1"/>
              </p:cNvSpPr>
              <p:nvPr/>
            </p:nvSpPr>
            <p:spPr bwMode="auto">
              <a:xfrm>
                <a:off x="3638551" y="6405563"/>
                <a:ext cx="200025" cy="476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72" name="Rectangle 64"/>
              <p:cNvSpPr>
                <a:spLocks noChangeArrowheads="1"/>
              </p:cNvSpPr>
              <p:nvPr/>
            </p:nvSpPr>
            <p:spPr bwMode="auto">
              <a:xfrm>
                <a:off x="3632201" y="6472238"/>
                <a:ext cx="215900"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73" name="Freeform 65"/>
              <p:cNvSpPr>
                <a:spLocks/>
              </p:cNvSpPr>
              <p:nvPr/>
            </p:nvSpPr>
            <p:spPr bwMode="auto">
              <a:xfrm>
                <a:off x="3632201" y="6453188"/>
                <a:ext cx="215900" cy="19050"/>
              </a:xfrm>
              <a:custGeom>
                <a:avLst/>
                <a:gdLst>
                  <a:gd name="T0" fmla="*/ 0 w 136"/>
                  <a:gd name="T1" fmla="*/ 2147483646 h 12"/>
                  <a:gd name="T2" fmla="*/ 2147483646 w 136"/>
                  <a:gd name="T3" fmla="*/ 0 h 12"/>
                  <a:gd name="T4" fmla="*/ 2147483646 w 136"/>
                  <a:gd name="T5" fmla="*/ 0 h 12"/>
                  <a:gd name="T6" fmla="*/ 2147483646 w 136"/>
                  <a:gd name="T7" fmla="*/ 2147483646 h 12"/>
                  <a:gd name="T8" fmla="*/ 0 w 136"/>
                  <a:gd name="T9" fmla="*/ 2147483646 h 12"/>
                  <a:gd name="T10" fmla="*/ 0 w 136"/>
                  <a:gd name="T11" fmla="*/ 2147483646 h 12"/>
                  <a:gd name="T12" fmla="*/ 0 60000 65536"/>
                  <a:gd name="T13" fmla="*/ 0 60000 65536"/>
                  <a:gd name="T14" fmla="*/ 0 60000 65536"/>
                  <a:gd name="T15" fmla="*/ 0 60000 65536"/>
                  <a:gd name="T16" fmla="*/ 0 60000 65536"/>
                  <a:gd name="T17" fmla="*/ 0 60000 65536"/>
                  <a:gd name="T18" fmla="*/ 0 w 136"/>
                  <a:gd name="T19" fmla="*/ 0 h 12"/>
                  <a:gd name="T20" fmla="*/ 136 w 1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6" h="12">
                    <a:moveTo>
                      <a:pt x="0" y="12"/>
                    </a:moveTo>
                    <a:lnTo>
                      <a:pt x="14" y="0"/>
                    </a:lnTo>
                    <a:lnTo>
                      <a:pt x="121" y="0"/>
                    </a:lnTo>
                    <a:lnTo>
                      <a:pt x="136"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74" name="Freeform 66"/>
              <p:cNvSpPr>
                <a:spLocks/>
              </p:cNvSpPr>
              <p:nvPr/>
            </p:nvSpPr>
            <p:spPr bwMode="auto">
              <a:xfrm>
                <a:off x="3667126" y="6276975"/>
                <a:ext cx="142875" cy="15875"/>
              </a:xfrm>
              <a:custGeom>
                <a:avLst/>
                <a:gdLst>
                  <a:gd name="T0" fmla="*/ 0 w 90"/>
                  <a:gd name="T1" fmla="*/ 2147483646 h 10"/>
                  <a:gd name="T2" fmla="*/ 2147483646 w 90"/>
                  <a:gd name="T3" fmla="*/ 0 h 10"/>
                  <a:gd name="T4" fmla="*/ 2147483646 w 90"/>
                  <a:gd name="T5" fmla="*/ 0 h 10"/>
                  <a:gd name="T6" fmla="*/ 2147483646 w 90"/>
                  <a:gd name="T7" fmla="*/ 2147483646 h 10"/>
                  <a:gd name="T8" fmla="*/ 0 w 90"/>
                  <a:gd name="T9" fmla="*/ 2147483646 h 10"/>
                  <a:gd name="T10" fmla="*/ 0 w 90"/>
                  <a:gd name="T11" fmla="*/ 2147483646 h 10"/>
                  <a:gd name="T12" fmla="*/ 0 60000 65536"/>
                  <a:gd name="T13" fmla="*/ 0 60000 65536"/>
                  <a:gd name="T14" fmla="*/ 0 60000 65536"/>
                  <a:gd name="T15" fmla="*/ 0 60000 65536"/>
                  <a:gd name="T16" fmla="*/ 0 60000 65536"/>
                  <a:gd name="T17" fmla="*/ 0 60000 65536"/>
                  <a:gd name="T18" fmla="*/ 0 w 90"/>
                  <a:gd name="T19" fmla="*/ 0 h 10"/>
                  <a:gd name="T20" fmla="*/ 90 w 9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0" h="10">
                    <a:moveTo>
                      <a:pt x="0" y="10"/>
                    </a:moveTo>
                    <a:lnTo>
                      <a:pt x="11" y="0"/>
                    </a:lnTo>
                    <a:lnTo>
                      <a:pt x="79" y="0"/>
                    </a:lnTo>
                    <a:lnTo>
                      <a:pt x="90"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75" name="Rectangle 67"/>
              <p:cNvSpPr>
                <a:spLocks noChangeArrowheads="1"/>
              </p:cNvSpPr>
              <p:nvPr/>
            </p:nvSpPr>
            <p:spPr bwMode="auto">
              <a:xfrm>
                <a:off x="3667126" y="6292850"/>
                <a:ext cx="142875"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76" name="Rectangle 68"/>
              <p:cNvSpPr>
                <a:spLocks noChangeArrowheads="1"/>
              </p:cNvSpPr>
              <p:nvPr/>
            </p:nvSpPr>
            <p:spPr bwMode="auto">
              <a:xfrm>
                <a:off x="3681413" y="6302375"/>
                <a:ext cx="117475" cy="82550"/>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03563" name="Freeform 69"/>
            <p:cNvSpPr>
              <a:spLocks/>
            </p:cNvSpPr>
            <p:nvPr/>
          </p:nvSpPr>
          <p:spPr bwMode="auto">
            <a:xfrm>
              <a:off x="3535363" y="5067300"/>
              <a:ext cx="203200" cy="19050"/>
            </a:xfrm>
            <a:custGeom>
              <a:avLst/>
              <a:gdLst>
                <a:gd name="T0" fmla="*/ 0 w 128"/>
                <a:gd name="T1" fmla="*/ 2147483646 h 12"/>
                <a:gd name="T2" fmla="*/ 2147483646 w 128"/>
                <a:gd name="T3" fmla="*/ 0 h 12"/>
                <a:gd name="T4" fmla="*/ 2147483646 w 128"/>
                <a:gd name="T5" fmla="*/ 0 h 12"/>
                <a:gd name="T6" fmla="*/ 2147483646 w 128"/>
                <a:gd name="T7" fmla="*/ 2147483646 h 12"/>
                <a:gd name="T8" fmla="*/ 0 w 128"/>
                <a:gd name="T9" fmla="*/ 2147483646 h 12"/>
                <a:gd name="T10" fmla="*/ 0 w 128"/>
                <a:gd name="T11" fmla="*/ 2147483646 h 12"/>
                <a:gd name="T12" fmla="*/ 0 60000 65536"/>
                <a:gd name="T13" fmla="*/ 0 60000 65536"/>
                <a:gd name="T14" fmla="*/ 0 60000 65536"/>
                <a:gd name="T15" fmla="*/ 0 60000 65536"/>
                <a:gd name="T16" fmla="*/ 0 60000 65536"/>
                <a:gd name="T17" fmla="*/ 0 60000 65536"/>
                <a:gd name="T18" fmla="*/ 0 w 128"/>
                <a:gd name="T19" fmla="*/ 0 h 12"/>
                <a:gd name="T20" fmla="*/ 128 w 128"/>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28" h="12">
                  <a:moveTo>
                    <a:pt x="0" y="12"/>
                  </a:moveTo>
                  <a:lnTo>
                    <a:pt x="14" y="0"/>
                  </a:lnTo>
                  <a:lnTo>
                    <a:pt x="113" y="0"/>
                  </a:lnTo>
                  <a:lnTo>
                    <a:pt x="128"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64" name="Rectangle 70"/>
            <p:cNvSpPr>
              <a:spLocks noChangeArrowheads="1"/>
            </p:cNvSpPr>
            <p:nvPr/>
          </p:nvSpPr>
          <p:spPr bwMode="auto">
            <a:xfrm>
              <a:off x="3535363" y="5086350"/>
              <a:ext cx="203200" cy="44450"/>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65" name="Rectangle 71"/>
            <p:cNvSpPr>
              <a:spLocks noChangeArrowheads="1"/>
            </p:cNvSpPr>
            <p:nvPr/>
          </p:nvSpPr>
          <p:spPr bwMode="auto">
            <a:xfrm>
              <a:off x="3529013" y="5153025"/>
              <a:ext cx="214313"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66" name="Freeform 72"/>
            <p:cNvSpPr>
              <a:spLocks/>
            </p:cNvSpPr>
            <p:nvPr/>
          </p:nvSpPr>
          <p:spPr bwMode="auto">
            <a:xfrm>
              <a:off x="3529013" y="5130800"/>
              <a:ext cx="214313" cy="22225"/>
            </a:xfrm>
            <a:custGeom>
              <a:avLst/>
              <a:gdLst>
                <a:gd name="T0" fmla="*/ 0 w 135"/>
                <a:gd name="T1" fmla="*/ 2147483646 h 14"/>
                <a:gd name="T2" fmla="*/ 2147483646 w 135"/>
                <a:gd name="T3" fmla="*/ 0 h 14"/>
                <a:gd name="T4" fmla="*/ 2147483646 w 135"/>
                <a:gd name="T5" fmla="*/ 0 h 14"/>
                <a:gd name="T6" fmla="*/ 2147483646 w 135"/>
                <a:gd name="T7" fmla="*/ 2147483646 h 14"/>
                <a:gd name="T8" fmla="*/ 0 w 135"/>
                <a:gd name="T9" fmla="*/ 2147483646 h 14"/>
                <a:gd name="T10" fmla="*/ 0 w 135"/>
                <a:gd name="T11" fmla="*/ 2147483646 h 14"/>
                <a:gd name="T12" fmla="*/ 0 60000 65536"/>
                <a:gd name="T13" fmla="*/ 0 60000 65536"/>
                <a:gd name="T14" fmla="*/ 0 60000 65536"/>
                <a:gd name="T15" fmla="*/ 0 60000 65536"/>
                <a:gd name="T16" fmla="*/ 0 60000 65536"/>
                <a:gd name="T17" fmla="*/ 0 60000 65536"/>
                <a:gd name="T18" fmla="*/ 0 w 135"/>
                <a:gd name="T19" fmla="*/ 0 h 14"/>
                <a:gd name="T20" fmla="*/ 135 w 13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35" h="14">
                  <a:moveTo>
                    <a:pt x="0" y="14"/>
                  </a:moveTo>
                  <a:lnTo>
                    <a:pt x="14" y="0"/>
                  </a:lnTo>
                  <a:lnTo>
                    <a:pt x="121" y="0"/>
                  </a:lnTo>
                  <a:lnTo>
                    <a:pt x="135" y="14"/>
                  </a:lnTo>
                  <a:lnTo>
                    <a:pt x="0" y="14"/>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67" name="Freeform 73"/>
            <p:cNvSpPr>
              <a:spLocks/>
            </p:cNvSpPr>
            <p:nvPr/>
          </p:nvSpPr>
          <p:spPr bwMode="auto">
            <a:xfrm>
              <a:off x="3565526" y="4957763"/>
              <a:ext cx="141288" cy="15875"/>
            </a:xfrm>
            <a:custGeom>
              <a:avLst/>
              <a:gdLst>
                <a:gd name="T0" fmla="*/ 0 w 89"/>
                <a:gd name="T1" fmla="*/ 2147483646 h 10"/>
                <a:gd name="T2" fmla="*/ 2147483646 w 89"/>
                <a:gd name="T3" fmla="*/ 0 h 10"/>
                <a:gd name="T4" fmla="*/ 2147483646 w 89"/>
                <a:gd name="T5" fmla="*/ 0 h 10"/>
                <a:gd name="T6" fmla="*/ 2147483646 w 89"/>
                <a:gd name="T7" fmla="*/ 2147483646 h 10"/>
                <a:gd name="T8" fmla="*/ 0 w 89"/>
                <a:gd name="T9" fmla="*/ 2147483646 h 10"/>
                <a:gd name="T10" fmla="*/ 0 w 89"/>
                <a:gd name="T11" fmla="*/ 2147483646 h 10"/>
                <a:gd name="T12" fmla="*/ 0 60000 65536"/>
                <a:gd name="T13" fmla="*/ 0 60000 65536"/>
                <a:gd name="T14" fmla="*/ 0 60000 65536"/>
                <a:gd name="T15" fmla="*/ 0 60000 65536"/>
                <a:gd name="T16" fmla="*/ 0 60000 65536"/>
                <a:gd name="T17" fmla="*/ 0 60000 65536"/>
                <a:gd name="T18" fmla="*/ 0 w 89"/>
                <a:gd name="T19" fmla="*/ 0 h 10"/>
                <a:gd name="T20" fmla="*/ 89 w 8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89" h="10">
                  <a:moveTo>
                    <a:pt x="0" y="10"/>
                  </a:moveTo>
                  <a:lnTo>
                    <a:pt x="9" y="0"/>
                  </a:lnTo>
                  <a:lnTo>
                    <a:pt x="80" y="0"/>
                  </a:lnTo>
                  <a:lnTo>
                    <a:pt x="89"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68" name="Rectangle 74"/>
            <p:cNvSpPr>
              <a:spLocks noChangeArrowheads="1"/>
            </p:cNvSpPr>
            <p:nvPr/>
          </p:nvSpPr>
          <p:spPr bwMode="auto">
            <a:xfrm>
              <a:off x="3565526" y="4973638"/>
              <a:ext cx="141288"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69" name="Rectangle 75"/>
            <p:cNvSpPr>
              <a:spLocks noChangeArrowheads="1"/>
            </p:cNvSpPr>
            <p:nvPr/>
          </p:nvSpPr>
          <p:spPr bwMode="auto">
            <a:xfrm>
              <a:off x="3578226" y="4983163"/>
              <a:ext cx="117475" cy="84138"/>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03430" name="组合 195"/>
          <p:cNvGrpSpPr>
            <a:grpSpLocks/>
          </p:cNvGrpSpPr>
          <p:nvPr/>
        </p:nvGrpSpPr>
        <p:grpSpPr bwMode="auto">
          <a:xfrm>
            <a:off x="7229475" y="4706939"/>
            <a:ext cx="1963738" cy="1882775"/>
            <a:chOff x="5705821" y="4707731"/>
            <a:chExt cx="1963925" cy="1881982"/>
          </a:xfrm>
        </p:grpSpPr>
        <p:grpSp>
          <p:nvGrpSpPr>
            <p:cNvPr id="103431" name="组合 97"/>
            <p:cNvGrpSpPr>
              <a:grpSpLocks/>
            </p:cNvGrpSpPr>
            <p:nvPr/>
          </p:nvGrpSpPr>
          <p:grpSpPr bwMode="auto">
            <a:xfrm>
              <a:off x="7347484" y="5007841"/>
              <a:ext cx="215900" cy="204788"/>
              <a:chOff x="3632201" y="6276975"/>
              <a:chExt cx="215900" cy="204788"/>
            </a:xfrm>
          </p:grpSpPr>
          <p:sp>
            <p:nvSpPr>
              <p:cNvPr id="103497" name="Freeform 62"/>
              <p:cNvSpPr>
                <a:spLocks/>
              </p:cNvSpPr>
              <p:nvPr/>
            </p:nvSpPr>
            <p:spPr bwMode="auto">
              <a:xfrm>
                <a:off x="3638551" y="6384925"/>
                <a:ext cx="200025" cy="20638"/>
              </a:xfrm>
              <a:custGeom>
                <a:avLst/>
                <a:gdLst>
                  <a:gd name="T0" fmla="*/ 0 w 126"/>
                  <a:gd name="T1" fmla="*/ 2147483646 h 13"/>
                  <a:gd name="T2" fmla="*/ 2147483646 w 126"/>
                  <a:gd name="T3" fmla="*/ 0 h 13"/>
                  <a:gd name="T4" fmla="*/ 2147483646 w 126"/>
                  <a:gd name="T5" fmla="*/ 0 h 13"/>
                  <a:gd name="T6" fmla="*/ 2147483646 w 126"/>
                  <a:gd name="T7" fmla="*/ 2147483646 h 13"/>
                  <a:gd name="T8" fmla="*/ 0 w 126"/>
                  <a:gd name="T9" fmla="*/ 2147483646 h 13"/>
                  <a:gd name="T10" fmla="*/ 0 w 126"/>
                  <a:gd name="T11" fmla="*/ 2147483646 h 13"/>
                  <a:gd name="T12" fmla="*/ 0 60000 65536"/>
                  <a:gd name="T13" fmla="*/ 0 60000 65536"/>
                  <a:gd name="T14" fmla="*/ 0 60000 65536"/>
                  <a:gd name="T15" fmla="*/ 0 60000 65536"/>
                  <a:gd name="T16" fmla="*/ 0 60000 65536"/>
                  <a:gd name="T17" fmla="*/ 0 60000 65536"/>
                  <a:gd name="T18" fmla="*/ 0 w 126"/>
                  <a:gd name="T19" fmla="*/ 0 h 13"/>
                  <a:gd name="T20" fmla="*/ 126 w 12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26" h="13">
                    <a:moveTo>
                      <a:pt x="0" y="13"/>
                    </a:moveTo>
                    <a:lnTo>
                      <a:pt x="12" y="0"/>
                    </a:lnTo>
                    <a:lnTo>
                      <a:pt x="113" y="0"/>
                    </a:lnTo>
                    <a:lnTo>
                      <a:pt x="126" y="13"/>
                    </a:lnTo>
                    <a:lnTo>
                      <a:pt x="0" y="13"/>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98" name="Rectangle 63"/>
              <p:cNvSpPr>
                <a:spLocks noChangeArrowheads="1"/>
              </p:cNvSpPr>
              <p:nvPr/>
            </p:nvSpPr>
            <p:spPr bwMode="auto">
              <a:xfrm>
                <a:off x="3638551" y="6405563"/>
                <a:ext cx="200025" cy="476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99" name="Rectangle 64"/>
              <p:cNvSpPr>
                <a:spLocks noChangeArrowheads="1"/>
              </p:cNvSpPr>
              <p:nvPr/>
            </p:nvSpPr>
            <p:spPr bwMode="auto">
              <a:xfrm>
                <a:off x="3632201" y="6472238"/>
                <a:ext cx="215900"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00" name="Freeform 65"/>
              <p:cNvSpPr>
                <a:spLocks/>
              </p:cNvSpPr>
              <p:nvPr/>
            </p:nvSpPr>
            <p:spPr bwMode="auto">
              <a:xfrm>
                <a:off x="3632201" y="6453188"/>
                <a:ext cx="215900" cy="19050"/>
              </a:xfrm>
              <a:custGeom>
                <a:avLst/>
                <a:gdLst>
                  <a:gd name="T0" fmla="*/ 0 w 136"/>
                  <a:gd name="T1" fmla="*/ 2147483646 h 12"/>
                  <a:gd name="T2" fmla="*/ 2147483646 w 136"/>
                  <a:gd name="T3" fmla="*/ 0 h 12"/>
                  <a:gd name="T4" fmla="*/ 2147483646 w 136"/>
                  <a:gd name="T5" fmla="*/ 0 h 12"/>
                  <a:gd name="T6" fmla="*/ 2147483646 w 136"/>
                  <a:gd name="T7" fmla="*/ 2147483646 h 12"/>
                  <a:gd name="T8" fmla="*/ 0 w 136"/>
                  <a:gd name="T9" fmla="*/ 2147483646 h 12"/>
                  <a:gd name="T10" fmla="*/ 0 w 136"/>
                  <a:gd name="T11" fmla="*/ 2147483646 h 12"/>
                  <a:gd name="T12" fmla="*/ 0 60000 65536"/>
                  <a:gd name="T13" fmla="*/ 0 60000 65536"/>
                  <a:gd name="T14" fmla="*/ 0 60000 65536"/>
                  <a:gd name="T15" fmla="*/ 0 60000 65536"/>
                  <a:gd name="T16" fmla="*/ 0 60000 65536"/>
                  <a:gd name="T17" fmla="*/ 0 60000 65536"/>
                  <a:gd name="T18" fmla="*/ 0 w 136"/>
                  <a:gd name="T19" fmla="*/ 0 h 12"/>
                  <a:gd name="T20" fmla="*/ 136 w 1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6" h="12">
                    <a:moveTo>
                      <a:pt x="0" y="12"/>
                    </a:moveTo>
                    <a:lnTo>
                      <a:pt x="14" y="0"/>
                    </a:lnTo>
                    <a:lnTo>
                      <a:pt x="121" y="0"/>
                    </a:lnTo>
                    <a:lnTo>
                      <a:pt x="136"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01" name="Freeform 66"/>
              <p:cNvSpPr>
                <a:spLocks/>
              </p:cNvSpPr>
              <p:nvPr/>
            </p:nvSpPr>
            <p:spPr bwMode="auto">
              <a:xfrm>
                <a:off x="3667126" y="6276975"/>
                <a:ext cx="142875" cy="15875"/>
              </a:xfrm>
              <a:custGeom>
                <a:avLst/>
                <a:gdLst>
                  <a:gd name="T0" fmla="*/ 0 w 90"/>
                  <a:gd name="T1" fmla="*/ 2147483646 h 10"/>
                  <a:gd name="T2" fmla="*/ 2147483646 w 90"/>
                  <a:gd name="T3" fmla="*/ 0 h 10"/>
                  <a:gd name="T4" fmla="*/ 2147483646 w 90"/>
                  <a:gd name="T5" fmla="*/ 0 h 10"/>
                  <a:gd name="T6" fmla="*/ 2147483646 w 90"/>
                  <a:gd name="T7" fmla="*/ 2147483646 h 10"/>
                  <a:gd name="T8" fmla="*/ 0 w 90"/>
                  <a:gd name="T9" fmla="*/ 2147483646 h 10"/>
                  <a:gd name="T10" fmla="*/ 0 w 90"/>
                  <a:gd name="T11" fmla="*/ 2147483646 h 10"/>
                  <a:gd name="T12" fmla="*/ 0 60000 65536"/>
                  <a:gd name="T13" fmla="*/ 0 60000 65536"/>
                  <a:gd name="T14" fmla="*/ 0 60000 65536"/>
                  <a:gd name="T15" fmla="*/ 0 60000 65536"/>
                  <a:gd name="T16" fmla="*/ 0 60000 65536"/>
                  <a:gd name="T17" fmla="*/ 0 60000 65536"/>
                  <a:gd name="T18" fmla="*/ 0 w 90"/>
                  <a:gd name="T19" fmla="*/ 0 h 10"/>
                  <a:gd name="T20" fmla="*/ 90 w 9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0" h="10">
                    <a:moveTo>
                      <a:pt x="0" y="10"/>
                    </a:moveTo>
                    <a:lnTo>
                      <a:pt x="11" y="0"/>
                    </a:lnTo>
                    <a:lnTo>
                      <a:pt x="79" y="0"/>
                    </a:lnTo>
                    <a:lnTo>
                      <a:pt x="90"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502" name="Rectangle 67"/>
              <p:cNvSpPr>
                <a:spLocks noChangeArrowheads="1"/>
              </p:cNvSpPr>
              <p:nvPr/>
            </p:nvSpPr>
            <p:spPr bwMode="auto">
              <a:xfrm>
                <a:off x="3667126" y="6292850"/>
                <a:ext cx="142875"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503" name="Rectangle 68"/>
              <p:cNvSpPr>
                <a:spLocks noChangeArrowheads="1"/>
              </p:cNvSpPr>
              <p:nvPr/>
            </p:nvSpPr>
            <p:spPr bwMode="auto">
              <a:xfrm>
                <a:off x="3681413" y="6302375"/>
                <a:ext cx="117475" cy="82550"/>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03432" name="组合 113"/>
            <p:cNvGrpSpPr>
              <a:grpSpLocks/>
            </p:cNvGrpSpPr>
            <p:nvPr/>
          </p:nvGrpSpPr>
          <p:grpSpPr bwMode="auto">
            <a:xfrm>
              <a:off x="7088722" y="6295737"/>
              <a:ext cx="215900" cy="204788"/>
              <a:chOff x="3632201" y="6276975"/>
              <a:chExt cx="215900" cy="204788"/>
            </a:xfrm>
          </p:grpSpPr>
          <p:sp>
            <p:nvSpPr>
              <p:cNvPr id="103490" name="Freeform 62"/>
              <p:cNvSpPr>
                <a:spLocks/>
              </p:cNvSpPr>
              <p:nvPr/>
            </p:nvSpPr>
            <p:spPr bwMode="auto">
              <a:xfrm>
                <a:off x="3638551" y="6384925"/>
                <a:ext cx="200025" cy="20638"/>
              </a:xfrm>
              <a:custGeom>
                <a:avLst/>
                <a:gdLst>
                  <a:gd name="T0" fmla="*/ 0 w 126"/>
                  <a:gd name="T1" fmla="*/ 2147483646 h 13"/>
                  <a:gd name="T2" fmla="*/ 2147483646 w 126"/>
                  <a:gd name="T3" fmla="*/ 0 h 13"/>
                  <a:gd name="T4" fmla="*/ 2147483646 w 126"/>
                  <a:gd name="T5" fmla="*/ 0 h 13"/>
                  <a:gd name="T6" fmla="*/ 2147483646 w 126"/>
                  <a:gd name="T7" fmla="*/ 2147483646 h 13"/>
                  <a:gd name="T8" fmla="*/ 0 w 126"/>
                  <a:gd name="T9" fmla="*/ 2147483646 h 13"/>
                  <a:gd name="T10" fmla="*/ 0 w 126"/>
                  <a:gd name="T11" fmla="*/ 2147483646 h 13"/>
                  <a:gd name="T12" fmla="*/ 0 60000 65536"/>
                  <a:gd name="T13" fmla="*/ 0 60000 65536"/>
                  <a:gd name="T14" fmla="*/ 0 60000 65536"/>
                  <a:gd name="T15" fmla="*/ 0 60000 65536"/>
                  <a:gd name="T16" fmla="*/ 0 60000 65536"/>
                  <a:gd name="T17" fmla="*/ 0 60000 65536"/>
                  <a:gd name="T18" fmla="*/ 0 w 126"/>
                  <a:gd name="T19" fmla="*/ 0 h 13"/>
                  <a:gd name="T20" fmla="*/ 126 w 12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26" h="13">
                    <a:moveTo>
                      <a:pt x="0" y="13"/>
                    </a:moveTo>
                    <a:lnTo>
                      <a:pt x="12" y="0"/>
                    </a:lnTo>
                    <a:lnTo>
                      <a:pt x="113" y="0"/>
                    </a:lnTo>
                    <a:lnTo>
                      <a:pt x="126" y="13"/>
                    </a:lnTo>
                    <a:lnTo>
                      <a:pt x="0" y="13"/>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91" name="Rectangle 63"/>
              <p:cNvSpPr>
                <a:spLocks noChangeArrowheads="1"/>
              </p:cNvSpPr>
              <p:nvPr/>
            </p:nvSpPr>
            <p:spPr bwMode="auto">
              <a:xfrm>
                <a:off x="3638551" y="6405563"/>
                <a:ext cx="200025" cy="476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92" name="Rectangle 64"/>
              <p:cNvSpPr>
                <a:spLocks noChangeArrowheads="1"/>
              </p:cNvSpPr>
              <p:nvPr/>
            </p:nvSpPr>
            <p:spPr bwMode="auto">
              <a:xfrm>
                <a:off x="3632201" y="6472238"/>
                <a:ext cx="215900"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93" name="Freeform 65"/>
              <p:cNvSpPr>
                <a:spLocks/>
              </p:cNvSpPr>
              <p:nvPr/>
            </p:nvSpPr>
            <p:spPr bwMode="auto">
              <a:xfrm>
                <a:off x="3632201" y="6453188"/>
                <a:ext cx="215900" cy="19050"/>
              </a:xfrm>
              <a:custGeom>
                <a:avLst/>
                <a:gdLst>
                  <a:gd name="T0" fmla="*/ 0 w 136"/>
                  <a:gd name="T1" fmla="*/ 2147483646 h 12"/>
                  <a:gd name="T2" fmla="*/ 2147483646 w 136"/>
                  <a:gd name="T3" fmla="*/ 0 h 12"/>
                  <a:gd name="T4" fmla="*/ 2147483646 w 136"/>
                  <a:gd name="T5" fmla="*/ 0 h 12"/>
                  <a:gd name="T6" fmla="*/ 2147483646 w 136"/>
                  <a:gd name="T7" fmla="*/ 2147483646 h 12"/>
                  <a:gd name="T8" fmla="*/ 0 w 136"/>
                  <a:gd name="T9" fmla="*/ 2147483646 h 12"/>
                  <a:gd name="T10" fmla="*/ 0 w 136"/>
                  <a:gd name="T11" fmla="*/ 2147483646 h 12"/>
                  <a:gd name="T12" fmla="*/ 0 60000 65536"/>
                  <a:gd name="T13" fmla="*/ 0 60000 65536"/>
                  <a:gd name="T14" fmla="*/ 0 60000 65536"/>
                  <a:gd name="T15" fmla="*/ 0 60000 65536"/>
                  <a:gd name="T16" fmla="*/ 0 60000 65536"/>
                  <a:gd name="T17" fmla="*/ 0 60000 65536"/>
                  <a:gd name="T18" fmla="*/ 0 w 136"/>
                  <a:gd name="T19" fmla="*/ 0 h 12"/>
                  <a:gd name="T20" fmla="*/ 136 w 1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6" h="12">
                    <a:moveTo>
                      <a:pt x="0" y="12"/>
                    </a:moveTo>
                    <a:lnTo>
                      <a:pt x="14" y="0"/>
                    </a:lnTo>
                    <a:lnTo>
                      <a:pt x="121" y="0"/>
                    </a:lnTo>
                    <a:lnTo>
                      <a:pt x="136"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94" name="Freeform 66"/>
              <p:cNvSpPr>
                <a:spLocks/>
              </p:cNvSpPr>
              <p:nvPr/>
            </p:nvSpPr>
            <p:spPr bwMode="auto">
              <a:xfrm>
                <a:off x="3667126" y="6276975"/>
                <a:ext cx="142875" cy="15875"/>
              </a:xfrm>
              <a:custGeom>
                <a:avLst/>
                <a:gdLst>
                  <a:gd name="T0" fmla="*/ 0 w 90"/>
                  <a:gd name="T1" fmla="*/ 2147483646 h 10"/>
                  <a:gd name="T2" fmla="*/ 2147483646 w 90"/>
                  <a:gd name="T3" fmla="*/ 0 h 10"/>
                  <a:gd name="T4" fmla="*/ 2147483646 w 90"/>
                  <a:gd name="T5" fmla="*/ 0 h 10"/>
                  <a:gd name="T6" fmla="*/ 2147483646 w 90"/>
                  <a:gd name="T7" fmla="*/ 2147483646 h 10"/>
                  <a:gd name="T8" fmla="*/ 0 w 90"/>
                  <a:gd name="T9" fmla="*/ 2147483646 h 10"/>
                  <a:gd name="T10" fmla="*/ 0 w 90"/>
                  <a:gd name="T11" fmla="*/ 2147483646 h 10"/>
                  <a:gd name="T12" fmla="*/ 0 60000 65536"/>
                  <a:gd name="T13" fmla="*/ 0 60000 65536"/>
                  <a:gd name="T14" fmla="*/ 0 60000 65536"/>
                  <a:gd name="T15" fmla="*/ 0 60000 65536"/>
                  <a:gd name="T16" fmla="*/ 0 60000 65536"/>
                  <a:gd name="T17" fmla="*/ 0 60000 65536"/>
                  <a:gd name="T18" fmla="*/ 0 w 90"/>
                  <a:gd name="T19" fmla="*/ 0 h 10"/>
                  <a:gd name="T20" fmla="*/ 90 w 9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0" h="10">
                    <a:moveTo>
                      <a:pt x="0" y="10"/>
                    </a:moveTo>
                    <a:lnTo>
                      <a:pt x="11" y="0"/>
                    </a:lnTo>
                    <a:lnTo>
                      <a:pt x="79" y="0"/>
                    </a:lnTo>
                    <a:lnTo>
                      <a:pt x="90"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95" name="Rectangle 67"/>
              <p:cNvSpPr>
                <a:spLocks noChangeArrowheads="1"/>
              </p:cNvSpPr>
              <p:nvPr/>
            </p:nvSpPr>
            <p:spPr bwMode="auto">
              <a:xfrm>
                <a:off x="3667126" y="6292850"/>
                <a:ext cx="142875"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96" name="Rectangle 68"/>
              <p:cNvSpPr>
                <a:spLocks noChangeArrowheads="1"/>
              </p:cNvSpPr>
              <p:nvPr/>
            </p:nvSpPr>
            <p:spPr bwMode="auto">
              <a:xfrm>
                <a:off x="3681413" y="6302375"/>
                <a:ext cx="117475" cy="82550"/>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03433" name="组合 121"/>
            <p:cNvGrpSpPr>
              <a:grpSpLocks/>
            </p:cNvGrpSpPr>
            <p:nvPr/>
          </p:nvGrpSpPr>
          <p:grpSpPr bwMode="auto">
            <a:xfrm>
              <a:off x="7453846" y="5659583"/>
              <a:ext cx="215900" cy="204788"/>
              <a:chOff x="3632201" y="6276975"/>
              <a:chExt cx="215900" cy="204788"/>
            </a:xfrm>
          </p:grpSpPr>
          <p:sp>
            <p:nvSpPr>
              <p:cNvPr id="103483" name="Freeform 62"/>
              <p:cNvSpPr>
                <a:spLocks/>
              </p:cNvSpPr>
              <p:nvPr/>
            </p:nvSpPr>
            <p:spPr bwMode="auto">
              <a:xfrm>
                <a:off x="3638551" y="6384925"/>
                <a:ext cx="200025" cy="20638"/>
              </a:xfrm>
              <a:custGeom>
                <a:avLst/>
                <a:gdLst>
                  <a:gd name="T0" fmla="*/ 0 w 126"/>
                  <a:gd name="T1" fmla="*/ 2147483646 h 13"/>
                  <a:gd name="T2" fmla="*/ 2147483646 w 126"/>
                  <a:gd name="T3" fmla="*/ 0 h 13"/>
                  <a:gd name="T4" fmla="*/ 2147483646 w 126"/>
                  <a:gd name="T5" fmla="*/ 0 h 13"/>
                  <a:gd name="T6" fmla="*/ 2147483646 w 126"/>
                  <a:gd name="T7" fmla="*/ 2147483646 h 13"/>
                  <a:gd name="T8" fmla="*/ 0 w 126"/>
                  <a:gd name="T9" fmla="*/ 2147483646 h 13"/>
                  <a:gd name="T10" fmla="*/ 0 w 126"/>
                  <a:gd name="T11" fmla="*/ 2147483646 h 13"/>
                  <a:gd name="T12" fmla="*/ 0 60000 65536"/>
                  <a:gd name="T13" fmla="*/ 0 60000 65536"/>
                  <a:gd name="T14" fmla="*/ 0 60000 65536"/>
                  <a:gd name="T15" fmla="*/ 0 60000 65536"/>
                  <a:gd name="T16" fmla="*/ 0 60000 65536"/>
                  <a:gd name="T17" fmla="*/ 0 60000 65536"/>
                  <a:gd name="T18" fmla="*/ 0 w 126"/>
                  <a:gd name="T19" fmla="*/ 0 h 13"/>
                  <a:gd name="T20" fmla="*/ 126 w 12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26" h="13">
                    <a:moveTo>
                      <a:pt x="0" y="13"/>
                    </a:moveTo>
                    <a:lnTo>
                      <a:pt x="12" y="0"/>
                    </a:lnTo>
                    <a:lnTo>
                      <a:pt x="113" y="0"/>
                    </a:lnTo>
                    <a:lnTo>
                      <a:pt x="126" y="13"/>
                    </a:lnTo>
                    <a:lnTo>
                      <a:pt x="0" y="13"/>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84" name="Rectangle 63"/>
              <p:cNvSpPr>
                <a:spLocks noChangeArrowheads="1"/>
              </p:cNvSpPr>
              <p:nvPr/>
            </p:nvSpPr>
            <p:spPr bwMode="auto">
              <a:xfrm>
                <a:off x="3638551" y="6405563"/>
                <a:ext cx="200025" cy="476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85" name="Rectangle 64"/>
              <p:cNvSpPr>
                <a:spLocks noChangeArrowheads="1"/>
              </p:cNvSpPr>
              <p:nvPr/>
            </p:nvSpPr>
            <p:spPr bwMode="auto">
              <a:xfrm>
                <a:off x="3632201" y="6472238"/>
                <a:ext cx="215900"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86" name="Freeform 65"/>
              <p:cNvSpPr>
                <a:spLocks/>
              </p:cNvSpPr>
              <p:nvPr/>
            </p:nvSpPr>
            <p:spPr bwMode="auto">
              <a:xfrm>
                <a:off x="3632201" y="6453188"/>
                <a:ext cx="215900" cy="19050"/>
              </a:xfrm>
              <a:custGeom>
                <a:avLst/>
                <a:gdLst>
                  <a:gd name="T0" fmla="*/ 0 w 136"/>
                  <a:gd name="T1" fmla="*/ 2147483646 h 12"/>
                  <a:gd name="T2" fmla="*/ 2147483646 w 136"/>
                  <a:gd name="T3" fmla="*/ 0 h 12"/>
                  <a:gd name="T4" fmla="*/ 2147483646 w 136"/>
                  <a:gd name="T5" fmla="*/ 0 h 12"/>
                  <a:gd name="T6" fmla="*/ 2147483646 w 136"/>
                  <a:gd name="T7" fmla="*/ 2147483646 h 12"/>
                  <a:gd name="T8" fmla="*/ 0 w 136"/>
                  <a:gd name="T9" fmla="*/ 2147483646 h 12"/>
                  <a:gd name="T10" fmla="*/ 0 w 136"/>
                  <a:gd name="T11" fmla="*/ 2147483646 h 12"/>
                  <a:gd name="T12" fmla="*/ 0 60000 65536"/>
                  <a:gd name="T13" fmla="*/ 0 60000 65536"/>
                  <a:gd name="T14" fmla="*/ 0 60000 65536"/>
                  <a:gd name="T15" fmla="*/ 0 60000 65536"/>
                  <a:gd name="T16" fmla="*/ 0 60000 65536"/>
                  <a:gd name="T17" fmla="*/ 0 60000 65536"/>
                  <a:gd name="T18" fmla="*/ 0 w 136"/>
                  <a:gd name="T19" fmla="*/ 0 h 12"/>
                  <a:gd name="T20" fmla="*/ 136 w 1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6" h="12">
                    <a:moveTo>
                      <a:pt x="0" y="12"/>
                    </a:moveTo>
                    <a:lnTo>
                      <a:pt x="14" y="0"/>
                    </a:lnTo>
                    <a:lnTo>
                      <a:pt x="121" y="0"/>
                    </a:lnTo>
                    <a:lnTo>
                      <a:pt x="136"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87" name="Freeform 66"/>
              <p:cNvSpPr>
                <a:spLocks/>
              </p:cNvSpPr>
              <p:nvPr/>
            </p:nvSpPr>
            <p:spPr bwMode="auto">
              <a:xfrm>
                <a:off x="3667126" y="6276975"/>
                <a:ext cx="142875" cy="15875"/>
              </a:xfrm>
              <a:custGeom>
                <a:avLst/>
                <a:gdLst>
                  <a:gd name="T0" fmla="*/ 0 w 90"/>
                  <a:gd name="T1" fmla="*/ 2147483646 h 10"/>
                  <a:gd name="T2" fmla="*/ 2147483646 w 90"/>
                  <a:gd name="T3" fmla="*/ 0 h 10"/>
                  <a:gd name="T4" fmla="*/ 2147483646 w 90"/>
                  <a:gd name="T5" fmla="*/ 0 h 10"/>
                  <a:gd name="T6" fmla="*/ 2147483646 w 90"/>
                  <a:gd name="T7" fmla="*/ 2147483646 h 10"/>
                  <a:gd name="T8" fmla="*/ 0 w 90"/>
                  <a:gd name="T9" fmla="*/ 2147483646 h 10"/>
                  <a:gd name="T10" fmla="*/ 0 w 90"/>
                  <a:gd name="T11" fmla="*/ 2147483646 h 10"/>
                  <a:gd name="T12" fmla="*/ 0 60000 65536"/>
                  <a:gd name="T13" fmla="*/ 0 60000 65536"/>
                  <a:gd name="T14" fmla="*/ 0 60000 65536"/>
                  <a:gd name="T15" fmla="*/ 0 60000 65536"/>
                  <a:gd name="T16" fmla="*/ 0 60000 65536"/>
                  <a:gd name="T17" fmla="*/ 0 60000 65536"/>
                  <a:gd name="T18" fmla="*/ 0 w 90"/>
                  <a:gd name="T19" fmla="*/ 0 h 10"/>
                  <a:gd name="T20" fmla="*/ 90 w 9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0" h="10">
                    <a:moveTo>
                      <a:pt x="0" y="10"/>
                    </a:moveTo>
                    <a:lnTo>
                      <a:pt x="11" y="0"/>
                    </a:lnTo>
                    <a:lnTo>
                      <a:pt x="79" y="0"/>
                    </a:lnTo>
                    <a:lnTo>
                      <a:pt x="90"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88" name="Rectangle 67"/>
              <p:cNvSpPr>
                <a:spLocks noChangeArrowheads="1"/>
              </p:cNvSpPr>
              <p:nvPr/>
            </p:nvSpPr>
            <p:spPr bwMode="auto">
              <a:xfrm>
                <a:off x="3667126" y="6292850"/>
                <a:ext cx="142875"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89" name="Rectangle 68"/>
              <p:cNvSpPr>
                <a:spLocks noChangeArrowheads="1"/>
              </p:cNvSpPr>
              <p:nvPr/>
            </p:nvSpPr>
            <p:spPr bwMode="auto">
              <a:xfrm>
                <a:off x="3681413" y="6302375"/>
                <a:ext cx="117475" cy="82550"/>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38" name="椭圆 137"/>
            <p:cNvSpPr/>
            <p:nvPr/>
          </p:nvSpPr>
          <p:spPr>
            <a:xfrm>
              <a:off x="6202756" y="5163151"/>
              <a:ext cx="1008158" cy="1033028"/>
            </a:xfrm>
            <a:prstGeom prst="ellipse">
              <a:avLst/>
            </a:prstGeom>
            <a:no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a:p>
          </p:txBody>
        </p:sp>
        <p:grpSp>
          <p:nvGrpSpPr>
            <p:cNvPr id="103435" name="组合 138"/>
            <p:cNvGrpSpPr>
              <a:grpSpLocks/>
            </p:cNvGrpSpPr>
            <p:nvPr/>
          </p:nvGrpSpPr>
          <p:grpSpPr bwMode="auto">
            <a:xfrm>
              <a:off x="6350238" y="6384925"/>
              <a:ext cx="215900" cy="204788"/>
              <a:chOff x="3632201" y="6276975"/>
              <a:chExt cx="215900" cy="204788"/>
            </a:xfrm>
          </p:grpSpPr>
          <p:sp>
            <p:nvSpPr>
              <p:cNvPr id="103476" name="Freeform 62"/>
              <p:cNvSpPr>
                <a:spLocks/>
              </p:cNvSpPr>
              <p:nvPr/>
            </p:nvSpPr>
            <p:spPr bwMode="auto">
              <a:xfrm>
                <a:off x="3638551" y="6384925"/>
                <a:ext cx="200025" cy="20638"/>
              </a:xfrm>
              <a:custGeom>
                <a:avLst/>
                <a:gdLst>
                  <a:gd name="T0" fmla="*/ 0 w 126"/>
                  <a:gd name="T1" fmla="*/ 2147483646 h 13"/>
                  <a:gd name="T2" fmla="*/ 2147483646 w 126"/>
                  <a:gd name="T3" fmla="*/ 0 h 13"/>
                  <a:gd name="T4" fmla="*/ 2147483646 w 126"/>
                  <a:gd name="T5" fmla="*/ 0 h 13"/>
                  <a:gd name="T6" fmla="*/ 2147483646 w 126"/>
                  <a:gd name="T7" fmla="*/ 2147483646 h 13"/>
                  <a:gd name="T8" fmla="*/ 0 w 126"/>
                  <a:gd name="T9" fmla="*/ 2147483646 h 13"/>
                  <a:gd name="T10" fmla="*/ 0 w 126"/>
                  <a:gd name="T11" fmla="*/ 2147483646 h 13"/>
                  <a:gd name="T12" fmla="*/ 0 60000 65536"/>
                  <a:gd name="T13" fmla="*/ 0 60000 65536"/>
                  <a:gd name="T14" fmla="*/ 0 60000 65536"/>
                  <a:gd name="T15" fmla="*/ 0 60000 65536"/>
                  <a:gd name="T16" fmla="*/ 0 60000 65536"/>
                  <a:gd name="T17" fmla="*/ 0 60000 65536"/>
                  <a:gd name="T18" fmla="*/ 0 w 126"/>
                  <a:gd name="T19" fmla="*/ 0 h 13"/>
                  <a:gd name="T20" fmla="*/ 126 w 12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26" h="13">
                    <a:moveTo>
                      <a:pt x="0" y="13"/>
                    </a:moveTo>
                    <a:lnTo>
                      <a:pt x="12" y="0"/>
                    </a:lnTo>
                    <a:lnTo>
                      <a:pt x="113" y="0"/>
                    </a:lnTo>
                    <a:lnTo>
                      <a:pt x="126" y="13"/>
                    </a:lnTo>
                    <a:lnTo>
                      <a:pt x="0" y="13"/>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77" name="Rectangle 63"/>
              <p:cNvSpPr>
                <a:spLocks noChangeArrowheads="1"/>
              </p:cNvSpPr>
              <p:nvPr/>
            </p:nvSpPr>
            <p:spPr bwMode="auto">
              <a:xfrm>
                <a:off x="3638551" y="6405563"/>
                <a:ext cx="200025" cy="476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78" name="Rectangle 64"/>
              <p:cNvSpPr>
                <a:spLocks noChangeArrowheads="1"/>
              </p:cNvSpPr>
              <p:nvPr/>
            </p:nvSpPr>
            <p:spPr bwMode="auto">
              <a:xfrm>
                <a:off x="3632201" y="6472238"/>
                <a:ext cx="215900"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79" name="Freeform 65"/>
              <p:cNvSpPr>
                <a:spLocks/>
              </p:cNvSpPr>
              <p:nvPr/>
            </p:nvSpPr>
            <p:spPr bwMode="auto">
              <a:xfrm>
                <a:off x="3632201" y="6453188"/>
                <a:ext cx="215900" cy="19050"/>
              </a:xfrm>
              <a:custGeom>
                <a:avLst/>
                <a:gdLst>
                  <a:gd name="T0" fmla="*/ 0 w 136"/>
                  <a:gd name="T1" fmla="*/ 2147483646 h 12"/>
                  <a:gd name="T2" fmla="*/ 2147483646 w 136"/>
                  <a:gd name="T3" fmla="*/ 0 h 12"/>
                  <a:gd name="T4" fmla="*/ 2147483646 w 136"/>
                  <a:gd name="T5" fmla="*/ 0 h 12"/>
                  <a:gd name="T6" fmla="*/ 2147483646 w 136"/>
                  <a:gd name="T7" fmla="*/ 2147483646 h 12"/>
                  <a:gd name="T8" fmla="*/ 0 w 136"/>
                  <a:gd name="T9" fmla="*/ 2147483646 h 12"/>
                  <a:gd name="T10" fmla="*/ 0 w 136"/>
                  <a:gd name="T11" fmla="*/ 2147483646 h 12"/>
                  <a:gd name="T12" fmla="*/ 0 60000 65536"/>
                  <a:gd name="T13" fmla="*/ 0 60000 65536"/>
                  <a:gd name="T14" fmla="*/ 0 60000 65536"/>
                  <a:gd name="T15" fmla="*/ 0 60000 65536"/>
                  <a:gd name="T16" fmla="*/ 0 60000 65536"/>
                  <a:gd name="T17" fmla="*/ 0 60000 65536"/>
                  <a:gd name="T18" fmla="*/ 0 w 136"/>
                  <a:gd name="T19" fmla="*/ 0 h 12"/>
                  <a:gd name="T20" fmla="*/ 136 w 1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6" h="12">
                    <a:moveTo>
                      <a:pt x="0" y="12"/>
                    </a:moveTo>
                    <a:lnTo>
                      <a:pt x="14" y="0"/>
                    </a:lnTo>
                    <a:lnTo>
                      <a:pt x="121" y="0"/>
                    </a:lnTo>
                    <a:lnTo>
                      <a:pt x="136"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80" name="Freeform 66"/>
              <p:cNvSpPr>
                <a:spLocks/>
              </p:cNvSpPr>
              <p:nvPr/>
            </p:nvSpPr>
            <p:spPr bwMode="auto">
              <a:xfrm>
                <a:off x="3667126" y="6276975"/>
                <a:ext cx="142875" cy="15875"/>
              </a:xfrm>
              <a:custGeom>
                <a:avLst/>
                <a:gdLst>
                  <a:gd name="T0" fmla="*/ 0 w 90"/>
                  <a:gd name="T1" fmla="*/ 2147483646 h 10"/>
                  <a:gd name="T2" fmla="*/ 2147483646 w 90"/>
                  <a:gd name="T3" fmla="*/ 0 h 10"/>
                  <a:gd name="T4" fmla="*/ 2147483646 w 90"/>
                  <a:gd name="T5" fmla="*/ 0 h 10"/>
                  <a:gd name="T6" fmla="*/ 2147483646 w 90"/>
                  <a:gd name="T7" fmla="*/ 2147483646 h 10"/>
                  <a:gd name="T8" fmla="*/ 0 w 90"/>
                  <a:gd name="T9" fmla="*/ 2147483646 h 10"/>
                  <a:gd name="T10" fmla="*/ 0 w 90"/>
                  <a:gd name="T11" fmla="*/ 2147483646 h 10"/>
                  <a:gd name="T12" fmla="*/ 0 60000 65536"/>
                  <a:gd name="T13" fmla="*/ 0 60000 65536"/>
                  <a:gd name="T14" fmla="*/ 0 60000 65536"/>
                  <a:gd name="T15" fmla="*/ 0 60000 65536"/>
                  <a:gd name="T16" fmla="*/ 0 60000 65536"/>
                  <a:gd name="T17" fmla="*/ 0 60000 65536"/>
                  <a:gd name="T18" fmla="*/ 0 w 90"/>
                  <a:gd name="T19" fmla="*/ 0 h 10"/>
                  <a:gd name="T20" fmla="*/ 90 w 9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0" h="10">
                    <a:moveTo>
                      <a:pt x="0" y="10"/>
                    </a:moveTo>
                    <a:lnTo>
                      <a:pt x="11" y="0"/>
                    </a:lnTo>
                    <a:lnTo>
                      <a:pt x="79" y="0"/>
                    </a:lnTo>
                    <a:lnTo>
                      <a:pt x="90"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81" name="Rectangle 67"/>
              <p:cNvSpPr>
                <a:spLocks noChangeArrowheads="1"/>
              </p:cNvSpPr>
              <p:nvPr/>
            </p:nvSpPr>
            <p:spPr bwMode="auto">
              <a:xfrm>
                <a:off x="3667126" y="6292850"/>
                <a:ext cx="142875"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82" name="Rectangle 68"/>
              <p:cNvSpPr>
                <a:spLocks noChangeArrowheads="1"/>
              </p:cNvSpPr>
              <p:nvPr/>
            </p:nvSpPr>
            <p:spPr bwMode="auto">
              <a:xfrm>
                <a:off x="3681413" y="6302375"/>
                <a:ext cx="117475" cy="82550"/>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03436" name="组合 146"/>
            <p:cNvGrpSpPr>
              <a:grpSpLocks/>
            </p:cNvGrpSpPr>
            <p:nvPr/>
          </p:nvGrpSpPr>
          <p:grpSpPr bwMode="auto">
            <a:xfrm>
              <a:off x="5796136" y="5991225"/>
              <a:ext cx="215900" cy="204788"/>
              <a:chOff x="3632201" y="6276975"/>
              <a:chExt cx="215900" cy="204788"/>
            </a:xfrm>
          </p:grpSpPr>
          <p:sp>
            <p:nvSpPr>
              <p:cNvPr id="103469" name="Freeform 62"/>
              <p:cNvSpPr>
                <a:spLocks/>
              </p:cNvSpPr>
              <p:nvPr/>
            </p:nvSpPr>
            <p:spPr bwMode="auto">
              <a:xfrm>
                <a:off x="3638551" y="6384925"/>
                <a:ext cx="200025" cy="20638"/>
              </a:xfrm>
              <a:custGeom>
                <a:avLst/>
                <a:gdLst>
                  <a:gd name="T0" fmla="*/ 0 w 126"/>
                  <a:gd name="T1" fmla="*/ 2147483646 h 13"/>
                  <a:gd name="T2" fmla="*/ 2147483646 w 126"/>
                  <a:gd name="T3" fmla="*/ 0 h 13"/>
                  <a:gd name="T4" fmla="*/ 2147483646 w 126"/>
                  <a:gd name="T5" fmla="*/ 0 h 13"/>
                  <a:gd name="T6" fmla="*/ 2147483646 w 126"/>
                  <a:gd name="T7" fmla="*/ 2147483646 h 13"/>
                  <a:gd name="T8" fmla="*/ 0 w 126"/>
                  <a:gd name="T9" fmla="*/ 2147483646 h 13"/>
                  <a:gd name="T10" fmla="*/ 0 w 126"/>
                  <a:gd name="T11" fmla="*/ 2147483646 h 13"/>
                  <a:gd name="T12" fmla="*/ 0 60000 65536"/>
                  <a:gd name="T13" fmla="*/ 0 60000 65536"/>
                  <a:gd name="T14" fmla="*/ 0 60000 65536"/>
                  <a:gd name="T15" fmla="*/ 0 60000 65536"/>
                  <a:gd name="T16" fmla="*/ 0 60000 65536"/>
                  <a:gd name="T17" fmla="*/ 0 60000 65536"/>
                  <a:gd name="T18" fmla="*/ 0 w 126"/>
                  <a:gd name="T19" fmla="*/ 0 h 13"/>
                  <a:gd name="T20" fmla="*/ 126 w 12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26" h="13">
                    <a:moveTo>
                      <a:pt x="0" y="13"/>
                    </a:moveTo>
                    <a:lnTo>
                      <a:pt x="12" y="0"/>
                    </a:lnTo>
                    <a:lnTo>
                      <a:pt x="113" y="0"/>
                    </a:lnTo>
                    <a:lnTo>
                      <a:pt x="126" y="13"/>
                    </a:lnTo>
                    <a:lnTo>
                      <a:pt x="0" y="13"/>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70" name="Rectangle 63"/>
              <p:cNvSpPr>
                <a:spLocks noChangeArrowheads="1"/>
              </p:cNvSpPr>
              <p:nvPr/>
            </p:nvSpPr>
            <p:spPr bwMode="auto">
              <a:xfrm>
                <a:off x="3638551" y="6405563"/>
                <a:ext cx="200025" cy="476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71" name="Rectangle 64"/>
              <p:cNvSpPr>
                <a:spLocks noChangeArrowheads="1"/>
              </p:cNvSpPr>
              <p:nvPr/>
            </p:nvSpPr>
            <p:spPr bwMode="auto">
              <a:xfrm>
                <a:off x="3632201" y="6472238"/>
                <a:ext cx="215900"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72" name="Freeform 65"/>
              <p:cNvSpPr>
                <a:spLocks/>
              </p:cNvSpPr>
              <p:nvPr/>
            </p:nvSpPr>
            <p:spPr bwMode="auto">
              <a:xfrm>
                <a:off x="3632201" y="6453188"/>
                <a:ext cx="215900" cy="19050"/>
              </a:xfrm>
              <a:custGeom>
                <a:avLst/>
                <a:gdLst>
                  <a:gd name="T0" fmla="*/ 0 w 136"/>
                  <a:gd name="T1" fmla="*/ 2147483646 h 12"/>
                  <a:gd name="T2" fmla="*/ 2147483646 w 136"/>
                  <a:gd name="T3" fmla="*/ 0 h 12"/>
                  <a:gd name="T4" fmla="*/ 2147483646 w 136"/>
                  <a:gd name="T5" fmla="*/ 0 h 12"/>
                  <a:gd name="T6" fmla="*/ 2147483646 w 136"/>
                  <a:gd name="T7" fmla="*/ 2147483646 h 12"/>
                  <a:gd name="T8" fmla="*/ 0 w 136"/>
                  <a:gd name="T9" fmla="*/ 2147483646 h 12"/>
                  <a:gd name="T10" fmla="*/ 0 w 136"/>
                  <a:gd name="T11" fmla="*/ 2147483646 h 12"/>
                  <a:gd name="T12" fmla="*/ 0 60000 65536"/>
                  <a:gd name="T13" fmla="*/ 0 60000 65536"/>
                  <a:gd name="T14" fmla="*/ 0 60000 65536"/>
                  <a:gd name="T15" fmla="*/ 0 60000 65536"/>
                  <a:gd name="T16" fmla="*/ 0 60000 65536"/>
                  <a:gd name="T17" fmla="*/ 0 60000 65536"/>
                  <a:gd name="T18" fmla="*/ 0 w 136"/>
                  <a:gd name="T19" fmla="*/ 0 h 12"/>
                  <a:gd name="T20" fmla="*/ 136 w 1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6" h="12">
                    <a:moveTo>
                      <a:pt x="0" y="12"/>
                    </a:moveTo>
                    <a:lnTo>
                      <a:pt x="14" y="0"/>
                    </a:lnTo>
                    <a:lnTo>
                      <a:pt x="121" y="0"/>
                    </a:lnTo>
                    <a:lnTo>
                      <a:pt x="136"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73" name="Freeform 66"/>
              <p:cNvSpPr>
                <a:spLocks/>
              </p:cNvSpPr>
              <p:nvPr/>
            </p:nvSpPr>
            <p:spPr bwMode="auto">
              <a:xfrm>
                <a:off x="3667126" y="6276975"/>
                <a:ext cx="142875" cy="15875"/>
              </a:xfrm>
              <a:custGeom>
                <a:avLst/>
                <a:gdLst>
                  <a:gd name="T0" fmla="*/ 0 w 90"/>
                  <a:gd name="T1" fmla="*/ 2147483646 h 10"/>
                  <a:gd name="T2" fmla="*/ 2147483646 w 90"/>
                  <a:gd name="T3" fmla="*/ 0 h 10"/>
                  <a:gd name="T4" fmla="*/ 2147483646 w 90"/>
                  <a:gd name="T5" fmla="*/ 0 h 10"/>
                  <a:gd name="T6" fmla="*/ 2147483646 w 90"/>
                  <a:gd name="T7" fmla="*/ 2147483646 h 10"/>
                  <a:gd name="T8" fmla="*/ 0 w 90"/>
                  <a:gd name="T9" fmla="*/ 2147483646 h 10"/>
                  <a:gd name="T10" fmla="*/ 0 w 90"/>
                  <a:gd name="T11" fmla="*/ 2147483646 h 10"/>
                  <a:gd name="T12" fmla="*/ 0 60000 65536"/>
                  <a:gd name="T13" fmla="*/ 0 60000 65536"/>
                  <a:gd name="T14" fmla="*/ 0 60000 65536"/>
                  <a:gd name="T15" fmla="*/ 0 60000 65536"/>
                  <a:gd name="T16" fmla="*/ 0 60000 65536"/>
                  <a:gd name="T17" fmla="*/ 0 60000 65536"/>
                  <a:gd name="T18" fmla="*/ 0 w 90"/>
                  <a:gd name="T19" fmla="*/ 0 h 10"/>
                  <a:gd name="T20" fmla="*/ 90 w 9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0" h="10">
                    <a:moveTo>
                      <a:pt x="0" y="10"/>
                    </a:moveTo>
                    <a:lnTo>
                      <a:pt x="11" y="0"/>
                    </a:lnTo>
                    <a:lnTo>
                      <a:pt x="79" y="0"/>
                    </a:lnTo>
                    <a:lnTo>
                      <a:pt x="90"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74" name="Rectangle 67"/>
              <p:cNvSpPr>
                <a:spLocks noChangeArrowheads="1"/>
              </p:cNvSpPr>
              <p:nvPr/>
            </p:nvSpPr>
            <p:spPr bwMode="auto">
              <a:xfrm>
                <a:off x="3667126" y="6292850"/>
                <a:ext cx="142875"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75" name="Rectangle 68"/>
              <p:cNvSpPr>
                <a:spLocks noChangeArrowheads="1"/>
              </p:cNvSpPr>
              <p:nvPr/>
            </p:nvSpPr>
            <p:spPr bwMode="auto">
              <a:xfrm>
                <a:off x="3681413" y="6302375"/>
                <a:ext cx="117475" cy="82550"/>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03437" name="组合 154"/>
            <p:cNvGrpSpPr>
              <a:grpSpLocks/>
            </p:cNvGrpSpPr>
            <p:nvPr/>
          </p:nvGrpSpPr>
          <p:grpSpPr bwMode="auto">
            <a:xfrm>
              <a:off x="5705821" y="5434012"/>
              <a:ext cx="215900" cy="204788"/>
              <a:chOff x="3632201" y="6276975"/>
              <a:chExt cx="215900" cy="204788"/>
            </a:xfrm>
          </p:grpSpPr>
          <p:sp>
            <p:nvSpPr>
              <p:cNvPr id="103462" name="Freeform 62"/>
              <p:cNvSpPr>
                <a:spLocks/>
              </p:cNvSpPr>
              <p:nvPr/>
            </p:nvSpPr>
            <p:spPr bwMode="auto">
              <a:xfrm>
                <a:off x="3638551" y="6384925"/>
                <a:ext cx="200025" cy="20638"/>
              </a:xfrm>
              <a:custGeom>
                <a:avLst/>
                <a:gdLst>
                  <a:gd name="T0" fmla="*/ 0 w 126"/>
                  <a:gd name="T1" fmla="*/ 2147483646 h 13"/>
                  <a:gd name="T2" fmla="*/ 2147483646 w 126"/>
                  <a:gd name="T3" fmla="*/ 0 h 13"/>
                  <a:gd name="T4" fmla="*/ 2147483646 w 126"/>
                  <a:gd name="T5" fmla="*/ 0 h 13"/>
                  <a:gd name="T6" fmla="*/ 2147483646 w 126"/>
                  <a:gd name="T7" fmla="*/ 2147483646 h 13"/>
                  <a:gd name="T8" fmla="*/ 0 w 126"/>
                  <a:gd name="T9" fmla="*/ 2147483646 h 13"/>
                  <a:gd name="T10" fmla="*/ 0 w 126"/>
                  <a:gd name="T11" fmla="*/ 2147483646 h 13"/>
                  <a:gd name="T12" fmla="*/ 0 60000 65536"/>
                  <a:gd name="T13" fmla="*/ 0 60000 65536"/>
                  <a:gd name="T14" fmla="*/ 0 60000 65536"/>
                  <a:gd name="T15" fmla="*/ 0 60000 65536"/>
                  <a:gd name="T16" fmla="*/ 0 60000 65536"/>
                  <a:gd name="T17" fmla="*/ 0 60000 65536"/>
                  <a:gd name="T18" fmla="*/ 0 w 126"/>
                  <a:gd name="T19" fmla="*/ 0 h 13"/>
                  <a:gd name="T20" fmla="*/ 126 w 12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26" h="13">
                    <a:moveTo>
                      <a:pt x="0" y="13"/>
                    </a:moveTo>
                    <a:lnTo>
                      <a:pt x="12" y="0"/>
                    </a:lnTo>
                    <a:lnTo>
                      <a:pt x="113" y="0"/>
                    </a:lnTo>
                    <a:lnTo>
                      <a:pt x="126" y="13"/>
                    </a:lnTo>
                    <a:lnTo>
                      <a:pt x="0" y="13"/>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63" name="Rectangle 63"/>
              <p:cNvSpPr>
                <a:spLocks noChangeArrowheads="1"/>
              </p:cNvSpPr>
              <p:nvPr/>
            </p:nvSpPr>
            <p:spPr bwMode="auto">
              <a:xfrm>
                <a:off x="3638551" y="6405563"/>
                <a:ext cx="200025" cy="476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64" name="Rectangle 64"/>
              <p:cNvSpPr>
                <a:spLocks noChangeArrowheads="1"/>
              </p:cNvSpPr>
              <p:nvPr/>
            </p:nvSpPr>
            <p:spPr bwMode="auto">
              <a:xfrm>
                <a:off x="3632201" y="6472238"/>
                <a:ext cx="215900"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65" name="Freeform 65"/>
              <p:cNvSpPr>
                <a:spLocks/>
              </p:cNvSpPr>
              <p:nvPr/>
            </p:nvSpPr>
            <p:spPr bwMode="auto">
              <a:xfrm>
                <a:off x="3632201" y="6453188"/>
                <a:ext cx="215900" cy="19050"/>
              </a:xfrm>
              <a:custGeom>
                <a:avLst/>
                <a:gdLst>
                  <a:gd name="T0" fmla="*/ 0 w 136"/>
                  <a:gd name="T1" fmla="*/ 2147483646 h 12"/>
                  <a:gd name="T2" fmla="*/ 2147483646 w 136"/>
                  <a:gd name="T3" fmla="*/ 0 h 12"/>
                  <a:gd name="T4" fmla="*/ 2147483646 w 136"/>
                  <a:gd name="T5" fmla="*/ 0 h 12"/>
                  <a:gd name="T6" fmla="*/ 2147483646 w 136"/>
                  <a:gd name="T7" fmla="*/ 2147483646 h 12"/>
                  <a:gd name="T8" fmla="*/ 0 w 136"/>
                  <a:gd name="T9" fmla="*/ 2147483646 h 12"/>
                  <a:gd name="T10" fmla="*/ 0 w 136"/>
                  <a:gd name="T11" fmla="*/ 2147483646 h 12"/>
                  <a:gd name="T12" fmla="*/ 0 60000 65536"/>
                  <a:gd name="T13" fmla="*/ 0 60000 65536"/>
                  <a:gd name="T14" fmla="*/ 0 60000 65536"/>
                  <a:gd name="T15" fmla="*/ 0 60000 65536"/>
                  <a:gd name="T16" fmla="*/ 0 60000 65536"/>
                  <a:gd name="T17" fmla="*/ 0 60000 65536"/>
                  <a:gd name="T18" fmla="*/ 0 w 136"/>
                  <a:gd name="T19" fmla="*/ 0 h 12"/>
                  <a:gd name="T20" fmla="*/ 136 w 1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6" h="12">
                    <a:moveTo>
                      <a:pt x="0" y="12"/>
                    </a:moveTo>
                    <a:lnTo>
                      <a:pt x="14" y="0"/>
                    </a:lnTo>
                    <a:lnTo>
                      <a:pt x="121" y="0"/>
                    </a:lnTo>
                    <a:lnTo>
                      <a:pt x="136"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66" name="Freeform 66"/>
              <p:cNvSpPr>
                <a:spLocks/>
              </p:cNvSpPr>
              <p:nvPr/>
            </p:nvSpPr>
            <p:spPr bwMode="auto">
              <a:xfrm>
                <a:off x="3667126" y="6276975"/>
                <a:ext cx="142875" cy="15875"/>
              </a:xfrm>
              <a:custGeom>
                <a:avLst/>
                <a:gdLst>
                  <a:gd name="T0" fmla="*/ 0 w 90"/>
                  <a:gd name="T1" fmla="*/ 2147483646 h 10"/>
                  <a:gd name="T2" fmla="*/ 2147483646 w 90"/>
                  <a:gd name="T3" fmla="*/ 0 h 10"/>
                  <a:gd name="T4" fmla="*/ 2147483646 w 90"/>
                  <a:gd name="T5" fmla="*/ 0 h 10"/>
                  <a:gd name="T6" fmla="*/ 2147483646 w 90"/>
                  <a:gd name="T7" fmla="*/ 2147483646 h 10"/>
                  <a:gd name="T8" fmla="*/ 0 w 90"/>
                  <a:gd name="T9" fmla="*/ 2147483646 h 10"/>
                  <a:gd name="T10" fmla="*/ 0 w 90"/>
                  <a:gd name="T11" fmla="*/ 2147483646 h 10"/>
                  <a:gd name="T12" fmla="*/ 0 60000 65536"/>
                  <a:gd name="T13" fmla="*/ 0 60000 65536"/>
                  <a:gd name="T14" fmla="*/ 0 60000 65536"/>
                  <a:gd name="T15" fmla="*/ 0 60000 65536"/>
                  <a:gd name="T16" fmla="*/ 0 60000 65536"/>
                  <a:gd name="T17" fmla="*/ 0 60000 65536"/>
                  <a:gd name="T18" fmla="*/ 0 w 90"/>
                  <a:gd name="T19" fmla="*/ 0 h 10"/>
                  <a:gd name="T20" fmla="*/ 90 w 9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0" h="10">
                    <a:moveTo>
                      <a:pt x="0" y="10"/>
                    </a:moveTo>
                    <a:lnTo>
                      <a:pt x="11" y="0"/>
                    </a:lnTo>
                    <a:lnTo>
                      <a:pt x="79" y="0"/>
                    </a:lnTo>
                    <a:lnTo>
                      <a:pt x="90"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67" name="Rectangle 67"/>
              <p:cNvSpPr>
                <a:spLocks noChangeArrowheads="1"/>
              </p:cNvSpPr>
              <p:nvPr/>
            </p:nvSpPr>
            <p:spPr bwMode="auto">
              <a:xfrm>
                <a:off x="3667126" y="6292850"/>
                <a:ext cx="142875"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68" name="Rectangle 68"/>
              <p:cNvSpPr>
                <a:spLocks noChangeArrowheads="1"/>
              </p:cNvSpPr>
              <p:nvPr/>
            </p:nvSpPr>
            <p:spPr bwMode="auto">
              <a:xfrm>
                <a:off x="3681413" y="6302375"/>
                <a:ext cx="117475" cy="82550"/>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03438" name="组合 162"/>
            <p:cNvGrpSpPr>
              <a:grpSpLocks/>
            </p:cNvGrpSpPr>
            <p:nvPr/>
          </p:nvGrpSpPr>
          <p:grpSpPr bwMode="auto">
            <a:xfrm>
              <a:off x="5973936" y="4956174"/>
              <a:ext cx="215900" cy="204788"/>
              <a:chOff x="3632201" y="6276975"/>
              <a:chExt cx="215900" cy="204788"/>
            </a:xfrm>
          </p:grpSpPr>
          <p:sp>
            <p:nvSpPr>
              <p:cNvPr id="103455" name="Freeform 62"/>
              <p:cNvSpPr>
                <a:spLocks/>
              </p:cNvSpPr>
              <p:nvPr/>
            </p:nvSpPr>
            <p:spPr bwMode="auto">
              <a:xfrm>
                <a:off x="3638551" y="6384925"/>
                <a:ext cx="200025" cy="20638"/>
              </a:xfrm>
              <a:custGeom>
                <a:avLst/>
                <a:gdLst>
                  <a:gd name="T0" fmla="*/ 0 w 126"/>
                  <a:gd name="T1" fmla="*/ 2147483646 h 13"/>
                  <a:gd name="T2" fmla="*/ 2147483646 w 126"/>
                  <a:gd name="T3" fmla="*/ 0 h 13"/>
                  <a:gd name="T4" fmla="*/ 2147483646 w 126"/>
                  <a:gd name="T5" fmla="*/ 0 h 13"/>
                  <a:gd name="T6" fmla="*/ 2147483646 w 126"/>
                  <a:gd name="T7" fmla="*/ 2147483646 h 13"/>
                  <a:gd name="T8" fmla="*/ 0 w 126"/>
                  <a:gd name="T9" fmla="*/ 2147483646 h 13"/>
                  <a:gd name="T10" fmla="*/ 0 w 126"/>
                  <a:gd name="T11" fmla="*/ 2147483646 h 13"/>
                  <a:gd name="T12" fmla="*/ 0 60000 65536"/>
                  <a:gd name="T13" fmla="*/ 0 60000 65536"/>
                  <a:gd name="T14" fmla="*/ 0 60000 65536"/>
                  <a:gd name="T15" fmla="*/ 0 60000 65536"/>
                  <a:gd name="T16" fmla="*/ 0 60000 65536"/>
                  <a:gd name="T17" fmla="*/ 0 60000 65536"/>
                  <a:gd name="T18" fmla="*/ 0 w 126"/>
                  <a:gd name="T19" fmla="*/ 0 h 13"/>
                  <a:gd name="T20" fmla="*/ 126 w 12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26" h="13">
                    <a:moveTo>
                      <a:pt x="0" y="13"/>
                    </a:moveTo>
                    <a:lnTo>
                      <a:pt x="12" y="0"/>
                    </a:lnTo>
                    <a:lnTo>
                      <a:pt x="113" y="0"/>
                    </a:lnTo>
                    <a:lnTo>
                      <a:pt x="126" y="13"/>
                    </a:lnTo>
                    <a:lnTo>
                      <a:pt x="0" y="13"/>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56" name="Rectangle 63"/>
              <p:cNvSpPr>
                <a:spLocks noChangeArrowheads="1"/>
              </p:cNvSpPr>
              <p:nvPr/>
            </p:nvSpPr>
            <p:spPr bwMode="auto">
              <a:xfrm>
                <a:off x="3638551" y="6405563"/>
                <a:ext cx="200025" cy="476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57" name="Rectangle 64"/>
              <p:cNvSpPr>
                <a:spLocks noChangeArrowheads="1"/>
              </p:cNvSpPr>
              <p:nvPr/>
            </p:nvSpPr>
            <p:spPr bwMode="auto">
              <a:xfrm>
                <a:off x="3632201" y="6472238"/>
                <a:ext cx="215900"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58" name="Freeform 65"/>
              <p:cNvSpPr>
                <a:spLocks/>
              </p:cNvSpPr>
              <p:nvPr/>
            </p:nvSpPr>
            <p:spPr bwMode="auto">
              <a:xfrm>
                <a:off x="3632201" y="6453188"/>
                <a:ext cx="215900" cy="19050"/>
              </a:xfrm>
              <a:custGeom>
                <a:avLst/>
                <a:gdLst>
                  <a:gd name="T0" fmla="*/ 0 w 136"/>
                  <a:gd name="T1" fmla="*/ 2147483646 h 12"/>
                  <a:gd name="T2" fmla="*/ 2147483646 w 136"/>
                  <a:gd name="T3" fmla="*/ 0 h 12"/>
                  <a:gd name="T4" fmla="*/ 2147483646 w 136"/>
                  <a:gd name="T5" fmla="*/ 0 h 12"/>
                  <a:gd name="T6" fmla="*/ 2147483646 w 136"/>
                  <a:gd name="T7" fmla="*/ 2147483646 h 12"/>
                  <a:gd name="T8" fmla="*/ 0 w 136"/>
                  <a:gd name="T9" fmla="*/ 2147483646 h 12"/>
                  <a:gd name="T10" fmla="*/ 0 w 136"/>
                  <a:gd name="T11" fmla="*/ 2147483646 h 12"/>
                  <a:gd name="T12" fmla="*/ 0 60000 65536"/>
                  <a:gd name="T13" fmla="*/ 0 60000 65536"/>
                  <a:gd name="T14" fmla="*/ 0 60000 65536"/>
                  <a:gd name="T15" fmla="*/ 0 60000 65536"/>
                  <a:gd name="T16" fmla="*/ 0 60000 65536"/>
                  <a:gd name="T17" fmla="*/ 0 60000 65536"/>
                  <a:gd name="T18" fmla="*/ 0 w 136"/>
                  <a:gd name="T19" fmla="*/ 0 h 12"/>
                  <a:gd name="T20" fmla="*/ 136 w 1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6" h="12">
                    <a:moveTo>
                      <a:pt x="0" y="12"/>
                    </a:moveTo>
                    <a:lnTo>
                      <a:pt x="14" y="0"/>
                    </a:lnTo>
                    <a:lnTo>
                      <a:pt x="121" y="0"/>
                    </a:lnTo>
                    <a:lnTo>
                      <a:pt x="136"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59" name="Freeform 66"/>
              <p:cNvSpPr>
                <a:spLocks/>
              </p:cNvSpPr>
              <p:nvPr/>
            </p:nvSpPr>
            <p:spPr bwMode="auto">
              <a:xfrm>
                <a:off x="3667126" y="6276975"/>
                <a:ext cx="142875" cy="15875"/>
              </a:xfrm>
              <a:custGeom>
                <a:avLst/>
                <a:gdLst>
                  <a:gd name="T0" fmla="*/ 0 w 90"/>
                  <a:gd name="T1" fmla="*/ 2147483646 h 10"/>
                  <a:gd name="T2" fmla="*/ 2147483646 w 90"/>
                  <a:gd name="T3" fmla="*/ 0 h 10"/>
                  <a:gd name="T4" fmla="*/ 2147483646 w 90"/>
                  <a:gd name="T5" fmla="*/ 0 h 10"/>
                  <a:gd name="T6" fmla="*/ 2147483646 w 90"/>
                  <a:gd name="T7" fmla="*/ 2147483646 h 10"/>
                  <a:gd name="T8" fmla="*/ 0 w 90"/>
                  <a:gd name="T9" fmla="*/ 2147483646 h 10"/>
                  <a:gd name="T10" fmla="*/ 0 w 90"/>
                  <a:gd name="T11" fmla="*/ 2147483646 h 10"/>
                  <a:gd name="T12" fmla="*/ 0 60000 65536"/>
                  <a:gd name="T13" fmla="*/ 0 60000 65536"/>
                  <a:gd name="T14" fmla="*/ 0 60000 65536"/>
                  <a:gd name="T15" fmla="*/ 0 60000 65536"/>
                  <a:gd name="T16" fmla="*/ 0 60000 65536"/>
                  <a:gd name="T17" fmla="*/ 0 60000 65536"/>
                  <a:gd name="T18" fmla="*/ 0 w 90"/>
                  <a:gd name="T19" fmla="*/ 0 h 10"/>
                  <a:gd name="T20" fmla="*/ 90 w 9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0" h="10">
                    <a:moveTo>
                      <a:pt x="0" y="10"/>
                    </a:moveTo>
                    <a:lnTo>
                      <a:pt x="11" y="0"/>
                    </a:lnTo>
                    <a:lnTo>
                      <a:pt x="79" y="0"/>
                    </a:lnTo>
                    <a:lnTo>
                      <a:pt x="90"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60" name="Rectangle 67"/>
              <p:cNvSpPr>
                <a:spLocks noChangeArrowheads="1"/>
              </p:cNvSpPr>
              <p:nvPr/>
            </p:nvSpPr>
            <p:spPr bwMode="auto">
              <a:xfrm>
                <a:off x="3667126" y="6292850"/>
                <a:ext cx="142875"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61" name="Rectangle 68"/>
              <p:cNvSpPr>
                <a:spLocks noChangeArrowheads="1"/>
              </p:cNvSpPr>
              <p:nvPr/>
            </p:nvSpPr>
            <p:spPr bwMode="auto">
              <a:xfrm>
                <a:off x="3681413" y="6302375"/>
                <a:ext cx="117475" cy="82550"/>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nvGrpSpPr>
            <p:cNvPr id="103439" name="组合 170"/>
            <p:cNvGrpSpPr>
              <a:grpSpLocks/>
            </p:cNvGrpSpPr>
            <p:nvPr/>
          </p:nvGrpSpPr>
          <p:grpSpPr bwMode="auto">
            <a:xfrm>
              <a:off x="6537409" y="4707731"/>
              <a:ext cx="215900" cy="204788"/>
              <a:chOff x="3632201" y="6276975"/>
              <a:chExt cx="215900" cy="204788"/>
            </a:xfrm>
          </p:grpSpPr>
          <p:sp>
            <p:nvSpPr>
              <p:cNvPr id="103448" name="Freeform 62"/>
              <p:cNvSpPr>
                <a:spLocks/>
              </p:cNvSpPr>
              <p:nvPr/>
            </p:nvSpPr>
            <p:spPr bwMode="auto">
              <a:xfrm>
                <a:off x="3638551" y="6384925"/>
                <a:ext cx="200025" cy="20638"/>
              </a:xfrm>
              <a:custGeom>
                <a:avLst/>
                <a:gdLst>
                  <a:gd name="T0" fmla="*/ 0 w 126"/>
                  <a:gd name="T1" fmla="*/ 2147483646 h 13"/>
                  <a:gd name="T2" fmla="*/ 2147483646 w 126"/>
                  <a:gd name="T3" fmla="*/ 0 h 13"/>
                  <a:gd name="T4" fmla="*/ 2147483646 w 126"/>
                  <a:gd name="T5" fmla="*/ 0 h 13"/>
                  <a:gd name="T6" fmla="*/ 2147483646 w 126"/>
                  <a:gd name="T7" fmla="*/ 2147483646 h 13"/>
                  <a:gd name="T8" fmla="*/ 0 w 126"/>
                  <a:gd name="T9" fmla="*/ 2147483646 h 13"/>
                  <a:gd name="T10" fmla="*/ 0 w 126"/>
                  <a:gd name="T11" fmla="*/ 2147483646 h 13"/>
                  <a:gd name="T12" fmla="*/ 0 60000 65536"/>
                  <a:gd name="T13" fmla="*/ 0 60000 65536"/>
                  <a:gd name="T14" fmla="*/ 0 60000 65536"/>
                  <a:gd name="T15" fmla="*/ 0 60000 65536"/>
                  <a:gd name="T16" fmla="*/ 0 60000 65536"/>
                  <a:gd name="T17" fmla="*/ 0 60000 65536"/>
                  <a:gd name="T18" fmla="*/ 0 w 126"/>
                  <a:gd name="T19" fmla="*/ 0 h 13"/>
                  <a:gd name="T20" fmla="*/ 126 w 12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26" h="13">
                    <a:moveTo>
                      <a:pt x="0" y="13"/>
                    </a:moveTo>
                    <a:lnTo>
                      <a:pt x="12" y="0"/>
                    </a:lnTo>
                    <a:lnTo>
                      <a:pt x="113" y="0"/>
                    </a:lnTo>
                    <a:lnTo>
                      <a:pt x="126" y="13"/>
                    </a:lnTo>
                    <a:lnTo>
                      <a:pt x="0" y="13"/>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49" name="Rectangle 63"/>
              <p:cNvSpPr>
                <a:spLocks noChangeArrowheads="1"/>
              </p:cNvSpPr>
              <p:nvPr/>
            </p:nvSpPr>
            <p:spPr bwMode="auto">
              <a:xfrm>
                <a:off x="3638551" y="6405563"/>
                <a:ext cx="200025" cy="476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50" name="Rectangle 64"/>
              <p:cNvSpPr>
                <a:spLocks noChangeArrowheads="1"/>
              </p:cNvSpPr>
              <p:nvPr/>
            </p:nvSpPr>
            <p:spPr bwMode="auto">
              <a:xfrm>
                <a:off x="3632201" y="6472238"/>
                <a:ext cx="215900" cy="9525"/>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51" name="Freeform 65"/>
              <p:cNvSpPr>
                <a:spLocks/>
              </p:cNvSpPr>
              <p:nvPr/>
            </p:nvSpPr>
            <p:spPr bwMode="auto">
              <a:xfrm>
                <a:off x="3632201" y="6453188"/>
                <a:ext cx="215900" cy="19050"/>
              </a:xfrm>
              <a:custGeom>
                <a:avLst/>
                <a:gdLst>
                  <a:gd name="T0" fmla="*/ 0 w 136"/>
                  <a:gd name="T1" fmla="*/ 2147483646 h 12"/>
                  <a:gd name="T2" fmla="*/ 2147483646 w 136"/>
                  <a:gd name="T3" fmla="*/ 0 h 12"/>
                  <a:gd name="T4" fmla="*/ 2147483646 w 136"/>
                  <a:gd name="T5" fmla="*/ 0 h 12"/>
                  <a:gd name="T6" fmla="*/ 2147483646 w 136"/>
                  <a:gd name="T7" fmla="*/ 2147483646 h 12"/>
                  <a:gd name="T8" fmla="*/ 0 w 136"/>
                  <a:gd name="T9" fmla="*/ 2147483646 h 12"/>
                  <a:gd name="T10" fmla="*/ 0 w 136"/>
                  <a:gd name="T11" fmla="*/ 2147483646 h 12"/>
                  <a:gd name="T12" fmla="*/ 0 60000 65536"/>
                  <a:gd name="T13" fmla="*/ 0 60000 65536"/>
                  <a:gd name="T14" fmla="*/ 0 60000 65536"/>
                  <a:gd name="T15" fmla="*/ 0 60000 65536"/>
                  <a:gd name="T16" fmla="*/ 0 60000 65536"/>
                  <a:gd name="T17" fmla="*/ 0 60000 65536"/>
                  <a:gd name="T18" fmla="*/ 0 w 136"/>
                  <a:gd name="T19" fmla="*/ 0 h 12"/>
                  <a:gd name="T20" fmla="*/ 136 w 1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6" h="12">
                    <a:moveTo>
                      <a:pt x="0" y="12"/>
                    </a:moveTo>
                    <a:lnTo>
                      <a:pt x="14" y="0"/>
                    </a:lnTo>
                    <a:lnTo>
                      <a:pt x="121" y="0"/>
                    </a:lnTo>
                    <a:lnTo>
                      <a:pt x="136" y="12"/>
                    </a:lnTo>
                    <a:lnTo>
                      <a:pt x="0" y="12"/>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52" name="Freeform 66"/>
              <p:cNvSpPr>
                <a:spLocks/>
              </p:cNvSpPr>
              <p:nvPr/>
            </p:nvSpPr>
            <p:spPr bwMode="auto">
              <a:xfrm>
                <a:off x="3667126" y="6276975"/>
                <a:ext cx="142875" cy="15875"/>
              </a:xfrm>
              <a:custGeom>
                <a:avLst/>
                <a:gdLst>
                  <a:gd name="T0" fmla="*/ 0 w 90"/>
                  <a:gd name="T1" fmla="*/ 2147483646 h 10"/>
                  <a:gd name="T2" fmla="*/ 2147483646 w 90"/>
                  <a:gd name="T3" fmla="*/ 0 h 10"/>
                  <a:gd name="T4" fmla="*/ 2147483646 w 90"/>
                  <a:gd name="T5" fmla="*/ 0 h 10"/>
                  <a:gd name="T6" fmla="*/ 2147483646 w 90"/>
                  <a:gd name="T7" fmla="*/ 2147483646 h 10"/>
                  <a:gd name="T8" fmla="*/ 0 w 90"/>
                  <a:gd name="T9" fmla="*/ 2147483646 h 10"/>
                  <a:gd name="T10" fmla="*/ 0 w 90"/>
                  <a:gd name="T11" fmla="*/ 2147483646 h 10"/>
                  <a:gd name="T12" fmla="*/ 0 60000 65536"/>
                  <a:gd name="T13" fmla="*/ 0 60000 65536"/>
                  <a:gd name="T14" fmla="*/ 0 60000 65536"/>
                  <a:gd name="T15" fmla="*/ 0 60000 65536"/>
                  <a:gd name="T16" fmla="*/ 0 60000 65536"/>
                  <a:gd name="T17" fmla="*/ 0 60000 65536"/>
                  <a:gd name="T18" fmla="*/ 0 w 90"/>
                  <a:gd name="T19" fmla="*/ 0 h 10"/>
                  <a:gd name="T20" fmla="*/ 90 w 9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0" h="10">
                    <a:moveTo>
                      <a:pt x="0" y="10"/>
                    </a:moveTo>
                    <a:lnTo>
                      <a:pt x="11" y="0"/>
                    </a:lnTo>
                    <a:lnTo>
                      <a:pt x="79" y="0"/>
                    </a:lnTo>
                    <a:lnTo>
                      <a:pt x="90" y="10"/>
                    </a:lnTo>
                    <a:lnTo>
                      <a:pt x="0" y="10"/>
                    </a:lnTo>
                    <a:close/>
                  </a:path>
                </a:pathLst>
              </a:custGeom>
              <a:solidFill>
                <a:srgbClr val="CCCCCC"/>
              </a:solidFill>
              <a:ln w="2">
                <a:solidFill>
                  <a:srgbClr val="000000"/>
                </a:solidFill>
                <a:prstDash val="solid"/>
                <a:round/>
                <a:headEnd/>
                <a:tailEnd/>
              </a:ln>
            </p:spPr>
            <p:txBody>
              <a:bodyPr/>
              <a:lstStyle/>
              <a:p>
                <a:endParaRPr lang="zh-CN" altLang="en-US"/>
              </a:p>
            </p:txBody>
          </p:sp>
          <p:sp>
            <p:nvSpPr>
              <p:cNvPr id="103453" name="Rectangle 67"/>
              <p:cNvSpPr>
                <a:spLocks noChangeArrowheads="1"/>
              </p:cNvSpPr>
              <p:nvPr/>
            </p:nvSpPr>
            <p:spPr bwMode="auto">
              <a:xfrm>
                <a:off x="3667126" y="6292850"/>
                <a:ext cx="142875" cy="106363"/>
              </a:xfrm>
              <a:prstGeom prst="rect">
                <a:avLst/>
              </a:prstGeom>
              <a:solidFill>
                <a:srgbClr val="A6A6A6"/>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3454" name="Rectangle 68"/>
              <p:cNvSpPr>
                <a:spLocks noChangeArrowheads="1"/>
              </p:cNvSpPr>
              <p:nvPr/>
            </p:nvSpPr>
            <p:spPr bwMode="auto">
              <a:xfrm>
                <a:off x="3681413" y="6302375"/>
                <a:ext cx="117475" cy="82550"/>
              </a:xfrm>
              <a:prstGeom prst="rect">
                <a:avLst/>
              </a:prstGeom>
              <a:solidFill>
                <a:srgbClr val="FFFFFF"/>
              </a:solidFill>
              <a:ln w="2">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cxnSp>
          <p:nvCxnSpPr>
            <p:cNvPr id="180" name="直接连接符 179"/>
            <p:cNvCxnSpPr>
              <a:stCxn id="103456" idx="3"/>
              <a:endCxn id="138" idx="1"/>
            </p:cNvCxnSpPr>
            <p:nvPr/>
          </p:nvCxnSpPr>
          <p:spPr>
            <a:xfrm>
              <a:off x="6180529" y="5109199"/>
              <a:ext cx="169878" cy="204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直接连接符 181"/>
            <p:cNvCxnSpPr>
              <a:stCxn id="103463" idx="3"/>
              <a:endCxn id="138" idx="2"/>
            </p:cNvCxnSpPr>
            <p:nvPr/>
          </p:nvCxnSpPr>
          <p:spPr>
            <a:xfrm>
              <a:off x="5912216" y="5586836"/>
              <a:ext cx="290541" cy="92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直接连接符 183"/>
            <p:cNvCxnSpPr>
              <a:stCxn id="103470" idx="3"/>
            </p:cNvCxnSpPr>
            <p:nvPr/>
          </p:nvCxnSpPr>
          <p:spPr>
            <a:xfrm flipV="1">
              <a:off x="6002712" y="5991477"/>
              <a:ext cx="263550" cy="152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直接连接符 185"/>
            <p:cNvCxnSpPr>
              <a:endCxn id="103480" idx="1"/>
            </p:cNvCxnSpPr>
            <p:nvPr/>
          </p:nvCxnSpPr>
          <p:spPr>
            <a:xfrm flipH="1">
              <a:off x="6402800" y="6151748"/>
              <a:ext cx="114311" cy="233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直接连接符 187"/>
            <p:cNvCxnSpPr>
              <a:endCxn id="103494" idx="1"/>
            </p:cNvCxnSpPr>
            <p:nvPr/>
          </p:nvCxnSpPr>
          <p:spPr>
            <a:xfrm>
              <a:off x="6948952" y="6108903"/>
              <a:ext cx="192105" cy="187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直接连接符 189"/>
            <p:cNvCxnSpPr>
              <a:stCxn id="138" idx="6"/>
              <a:endCxn id="103488" idx="1"/>
            </p:cNvCxnSpPr>
            <p:nvPr/>
          </p:nvCxnSpPr>
          <p:spPr>
            <a:xfrm>
              <a:off x="7210914" y="5678872"/>
              <a:ext cx="277839" cy="49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直接连接符 191"/>
            <p:cNvCxnSpPr>
              <a:stCxn id="138" idx="7"/>
              <a:endCxn id="103497" idx="0"/>
            </p:cNvCxnSpPr>
            <p:nvPr/>
          </p:nvCxnSpPr>
          <p:spPr>
            <a:xfrm flipV="1">
              <a:off x="7063263" y="5136175"/>
              <a:ext cx="290540" cy="177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直接连接符 193"/>
            <p:cNvCxnSpPr>
              <a:stCxn id="103451" idx="2"/>
              <a:endCxn id="138" idx="0"/>
            </p:cNvCxnSpPr>
            <p:nvPr/>
          </p:nvCxnSpPr>
          <p:spPr>
            <a:xfrm flipH="1">
              <a:off x="6707629" y="4883869"/>
              <a:ext cx="22227" cy="27928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02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2"/>
          <p:cNvSpPr>
            <a:spLocks noGrp="1"/>
          </p:cNvSpPr>
          <p:nvPr>
            <p:ph type="sldNum" sz="quarter" idx="11"/>
          </p:nvPr>
        </p:nvSpPr>
        <p:spPr>
          <a:xfrm>
            <a:off x="9818690" y="6381328"/>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3C9AED9F-69DA-45F0-9750-4E00A5DF87D3}"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7</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18436" name="Rectangle 2"/>
          <p:cNvSpPr>
            <a:spLocks noGrp="1" noChangeArrowheads="1"/>
          </p:cNvSpPr>
          <p:nvPr>
            <p:ph type="title" idx="4294967295"/>
          </p:nvPr>
        </p:nvSpPr>
        <p:spPr>
          <a:xfrm>
            <a:off x="1250035" y="549274"/>
            <a:ext cx="8382000" cy="771525"/>
          </a:xfrm>
        </p:spPr>
        <p:txBody>
          <a:bodyPr/>
          <a:lstStyle/>
          <a:p>
            <a:pPr eaLnBrk="1" hangingPunct="1"/>
            <a:r>
              <a:rPr lang="zh-CN" altLang="en-US" sz="3500" dirty="0">
                <a:ea typeface="宋体" panose="02010600030101010101" pitchFamily="2" charset="-122"/>
              </a:rPr>
              <a:t>什么是互联网：系统观点</a:t>
            </a:r>
            <a:endParaRPr lang="zh-CN" altLang="en-US" sz="4300" dirty="0">
              <a:ea typeface="宋体" panose="02010600030101010101" pitchFamily="2" charset="-122"/>
            </a:endParaRPr>
          </a:p>
        </p:txBody>
      </p:sp>
      <p:sp>
        <p:nvSpPr>
          <p:cNvPr id="18437" name="Rectangle 3"/>
          <p:cNvSpPr>
            <a:spLocks noGrp="1" noChangeArrowheads="1"/>
          </p:cNvSpPr>
          <p:nvPr>
            <p:ph type="body" sz="half" idx="4294967295"/>
          </p:nvPr>
        </p:nvSpPr>
        <p:spPr>
          <a:xfrm>
            <a:off x="1152678" y="1536278"/>
            <a:ext cx="4419600" cy="5132388"/>
          </a:xfrm>
        </p:spPr>
        <p:txBody>
          <a:bodyPr/>
          <a:lstStyle/>
          <a:p>
            <a:pPr eaLnBrk="1" hangingPunct="1"/>
            <a:r>
              <a:rPr lang="zh-CN" altLang="en-US" sz="2600" dirty="0">
                <a:solidFill>
                  <a:srgbClr val="FF0000"/>
                </a:solidFill>
                <a:latin typeface="+mn-ea"/>
              </a:rPr>
              <a:t>协议：</a:t>
            </a:r>
            <a:r>
              <a:rPr lang="zh-CN" altLang="en-US" sz="2600" dirty="0">
                <a:latin typeface="+mn-ea"/>
              </a:rPr>
              <a:t>控制发送和接收信息的规范</a:t>
            </a:r>
          </a:p>
          <a:p>
            <a:pPr lvl="1" eaLnBrk="1" hangingPunct="1"/>
            <a:r>
              <a:rPr lang="zh-CN" altLang="en-US" sz="2200" dirty="0">
                <a:ea typeface="宋体" panose="02010600030101010101" pitchFamily="2" charset="-122"/>
              </a:rPr>
              <a:t>例如： </a:t>
            </a:r>
            <a:r>
              <a:rPr lang="en-US" altLang="zh-CN" sz="2200" dirty="0">
                <a:ea typeface="宋体" panose="02010600030101010101" pitchFamily="2" charset="-122"/>
              </a:rPr>
              <a:t>TCP, IP, HTTP, Skype,  Ethernet</a:t>
            </a:r>
          </a:p>
          <a:p>
            <a:pPr eaLnBrk="1" hangingPunct="1"/>
            <a:r>
              <a:rPr lang="zh-CN" altLang="en-US" sz="2600" dirty="0">
                <a:solidFill>
                  <a:srgbClr val="FF0000"/>
                </a:solidFill>
                <a:ea typeface="宋体" panose="02010600030101010101" pitchFamily="2" charset="-122"/>
              </a:rPr>
              <a:t>互联网： </a:t>
            </a:r>
            <a:r>
              <a:rPr lang="zh-CN" altLang="en-US" sz="2600" dirty="0">
                <a:solidFill>
                  <a:srgbClr val="FF0000"/>
                </a:solidFill>
                <a:latin typeface="华文中宋" panose="02010600040101010101" pitchFamily="2" charset="-122"/>
                <a:ea typeface="宋体" panose="02010600030101010101" pitchFamily="2" charset="-122"/>
              </a:rPr>
              <a:t>“</a:t>
            </a:r>
            <a:r>
              <a:rPr lang="zh-CN" altLang="en-US" sz="2600" dirty="0">
                <a:solidFill>
                  <a:srgbClr val="FF0000"/>
                </a:solidFill>
                <a:ea typeface="宋体" panose="02010600030101010101" pitchFamily="2" charset="-122"/>
              </a:rPr>
              <a:t>网络的网络</a:t>
            </a:r>
            <a:r>
              <a:rPr lang="zh-CN" altLang="en-US" sz="2600" dirty="0">
                <a:solidFill>
                  <a:srgbClr val="FF0000"/>
                </a:solidFill>
                <a:latin typeface="华文中宋" panose="02010600040101010101" pitchFamily="2" charset="-122"/>
                <a:ea typeface="宋体" panose="02010600030101010101" pitchFamily="2" charset="-122"/>
              </a:rPr>
              <a:t>”</a:t>
            </a:r>
            <a:endParaRPr lang="zh-CN" altLang="en-US" sz="2600" dirty="0">
              <a:solidFill>
                <a:srgbClr val="FF0000"/>
              </a:solidFill>
              <a:ea typeface="宋体" panose="02010600030101010101" pitchFamily="2" charset="-122"/>
            </a:endParaRPr>
          </a:p>
          <a:p>
            <a:pPr lvl="1" eaLnBrk="1" hangingPunct="1"/>
            <a:r>
              <a:rPr lang="zh-CN" altLang="en-US" sz="2200" dirty="0">
                <a:ea typeface="宋体" panose="02010600030101010101" pitchFamily="2" charset="-122"/>
              </a:rPr>
              <a:t>分层结构</a:t>
            </a:r>
          </a:p>
          <a:p>
            <a:pPr lvl="1" eaLnBrk="1" hangingPunct="1"/>
            <a:r>
              <a:rPr lang="zh-CN" altLang="en-US" sz="2200" dirty="0">
                <a:ea typeface="宋体" panose="02010600030101010101" pitchFamily="2" charset="-122"/>
              </a:rPr>
              <a:t>公共互联网和私有内联网</a:t>
            </a:r>
          </a:p>
          <a:p>
            <a:pPr eaLnBrk="1" hangingPunct="1"/>
            <a:r>
              <a:rPr lang="zh-CN" altLang="en-US" sz="2600" dirty="0">
                <a:ea typeface="宋体" panose="02010600030101010101" pitchFamily="2" charset="-122"/>
              </a:rPr>
              <a:t>互联网标准：</a:t>
            </a:r>
          </a:p>
          <a:p>
            <a:pPr lvl="1" eaLnBrk="1" hangingPunct="1"/>
            <a:r>
              <a:rPr lang="en-US" altLang="zh-CN" sz="2200" dirty="0">
                <a:ea typeface="宋体" panose="02010600030101010101" pitchFamily="2" charset="-122"/>
              </a:rPr>
              <a:t>RFC: Request for comments</a:t>
            </a:r>
          </a:p>
          <a:p>
            <a:pPr lvl="1" eaLnBrk="1" hangingPunct="1"/>
            <a:r>
              <a:rPr lang="en-US" altLang="zh-CN" sz="2200" dirty="0">
                <a:ea typeface="宋体" panose="02010600030101010101" pitchFamily="2" charset="-122"/>
              </a:rPr>
              <a:t>IETF: Internet Engineering Task Force</a:t>
            </a:r>
          </a:p>
        </p:txBody>
      </p:sp>
      <p:grpSp>
        <p:nvGrpSpPr>
          <p:cNvPr id="18438" name="Group 260"/>
          <p:cNvGrpSpPr>
            <a:grpSpLocks/>
          </p:cNvGrpSpPr>
          <p:nvPr/>
        </p:nvGrpSpPr>
        <p:grpSpPr bwMode="auto">
          <a:xfrm>
            <a:off x="6513514" y="1319213"/>
            <a:ext cx="3470275" cy="4489450"/>
            <a:chOff x="3177" y="1065"/>
            <a:chExt cx="2186" cy="2828"/>
          </a:xfrm>
        </p:grpSpPr>
        <p:sp>
          <p:nvSpPr>
            <p:cNvPr id="18439" name="Freeform 261"/>
            <p:cNvSpPr>
              <a:spLocks/>
            </p:cNvSpPr>
            <p:nvPr/>
          </p:nvSpPr>
          <p:spPr bwMode="auto">
            <a:xfrm>
              <a:off x="4261" y="2412"/>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0" name="Freeform 262"/>
            <p:cNvSpPr>
              <a:spLocks/>
            </p:cNvSpPr>
            <p:nvPr/>
          </p:nvSpPr>
          <p:spPr bwMode="auto">
            <a:xfrm>
              <a:off x="4273" y="1451"/>
              <a:ext cx="1090" cy="658"/>
            </a:xfrm>
            <a:custGeom>
              <a:avLst/>
              <a:gdLst>
                <a:gd name="T0" fmla="*/ 2147483646 w 765"/>
                <a:gd name="T1" fmla="*/ 455254642 h 459"/>
                <a:gd name="T2" fmla="*/ 2147483646 w 765"/>
                <a:gd name="T3" fmla="*/ 2147483646 h 459"/>
                <a:gd name="T4" fmla="*/ 2147483646 w 765"/>
                <a:gd name="T5" fmla="*/ 2147483646 h 459"/>
                <a:gd name="T6" fmla="*/ 470389694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1562611416 h 459"/>
                <a:gd name="T22" fmla="*/ 2147483646 w 765"/>
                <a:gd name="T23" fmla="*/ 455254642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1" name="Freeform 263"/>
            <p:cNvSpPr>
              <a:spLocks/>
            </p:cNvSpPr>
            <p:nvPr/>
          </p:nvSpPr>
          <p:spPr bwMode="auto">
            <a:xfrm>
              <a:off x="3177" y="1267"/>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8442" name="Group 264"/>
            <p:cNvGrpSpPr>
              <a:grpSpLocks/>
            </p:cNvGrpSpPr>
            <p:nvPr/>
          </p:nvGrpSpPr>
          <p:grpSpPr bwMode="auto">
            <a:xfrm>
              <a:off x="3232" y="2108"/>
              <a:ext cx="919" cy="588"/>
              <a:chOff x="2889" y="1631"/>
              <a:chExt cx="980" cy="743"/>
            </a:xfrm>
          </p:grpSpPr>
          <p:sp>
            <p:nvSpPr>
              <p:cNvPr id="18757" name="Rectangle 265"/>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758" name="AutoShape 266"/>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solidFill>
                    <a:srgbClr val="00CCFF"/>
                  </a:solidFill>
                  <a:latin typeface="Times New Roman" panose="02020603050405020304" pitchFamily="18" charset="0"/>
                  <a:ea typeface="宋体" panose="02010600030101010101" pitchFamily="2" charset="-122"/>
                </a:endParaRPr>
              </a:p>
            </p:txBody>
          </p:sp>
        </p:grpSp>
        <p:grpSp>
          <p:nvGrpSpPr>
            <p:cNvPr id="18443" name="Group 267"/>
            <p:cNvGrpSpPr>
              <a:grpSpLocks/>
            </p:cNvGrpSpPr>
            <p:nvPr/>
          </p:nvGrpSpPr>
          <p:grpSpPr bwMode="auto">
            <a:xfrm>
              <a:off x="3674" y="1388"/>
              <a:ext cx="212" cy="335"/>
              <a:chOff x="3796" y="1043"/>
              <a:chExt cx="865" cy="1237"/>
            </a:xfrm>
          </p:grpSpPr>
          <p:sp>
            <p:nvSpPr>
              <p:cNvPr id="18727" name="Line 268"/>
              <p:cNvSpPr>
                <a:spLocks noChangeShapeType="1"/>
              </p:cNvSpPr>
              <p:nvPr/>
            </p:nvSpPr>
            <p:spPr bwMode="auto">
              <a:xfrm flipH="1">
                <a:off x="3992" y="1481"/>
                <a:ext cx="235" cy="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28" name="Line 269"/>
              <p:cNvSpPr>
                <a:spLocks noChangeShapeType="1"/>
              </p:cNvSpPr>
              <p:nvPr/>
            </p:nvSpPr>
            <p:spPr bwMode="auto">
              <a:xfrm>
                <a:off x="4227" y="1481"/>
                <a:ext cx="236"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29" name="Line 270"/>
              <p:cNvSpPr>
                <a:spLocks noChangeShapeType="1"/>
              </p:cNvSpPr>
              <p:nvPr/>
            </p:nvSpPr>
            <p:spPr bwMode="auto">
              <a:xfrm>
                <a:off x="3992" y="2201"/>
                <a:ext cx="235"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30" name="Line 271"/>
              <p:cNvSpPr>
                <a:spLocks noChangeShapeType="1"/>
              </p:cNvSpPr>
              <p:nvPr/>
            </p:nvSpPr>
            <p:spPr bwMode="auto">
              <a:xfrm flipH="1">
                <a:off x="4227" y="2201"/>
                <a:ext cx="236"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31" name="Line 272"/>
              <p:cNvSpPr>
                <a:spLocks noChangeShapeType="1"/>
              </p:cNvSpPr>
              <p:nvPr/>
            </p:nvSpPr>
            <p:spPr bwMode="auto">
              <a:xfrm>
                <a:off x="4227" y="1497"/>
                <a:ext cx="0" cy="7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32" name="Line 273"/>
              <p:cNvSpPr>
                <a:spLocks noChangeShapeType="1"/>
              </p:cNvSpPr>
              <p:nvPr/>
            </p:nvSpPr>
            <p:spPr bwMode="auto">
              <a:xfrm flipV="1">
                <a:off x="3992" y="2127"/>
                <a:ext cx="235" cy="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33" name="Line 274"/>
              <p:cNvSpPr>
                <a:spLocks noChangeShapeType="1"/>
              </p:cNvSpPr>
              <p:nvPr/>
            </p:nvSpPr>
            <p:spPr bwMode="auto">
              <a:xfrm flipH="1" flipV="1">
                <a:off x="4227" y="2127"/>
                <a:ext cx="236" cy="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34" name="Line 275"/>
              <p:cNvSpPr>
                <a:spLocks noChangeShapeType="1"/>
              </p:cNvSpPr>
              <p:nvPr/>
            </p:nvSpPr>
            <p:spPr bwMode="auto">
              <a:xfrm>
                <a:off x="4092" y="1890"/>
                <a:ext cx="135"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35" name="Line 276"/>
              <p:cNvSpPr>
                <a:spLocks noChangeShapeType="1"/>
              </p:cNvSpPr>
              <p:nvPr/>
            </p:nvSpPr>
            <p:spPr bwMode="auto">
              <a:xfrm flipV="1">
                <a:off x="4227" y="1890"/>
                <a:ext cx="143"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36" name="Line 277"/>
              <p:cNvSpPr>
                <a:spLocks noChangeShapeType="1"/>
              </p:cNvSpPr>
              <p:nvPr/>
            </p:nvSpPr>
            <p:spPr bwMode="auto">
              <a:xfrm>
                <a:off x="4047" y="1996"/>
                <a:ext cx="175"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37" name="Line 278"/>
              <p:cNvSpPr>
                <a:spLocks noChangeShapeType="1"/>
              </p:cNvSpPr>
              <p:nvPr/>
            </p:nvSpPr>
            <p:spPr bwMode="auto">
              <a:xfrm flipV="1">
                <a:off x="4227" y="2012"/>
                <a:ext cx="176" cy="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38" name="Line 279"/>
              <p:cNvSpPr>
                <a:spLocks noChangeShapeType="1"/>
              </p:cNvSpPr>
              <p:nvPr/>
            </p:nvSpPr>
            <p:spPr bwMode="auto">
              <a:xfrm flipV="1">
                <a:off x="4227" y="1782"/>
                <a:ext cx="90" cy="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39" name="Line 280"/>
              <p:cNvSpPr>
                <a:spLocks noChangeShapeType="1"/>
              </p:cNvSpPr>
              <p:nvPr/>
            </p:nvSpPr>
            <p:spPr bwMode="auto">
              <a:xfrm flipV="1">
                <a:off x="4227" y="1632"/>
                <a:ext cx="57"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40" name="Line 281"/>
              <p:cNvSpPr>
                <a:spLocks noChangeShapeType="1"/>
              </p:cNvSpPr>
              <p:nvPr/>
            </p:nvSpPr>
            <p:spPr bwMode="auto">
              <a:xfrm>
                <a:off x="4126" y="1772"/>
                <a:ext cx="109"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41" name="Line 282"/>
              <p:cNvSpPr>
                <a:spLocks noChangeShapeType="1"/>
              </p:cNvSpPr>
              <p:nvPr/>
            </p:nvSpPr>
            <p:spPr bwMode="auto">
              <a:xfrm>
                <a:off x="4175" y="1625"/>
                <a:ext cx="63"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8742" name="Group 283"/>
              <p:cNvGrpSpPr>
                <a:grpSpLocks/>
              </p:cNvGrpSpPr>
              <p:nvPr/>
            </p:nvGrpSpPr>
            <p:grpSpPr bwMode="auto">
              <a:xfrm>
                <a:off x="4269" y="1415"/>
                <a:ext cx="392" cy="137"/>
                <a:chOff x="4227" y="1360"/>
                <a:chExt cx="863" cy="270"/>
              </a:xfrm>
            </p:grpSpPr>
            <p:sp>
              <p:nvSpPr>
                <p:cNvPr id="18753" name="Line 284"/>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54" name="Line 285"/>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55" name="Line 286"/>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56" name="Line 287"/>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743" name="Group 288"/>
              <p:cNvGrpSpPr>
                <a:grpSpLocks/>
              </p:cNvGrpSpPr>
              <p:nvPr/>
            </p:nvGrpSpPr>
            <p:grpSpPr bwMode="auto">
              <a:xfrm rot="5700496">
                <a:off x="4053" y="1170"/>
                <a:ext cx="392" cy="137"/>
                <a:chOff x="4227" y="1360"/>
                <a:chExt cx="863" cy="270"/>
              </a:xfrm>
            </p:grpSpPr>
            <p:sp>
              <p:nvSpPr>
                <p:cNvPr id="18749" name="Line 289"/>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50" name="Line 290"/>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51" name="Line 291"/>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52" name="Line 292"/>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744" name="Group 293"/>
              <p:cNvGrpSpPr>
                <a:grpSpLocks/>
              </p:cNvGrpSpPr>
              <p:nvPr/>
            </p:nvGrpSpPr>
            <p:grpSpPr bwMode="auto">
              <a:xfrm rot="10800000">
                <a:off x="3796" y="1402"/>
                <a:ext cx="392" cy="137"/>
                <a:chOff x="4227" y="1360"/>
                <a:chExt cx="863" cy="270"/>
              </a:xfrm>
            </p:grpSpPr>
            <p:sp>
              <p:nvSpPr>
                <p:cNvPr id="18745" name="Line 294"/>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46" name="Line 295"/>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47" name="Line 296"/>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748" name="Line 297"/>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18444" name="Group 298"/>
            <p:cNvGrpSpPr>
              <a:grpSpLocks/>
            </p:cNvGrpSpPr>
            <p:nvPr/>
          </p:nvGrpSpPr>
          <p:grpSpPr bwMode="auto">
            <a:xfrm>
              <a:off x="3223" y="1598"/>
              <a:ext cx="436" cy="114"/>
              <a:chOff x="3072" y="739"/>
              <a:chExt cx="652" cy="146"/>
            </a:xfrm>
          </p:grpSpPr>
          <p:pic>
            <p:nvPicPr>
              <p:cNvPr id="18724" name="Picture 299"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25" name="Line 300"/>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26" name="Line 301"/>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18445" name="Picture 302" descr="imgyjav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9" y="1417"/>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46" name="Group 303"/>
            <p:cNvGrpSpPr>
              <a:grpSpLocks/>
            </p:cNvGrpSpPr>
            <p:nvPr/>
          </p:nvGrpSpPr>
          <p:grpSpPr bwMode="auto">
            <a:xfrm>
              <a:off x="3880" y="1303"/>
              <a:ext cx="256" cy="269"/>
              <a:chOff x="2870" y="1518"/>
              <a:chExt cx="292" cy="320"/>
            </a:xfrm>
          </p:grpSpPr>
          <p:graphicFrame>
            <p:nvGraphicFramePr>
              <p:cNvPr id="18722" name="Object 30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295" name="Clip" r:id="rId6" imgW="826829" imgH="840406" progId="MS_ClipArt_Gallery.2">
                      <p:embed/>
                    </p:oleObj>
                  </mc:Choice>
                  <mc:Fallback>
                    <p:oleObj name="Clip" r:id="rId6" imgW="826829" imgH="840406" progId="MS_ClipArt_Gallery.2">
                      <p:embed/>
                      <p:pic>
                        <p:nvPicPr>
                          <p:cNvPr id="18722" name="Object 30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23" name="Object 30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296" name="Clip" r:id="rId8" imgW="1268295" imgH="1199426" progId="MS_ClipArt_Gallery.2">
                      <p:embed/>
                    </p:oleObj>
                  </mc:Choice>
                  <mc:Fallback>
                    <p:oleObj name="Clip" r:id="rId8" imgW="1268295" imgH="1199426" progId="MS_ClipArt_Gallery.2">
                      <p:embed/>
                      <p:pic>
                        <p:nvPicPr>
                          <p:cNvPr id="18723" name="Object 30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447" name="Group 306"/>
            <p:cNvGrpSpPr>
              <a:grpSpLocks/>
            </p:cNvGrpSpPr>
            <p:nvPr/>
          </p:nvGrpSpPr>
          <p:grpSpPr bwMode="auto">
            <a:xfrm>
              <a:off x="4338" y="2487"/>
              <a:ext cx="228" cy="108"/>
              <a:chOff x="3600" y="219"/>
              <a:chExt cx="360" cy="175"/>
            </a:xfrm>
          </p:grpSpPr>
          <p:sp>
            <p:nvSpPr>
              <p:cNvPr id="18709" name="Oval 30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710" name="Line 30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11" name="Line 30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12" name="Rectangle 31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713" name="Oval 3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714" name="Group 312"/>
              <p:cNvGrpSpPr>
                <a:grpSpLocks/>
              </p:cNvGrpSpPr>
              <p:nvPr/>
            </p:nvGrpSpPr>
            <p:grpSpPr bwMode="auto">
              <a:xfrm>
                <a:off x="3686" y="244"/>
                <a:ext cx="177" cy="66"/>
                <a:chOff x="2848" y="848"/>
                <a:chExt cx="140" cy="98"/>
              </a:xfrm>
            </p:grpSpPr>
            <p:sp>
              <p:nvSpPr>
                <p:cNvPr id="18719" name="Line 31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20" name="Line 31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21" name="Line 31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715" name="Group 316"/>
              <p:cNvGrpSpPr>
                <a:grpSpLocks/>
              </p:cNvGrpSpPr>
              <p:nvPr/>
            </p:nvGrpSpPr>
            <p:grpSpPr bwMode="auto">
              <a:xfrm flipV="1">
                <a:off x="3686" y="243"/>
                <a:ext cx="177" cy="66"/>
                <a:chOff x="2848" y="848"/>
                <a:chExt cx="140" cy="98"/>
              </a:xfrm>
            </p:grpSpPr>
            <p:sp>
              <p:nvSpPr>
                <p:cNvPr id="18716" name="Line 31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17" name="Line 31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18" name="Line 31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448" name="Group 320"/>
            <p:cNvGrpSpPr>
              <a:grpSpLocks/>
            </p:cNvGrpSpPr>
            <p:nvPr/>
          </p:nvGrpSpPr>
          <p:grpSpPr bwMode="auto">
            <a:xfrm>
              <a:off x="4562" y="2663"/>
              <a:ext cx="228" cy="108"/>
              <a:chOff x="3600" y="219"/>
              <a:chExt cx="360" cy="175"/>
            </a:xfrm>
          </p:grpSpPr>
          <p:sp>
            <p:nvSpPr>
              <p:cNvPr id="18696" name="Oval 3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97" name="Line 32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98" name="Line 32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99" name="Rectangle 32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700" name="Oval 3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701" name="Group 326"/>
              <p:cNvGrpSpPr>
                <a:grpSpLocks/>
              </p:cNvGrpSpPr>
              <p:nvPr/>
            </p:nvGrpSpPr>
            <p:grpSpPr bwMode="auto">
              <a:xfrm>
                <a:off x="3686" y="244"/>
                <a:ext cx="177" cy="66"/>
                <a:chOff x="2848" y="848"/>
                <a:chExt cx="140" cy="98"/>
              </a:xfrm>
            </p:grpSpPr>
            <p:sp>
              <p:nvSpPr>
                <p:cNvPr id="18706" name="Line 32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07" name="Line 32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08" name="Line 32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702" name="Group 330"/>
              <p:cNvGrpSpPr>
                <a:grpSpLocks/>
              </p:cNvGrpSpPr>
              <p:nvPr/>
            </p:nvGrpSpPr>
            <p:grpSpPr bwMode="auto">
              <a:xfrm flipV="1">
                <a:off x="3686" y="243"/>
                <a:ext cx="177" cy="66"/>
                <a:chOff x="2848" y="848"/>
                <a:chExt cx="140" cy="98"/>
              </a:xfrm>
            </p:grpSpPr>
            <p:sp>
              <p:nvSpPr>
                <p:cNvPr id="18703" name="Line 33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04" name="Line 33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05" name="Line 33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449" name="Group 334"/>
            <p:cNvGrpSpPr>
              <a:grpSpLocks/>
            </p:cNvGrpSpPr>
            <p:nvPr/>
          </p:nvGrpSpPr>
          <p:grpSpPr bwMode="auto">
            <a:xfrm>
              <a:off x="4738" y="2495"/>
              <a:ext cx="228" cy="108"/>
              <a:chOff x="3600" y="219"/>
              <a:chExt cx="360" cy="175"/>
            </a:xfrm>
          </p:grpSpPr>
          <p:sp>
            <p:nvSpPr>
              <p:cNvPr id="18683" name="Oval 3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84" name="Line 33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85" name="Line 33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86" name="Rectangle 33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87" name="Oval 3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688" name="Group 340"/>
              <p:cNvGrpSpPr>
                <a:grpSpLocks/>
              </p:cNvGrpSpPr>
              <p:nvPr/>
            </p:nvGrpSpPr>
            <p:grpSpPr bwMode="auto">
              <a:xfrm>
                <a:off x="3686" y="244"/>
                <a:ext cx="177" cy="66"/>
                <a:chOff x="2848" y="848"/>
                <a:chExt cx="140" cy="98"/>
              </a:xfrm>
            </p:grpSpPr>
            <p:sp>
              <p:nvSpPr>
                <p:cNvPr id="18693" name="Line 34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94" name="Line 34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95" name="Line 34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689" name="Group 344"/>
              <p:cNvGrpSpPr>
                <a:grpSpLocks/>
              </p:cNvGrpSpPr>
              <p:nvPr/>
            </p:nvGrpSpPr>
            <p:grpSpPr bwMode="auto">
              <a:xfrm flipV="1">
                <a:off x="3686" y="243"/>
                <a:ext cx="177" cy="66"/>
                <a:chOff x="2848" y="848"/>
                <a:chExt cx="140" cy="98"/>
              </a:xfrm>
            </p:grpSpPr>
            <p:sp>
              <p:nvSpPr>
                <p:cNvPr id="18690" name="Line 34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91" name="Line 34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92" name="Line 34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450" name="Group 348"/>
            <p:cNvGrpSpPr>
              <a:grpSpLocks/>
            </p:cNvGrpSpPr>
            <p:nvPr/>
          </p:nvGrpSpPr>
          <p:grpSpPr bwMode="auto">
            <a:xfrm>
              <a:off x="4401" y="1766"/>
              <a:ext cx="221" cy="101"/>
              <a:chOff x="3600" y="219"/>
              <a:chExt cx="360" cy="175"/>
            </a:xfrm>
          </p:grpSpPr>
          <p:sp>
            <p:nvSpPr>
              <p:cNvPr id="18670" name="Oval 3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71" name="Line 35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72" name="Line 35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73" name="Rectangle 35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74" name="Oval 3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675" name="Group 354"/>
              <p:cNvGrpSpPr>
                <a:grpSpLocks/>
              </p:cNvGrpSpPr>
              <p:nvPr/>
            </p:nvGrpSpPr>
            <p:grpSpPr bwMode="auto">
              <a:xfrm>
                <a:off x="3686" y="244"/>
                <a:ext cx="177" cy="66"/>
                <a:chOff x="2848" y="848"/>
                <a:chExt cx="140" cy="98"/>
              </a:xfrm>
            </p:grpSpPr>
            <p:sp>
              <p:nvSpPr>
                <p:cNvPr id="18680" name="Line 35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81" name="Line 35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82" name="Line 35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676" name="Group 358"/>
              <p:cNvGrpSpPr>
                <a:grpSpLocks/>
              </p:cNvGrpSpPr>
              <p:nvPr/>
            </p:nvGrpSpPr>
            <p:grpSpPr bwMode="auto">
              <a:xfrm flipV="1">
                <a:off x="3686" y="243"/>
                <a:ext cx="177" cy="66"/>
                <a:chOff x="2848" y="848"/>
                <a:chExt cx="140" cy="98"/>
              </a:xfrm>
            </p:grpSpPr>
            <p:sp>
              <p:nvSpPr>
                <p:cNvPr id="18677" name="Line 35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78" name="Line 36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79" name="Line 36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451" name="Group 362"/>
            <p:cNvGrpSpPr>
              <a:grpSpLocks/>
            </p:cNvGrpSpPr>
            <p:nvPr/>
          </p:nvGrpSpPr>
          <p:grpSpPr bwMode="auto">
            <a:xfrm>
              <a:off x="4400" y="1927"/>
              <a:ext cx="228" cy="108"/>
              <a:chOff x="3600" y="219"/>
              <a:chExt cx="360" cy="175"/>
            </a:xfrm>
          </p:grpSpPr>
          <p:sp>
            <p:nvSpPr>
              <p:cNvPr id="18657" name="Oval 36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58" name="Line 36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59" name="Line 36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60" name="Rectangle 36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61" name="Oval 36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662" name="Group 368"/>
              <p:cNvGrpSpPr>
                <a:grpSpLocks/>
              </p:cNvGrpSpPr>
              <p:nvPr/>
            </p:nvGrpSpPr>
            <p:grpSpPr bwMode="auto">
              <a:xfrm>
                <a:off x="3686" y="244"/>
                <a:ext cx="177" cy="66"/>
                <a:chOff x="2848" y="848"/>
                <a:chExt cx="140" cy="98"/>
              </a:xfrm>
            </p:grpSpPr>
            <p:sp>
              <p:nvSpPr>
                <p:cNvPr id="18667" name="Line 3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68" name="Line 3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69" name="Line 3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663" name="Group 372"/>
              <p:cNvGrpSpPr>
                <a:grpSpLocks/>
              </p:cNvGrpSpPr>
              <p:nvPr/>
            </p:nvGrpSpPr>
            <p:grpSpPr bwMode="auto">
              <a:xfrm flipV="1">
                <a:off x="3686" y="243"/>
                <a:ext cx="177" cy="66"/>
                <a:chOff x="2848" y="848"/>
                <a:chExt cx="140" cy="98"/>
              </a:xfrm>
            </p:grpSpPr>
            <p:sp>
              <p:nvSpPr>
                <p:cNvPr id="18664" name="Line 37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65" name="Line 37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66" name="Line 37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452" name="Group 376"/>
            <p:cNvGrpSpPr>
              <a:grpSpLocks/>
            </p:cNvGrpSpPr>
            <p:nvPr/>
          </p:nvGrpSpPr>
          <p:grpSpPr bwMode="auto">
            <a:xfrm>
              <a:off x="4700" y="1706"/>
              <a:ext cx="210" cy="97"/>
              <a:chOff x="3600" y="219"/>
              <a:chExt cx="360" cy="175"/>
            </a:xfrm>
          </p:grpSpPr>
          <p:sp>
            <p:nvSpPr>
              <p:cNvPr id="18644" name="Oval 37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45" name="Line 37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6" name="Line 37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7" name="Rectangle 38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48" name="Oval 38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649" name="Group 382"/>
              <p:cNvGrpSpPr>
                <a:grpSpLocks/>
              </p:cNvGrpSpPr>
              <p:nvPr/>
            </p:nvGrpSpPr>
            <p:grpSpPr bwMode="auto">
              <a:xfrm>
                <a:off x="3686" y="244"/>
                <a:ext cx="177" cy="66"/>
                <a:chOff x="2848" y="848"/>
                <a:chExt cx="140" cy="98"/>
              </a:xfrm>
            </p:grpSpPr>
            <p:sp>
              <p:nvSpPr>
                <p:cNvPr id="18654" name="Line 38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55" name="Line 38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56" name="Line 38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650" name="Group 386"/>
              <p:cNvGrpSpPr>
                <a:grpSpLocks/>
              </p:cNvGrpSpPr>
              <p:nvPr/>
            </p:nvGrpSpPr>
            <p:grpSpPr bwMode="auto">
              <a:xfrm flipV="1">
                <a:off x="3686" y="243"/>
                <a:ext cx="177" cy="66"/>
                <a:chOff x="2848" y="848"/>
                <a:chExt cx="140" cy="98"/>
              </a:xfrm>
            </p:grpSpPr>
            <p:sp>
              <p:nvSpPr>
                <p:cNvPr id="18651" name="Line 38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52" name="Line 38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53" name="Line 38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453" name="Group 390"/>
            <p:cNvGrpSpPr>
              <a:grpSpLocks/>
            </p:cNvGrpSpPr>
            <p:nvPr/>
          </p:nvGrpSpPr>
          <p:grpSpPr bwMode="auto">
            <a:xfrm>
              <a:off x="4754" y="1927"/>
              <a:ext cx="228" cy="108"/>
              <a:chOff x="3600" y="219"/>
              <a:chExt cx="360" cy="175"/>
            </a:xfrm>
          </p:grpSpPr>
          <p:sp>
            <p:nvSpPr>
              <p:cNvPr id="18631" name="Oval 39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32" name="Line 39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33" name="Line 39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34" name="Rectangle 39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35" name="Oval 39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636" name="Group 396"/>
              <p:cNvGrpSpPr>
                <a:grpSpLocks/>
              </p:cNvGrpSpPr>
              <p:nvPr/>
            </p:nvGrpSpPr>
            <p:grpSpPr bwMode="auto">
              <a:xfrm>
                <a:off x="3686" y="244"/>
                <a:ext cx="177" cy="66"/>
                <a:chOff x="2848" y="848"/>
                <a:chExt cx="140" cy="98"/>
              </a:xfrm>
            </p:grpSpPr>
            <p:sp>
              <p:nvSpPr>
                <p:cNvPr id="18641" name="Line 39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2" name="Line 39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3" name="Line 39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637" name="Group 400"/>
              <p:cNvGrpSpPr>
                <a:grpSpLocks/>
              </p:cNvGrpSpPr>
              <p:nvPr/>
            </p:nvGrpSpPr>
            <p:grpSpPr bwMode="auto">
              <a:xfrm flipV="1">
                <a:off x="3686" y="243"/>
                <a:ext cx="177" cy="66"/>
                <a:chOff x="2848" y="848"/>
                <a:chExt cx="140" cy="98"/>
              </a:xfrm>
            </p:grpSpPr>
            <p:sp>
              <p:nvSpPr>
                <p:cNvPr id="18638" name="Line 40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39" name="Line 40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40" name="Line 40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454" name="Group 404"/>
            <p:cNvGrpSpPr>
              <a:grpSpLocks/>
            </p:cNvGrpSpPr>
            <p:nvPr/>
          </p:nvGrpSpPr>
          <p:grpSpPr bwMode="auto">
            <a:xfrm>
              <a:off x="3866" y="1763"/>
              <a:ext cx="220" cy="100"/>
              <a:chOff x="3600" y="219"/>
              <a:chExt cx="360" cy="175"/>
            </a:xfrm>
          </p:grpSpPr>
          <p:sp>
            <p:nvSpPr>
              <p:cNvPr id="18618" name="Oval 40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19" name="Line 40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20" name="Line 40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21" name="Rectangle 40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22" name="Oval 40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623" name="Group 410"/>
              <p:cNvGrpSpPr>
                <a:grpSpLocks/>
              </p:cNvGrpSpPr>
              <p:nvPr/>
            </p:nvGrpSpPr>
            <p:grpSpPr bwMode="auto">
              <a:xfrm>
                <a:off x="3686" y="244"/>
                <a:ext cx="177" cy="66"/>
                <a:chOff x="2848" y="848"/>
                <a:chExt cx="140" cy="98"/>
              </a:xfrm>
            </p:grpSpPr>
            <p:sp>
              <p:nvSpPr>
                <p:cNvPr id="18628" name="Line 4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29" name="Line 4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30" name="Line 4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624" name="Group 414"/>
              <p:cNvGrpSpPr>
                <a:grpSpLocks/>
              </p:cNvGrpSpPr>
              <p:nvPr/>
            </p:nvGrpSpPr>
            <p:grpSpPr bwMode="auto">
              <a:xfrm flipV="1">
                <a:off x="3686" y="243"/>
                <a:ext cx="177" cy="66"/>
                <a:chOff x="2848" y="848"/>
                <a:chExt cx="140" cy="98"/>
              </a:xfrm>
            </p:grpSpPr>
            <p:sp>
              <p:nvSpPr>
                <p:cNvPr id="18625" name="Line 4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26" name="Line 4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27" name="Line 4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455" name="Group 418"/>
            <p:cNvGrpSpPr>
              <a:grpSpLocks/>
            </p:cNvGrpSpPr>
            <p:nvPr/>
          </p:nvGrpSpPr>
          <p:grpSpPr bwMode="auto">
            <a:xfrm>
              <a:off x="3673" y="2487"/>
              <a:ext cx="220" cy="100"/>
              <a:chOff x="3600" y="219"/>
              <a:chExt cx="360" cy="175"/>
            </a:xfrm>
          </p:grpSpPr>
          <p:sp>
            <p:nvSpPr>
              <p:cNvPr id="18605" name="Oval 41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06" name="Line 42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07" name="Line 42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08" name="Rectangle 42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609" name="Oval 42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610" name="Group 424"/>
              <p:cNvGrpSpPr>
                <a:grpSpLocks/>
              </p:cNvGrpSpPr>
              <p:nvPr/>
            </p:nvGrpSpPr>
            <p:grpSpPr bwMode="auto">
              <a:xfrm>
                <a:off x="3686" y="244"/>
                <a:ext cx="177" cy="66"/>
                <a:chOff x="2848" y="848"/>
                <a:chExt cx="140" cy="98"/>
              </a:xfrm>
            </p:grpSpPr>
            <p:sp>
              <p:nvSpPr>
                <p:cNvPr id="18615" name="Line 42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16" name="Line 42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17" name="Line 42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611" name="Group 428"/>
              <p:cNvGrpSpPr>
                <a:grpSpLocks/>
              </p:cNvGrpSpPr>
              <p:nvPr/>
            </p:nvGrpSpPr>
            <p:grpSpPr bwMode="auto">
              <a:xfrm flipV="1">
                <a:off x="3686" y="243"/>
                <a:ext cx="177" cy="66"/>
                <a:chOff x="2848" y="848"/>
                <a:chExt cx="140" cy="98"/>
              </a:xfrm>
            </p:grpSpPr>
            <p:sp>
              <p:nvSpPr>
                <p:cNvPr id="18612" name="Line 42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13" name="Line 43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14" name="Line 43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8456" name="Line 432"/>
            <p:cNvSpPr>
              <a:spLocks noChangeShapeType="1"/>
            </p:cNvSpPr>
            <p:nvPr/>
          </p:nvSpPr>
          <p:spPr bwMode="auto">
            <a:xfrm flipV="1">
              <a:off x="4430" y="2757"/>
              <a:ext cx="143" cy="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7" name="Line 433"/>
            <p:cNvSpPr>
              <a:spLocks noChangeShapeType="1"/>
            </p:cNvSpPr>
            <p:nvPr/>
          </p:nvSpPr>
          <p:spPr bwMode="auto">
            <a:xfrm>
              <a:off x="4508" y="2592"/>
              <a:ext cx="103"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8" name="Line 434"/>
            <p:cNvSpPr>
              <a:spLocks noChangeShapeType="1"/>
            </p:cNvSpPr>
            <p:nvPr/>
          </p:nvSpPr>
          <p:spPr bwMode="auto">
            <a:xfrm>
              <a:off x="4569" y="2542"/>
              <a:ext cx="1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9" name="Line 435"/>
            <p:cNvSpPr>
              <a:spLocks noChangeShapeType="1"/>
            </p:cNvSpPr>
            <p:nvPr/>
          </p:nvSpPr>
          <p:spPr bwMode="auto">
            <a:xfrm flipV="1">
              <a:off x="4718" y="2596"/>
              <a:ext cx="85"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0" name="Line 436"/>
            <p:cNvSpPr>
              <a:spLocks noChangeShapeType="1"/>
            </p:cNvSpPr>
            <p:nvPr/>
          </p:nvSpPr>
          <p:spPr bwMode="auto">
            <a:xfrm>
              <a:off x="3898" y="2546"/>
              <a:ext cx="4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461" name="Group 437"/>
            <p:cNvGrpSpPr>
              <a:grpSpLocks/>
            </p:cNvGrpSpPr>
            <p:nvPr/>
          </p:nvGrpSpPr>
          <p:grpSpPr bwMode="auto">
            <a:xfrm>
              <a:off x="3424" y="2213"/>
              <a:ext cx="209" cy="224"/>
              <a:chOff x="2870" y="1518"/>
              <a:chExt cx="292" cy="320"/>
            </a:xfrm>
          </p:grpSpPr>
          <p:graphicFrame>
            <p:nvGraphicFramePr>
              <p:cNvPr id="18603" name="Object 43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297" name="Clip" r:id="rId10" imgW="826829" imgH="840406" progId="MS_ClipArt_Gallery.2">
                      <p:embed/>
                    </p:oleObj>
                  </mc:Choice>
                  <mc:Fallback>
                    <p:oleObj name="Clip" r:id="rId10" imgW="826829" imgH="840406" progId="MS_ClipArt_Gallery.2">
                      <p:embed/>
                      <p:pic>
                        <p:nvPicPr>
                          <p:cNvPr id="18603" name="Object 4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04" name="Object 43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298" name="Clip" r:id="rId11" imgW="1268295" imgH="1199426" progId="MS_ClipArt_Gallery.2">
                      <p:embed/>
                    </p:oleObj>
                  </mc:Choice>
                  <mc:Fallback>
                    <p:oleObj name="Clip" r:id="rId11" imgW="1268295" imgH="1199426" progId="MS_ClipArt_Gallery.2">
                      <p:embed/>
                      <p:pic>
                        <p:nvPicPr>
                          <p:cNvPr id="18604" name="Object 4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462" name="Group 440"/>
            <p:cNvGrpSpPr>
              <a:grpSpLocks/>
            </p:cNvGrpSpPr>
            <p:nvPr/>
          </p:nvGrpSpPr>
          <p:grpSpPr bwMode="auto">
            <a:xfrm>
              <a:off x="3452" y="2445"/>
              <a:ext cx="139" cy="194"/>
              <a:chOff x="2556" y="2689"/>
              <a:chExt cx="183" cy="255"/>
            </a:xfrm>
          </p:grpSpPr>
          <p:pic>
            <p:nvPicPr>
              <p:cNvPr id="18586" name="Picture 441" descr="31u_bnrz[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87" name="Freeform 442"/>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88" name="Freeform 443"/>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89" name="Freeform 444"/>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90" name="Freeform 445"/>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91" name="Freeform 446"/>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92" name="Freeform 447"/>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93" name="Freeform 448"/>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94" name="Freeform 449"/>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95" name="Freeform 450"/>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96" name="Freeform 451"/>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97" name="Freeform 452"/>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98" name="Freeform 453"/>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99" name="Freeform 454"/>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00" name="Freeform 455"/>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01" name="Freeform 456"/>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02" name="Freeform 457"/>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aphicFrame>
          <p:nvGraphicFramePr>
            <p:cNvPr id="18463" name="Object 458"/>
            <p:cNvGraphicFramePr>
              <a:graphicFrameLocks noChangeAspect="1"/>
            </p:cNvGraphicFramePr>
            <p:nvPr/>
          </p:nvGraphicFramePr>
          <p:xfrm>
            <a:off x="3694" y="2240"/>
            <a:ext cx="207" cy="173"/>
          </p:xfrm>
          <a:graphic>
            <a:graphicData uri="http://schemas.openxmlformats.org/presentationml/2006/ole">
              <mc:AlternateContent xmlns:mc="http://schemas.openxmlformats.org/markup-compatibility/2006">
                <mc:Choice xmlns:v="urn:schemas-microsoft-com:vml" Requires="v">
                  <p:oleObj spid="_x0000_s3299" name="Clip" r:id="rId13" imgW="1307263" imgH="1084139" progId="MS_ClipArt_Gallery.2">
                    <p:embed/>
                  </p:oleObj>
                </mc:Choice>
                <mc:Fallback>
                  <p:oleObj name="Clip" r:id="rId13" imgW="1307263" imgH="1084139" progId="MS_ClipArt_Gallery.2">
                    <p:embed/>
                    <p:pic>
                      <p:nvPicPr>
                        <p:cNvPr id="18463" name="Object 45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94" y="2240"/>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64" name="Line 459"/>
            <p:cNvSpPr>
              <a:spLocks noChangeShapeType="1"/>
            </p:cNvSpPr>
            <p:nvPr/>
          </p:nvSpPr>
          <p:spPr bwMode="auto">
            <a:xfrm>
              <a:off x="4084" y="1820"/>
              <a:ext cx="321"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5" name="Line 460"/>
            <p:cNvSpPr>
              <a:spLocks noChangeShapeType="1"/>
            </p:cNvSpPr>
            <p:nvPr/>
          </p:nvSpPr>
          <p:spPr bwMode="auto">
            <a:xfrm>
              <a:off x="3811" y="1712"/>
              <a:ext cx="96"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6" name="Freeform 461"/>
            <p:cNvSpPr>
              <a:spLocks/>
            </p:cNvSpPr>
            <p:nvPr/>
          </p:nvSpPr>
          <p:spPr bwMode="auto">
            <a:xfrm>
              <a:off x="3382" y="2976"/>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67" name="Line 462"/>
            <p:cNvSpPr>
              <a:spLocks noChangeShapeType="1"/>
            </p:cNvSpPr>
            <p:nvPr/>
          </p:nvSpPr>
          <p:spPr bwMode="auto">
            <a:xfrm rot="-5400000">
              <a:off x="4791" y="3440"/>
              <a:ext cx="330"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8468" name="Group 463"/>
            <p:cNvGrpSpPr>
              <a:grpSpLocks/>
            </p:cNvGrpSpPr>
            <p:nvPr/>
          </p:nvGrpSpPr>
          <p:grpSpPr bwMode="auto">
            <a:xfrm>
              <a:off x="4736" y="3526"/>
              <a:ext cx="125" cy="230"/>
              <a:chOff x="4180" y="783"/>
              <a:chExt cx="150" cy="307"/>
            </a:xfrm>
          </p:grpSpPr>
          <p:sp>
            <p:nvSpPr>
              <p:cNvPr id="18578" name="AutoShape 46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79" name="Rectangle 46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80" name="Rectangle 46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81" name="AutoShape 46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82" name="Line 46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83" name="Line 46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84" name="Rectangle 47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85" name="Rectangle 47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sp>
          <p:nvSpPr>
            <p:cNvPr id="18469" name="Line 472"/>
            <p:cNvSpPr>
              <a:spLocks noChangeShapeType="1"/>
            </p:cNvSpPr>
            <p:nvPr/>
          </p:nvSpPr>
          <p:spPr bwMode="auto">
            <a:xfrm rot="5400000" flipV="1">
              <a:off x="4883" y="3617"/>
              <a:ext cx="2" cy="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0" name="Line 473"/>
            <p:cNvSpPr>
              <a:spLocks noChangeShapeType="1"/>
            </p:cNvSpPr>
            <p:nvPr/>
          </p:nvSpPr>
          <p:spPr bwMode="auto">
            <a:xfrm rot="-5400000">
              <a:off x="5000" y="3413"/>
              <a:ext cx="0"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8471" name="Group 474"/>
            <p:cNvGrpSpPr>
              <a:grpSpLocks/>
            </p:cNvGrpSpPr>
            <p:nvPr/>
          </p:nvGrpSpPr>
          <p:grpSpPr bwMode="auto">
            <a:xfrm>
              <a:off x="4735" y="3230"/>
              <a:ext cx="316" cy="148"/>
              <a:chOff x="3600" y="219"/>
              <a:chExt cx="360" cy="175"/>
            </a:xfrm>
          </p:grpSpPr>
          <p:sp>
            <p:nvSpPr>
              <p:cNvPr id="18565" name="Oval 47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66" name="Line 47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67" name="Line 47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68" name="Rectangle 47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69" name="Oval 47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570" name="Group 480"/>
              <p:cNvGrpSpPr>
                <a:grpSpLocks/>
              </p:cNvGrpSpPr>
              <p:nvPr/>
            </p:nvGrpSpPr>
            <p:grpSpPr bwMode="auto">
              <a:xfrm>
                <a:off x="3686" y="244"/>
                <a:ext cx="177" cy="66"/>
                <a:chOff x="2848" y="848"/>
                <a:chExt cx="140" cy="98"/>
              </a:xfrm>
            </p:grpSpPr>
            <p:sp>
              <p:nvSpPr>
                <p:cNvPr id="18575" name="Line 48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76" name="Line 48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77" name="Line 48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571" name="Group 484"/>
              <p:cNvGrpSpPr>
                <a:grpSpLocks/>
              </p:cNvGrpSpPr>
              <p:nvPr/>
            </p:nvGrpSpPr>
            <p:grpSpPr bwMode="auto">
              <a:xfrm flipV="1">
                <a:off x="3686" y="243"/>
                <a:ext cx="177" cy="66"/>
                <a:chOff x="2848" y="848"/>
                <a:chExt cx="140" cy="98"/>
              </a:xfrm>
            </p:grpSpPr>
            <p:sp>
              <p:nvSpPr>
                <p:cNvPr id="18572" name="Line 48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73" name="Line 48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74" name="Line 48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472" name="Group 488"/>
            <p:cNvGrpSpPr>
              <a:grpSpLocks/>
            </p:cNvGrpSpPr>
            <p:nvPr/>
          </p:nvGrpSpPr>
          <p:grpSpPr bwMode="auto">
            <a:xfrm>
              <a:off x="4221" y="3056"/>
              <a:ext cx="316" cy="148"/>
              <a:chOff x="3600" y="219"/>
              <a:chExt cx="360" cy="175"/>
            </a:xfrm>
          </p:grpSpPr>
          <p:sp>
            <p:nvSpPr>
              <p:cNvPr id="18552" name="Oval 48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53" name="Line 49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54" name="Line 49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55" name="Rectangle 49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56" name="Oval 49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557" name="Group 494"/>
              <p:cNvGrpSpPr>
                <a:grpSpLocks/>
              </p:cNvGrpSpPr>
              <p:nvPr/>
            </p:nvGrpSpPr>
            <p:grpSpPr bwMode="auto">
              <a:xfrm>
                <a:off x="3686" y="244"/>
                <a:ext cx="177" cy="66"/>
                <a:chOff x="2848" y="848"/>
                <a:chExt cx="140" cy="98"/>
              </a:xfrm>
            </p:grpSpPr>
            <p:sp>
              <p:nvSpPr>
                <p:cNvPr id="18562" name="Line 49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63" name="Line 49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64" name="Line 49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558" name="Group 498"/>
              <p:cNvGrpSpPr>
                <a:grpSpLocks/>
              </p:cNvGrpSpPr>
              <p:nvPr/>
            </p:nvGrpSpPr>
            <p:grpSpPr bwMode="auto">
              <a:xfrm flipV="1">
                <a:off x="3686" y="243"/>
                <a:ext cx="177" cy="66"/>
                <a:chOff x="2848" y="848"/>
                <a:chExt cx="140" cy="98"/>
              </a:xfrm>
            </p:grpSpPr>
            <p:sp>
              <p:nvSpPr>
                <p:cNvPr id="18559" name="Line 49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60" name="Line 50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61" name="Line 50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473" name="Group 502"/>
            <p:cNvGrpSpPr>
              <a:grpSpLocks/>
            </p:cNvGrpSpPr>
            <p:nvPr/>
          </p:nvGrpSpPr>
          <p:grpSpPr bwMode="auto">
            <a:xfrm>
              <a:off x="3802" y="3248"/>
              <a:ext cx="316" cy="148"/>
              <a:chOff x="3600" y="219"/>
              <a:chExt cx="360" cy="175"/>
            </a:xfrm>
          </p:grpSpPr>
          <p:sp>
            <p:nvSpPr>
              <p:cNvPr id="18539" name="Oval 50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40" name="Line 50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41" name="Line 50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42" name="Rectangle 50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43" name="Oval 50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nvGrpSpPr>
              <p:cNvPr id="18544" name="Group 508"/>
              <p:cNvGrpSpPr>
                <a:grpSpLocks/>
              </p:cNvGrpSpPr>
              <p:nvPr/>
            </p:nvGrpSpPr>
            <p:grpSpPr bwMode="auto">
              <a:xfrm>
                <a:off x="3686" y="244"/>
                <a:ext cx="177" cy="66"/>
                <a:chOff x="2848" y="848"/>
                <a:chExt cx="140" cy="98"/>
              </a:xfrm>
            </p:grpSpPr>
            <p:sp>
              <p:nvSpPr>
                <p:cNvPr id="18549" name="Line 50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50" name="Line 51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51" name="Line 51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545" name="Group 512"/>
              <p:cNvGrpSpPr>
                <a:grpSpLocks/>
              </p:cNvGrpSpPr>
              <p:nvPr/>
            </p:nvGrpSpPr>
            <p:grpSpPr bwMode="auto">
              <a:xfrm flipV="1">
                <a:off x="3686" y="243"/>
                <a:ext cx="177" cy="66"/>
                <a:chOff x="2848" y="848"/>
                <a:chExt cx="140" cy="98"/>
              </a:xfrm>
            </p:grpSpPr>
            <p:sp>
              <p:nvSpPr>
                <p:cNvPr id="18546" name="Line 51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47" name="Line 51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48" name="Line 51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8474" name="Line 516"/>
            <p:cNvSpPr>
              <a:spLocks noChangeShapeType="1"/>
            </p:cNvSpPr>
            <p:nvPr/>
          </p:nvSpPr>
          <p:spPr bwMode="auto">
            <a:xfrm>
              <a:off x="4504" y="3189"/>
              <a:ext cx="22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75" name="Line 517"/>
            <p:cNvSpPr>
              <a:spLocks noChangeShapeType="1"/>
            </p:cNvSpPr>
            <p:nvPr/>
          </p:nvSpPr>
          <p:spPr bwMode="auto">
            <a:xfrm flipV="1">
              <a:off x="4093" y="3197"/>
              <a:ext cx="17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76" name="Line 518"/>
            <p:cNvSpPr>
              <a:spLocks noChangeShapeType="1"/>
            </p:cNvSpPr>
            <p:nvPr/>
          </p:nvSpPr>
          <p:spPr bwMode="auto">
            <a:xfrm flipV="1">
              <a:off x="4120" y="3325"/>
              <a:ext cx="6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77" name="Line 519"/>
            <p:cNvSpPr>
              <a:spLocks noChangeShapeType="1"/>
            </p:cNvSpPr>
            <p:nvPr/>
          </p:nvSpPr>
          <p:spPr bwMode="auto">
            <a:xfrm flipH="1">
              <a:off x="3676" y="3165"/>
              <a:ext cx="160" cy="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78" name="Line 520"/>
            <p:cNvSpPr>
              <a:spLocks noChangeShapeType="1"/>
            </p:cNvSpPr>
            <p:nvPr/>
          </p:nvSpPr>
          <p:spPr bwMode="auto">
            <a:xfrm>
              <a:off x="3692" y="3197"/>
              <a:ext cx="1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79" name="Line 521"/>
            <p:cNvSpPr>
              <a:spLocks noChangeShapeType="1"/>
            </p:cNvSpPr>
            <p:nvPr/>
          </p:nvSpPr>
          <p:spPr bwMode="auto">
            <a:xfrm>
              <a:off x="3604" y="3409"/>
              <a:ext cx="9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80" name="Line 522"/>
            <p:cNvSpPr>
              <a:spLocks noChangeShapeType="1"/>
            </p:cNvSpPr>
            <p:nvPr/>
          </p:nvSpPr>
          <p:spPr bwMode="auto">
            <a:xfrm>
              <a:off x="3763" y="3459"/>
              <a:ext cx="30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81" name="Line 523"/>
            <p:cNvSpPr>
              <a:spLocks noChangeShapeType="1"/>
            </p:cNvSpPr>
            <p:nvPr/>
          </p:nvSpPr>
          <p:spPr bwMode="auto">
            <a:xfrm flipH="1">
              <a:off x="3914" y="3401"/>
              <a:ext cx="34"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82" name="Line 524"/>
            <p:cNvSpPr>
              <a:spLocks noChangeShapeType="1"/>
            </p:cNvSpPr>
            <p:nvPr/>
          </p:nvSpPr>
          <p:spPr bwMode="auto">
            <a:xfrm>
              <a:off x="3796" y="3457"/>
              <a:ext cx="1"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83" name="Line 525"/>
            <p:cNvSpPr>
              <a:spLocks noChangeShapeType="1"/>
            </p:cNvSpPr>
            <p:nvPr/>
          </p:nvSpPr>
          <p:spPr bwMode="auto">
            <a:xfrm flipH="1" flipV="1">
              <a:off x="4046" y="346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8484" name="Object 526"/>
            <p:cNvGraphicFramePr>
              <a:graphicFrameLocks noChangeAspect="1"/>
            </p:cNvGraphicFramePr>
            <p:nvPr/>
          </p:nvGraphicFramePr>
          <p:xfrm>
            <a:off x="3451" y="3335"/>
            <a:ext cx="216" cy="180"/>
          </p:xfrm>
          <a:graphic>
            <a:graphicData uri="http://schemas.openxmlformats.org/presentationml/2006/ole">
              <mc:AlternateContent xmlns:mc="http://schemas.openxmlformats.org/markup-compatibility/2006">
                <mc:Choice xmlns:v="urn:schemas-microsoft-com:vml" Requires="v">
                  <p:oleObj spid="_x0000_s3300" name="Clip" r:id="rId15" imgW="1307263" imgH="1084139" progId="MS_ClipArt_Gallery.2">
                    <p:embed/>
                  </p:oleObj>
                </mc:Choice>
                <mc:Fallback>
                  <p:oleObj name="Clip" r:id="rId15" imgW="1307263" imgH="1084139" progId="MS_ClipArt_Gallery.2">
                    <p:embed/>
                    <p:pic>
                      <p:nvPicPr>
                        <p:cNvPr id="18484" name="Object 5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51" y="3335"/>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85" name="Object 527"/>
            <p:cNvGraphicFramePr>
              <a:graphicFrameLocks noChangeAspect="1"/>
            </p:cNvGraphicFramePr>
            <p:nvPr/>
          </p:nvGraphicFramePr>
          <p:xfrm>
            <a:off x="3555" y="3135"/>
            <a:ext cx="216" cy="180"/>
          </p:xfrm>
          <a:graphic>
            <a:graphicData uri="http://schemas.openxmlformats.org/presentationml/2006/ole">
              <mc:AlternateContent xmlns:mc="http://schemas.openxmlformats.org/markup-compatibility/2006">
                <mc:Choice xmlns:v="urn:schemas-microsoft-com:vml" Requires="v">
                  <p:oleObj spid="_x0000_s3301" name="Clip" r:id="rId16" imgW="1307263" imgH="1084139" progId="MS_ClipArt_Gallery.2">
                    <p:embed/>
                  </p:oleObj>
                </mc:Choice>
                <mc:Fallback>
                  <p:oleObj name="Clip" r:id="rId16" imgW="1307263" imgH="1084139" progId="MS_ClipArt_Gallery.2">
                    <p:embed/>
                    <p:pic>
                      <p:nvPicPr>
                        <p:cNvPr id="18485" name="Object 5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55" y="3135"/>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86" name="Object 528"/>
            <p:cNvGraphicFramePr>
              <a:graphicFrameLocks noChangeAspect="1"/>
            </p:cNvGraphicFramePr>
            <p:nvPr/>
          </p:nvGraphicFramePr>
          <p:xfrm>
            <a:off x="3723" y="3495"/>
            <a:ext cx="216" cy="180"/>
          </p:xfrm>
          <a:graphic>
            <a:graphicData uri="http://schemas.openxmlformats.org/presentationml/2006/ole">
              <mc:AlternateContent xmlns:mc="http://schemas.openxmlformats.org/markup-compatibility/2006">
                <mc:Choice xmlns:v="urn:schemas-microsoft-com:vml" Requires="v">
                  <p:oleObj spid="_x0000_s3302" name="Clip" r:id="rId17" imgW="1307263" imgH="1084139" progId="MS_ClipArt_Gallery.2">
                    <p:embed/>
                  </p:oleObj>
                </mc:Choice>
                <mc:Fallback>
                  <p:oleObj name="Clip" r:id="rId17" imgW="1307263" imgH="1084139" progId="MS_ClipArt_Gallery.2">
                    <p:embed/>
                    <p:pic>
                      <p:nvPicPr>
                        <p:cNvPr id="18486" name="Object 5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23" y="3495"/>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87" name="Object 529"/>
            <p:cNvGraphicFramePr>
              <a:graphicFrameLocks noChangeAspect="1"/>
            </p:cNvGraphicFramePr>
            <p:nvPr/>
          </p:nvGraphicFramePr>
          <p:xfrm>
            <a:off x="3937" y="3497"/>
            <a:ext cx="216" cy="180"/>
          </p:xfrm>
          <a:graphic>
            <a:graphicData uri="http://schemas.openxmlformats.org/presentationml/2006/ole">
              <mc:AlternateContent xmlns:mc="http://schemas.openxmlformats.org/markup-compatibility/2006">
                <mc:Choice xmlns:v="urn:schemas-microsoft-com:vml" Requires="v">
                  <p:oleObj spid="_x0000_s3303" name="Clip" r:id="rId18" imgW="1307263" imgH="1084139" progId="MS_ClipArt_Gallery.2">
                    <p:embed/>
                  </p:oleObj>
                </mc:Choice>
                <mc:Fallback>
                  <p:oleObj name="Clip" r:id="rId18" imgW="1307263" imgH="1084139" progId="MS_ClipArt_Gallery.2">
                    <p:embed/>
                    <p:pic>
                      <p:nvPicPr>
                        <p:cNvPr id="18487" name="Object 5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7" y="3497"/>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488" name="Group 530"/>
            <p:cNvGrpSpPr>
              <a:grpSpLocks/>
            </p:cNvGrpSpPr>
            <p:nvPr/>
          </p:nvGrpSpPr>
          <p:grpSpPr bwMode="auto">
            <a:xfrm>
              <a:off x="4509" y="3576"/>
              <a:ext cx="172" cy="215"/>
              <a:chOff x="2870" y="1518"/>
              <a:chExt cx="292" cy="320"/>
            </a:xfrm>
          </p:grpSpPr>
          <p:graphicFrame>
            <p:nvGraphicFramePr>
              <p:cNvPr id="18537" name="Object 53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304" name="Clip" r:id="rId19" imgW="826829" imgH="840406" progId="MS_ClipArt_Gallery.2">
                      <p:embed/>
                    </p:oleObj>
                  </mc:Choice>
                  <mc:Fallback>
                    <p:oleObj name="Clip" r:id="rId19" imgW="826829" imgH="840406" progId="MS_ClipArt_Gallery.2">
                      <p:embed/>
                      <p:pic>
                        <p:nvPicPr>
                          <p:cNvPr id="18537" name="Object 5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538" name="Object 53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305" name="Clip" r:id="rId20" imgW="1268295" imgH="1199426" progId="MS_ClipArt_Gallery.2">
                      <p:embed/>
                    </p:oleObj>
                  </mc:Choice>
                  <mc:Fallback>
                    <p:oleObj name="Clip" r:id="rId20" imgW="1268295" imgH="1199426" progId="MS_ClipArt_Gallery.2">
                      <p:embed/>
                      <p:pic>
                        <p:nvPicPr>
                          <p:cNvPr id="18538" name="Object 5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489" name="Group 533"/>
            <p:cNvGrpSpPr>
              <a:grpSpLocks/>
            </p:cNvGrpSpPr>
            <p:nvPr/>
          </p:nvGrpSpPr>
          <p:grpSpPr bwMode="auto">
            <a:xfrm>
              <a:off x="4225" y="3608"/>
              <a:ext cx="220" cy="203"/>
              <a:chOff x="2870" y="1518"/>
              <a:chExt cx="292" cy="320"/>
            </a:xfrm>
          </p:grpSpPr>
          <p:graphicFrame>
            <p:nvGraphicFramePr>
              <p:cNvPr id="18535" name="Object 53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306" name="Clip" r:id="rId21" imgW="826829" imgH="840406" progId="MS_ClipArt_Gallery.2">
                      <p:embed/>
                    </p:oleObj>
                  </mc:Choice>
                  <mc:Fallback>
                    <p:oleObj name="Clip" r:id="rId21" imgW="826829" imgH="840406" progId="MS_ClipArt_Gallery.2">
                      <p:embed/>
                      <p:pic>
                        <p:nvPicPr>
                          <p:cNvPr id="18535" name="Object 5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536" name="Object 53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307" name="Clip" r:id="rId22" imgW="1268295" imgH="1199426" progId="MS_ClipArt_Gallery.2">
                      <p:embed/>
                    </p:oleObj>
                  </mc:Choice>
                  <mc:Fallback>
                    <p:oleObj name="Clip" r:id="rId22" imgW="1268295" imgH="1199426" progId="MS_ClipArt_Gallery.2">
                      <p:embed/>
                      <p:pic>
                        <p:nvPicPr>
                          <p:cNvPr id="18536" name="Object 5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490" name="Group 536"/>
            <p:cNvGrpSpPr>
              <a:grpSpLocks/>
            </p:cNvGrpSpPr>
            <p:nvPr/>
          </p:nvGrpSpPr>
          <p:grpSpPr bwMode="auto">
            <a:xfrm>
              <a:off x="4324" y="3364"/>
              <a:ext cx="183" cy="255"/>
              <a:chOff x="2556" y="2689"/>
              <a:chExt cx="183" cy="255"/>
            </a:xfrm>
          </p:grpSpPr>
          <p:pic>
            <p:nvPicPr>
              <p:cNvPr id="18518" name="Picture 537" descr="31u_bnrz[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19" name="Freeform 538"/>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20" name="Freeform 539"/>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21" name="Freeform 540"/>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22" name="Freeform 541"/>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23" name="Freeform 542"/>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24" name="Freeform 543"/>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25" name="Freeform 544"/>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26" name="Freeform 545"/>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27" name="Freeform 546"/>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28" name="Freeform 547"/>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29" name="Freeform 548"/>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30" name="Freeform 549"/>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31" name="Freeform 550"/>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32" name="Freeform 551"/>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33" name="Freeform 552"/>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34" name="Freeform 553"/>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491" name="Line 554"/>
            <p:cNvSpPr>
              <a:spLocks noChangeShapeType="1"/>
            </p:cNvSpPr>
            <p:nvPr/>
          </p:nvSpPr>
          <p:spPr bwMode="auto">
            <a:xfrm>
              <a:off x="4097" y="3373"/>
              <a:ext cx="317"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92" name="Line 555"/>
            <p:cNvSpPr>
              <a:spLocks noChangeShapeType="1"/>
            </p:cNvSpPr>
            <p:nvPr/>
          </p:nvSpPr>
          <p:spPr bwMode="auto">
            <a:xfrm>
              <a:off x="3750" y="3332"/>
              <a:ext cx="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493" name="Group 556"/>
            <p:cNvGrpSpPr>
              <a:grpSpLocks/>
            </p:cNvGrpSpPr>
            <p:nvPr/>
          </p:nvGrpSpPr>
          <p:grpSpPr bwMode="auto">
            <a:xfrm>
              <a:off x="4995" y="3370"/>
              <a:ext cx="131" cy="258"/>
              <a:chOff x="4180" y="783"/>
              <a:chExt cx="150" cy="307"/>
            </a:xfrm>
          </p:grpSpPr>
          <p:sp>
            <p:nvSpPr>
              <p:cNvPr id="18510" name="AutoShape 55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11" name="Rectangle 55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12" name="Rectangle 55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13" name="AutoShape 56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14" name="Line 56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15" name="Line 56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16" name="Rectangle 56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sp>
            <p:nvSpPr>
              <p:cNvPr id="18517" name="Rectangle 56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a:latin typeface="Times New Roman" panose="02020603050405020304" pitchFamily="18" charset="0"/>
                  <a:ea typeface="宋体" panose="02010600030101010101" pitchFamily="2" charset="-122"/>
                </a:endParaRPr>
              </a:p>
            </p:txBody>
          </p:sp>
        </p:grpSp>
        <p:sp>
          <p:nvSpPr>
            <p:cNvPr id="18494" name="Line 565"/>
            <p:cNvSpPr>
              <a:spLocks noChangeShapeType="1"/>
            </p:cNvSpPr>
            <p:nvPr/>
          </p:nvSpPr>
          <p:spPr bwMode="auto">
            <a:xfrm flipH="1">
              <a:off x="3806" y="2401"/>
              <a:ext cx="2"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95" name="Line 566"/>
            <p:cNvSpPr>
              <a:spLocks noChangeShapeType="1"/>
            </p:cNvSpPr>
            <p:nvPr/>
          </p:nvSpPr>
          <p:spPr bwMode="auto">
            <a:xfrm flipV="1">
              <a:off x="4623" y="1760"/>
              <a:ext cx="7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96" name="Line 567"/>
            <p:cNvSpPr>
              <a:spLocks noChangeShapeType="1"/>
            </p:cNvSpPr>
            <p:nvPr/>
          </p:nvSpPr>
          <p:spPr bwMode="auto">
            <a:xfrm>
              <a:off x="4514" y="1869"/>
              <a:ext cx="0"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97" name="Line 568"/>
            <p:cNvSpPr>
              <a:spLocks noChangeShapeType="1"/>
            </p:cNvSpPr>
            <p:nvPr/>
          </p:nvSpPr>
          <p:spPr bwMode="auto">
            <a:xfrm flipV="1">
              <a:off x="4630" y="1804"/>
              <a:ext cx="166"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98" name="Line 569"/>
            <p:cNvSpPr>
              <a:spLocks noChangeShapeType="1"/>
            </p:cNvSpPr>
            <p:nvPr/>
          </p:nvSpPr>
          <p:spPr bwMode="auto">
            <a:xfrm>
              <a:off x="4852" y="1803"/>
              <a:ext cx="0"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99" name="Line 570"/>
            <p:cNvSpPr>
              <a:spLocks noChangeShapeType="1"/>
            </p:cNvSpPr>
            <p:nvPr/>
          </p:nvSpPr>
          <p:spPr bwMode="auto">
            <a:xfrm>
              <a:off x="4634" y="1996"/>
              <a:ext cx="1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00" name="Line 571"/>
            <p:cNvSpPr>
              <a:spLocks noChangeShapeType="1"/>
            </p:cNvSpPr>
            <p:nvPr/>
          </p:nvSpPr>
          <p:spPr bwMode="auto">
            <a:xfrm flipV="1">
              <a:off x="3560" y="2542"/>
              <a:ext cx="106"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01" name="Line 572"/>
            <p:cNvSpPr>
              <a:spLocks noChangeShapeType="1"/>
            </p:cNvSpPr>
            <p:nvPr/>
          </p:nvSpPr>
          <p:spPr bwMode="auto">
            <a:xfrm flipV="1">
              <a:off x="4895" y="1614"/>
              <a:ext cx="150" cy="1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02" name="Line 573"/>
            <p:cNvSpPr>
              <a:spLocks noChangeShapeType="1"/>
            </p:cNvSpPr>
            <p:nvPr/>
          </p:nvSpPr>
          <p:spPr bwMode="auto">
            <a:xfrm>
              <a:off x="4983" y="1990"/>
              <a:ext cx="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03" name="Line 574"/>
            <p:cNvSpPr>
              <a:spLocks noChangeShapeType="1"/>
            </p:cNvSpPr>
            <p:nvPr/>
          </p:nvSpPr>
          <p:spPr bwMode="auto">
            <a:xfrm flipH="1">
              <a:off x="4445" y="2038"/>
              <a:ext cx="62" cy="4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04" name="Line 575"/>
            <p:cNvSpPr>
              <a:spLocks noChangeShapeType="1"/>
            </p:cNvSpPr>
            <p:nvPr/>
          </p:nvSpPr>
          <p:spPr bwMode="auto">
            <a:xfrm flipH="1">
              <a:off x="4817" y="2038"/>
              <a:ext cx="70" cy="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05" name="Text Box 576"/>
            <p:cNvSpPr txBox="1">
              <a:spLocks noChangeArrowheads="1"/>
            </p:cNvSpPr>
            <p:nvPr/>
          </p:nvSpPr>
          <p:spPr bwMode="auto">
            <a:xfrm>
              <a:off x="3229" y="2006"/>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家庭网络</a:t>
              </a:r>
            </a:p>
          </p:txBody>
        </p:sp>
        <p:sp>
          <p:nvSpPr>
            <p:cNvPr id="18506" name="Text Box 577"/>
            <p:cNvSpPr txBox="1">
              <a:spLocks noChangeArrowheads="1"/>
            </p:cNvSpPr>
            <p:nvPr/>
          </p:nvSpPr>
          <p:spPr bwMode="auto">
            <a:xfrm>
              <a:off x="3515" y="2852"/>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机构网络</a:t>
              </a:r>
            </a:p>
          </p:txBody>
        </p:sp>
        <p:sp>
          <p:nvSpPr>
            <p:cNvPr id="18507" name="Text Box 578"/>
            <p:cNvSpPr txBox="1">
              <a:spLocks noChangeArrowheads="1"/>
            </p:cNvSpPr>
            <p:nvPr/>
          </p:nvSpPr>
          <p:spPr bwMode="auto">
            <a:xfrm>
              <a:off x="3234" y="1065"/>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移动网络</a:t>
              </a:r>
            </a:p>
          </p:txBody>
        </p:sp>
        <p:sp>
          <p:nvSpPr>
            <p:cNvPr id="18508" name="Text Box 579"/>
            <p:cNvSpPr txBox="1">
              <a:spLocks noChangeArrowheads="1"/>
            </p:cNvSpPr>
            <p:nvPr/>
          </p:nvSpPr>
          <p:spPr bwMode="auto">
            <a:xfrm>
              <a:off x="4369" y="1368"/>
              <a:ext cx="7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全球</a:t>
              </a:r>
              <a:r>
                <a:rPr kumimoji="0" lang="en-US" altLang="zh-CN" sz="2000">
                  <a:latin typeface="Comic Sans MS" panose="030F0702030302020204" pitchFamily="66" charset="0"/>
                  <a:ea typeface="宋体" panose="02010600030101010101" pitchFamily="2" charset="-122"/>
                </a:rPr>
                <a:t>ISP</a:t>
              </a:r>
            </a:p>
          </p:txBody>
        </p:sp>
        <p:sp>
          <p:nvSpPr>
            <p:cNvPr id="18509" name="Text Box 580"/>
            <p:cNvSpPr txBox="1">
              <a:spLocks noChangeArrowheads="1"/>
            </p:cNvSpPr>
            <p:nvPr/>
          </p:nvSpPr>
          <p:spPr bwMode="auto">
            <a:xfrm>
              <a:off x="4240" y="2240"/>
              <a:ext cx="7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latin typeface="Comic Sans MS" panose="030F0702030302020204" pitchFamily="66" charset="0"/>
                  <a:ea typeface="宋体" panose="02010600030101010101" pitchFamily="2" charset="-122"/>
                </a:rPr>
                <a:t>区域 </a:t>
              </a:r>
              <a:r>
                <a:rPr kumimoji="0" lang="en-US" altLang="zh-CN" sz="2000">
                  <a:latin typeface="Comic Sans MS" panose="030F0702030302020204" pitchFamily="66" charset="0"/>
                  <a:ea typeface="宋体" panose="02010600030101010101" pitchFamily="2" charset="-122"/>
                </a:rPr>
                <a:t>ISP</a:t>
              </a:r>
            </a:p>
          </p:txBody>
        </p:sp>
      </p:grpSp>
    </p:spTree>
    <p:extLst>
      <p:ext uri="{BB962C8B-B14F-4D97-AF65-F5344CB8AC3E}">
        <p14:creationId xmlns:p14="http://schemas.microsoft.com/office/powerpoint/2010/main" val="23220255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BF96F888-FDF7-4DFB-A960-66FB81E55D28}"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70</a:t>
            </a:fld>
            <a:r>
              <a:rPr kumimoji="0" lang="en-US" altLang="zh-CN" sz="1000">
                <a:latin typeface="Arial" panose="020B0604020202020204" pitchFamily="34" charset="0"/>
                <a:ea typeface="宋体" panose="02010600030101010101" pitchFamily="2" charset="-122"/>
              </a:rPr>
              <a:t>-</a:t>
            </a:r>
          </a:p>
        </p:txBody>
      </p:sp>
      <p:sp>
        <p:nvSpPr>
          <p:cNvPr id="104451" name="Rectangle 2"/>
          <p:cNvSpPr>
            <a:spLocks noGrp="1" noChangeArrowheads="1"/>
          </p:cNvSpPr>
          <p:nvPr>
            <p:ph type="title" idx="4294967295"/>
          </p:nvPr>
        </p:nvSpPr>
        <p:spPr>
          <a:xfrm>
            <a:off x="812801" y="685800"/>
            <a:ext cx="9747695" cy="647700"/>
          </a:xfrm>
        </p:spPr>
        <p:txBody>
          <a:bodyPr/>
          <a:lstStyle/>
          <a:p>
            <a:pPr eaLnBrk="1" hangingPunct="1"/>
            <a:r>
              <a:rPr lang="zh-CN" altLang="en-US" sz="4000" dirty="0"/>
              <a:t>小结</a:t>
            </a:r>
            <a:r>
              <a:rPr lang="en-US" altLang="zh-CN" sz="4000" dirty="0"/>
              <a:t>: </a:t>
            </a:r>
            <a:r>
              <a:rPr lang="zh-CN" altLang="en-US" sz="4000" dirty="0"/>
              <a:t>设计需求</a:t>
            </a:r>
            <a:r>
              <a:rPr lang="en-US" altLang="zh-CN" sz="4000" dirty="0"/>
              <a:t>,</a:t>
            </a:r>
            <a:r>
              <a:rPr lang="zh-CN" altLang="en-US" sz="4000" dirty="0"/>
              <a:t>总结关键性问题</a:t>
            </a:r>
          </a:p>
        </p:txBody>
      </p:sp>
      <p:sp>
        <p:nvSpPr>
          <p:cNvPr id="104452" name="Rectangle 3"/>
          <p:cNvSpPr>
            <a:spLocks noGrp="1" noChangeArrowheads="1"/>
          </p:cNvSpPr>
          <p:nvPr>
            <p:ph type="body" idx="4294967295"/>
          </p:nvPr>
        </p:nvSpPr>
        <p:spPr>
          <a:xfrm>
            <a:off x="836836" y="1326363"/>
            <a:ext cx="10011692" cy="5327650"/>
          </a:xfrm>
        </p:spPr>
        <p:txBody>
          <a:bodyPr/>
          <a:lstStyle/>
          <a:p>
            <a:pPr eaLnBrk="1" hangingPunct="1"/>
            <a:r>
              <a:rPr lang="zh-CN" altLang="en-US" sz="2800" dirty="0"/>
              <a:t>连通性</a:t>
            </a:r>
          </a:p>
          <a:p>
            <a:pPr lvl="1" eaLnBrk="1" hangingPunct="1">
              <a:buFont typeface="Wingdings" panose="05000000000000000000" pitchFamily="2" charset="2"/>
              <a:buChar char="à"/>
            </a:pPr>
            <a:r>
              <a:rPr lang="zh-CN" altLang="en-US" sz="2200" dirty="0">
                <a:solidFill>
                  <a:srgbClr val="0000FF"/>
                </a:solidFill>
              </a:rPr>
              <a:t>命名</a:t>
            </a:r>
            <a:r>
              <a:rPr lang="en-US" altLang="zh-CN" sz="2200" dirty="0">
                <a:solidFill>
                  <a:srgbClr val="0000FF"/>
                </a:solidFill>
              </a:rPr>
              <a:t>: </a:t>
            </a:r>
            <a:r>
              <a:rPr lang="zh-CN" altLang="en-US" sz="2200" dirty="0">
                <a:solidFill>
                  <a:srgbClr val="0000FF"/>
                </a:solidFill>
              </a:rPr>
              <a:t>为每一个节点定义一个地址 </a:t>
            </a:r>
          </a:p>
          <a:p>
            <a:pPr lvl="1" eaLnBrk="1" hangingPunct="1">
              <a:buFont typeface="Wingdings" panose="05000000000000000000" pitchFamily="2" charset="2"/>
              <a:buChar char="à"/>
            </a:pPr>
            <a:r>
              <a:rPr lang="zh-CN" altLang="en-US" sz="2200" dirty="0">
                <a:solidFill>
                  <a:srgbClr val="0000FF"/>
                </a:solidFill>
              </a:rPr>
              <a:t>路由</a:t>
            </a:r>
            <a:r>
              <a:rPr lang="en-US" altLang="zh-CN" sz="2200" dirty="0">
                <a:solidFill>
                  <a:srgbClr val="0000FF"/>
                </a:solidFill>
              </a:rPr>
              <a:t>: </a:t>
            </a:r>
            <a:r>
              <a:rPr lang="zh-CN" altLang="en-US" sz="2200" dirty="0">
                <a:solidFill>
                  <a:srgbClr val="0000FF"/>
                </a:solidFill>
              </a:rPr>
              <a:t>将消息沿正确的路径转发至目的节点</a:t>
            </a:r>
            <a:endParaRPr lang="en-US" altLang="zh-CN" sz="2200" dirty="0"/>
          </a:p>
          <a:p>
            <a:pPr marL="342900" lvl="1" indent="-342900" eaLnBrk="1" hangingPunct="1">
              <a:buFont typeface="Wingdings" panose="05000000000000000000" pitchFamily="2" charset="2"/>
              <a:buChar char="n"/>
            </a:pPr>
            <a:r>
              <a:rPr lang="zh-CN" altLang="en-US" dirty="0">
                <a:cs typeface="+mn-cs"/>
              </a:rPr>
              <a:t>高性价比的资源共享</a:t>
            </a:r>
          </a:p>
          <a:p>
            <a:pPr lvl="1" eaLnBrk="1" hangingPunct="1">
              <a:buFont typeface="Wingdings" panose="05000000000000000000" pitchFamily="2" charset="2"/>
              <a:buChar char="à"/>
            </a:pPr>
            <a:r>
              <a:rPr lang="zh-CN" altLang="en-US" sz="2200" dirty="0">
                <a:solidFill>
                  <a:srgbClr val="0000FF"/>
                </a:solidFill>
              </a:rPr>
              <a:t>联网</a:t>
            </a:r>
            <a:r>
              <a:rPr lang="en-US" altLang="zh-CN" sz="2200" dirty="0">
                <a:solidFill>
                  <a:srgbClr val="0000FF"/>
                </a:solidFill>
              </a:rPr>
              <a:t>: </a:t>
            </a:r>
            <a:r>
              <a:rPr lang="zh-CN" altLang="en-US" sz="2200" dirty="0">
                <a:solidFill>
                  <a:srgbClr val="0000FF"/>
                </a:solidFill>
              </a:rPr>
              <a:t>分组交换网</a:t>
            </a:r>
          </a:p>
          <a:p>
            <a:pPr lvl="1" eaLnBrk="1" hangingPunct="1">
              <a:buFont typeface="Wingdings" panose="05000000000000000000" pitchFamily="2" charset="2"/>
              <a:buChar char="à"/>
            </a:pPr>
            <a:r>
              <a:rPr lang="zh-CN" altLang="en-US" sz="2200" dirty="0">
                <a:solidFill>
                  <a:srgbClr val="0000FF"/>
                </a:solidFill>
              </a:rPr>
              <a:t>资源分配</a:t>
            </a:r>
            <a:r>
              <a:rPr lang="en-US" altLang="zh-CN" sz="2200" dirty="0">
                <a:solidFill>
                  <a:srgbClr val="0000FF"/>
                </a:solidFill>
              </a:rPr>
              <a:t>: </a:t>
            </a:r>
            <a:r>
              <a:rPr lang="zh-CN" altLang="en-US" sz="2200" dirty="0">
                <a:solidFill>
                  <a:srgbClr val="0000FF"/>
                </a:solidFill>
              </a:rPr>
              <a:t>保证流的公平性</a:t>
            </a:r>
            <a:r>
              <a:rPr lang="en-US" altLang="zh-CN" sz="2200" dirty="0">
                <a:solidFill>
                  <a:srgbClr val="0000FF"/>
                </a:solidFill>
              </a:rPr>
              <a:t>, </a:t>
            </a:r>
            <a:r>
              <a:rPr lang="zh-CN" altLang="en-US" sz="2200" dirty="0">
                <a:solidFill>
                  <a:srgbClr val="0000FF"/>
                </a:solidFill>
              </a:rPr>
              <a:t>拥塞控制 </a:t>
            </a:r>
            <a:endParaRPr lang="en-US" altLang="zh-CN" sz="2200" dirty="0"/>
          </a:p>
          <a:p>
            <a:pPr marL="342900" lvl="1" indent="-342900" eaLnBrk="1" hangingPunct="1">
              <a:buFont typeface="Wingdings" panose="05000000000000000000" pitchFamily="2" charset="2"/>
              <a:buChar char="n"/>
            </a:pPr>
            <a:r>
              <a:rPr lang="zh-CN" altLang="en-US" dirty="0">
                <a:cs typeface="+mn-cs"/>
              </a:rPr>
              <a:t>支持通用服务</a:t>
            </a:r>
          </a:p>
          <a:p>
            <a:pPr lvl="1" eaLnBrk="1" hangingPunct="1">
              <a:buClr>
                <a:srgbClr val="669999"/>
              </a:buClr>
              <a:buFont typeface="Wingdings" panose="05000000000000000000" pitchFamily="2" charset="2"/>
              <a:buChar char="à"/>
            </a:pPr>
            <a:r>
              <a:rPr lang="zh-CN" altLang="en-US" sz="2200" dirty="0">
                <a:solidFill>
                  <a:srgbClr val="0000FF"/>
                </a:solidFill>
              </a:rPr>
              <a:t>设计通用模式</a:t>
            </a:r>
            <a:r>
              <a:rPr lang="en-US" altLang="zh-CN" sz="2200" dirty="0">
                <a:solidFill>
                  <a:srgbClr val="0000FF"/>
                </a:solidFill>
              </a:rPr>
              <a:t>: </a:t>
            </a:r>
            <a:r>
              <a:rPr lang="zh-CN" altLang="en-US" sz="2200" dirty="0">
                <a:solidFill>
                  <a:srgbClr val="0000FF"/>
                </a:solidFill>
              </a:rPr>
              <a:t>传输协议</a:t>
            </a:r>
          </a:p>
          <a:p>
            <a:pPr lvl="1" eaLnBrk="1" hangingPunct="1">
              <a:buClr>
                <a:srgbClr val="669999"/>
              </a:buClr>
              <a:buFont typeface="Wingdings" panose="05000000000000000000" pitchFamily="2" charset="2"/>
              <a:buChar char="à"/>
            </a:pPr>
            <a:r>
              <a:rPr lang="zh-CN" altLang="en-US" sz="2200" dirty="0">
                <a:solidFill>
                  <a:srgbClr val="0000FF"/>
                </a:solidFill>
              </a:rPr>
              <a:t>质量保证</a:t>
            </a:r>
            <a:r>
              <a:rPr lang="en-US" altLang="zh-CN" sz="2200" dirty="0">
                <a:solidFill>
                  <a:srgbClr val="0000FF"/>
                </a:solidFill>
              </a:rPr>
              <a:t>: </a:t>
            </a:r>
            <a:r>
              <a:rPr lang="zh-CN" altLang="en-US" sz="2200" dirty="0">
                <a:solidFill>
                  <a:srgbClr val="0000FF"/>
                </a:solidFill>
              </a:rPr>
              <a:t>针对不同级别的故障提供可靠性保证 </a:t>
            </a:r>
            <a:endParaRPr lang="en-US" altLang="zh-CN" sz="2200" dirty="0">
              <a:solidFill>
                <a:srgbClr val="000000"/>
              </a:solidFill>
            </a:endParaRPr>
          </a:p>
          <a:p>
            <a:pPr marL="342900" lvl="1" indent="-342900" eaLnBrk="1" hangingPunct="1">
              <a:buFont typeface="Wingdings" panose="05000000000000000000" pitchFamily="2" charset="2"/>
              <a:buChar char="n"/>
            </a:pPr>
            <a:r>
              <a:rPr lang="zh-CN" altLang="en-US" dirty="0">
                <a:cs typeface="+mn-cs"/>
              </a:rPr>
              <a:t>可管理性</a:t>
            </a:r>
          </a:p>
          <a:p>
            <a:pPr lvl="1" eaLnBrk="1" hangingPunct="1">
              <a:buClr>
                <a:srgbClr val="669999"/>
              </a:buClr>
              <a:buFont typeface="Wingdings" panose="05000000000000000000" pitchFamily="2" charset="2"/>
              <a:buChar char="à"/>
            </a:pPr>
            <a:endParaRPr lang="en-US" altLang="zh-CN" sz="2200" dirty="0">
              <a:solidFill>
                <a:srgbClr val="0000FF"/>
              </a:solidFill>
            </a:endParaRPr>
          </a:p>
          <a:p>
            <a:pPr lvl="1" eaLnBrk="1" hangingPunct="1">
              <a:buClr>
                <a:srgbClr val="669999"/>
              </a:buClr>
              <a:buFont typeface="Wingdings" panose="05000000000000000000" pitchFamily="2" charset="2"/>
              <a:buChar char="à"/>
            </a:pPr>
            <a:endParaRPr lang="zh-CN" altLang="en-US" sz="2200" dirty="0">
              <a:solidFill>
                <a:srgbClr val="0000FF"/>
              </a:solidFill>
            </a:endParaRPr>
          </a:p>
        </p:txBody>
      </p:sp>
    </p:spTree>
    <p:extLst>
      <p:ext uri="{BB962C8B-B14F-4D97-AF65-F5344CB8AC3E}">
        <p14:creationId xmlns:p14="http://schemas.microsoft.com/office/powerpoint/2010/main" val="66162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45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4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45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45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45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45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45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45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45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14514" y="857250"/>
            <a:ext cx="7500937"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105475" name="Picture 8" descr="01x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1763" y="1143001"/>
            <a:ext cx="5251450"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8"/>
          <p:cNvGrpSpPr/>
          <p:nvPr/>
        </p:nvGrpSpPr>
        <p:grpSpPr>
          <a:xfrm>
            <a:off x="2211816" y="1571612"/>
            <a:ext cx="6977972" cy="2880674"/>
            <a:chOff x="1111684" y="1571612"/>
            <a:chExt cx="6977972" cy="2880674"/>
          </a:xfrm>
          <a:solidFill>
            <a:schemeClr val="bg1">
              <a:lumMod val="85000"/>
            </a:schemeClr>
          </a:solidFill>
        </p:grpSpPr>
        <p:sp>
          <p:nvSpPr>
            <p:cNvPr id="5" name="矩形 4"/>
            <p:cNvSpPr/>
            <p:nvPr/>
          </p:nvSpPr>
          <p:spPr>
            <a:xfrm>
              <a:off x="3571868" y="1571612"/>
              <a:ext cx="2143140" cy="646331"/>
            </a:xfrm>
            <a:prstGeom prst="rect">
              <a:avLst/>
            </a:prstGeom>
            <a:gr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a:spAutoFit/>
            </a:bodyPr>
            <a:lstStyle/>
            <a:p>
              <a:pPr eaLnBrk="1" hangingPunct="1">
                <a:defRPr/>
              </a:pPr>
              <a:r>
                <a:rPr lang="zh-CN" altLang="en-US" sz="3600" dirty="0">
                  <a:solidFill>
                    <a:srgbClr val="0000FF"/>
                  </a:solidFill>
                  <a:latin typeface="+mn-lt"/>
                </a:rPr>
                <a:t>命名</a:t>
              </a:r>
              <a:r>
                <a:rPr lang="en-US" altLang="zh-CN" sz="3600" dirty="0">
                  <a:solidFill>
                    <a:srgbClr val="0000FF"/>
                  </a:solidFill>
                  <a:latin typeface="+mn-lt"/>
                </a:rPr>
                <a:t>?</a:t>
              </a:r>
              <a:endParaRPr lang="zh-CN" altLang="en-US" sz="3600" dirty="0">
                <a:latin typeface="+mn-lt"/>
              </a:endParaRPr>
            </a:p>
          </p:txBody>
        </p:sp>
        <p:sp>
          <p:nvSpPr>
            <p:cNvPr id="6" name="矩形 5"/>
            <p:cNvSpPr/>
            <p:nvPr/>
          </p:nvSpPr>
          <p:spPr>
            <a:xfrm>
              <a:off x="1714480" y="2428868"/>
              <a:ext cx="1918638" cy="646331"/>
            </a:xfrm>
            <a:prstGeom prst="rect">
              <a:avLst/>
            </a:prstGeom>
            <a:gr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a:spAutoFit/>
            </a:bodyPr>
            <a:lstStyle/>
            <a:p>
              <a:pPr eaLnBrk="1" hangingPunct="1">
                <a:defRPr/>
              </a:pPr>
              <a:r>
                <a:rPr lang="zh-CN" altLang="en-US" sz="3600" dirty="0">
                  <a:solidFill>
                    <a:srgbClr val="0000FF"/>
                  </a:solidFill>
                  <a:latin typeface="+mn-lt"/>
                </a:rPr>
                <a:t>路由</a:t>
              </a:r>
              <a:r>
                <a:rPr lang="en-US" altLang="zh-CN" sz="3600" dirty="0">
                  <a:solidFill>
                    <a:srgbClr val="0000FF"/>
                  </a:solidFill>
                  <a:latin typeface="+mn-lt"/>
                </a:rPr>
                <a:t>?</a:t>
              </a:r>
              <a:endParaRPr lang="zh-CN" altLang="en-US" sz="3600" dirty="0">
                <a:latin typeface="+mn-lt"/>
              </a:endParaRPr>
            </a:p>
          </p:txBody>
        </p:sp>
        <p:sp>
          <p:nvSpPr>
            <p:cNvPr id="7" name="矩形 6"/>
            <p:cNvSpPr/>
            <p:nvPr/>
          </p:nvSpPr>
          <p:spPr>
            <a:xfrm>
              <a:off x="1111684" y="3857628"/>
              <a:ext cx="1821332" cy="523220"/>
            </a:xfrm>
            <a:prstGeom prst="rect">
              <a:avLst/>
            </a:prstGeom>
            <a:gr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wrap="none">
              <a:spAutoFit/>
            </a:bodyPr>
            <a:lstStyle/>
            <a:p>
              <a:pPr algn="ctr" eaLnBrk="1" hangingPunct="1">
                <a:defRPr/>
              </a:pPr>
              <a:r>
                <a:rPr lang="zh-CN" altLang="en-US" sz="2800" dirty="0">
                  <a:solidFill>
                    <a:srgbClr val="0000FF"/>
                  </a:solidFill>
                </a:rPr>
                <a:t>分组交换</a:t>
              </a:r>
              <a:r>
                <a:rPr lang="en-US" altLang="zh-CN" sz="2800" dirty="0">
                  <a:solidFill>
                    <a:srgbClr val="0000FF"/>
                  </a:solidFill>
                </a:rPr>
                <a:t>?</a:t>
              </a:r>
              <a:endParaRPr lang="zh-CN" altLang="en-US" sz="2800" dirty="0"/>
            </a:p>
          </p:txBody>
        </p:sp>
        <p:sp>
          <p:nvSpPr>
            <p:cNvPr id="8" name="矩形 7"/>
            <p:cNvSpPr/>
            <p:nvPr/>
          </p:nvSpPr>
          <p:spPr>
            <a:xfrm>
              <a:off x="3286116" y="2928934"/>
              <a:ext cx="1821332" cy="523220"/>
            </a:xfrm>
            <a:prstGeom prst="rect">
              <a:avLst/>
            </a:prstGeom>
            <a:gr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wrap="none">
              <a:spAutoFit/>
            </a:bodyPr>
            <a:lstStyle/>
            <a:p>
              <a:pPr eaLnBrk="1" hangingPunct="1">
                <a:defRPr/>
              </a:pPr>
              <a:r>
                <a:rPr lang="zh-CN" altLang="en-US" sz="2800" dirty="0">
                  <a:solidFill>
                    <a:srgbClr val="0000FF"/>
                  </a:solidFill>
                </a:rPr>
                <a:t>资源分配</a:t>
              </a:r>
              <a:r>
                <a:rPr lang="en-US" altLang="zh-CN" sz="2800" dirty="0">
                  <a:solidFill>
                    <a:srgbClr val="0000FF"/>
                  </a:solidFill>
                </a:rPr>
                <a:t>?</a:t>
              </a:r>
              <a:endParaRPr lang="zh-CN" altLang="en-US" sz="2800" dirty="0"/>
            </a:p>
          </p:txBody>
        </p:sp>
        <p:sp>
          <p:nvSpPr>
            <p:cNvPr id="9" name="矩形 8"/>
            <p:cNvSpPr/>
            <p:nvPr/>
          </p:nvSpPr>
          <p:spPr>
            <a:xfrm>
              <a:off x="5550179" y="2000240"/>
              <a:ext cx="2539477" cy="523220"/>
            </a:xfrm>
            <a:prstGeom prst="rect">
              <a:avLst/>
            </a:prstGeom>
            <a:gr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wrap="none">
              <a:spAutoFit/>
            </a:bodyPr>
            <a:lstStyle/>
            <a:p>
              <a:pPr algn="ctr" eaLnBrk="1" hangingPunct="1">
                <a:defRPr/>
              </a:pPr>
              <a:r>
                <a:rPr lang="zh-CN" altLang="en-US" sz="2800" dirty="0">
                  <a:solidFill>
                    <a:srgbClr val="0000FF"/>
                  </a:solidFill>
                </a:rPr>
                <a:t>通用服务模式</a:t>
              </a:r>
              <a:r>
                <a:rPr lang="en-US" altLang="zh-CN" sz="2800" dirty="0">
                  <a:solidFill>
                    <a:srgbClr val="0000FF"/>
                  </a:solidFill>
                </a:rPr>
                <a:t>?</a:t>
              </a:r>
              <a:endParaRPr lang="zh-CN" altLang="en-US" sz="2800" dirty="0"/>
            </a:p>
          </p:txBody>
        </p:sp>
        <p:sp>
          <p:nvSpPr>
            <p:cNvPr id="10" name="矩形 9"/>
            <p:cNvSpPr/>
            <p:nvPr/>
          </p:nvSpPr>
          <p:spPr>
            <a:xfrm>
              <a:off x="4429124" y="3929066"/>
              <a:ext cx="3257623" cy="523220"/>
            </a:xfrm>
            <a:prstGeom prst="rect">
              <a:avLst/>
            </a:prstGeom>
            <a:gr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wrap="none">
              <a:spAutoFit/>
            </a:bodyPr>
            <a:lstStyle/>
            <a:p>
              <a:pPr eaLnBrk="1" hangingPunct="1">
                <a:defRPr/>
              </a:pPr>
              <a:r>
                <a:rPr lang="zh-CN" altLang="en-US" sz="2800" dirty="0">
                  <a:solidFill>
                    <a:srgbClr val="0000FF"/>
                  </a:solidFill>
                </a:rPr>
                <a:t>不同层次的可靠性</a:t>
              </a:r>
              <a:r>
                <a:rPr lang="en-US" altLang="zh-CN" sz="2800" dirty="0">
                  <a:solidFill>
                    <a:srgbClr val="0000FF"/>
                  </a:solidFill>
                </a:rPr>
                <a:t>?</a:t>
              </a:r>
              <a:endParaRPr lang="zh-CN" altLang="en-US" sz="2800" dirty="0"/>
            </a:p>
          </p:txBody>
        </p:sp>
      </p:grpSp>
      <p:grpSp>
        <p:nvGrpSpPr>
          <p:cNvPr id="105477" name="组合 19"/>
          <p:cNvGrpSpPr>
            <a:grpSpLocks/>
          </p:cNvGrpSpPr>
          <p:nvPr/>
        </p:nvGrpSpPr>
        <p:grpSpPr bwMode="auto">
          <a:xfrm>
            <a:off x="2743200" y="214313"/>
            <a:ext cx="5143500" cy="1071562"/>
            <a:chOff x="1571604" y="0"/>
            <a:chExt cx="5596783" cy="1067940"/>
          </a:xfrm>
        </p:grpSpPr>
        <p:pic>
          <p:nvPicPr>
            <p:cNvPr id="1054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04" y="0"/>
              <a:ext cx="1067940" cy="1067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058" y="214314"/>
              <a:ext cx="786560" cy="596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488" y="0"/>
              <a:ext cx="705417" cy="10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752" y="142876"/>
              <a:ext cx="942301" cy="78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9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3636" y="71438"/>
              <a:ext cx="1024751" cy="857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5478" name="组合 21"/>
          <p:cNvGrpSpPr>
            <a:grpSpLocks/>
          </p:cNvGrpSpPr>
          <p:nvPr/>
        </p:nvGrpSpPr>
        <p:grpSpPr bwMode="auto">
          <a:xfrm>
            <a:off x="2457450" y="5789614"/>
            <a:ext cx="6223000" cy="1068387"/>
            <a:chOff x="1071538" y="5572140"/>
            <a:chExt cx="6223562" cy="1068387"/>
          </a:xfrm>
        </p:grpSpPr>
        <p:pic>
          <p:nvPicPr>
            <p:cNvPr id="10548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1538" y="5572140"/>
              <a:ext cx="1146455" cy="92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6050" y="5715016"/>
              <a:ext cx="1218366" cy="813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4"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385921">
              <a:off x="6210280" y="5991343"/>
              <a:ext cx="1084820" cy="197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5" name="Picture 8" descr="250px-Ethernet_RJ45_connector_p1160054">
              <a:hlinkClick r:id="rId11" tooltip="A standard 8P8C (often called RJ45) Ethernet connector."/>
            </p:cNvPr>
            <p:cNvPicPr>
              <a:picLocks noChangeAspect="1" noChangeArrowheads="1"/>
            </p:cNvPicPr>
            <p:nvPr/>
          </p:nvPicPr>
          <p:blipFill>
            <a:blip r:embed="rId12">
              <a:extLst>
                <a:ext uri="{28A0092B-C50C-407E-A947-70E740481C1C}">
                  <a14:useLocalDpi xmlns:a14="http://schemas.microsoft.com/office/drawing/2010/main" val="0"/>
                </a:ext>
              </a:extLst>
            </a:blip>
            <a:srcRect l="29201" t="32826"/>
            <a:stretch>
              <a:fillRect/>
            </a:stretch>
          </p:blipFill>
          <p:spPr bwMode="auto">
            <a:xfrm>
              <a:off x="4500562" y="5572140"/>
              <a:ext cx="1223963"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272" name="图片 23" descr="292-11031612230143.jpg"/>
          <p:cNvPicPr>
            <a:picLocks noChangeAspect="1"/>
          </p:cNvPicPr>
          <p:nvPr/>
        </p:nvPicPr>
        <p:blipFill>
          <a:blip r:embed="rId13">
            <a:extLst>
              <a:ext uri="{28A0092B-C50C-407E-A947-70E740481C1C}">
                <a14:useLocalDpi xmlns:a14="http://schemas.microsoft.com/office/drawing/2010/main" val="0"/>
              </a:ext>
            </a:extLst>
          </a:blip>
          <a:srcRect l="10403" r="9840"/>
          <a:stretch>
            <a:fillRect/>
          </a:stretch>
        </p:blipFill>
        <p:spPr bwMode="auto">
          <a:xfrm>
            <a:off x="8976320" y="2632075"/>
            <a:ext cx="23844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a:spLocks noChangeArrowheads="1"/>
          </p:cNvSpPr>
          <p:nvPr/>
        </p:nvSpPr>
        <p:spPr bwMode="auto">
          <a:xfrm>
            <a:off x="6929439" y="5429250"/>
            <a:ext cx="169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solidFill>
                  <a:srgbClr val="FF6600"/>
                </a:solidFill>
                <a:latin typeface="Arial" panose="020B0604020202020204" pitchFamily="34" charset="0"/>
                <a:ea typeface="宋体" panose="02010600030101010101" pitchFamily="2" charset="-122"/>
              </a:rPr>
              <a:t>如何设计网络</a:t>
            </a:r>
            <a:r>
              <a:rPr kumimoji="0" lang="en-US" altLang="zh-CN" sz="1800">
                <a:solidFill>
                  <a:srgbClr val="FF6600"/>
                </a:solidFill>
                <a:latin typeface="Arial" panose="020B0604020202020204" pitchFamily="34" charset="0"/>
                <a:ea typeface="宋体" panose="02010600030101010101" pitchFamily="2" charset="-122"/>
              </a:rPr>
              <a:t>?</a:t>
            </a:r>
            <a:endParaRPr kumimoji="0" lang="zh-CN" altLang="en-US" sz="1800">
              <a:solidFill>
                <a:srgbClr val="FF6600"/>
              </a:solidFill>
              <a:latin typeface="Arial" panose="020B0604020202020204" pitchFamily="34" charset="0"/>
              <a:ea typeface="宋体" panose="02010600030101010101" pitchFamily="2" charset="-122"/>
            </a:endParaRPr>
          </a:p>
        </p:txBody>
      </p:sp>
      <p:sp>
        <p:nvSpPr>
          <p:cNvPr id="105481" name="灯片编号占位符 2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6FCABB9F-ECE1-4990-BFB5-9609FD7D78BD}" type="slidenum">
              <a:rPr kumimoji="0" lang="en-US" altLang="zh-CN" sz="1400">
                <a:latin typeface="Arial" panose="020B0604020202020204" pitchFamily="34" charset="0"/>
                <a:ea typeface="宋体" panose="02010600030101010101" pitchFamily="2" charset="-122"/>
              </a:rPr>
              <a:pPr>
                <a:spcBef>
                  <a:spcPct val="0"/>
                </a:spcBef>
                <a:buClrTx/>
                <a:buSzTx/>
                <a:buFontTx/>
                <a:buNone/>
              </a:pPr>
              <a:t>71</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700775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272"/>
                                        </p:tgtEl>
                                        <p:attrNameLst>
                                          <p:attrName>style.visibility</p:attrName>
                                        </p:attrNameLst>
                                      </p:cBhvr>
                                      <p:to>
                                        <p:strVal val="visible"/>
                                      </p:to>
                                    </p:set>
                                    <p:anim calcmode="lin" valueType="num">
                                      <p:cBhvr additive="base">
                                        <p:cTn id="7" dur="500" fill="hold"/>
                                        <p:tgtEl>
                                          <p:spTgt spid="11272"/>
                                        </p:tgtEl>
                                        <p:attrNameLst>
                                          <p:attrName>ppt_x</p:attrName>
                                        </p:attrNameLst>
                                      </p:cBhvr>
                                      <p:tavLst>
                                        <p:tav tm="0">
                                          <p:val>
                                            <p:strVal val="#ppt_x"/>
                                          </p:val>
                                        </p:tav>
                                        <p:tav tm="100000">
                                          <p:val>
                                            <p:strVal val="#ppt_x"/>
                                          </p:val>
                                        </p:tav>
                                      </p:tavLst>
                                    </p:anim>
                                    <p:anim calcmode="lin" valueType="num">
                                      <p:cBhvr additive="base">
                                        <p:cTn id="8"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6" presetClass="emph" presetSubtype="0" fill="hold" nodeType="clickEffect">
                                  <p:stCondLst>
                                    <p:cond delay="0"/>
                                  </p:stCondLst>
                                  <p:childTnLst>
                                    <p:animScale>
                                      <p:cBhvr>
                                        <p:cTn id="12" dur="2000" fill="hold"/>
                                        <p:tgtEl>
                                          <p:spTgt spid="11272"/>
                                        </p:tgtEl>
                                      </p:cBhvr>
                                      <p:by x="150000" y="150000"/>
                                    </p:animScale>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14514" y="1241820"/>
            <a:ext cx="7500937"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106499" name="Picture 8" descr="01x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5" y="598884"/>
            <a:ext cx="5251450"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0" name="Rectangle 3"/>
          <p:cNvSpPr txBox="1">
            <a:spLocks noChangeArrowheads="1"/>
          </p:cNvSpPr>
          <p:nvPr/>
        </p:nvSpPr>
        <p:spPr bwMode="auto">
          <a:xfrm>
            <a:off x="1487488" y="4653136"/>
            <a:ext cx="9759999"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692150" indent="-34766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buFont typeface="Wingdings" panose="05000000000000000000" pitchFamily="2" charset="2"/>
              <a:buNone/>
            </a:pPr>
            <a:endParaRPr kumimoji="0" lang="en-US" altLang="zh-CN" sz="2000" dirty="0"/>
          </a:p>
          <a:p>
            <a:pPr lvl="1"/>
            <a:endParaRPr kumimoji="0" lang="en-US" altLang="zh-CN" sz="2000" dirty="0"/>
          </a:p>
          <a:p>
            <a:r>
              <a:rPr kumimoji="0" lang="zh-CN" altLang="en-US" sz="2400" dirty="0"/>
              <a:t>为了应对网络设计的复杂性，网络设计人员需要开发通用的设计蓝图</a:t>
            </a:r>
            <a:endParaRPr kumimoji="0" lang="en-US" altLang="zh-CN" sz="2400" dirty="0">
              <a:solidFill>
                <a:srgbClr val="0000FF"/>
              </a:solidFill>
            </a:endParaRPr>
          </a:p>
          <a:p>
            <a:pPr lvl="1"/>
            <a:r>
              <a:rPr kumimoji="0" lang="zh-CN" altLang="en-US" sz="2000" dirty="0"/>
              <a:t>即 网络体系架构</a:t>
            </a:r>
            <a:r>
              <a:rPr kumimoji="0" lang="en-US" altLang="zh-CN" sz="2000" dirty="0"/>
              <a:t> </a:t>
            </a:r>
            <a:r>
              <a:rPr kumimoji="0" lang="en-US" altLang="zh-CN" sz="2000" i="1" dirty="0">
                <a:solidFill>
                  <a:srgbClr val="0000FF"/>
                </a:solidFill>
              </a:rPr>
              <a:t>network architecture</a:t>
            </a:r>
          </a:p>
          <a:p>
            <a:pPr lvl="1"/>
            <a:r>
              <a:rPr kumimoji="0" lang="zh-CN" altLang="en-US" sz="2000" dirty="0"/>
              <a:t>用来指导不同网络的设计和实现的细节</a:t>
            </a:r>
            <a:endParaRPr kumimoji="0" lang="en-US" altLang="zh-CN" sz="2000" dirty="0"/>
          </a:p>
          <a:p>
            <a:endParaRPr kumimoji="0" lang="en-US" altLang="zh-CN" sz="2400" dirty="0"/>
          </a:p>
        </p:txBody>
      </p:sp>
      <p:sp>
        <p:nvSpPr>
          <p:cNvPr id="106501" name="灯片编号占位符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B6FAEAD9-B7AC-441B-BECA-FDA60A3017E8}" type="slidenum">
              <a:rPr kumimoji="0" lang="en-US" altLang="zh-CN" sz="1400">
                <a:latin typeface="Arial" panose="020B0604020202020204" pitchFamily="34" charset="0"/>
                <a:ea typeface="宋体" panose="02010600030101010101" pitchFamily="2" charset="-122"/>
              </a:rPr>
              <a:pPr>
                <a:spcBef>
                  <a:spcPct val="0"/>
                </a:spcBef>
                <a:buClrTx/>
                <a:buSzTx/>
                <a:buFontTx/>
                <a:buNone/>
              </a:pPr>
              <a:t>72</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23535432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灯片编号占位符 4"/>
          <p:cNvSpPr>
            <a:spLocks noGrp="1"/>
          </p:cNvSpPr>
          <p:nvPr>
            <p:ph type="sldNum" sz="quarter" idx="11"/>
          </p:nvPr>
        </p:nvSpPr>
        <p:spPr>
          <a:xfrm>
            <a:off x="11208568" y="6309320"/>
            <a:ext cx="792088"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D25CCB7E-2101-4264-86F4-1FC097011614}" type="slidenum">
              <a:rPr kumimoji="0" lang="en-US" altLang="zh-CN" sz="1400">
                <a:latin typeface="Arial" panose="020B0604020202020204" pitchFamily="34" charset="0"/>
                <a:ea typeface="宋体" panose="02010600030101010101" pitchFamily="2" charset="-122"/>
              </a:rPr>
              <a:pPr>
                <a:spcBef>
                  <a:spcPct val="0"/>
                </a:spcBef>
                <a:buClrTx/>
                <a:buSzTx/>
                <a:buFontTx/>
                <a:buNone/>
              </a:pPr>
              <a:t>73</a:t>
            </a:fld>
            <a:r>
              <a:rPr kumimoji="0" lang="en-US" altLang="zh-CN" sz="1000">
                <a:latin typeface="Arial" panose="020B0604020202020204" pitchFamily="34" charset="0"/>
                <a:ea typeface="宋体" panose="02010600030101010101" pitchFamily="2" charset="-122"/>
              </a:rPr>
              <a:t>-</a:t>
            </a:r>
          </a:p>
        </p:txBody>
      </p:sp>
      <p:sp>
        <p:nvSpPr>
          <p:cNvPr id="107523" name="Rectangle 2"/>
          <p:cNvSpPr>
            <a:spLocks noGrp="1" noChangeArrowheads="1"/>
          </p:cNvSpPr>
          <p:nvPr>
            <p:ph type="title"/>
          </p:nvPr>
        </p:nvSpPr>
        <p:spPr/>
        <p:txBody>
          <a:bodyPr/>
          <a:lstStyle/>
          <a:p>
            <a:pPr eaLnBrk="1" hangingPunct="1"/>
            <a:r>
              <a:rPr lang="zh-CN" altLang="en-US" sz="3200" dirty="0"/>
              <a:t>提纲</a:t>
            </a:r>
          </a:p>
        </p:txBody>
      </p:sp>
      <p:sp>
        <p:nvSpPr>
          <p:cNvPr id="20484" name="Rectangle 3"/>
          <p:cNvSpPr>
            <a:spLocks noGrp="1" noChangeArrowheads="1"/>
          </p:cNvSpPr>
          <p:nvPr>
            <p:ph type="body" idx="1"/>
          </p:nvPr>
        </p:nvSpPr>
        <p:spPr>
          <a:xfrm>
            <a:off x="899622" y="1484784"/>
            <a:ext cx="8229600" cy="5543550"/>
          </a:xfrm>
        </p:spPr>
        <p:txBody>
          <a:bodyPr>
            <a:normAutofit fontScale="77500" lnSpcReduction="20000"/>
          </a:bodyPr>
          <a:lstStyle/>
          <a:p>
            <a:pPr eaLnBrk="1" hangingPunct="1">
              <a:defRPr/>
            </a:pPr>
            <a:r>
              <a:rPr lang="zh-CN" altLang="en-US" dirty="0"/>
              <a:t>背景</a:t>
            </a:r>
            <a:endParaRPr lang="en-US" altLang="zh-CN" dirty="0"/>
          </a:p>
          <a:p>
            <a:pPr lvl="1" eaLnBrk="1" hangingPunct="1">
              <a:defRPr/>
            </a:pPr>
            <a:r>
              <a:rPr lang="zh-CN" altLang="en-US" dirty="0"/>
              <a:t>核心问题</a:t>
            </a:r>
            <a:r>
              <a:rPr lang="en-US" altLang="zh-CN" dirty="0"/>
              <a:t>: </a:t>
            </a:r>
            <a:r>
              <a:rPr lang="zh-CN" altLang="en-US" dirty="0"/>
              <a:t>构造一个网络</a:t>
            </a:r>
          </a:p>
          <a:p>
            <a:pPr eaLnBrk="1" hangingPunct="1">
              <a:defRPr/>
            </a:pPr>
            <a:r>
              <a:rPr lang="zh-CN" altLang="en-US" dirty="0"/>
              <a:t>设计需求</a:t>
            </a:r>
            <a:endParaRPr lang="en-US" altLang="zh-CN" dirty="0"/>
          </a:p>
          <a:p>
            <a:pPr lvl="1" eaLnBrk="1" hangingPunct="1">
              <a:defRPr/>
            </a:pPr>
            <a:r>
              <a:rPr lang="zh-CN" altLang="en-US" dirty="0"/>
              <a:t>可扩展的连通性</a:t>
            </a:r>
            <a:endParaRPr lang="en-US" altLang="zh-CN" dirty="0"/>
          </a:p>
          <a:p>
            <a:pPr lvl="1" eaLnBrk="1" hangingPunct="1">
              <a:defRPr/>
            </a:pPr>
            <a:r>
              <a:rPr lang="zh-CN" altLang="en-US" dirty="0"/>
              <a:t>高性价比的资源共享</a:t>
            </a:r>
            <a:endParaRPr lang="en-US" altLang="zh-CN" dirty="0"/>
          </a:p>
          <a:p>
            <a:pPr lvl="1" eaLnBrk="1" hangingPunct="1">
              <a:defRPr/>
            </a:pPr>
            <a:r>
              <a:rPr lang="zh-CN" altLang="en-US" dirty="0"/>
              <a:t>支持通用服务</a:t>
            </a:r>
            <a:endParaRPr lang="en-US" altLang="zh-CN" dirty="0"/>
          </a:p>
          <a:p>
            <a:pPr lvl="1" eaLnBrk="1" hangingPunct="1">
              <a:defRPr/>
            </a:pPr>
            <a:r>
              <a:rPr lang="zh-CN" altLang="en-US" dirty="0"/>
              <a:t>可管理性</a:t>
            </a:r>
            <a:endParaRPr lang="en-US" altLang="zh-CN" dirty="0"/>
          </a:p>
          <a:p>
            <a:pPr eaLnBrk="1" hangingPunct="1">
              <a:defRPr/>
            </a:pPr>
            <a:r>
              <a:rPr lang="zh-CN" altLang="en-US" dirty="0"/>
              <a:t>网络架构</a:t>
            </a:r>
            <a:endParaRPr lang="en-US" altLang="zh-CN" dirty="0"/>
          </a:p>
          <a:p>
            <a:pPr lvl="1" eaLnBrk="1" hangingPunct="1">
              <a:defRPr/>
            </a:pPr>
            <a:r>
              <a:rPr kumimoji="0" lang="zh-CN" altLang="en-US" dirty="0"/>
              <a:t>分层与协议</a:t>
            </a:r>
            <a:endParaRPr kumimoji="0" lang="en-US" altLang="zh-CN" dirty="0"/>
          </a:p>
          <a:p>
            <a:pPr lvl="1" eaLnBrk="1" hangingPunct="1">
              <a:defRPr/>
            </a:pPr>
            <a:r>
              <a:rPr kumimoji="0" lang="zh-CN" altLang="en-US" dirty="0"/>
              <a:t>互联网体系结构</a:t>
            </a:r>
            <a:endParaRPr lang="en-US" altLang="zh-CN" dirty="0"/>
          </a:p>
          <a:p>
            <a:pPr eaLnBrk="1" hangingPunct="1">
              <a:defRPr/>
            </a:pPr>
            <a:r>
              <a:rPr lang="zh-CN" altLang="en-US" dirty="0"/>
              <a:t>网络性能</a:t>
            </a:r>
            <a:endParaRPr lang="en-US" altLang="zh-CN" dirty="0"/>
          </a:p>
          <a:p>
            <a:pPr eaLnBrk="1" hangingPunct="1">
              <a:defRPr/>
            </a:pPr>
            <a:r>
              <a:rPr lang="zh-CN" altLang="en-US" dirty="0"/>
              <a:t>网络编程</a:t>
            </a:r>
            <a:endParaRPr lang="en-US" altLang="zh-CN" dirty="0"/>
          </a:p>
          <a:p>
            <a:pPr lvl="1" eaLnBrk="1" hangingPunct="1">
              <a:defRPr/>
            </a:pPr>
            <a:r>
              <a:rPr lang="zh-CN" altLang="en-US" dirty="0"/>
              <a:t>基于套接字</a:t>
            </a:r>
            <a:endParaRPr lang="en-US" altLang="zh-CN" dirty="0"/>
          </a:p>
          <a:p>
            <a:pPr marL="342900" lvl="1" indent="-342900" eaLnBrk="1" hangingPunct="1">
              <a:buFont typeface="Wingdings" panose="05000000000000000000" pitchFamily="2" charset="2"/>
              <a:buChar char="n"/>
              <a:defRPr/>
            </a:pPr>
            <a:r>
              <a:rPr lang="zh-CN" altLang="en-US" sz="3200" dirty="0">
                <a:cs typeface="+mn-cs"/>
              </a:rPr>
              <a:t>互联网简史</a:t>
            </a:r>
            <a:endParaRPr lang="en-US" altLang="zh-CN" sz="3200" dirty="0">
              <a:cs typeface="+mn-cs"/>
            </a:endParaRPr>
          </a:p>
          <a:p>
            <a:pPr marL="342900" lvl="1" indent="-342900" eaLnBrk="1" hangingPunct="1">
              <a:buFont typeface="Wingdings" panose="05000000000000000000" pitchFamily="2" charset="2"/>
              <a:buChar char="n"/>
              <a:defRPr/>
            </a:pPr>
            <a:r>
              <a:rPr lang="zh-CN" altLang="en-US" sz="3200" dirty="0">
                <a:cs typeface="+mn-cs"/>
              </a:rPr>
              <a:t>总结</a:t>
            </a:r>
            <a:endParaRPr lang="en-US" altLang="zh-CN" sz="3200" dirty="0">
              <a:cs typeface="+mn-cs"/>
            </a:endParaRPr>
          </a:p>
          <a:p>
            <a:pPr lvl="1" eaLnBrk="1" hangingPunct="1">
              <a:defRPr/>
            </a:pPr>
            <a:endParaRPr lang="zh-CN" altLang="en-US" dirty="0"/>
          </a:p>
        </p:txBody>
      </p:sp>
    </p:spTree>
    <p:extLst>
      <p:ext uri="{BB962C8B-B14F-4D97-AF65-F5344CB8AC3E}">
        <p14:creationId xmlns:p14="http://schemas.microsoft.com/office/powerpoint/2010/main" val="40529136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zh-CN" altLang="en-US" sz="4000" dirty="0"/>
              <a:t>网络体系结构</a:t>
            </a:r>
          </a:p>
        </p:txBody>
      </p:sp>
      <p:sp>
        <p:nvSpPr>
          <p:cNvPr id="124931" name="Rectangle 3"/>
          <p:cNvSpPr>
            <a:spLocks noGrp="1" noChangeArrowheads="1"/>
          </p:cNvSpPr>
          <p:nvPr>
            <p:ph type="body" idx="1"/>
          </p:nvPr>
        </p:nvSpPr>
        <p:spPr/>
        <p:txBody>
          <a:bodyPr/>
          <a:lstStyle/>
          <a:p>
            <a:pPr>
              <a:lnSpc>
                <a:spcPct val="90000"/>
              </a:lnSpc>
              <a:defRPr/>
            </a:pPr>
            <a:r>
              <a:rPr lang="zh-CN" altLang="en-US" dirty="0"/>
              <a:t>网络系统的本质</a:t>
            </a:r>
          </a:p>
          <a:p>
            <a:pPr lvl="1">
              <a:lnSpc>
                <a:spcPct val="90000"/>
              </a:lnSpc>
              <a:defRPr/>
            </a:pPr>
            <a:r>
              <a:rPr lang="zh-CN" altLang="en-US" dirty="0"/>
              <a:t>异构性</a:t>
            </a:r>
          </a:p>
          <a:p>
            <a:pPr lvl="2">
              <a:lnSpc>
                <a:spcPct val="90000"/>
              </a:lnSpc>
              <a:defRPr/>
            </a:pPr>
            <a:r>
              <a:rPr lang="zh-CN" altLang="en-US" sz="2500" dirty="0"/>
              <a:t>链路</a:t>
            </a:r>
            <a:r>
              <a:rPr lang="en-US" altLang="zh-CN" sz="2500" dirty="0"/>
              <a:t>: </a:t>
            </a:r>
            <a:r>
              <a:rPr lang="zh-CN" altLang="en-US" sz="2500" dirty="0"/>
              <a:t>有线</a:t>
            </a:r>
            <a:r>
              <a:rPr lang="en-US" altLang="zh-CN" sz="2500" dirty="0"/>
              <a:t>, </a:t>
            </a:r>
            <a:r>
              <a:rPr lang="zh-CN" altLang="en-US" sz="2500" dirty="0"/>
              <a:t>无线</a:t>
            </a:r>
            <a:r>
              <a:rPr lang="en-US" altLang="zh-CN" sz="2500" dirty="0"/>
              <a:t>, </a:t>
            </a:r>
            <a:r>
              <a:rPr lang="zh-CN" altLang="en-US" sz="2500" dirty="0"/>
              <a:t>光</a:t>
            </a:r>
          </a:p>
          <a:p>
            <a:pPr lvl="2">
              <a:lnSpc>
                <a:spcPct val="90000"/>
              </a:lnSpc>
              <a:defRPr/>
            </a:pPr>
            <a:r>
              <a:rPr lang="zh-CN" altLang="en-US" sz="2500" dirty="0"/>
              <a:t>交换</a:t>
            </a:r>
            <a:r>
              <a:rPr lang="en-US" altLang="zh-CN" sz="2500" dirty="0"/>
              <a:t>: </a:t>
            </a:r>
            <a:r>
              <a:rPr lang="zh-CN" altLang="en-US" sz="2500" dirty="0"/>
              <a:t>电路</a:t>
            </a:r>
            <a:r>
              <a:rPr lang="en-US" altLang="zh-CN" sz="2500" dirty="0"/>
              <a:t>, </a:t>
            </a:r>
            <a:r>
              <a:rPr lang="zh-CN" altLang="en-US" sz="2500" dirty="0"/>
              <a:t>数据报</a:t>
            </a:r>
            <a:r>
              <a:rPr lang="en-US" altLang="zh-CN" sz="2500" dirty="0"/>
              <a:t>, </a:t>
            </a:r>
            <a:r>
              <a:rPr lang="zh-CN" altLang="en-US" sz="2500" dirty="0"/>
              <a:t>虚电路</a:t>
            </a:r>
          </a:p>
          <a:p>
            <a:pPr lvl="2">
              <a:lnSpc>
                <a:spcPct val="90000"/>
              </a:lnSpc>
              <a:defRPr/>
            </a:pPr>
            <a:r>
              <a:rPr lang="zh-CN" altLang="en-US" sz="2500" dirty="0"/>
              <a:t>主机</a:t>
            </a:r>
            <a:r>
              <a:rPr lang="en-US" altLang="zh-CN" sz="2500" dirty="0"/>
              <a:t>: PC, </a:t>
            </a:r>
            <a:r>
              <a:rPr lang="zh-CN" altLang="en-US" sz="2500" dirty="0"/>
              <a:t>服务器</a:t>
            </a:r>
            <a:r>
              <a:rPr lang="en-US" altLang="zh-CN" sz="2500" dirty="0"/>
              <a:t>, …</a:t>
            </a:r>
          </a:p>
          <a:p>
            <a:pPr lvl="1">
              <a:lnSpc>
                <a:spcPct val="90000"/>
              </a:lnSpc>
              <a:defRPr/>
            </a:pPr>
            <a:r>
              <a:rPr lang="zh-CN" altLang="en-US" dirty="0"/>
              <a:t>不同的应用</a:t>
            </a:r>
          </a:p>
          <a:p>
            <a:pPr lvl="2">
              <a:lnSpc>
                <a:spcPct val="90000"/>
              </a:lnSpc>
              <a:defRPr/>
            </a:pPr>
            <a:r>
              <a:rPr lang="en-US" altLang="zh-CN" sz="2500" dirty="0"/>
              <a:t>FTP, Web, Email, media, …</a:t>
            </a:r>
            <a:endParaRPr lang="en-US" altLang="zh-CN" dirty="0"/>
          </a:p>
          <a:p>
            <a:pPr>
              <a:lnSpc>
                <a:spcPct val="90000"/>
              </a:lnSpc>
              <a:defRPr/>
            </a:pPr>
            <a:endParaRPr lang="en-US" altLang="zh-CN" dirty="0"/>
          </a:p>
          <a:p>
            <a:pPr>
              <a:lnSpc>
                <a:spcPct val="90000"/>
              </a:lnSpc>
              <a:defRPr/>
            </a:pPr>
            <a:r>
              <a:rPr lang="zh-CN" altLang="en-US" dirty="0"/>
              <a:t>为了应对网络的</a:t>
            </a:r>
            <a:r>
              <a:rPr lang="zh-CN" altLang="en-US" dirty="0">
                <a:solidFill>
                  <a:srgbClr val="FF0000"/>
                </a:solidFill>
              </a:rPr>
              <a:t>复杂性</a:t>
            </a:r>
            <a:r>
              <a:rPr lang="en-US" altLang="zh-CN" dirty="0"/>
              <a:t>, </a:t>
            </a:r>
            <a:r>
              <a:rPr lang="zh-CN" altLang="en-US" dirty="0"/>
              <a:t>网络设计者制定了通用的蓝图</a:t>
            </a:r>
            <a:endParaRPr lang="en-US" altLang="zh-CN" dirty="0"/>
          </a:p>
          <a:p>
            <a:pPr lvl="1">
              <a:lnSpc>
                <a:spcPct val="90000"/>
              </a:lnSpc>
              <a:defRPr/>
            </a:pPr>
            <a:r>
              <a:rPr lang="zh-CN" altLang="en-US" dirty="0"/>
              <a:t>通常称为 </a:t>
            </a:r>
            <a:r>
              <a:rPr lang="zh-CN" altLang="en-US" i="1" dirty="0">
                <a:solidFill>
                  <a:srgbClr val="993300"/>
                </a:solidFill>
                <a:effectLst>
                  <a:outerShdw blurRad="38100" dist="38100" dir="2700000" algn="tl">
                    <a:srgbClr val="C0C0C0"/>
                  </a:outerShdw>
                </a:effectLst>
              </a:rPr>
              <a:t>网络体系结构</a:t>
            </a:r>
            <a:r>
              <a:rPr lang="en-US" altLang="zh-CN" dirty="0"/>
              <a:t> </a:t>
            </a:r>
          </a:p>
          <a:p>
            <a:pPr lvl="1">
              <a:lnSpc>
                <a:spcPct val="90000"/>
              </a:lnSpc>
              <a:defRPr/>
            </a:pPr>
            <a:r>
              <a:rPr lang="zh-CN" altLang="en-US" dirty="0"/>
              <a:t>用以指导网络的设计与实现</a:t>
            </a:r>
          </a:p>
          <a:p>
            <a:pPr>
              <a:lnSpc>
                <a:spcPct val="90000"/>
              </a:lnSpc>
              <a:defRPr/>
            </a:pPr>
            <a:endParaRPr lang="zh-CN" altLang="en-US" dirty="0"/>
          </a:p>
        </p:txBody>
      </p:sp>
    </p:spTree>
    <p:extLst>
      <p:ext uri="{BB962C8B-B14F-4D97-AF65-F5344CB8AC3E}">
        <p14:creationId xmlns:p14="http://schemas.microsoft.com/office/powerpoint/2010/main" val="16501113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p:txBody>
          <a:bodyPr/>
          <a:lstStyle/>
          <a:p>
            <a:r>
              <a:rPr lang="zh-CN" altLang="en-US" sz="4000"/>
              <a:t>网络体系结构</a:t>
            </a:r>
          </a:p>
        </p:txBody>
      </p:sp>
      <p:sp>
        <p:nvSpPr>
          <p:cNvPr id="3" name="内容占位符 2"/>
          <p:cNvSpPr>
            <a:spLocks noGrp="1"/>
          </p:cNvSpPr>
          <p:nvPr>
            <p:ph idx="1"/>
          </p:nvPr>
        </p:nvSpPr>
        <p:spPr/>
        <p:txBody>
          <a:bodyPr/>
          <a:lstStyle/>
          <a:p>
            <a:pPr marL="285750" indent="-285750" defTabSz="915988">
              <a:defRPr/>
            </a:pPr>
            <a:r>
              <a:rPr lang="zh-CN" altLang="en-US" sz="2800" dirty="0">
                <a:latin typeface="+mn-ea"/>
              </a:rPr>
              <a:t>体系结构</a:t>
            </a:r>
            <a:r>
              <a:rPr lang="en-US" altLang="zh-CN" sz="2800" dirty="0">
                <a:latin typeface="+mn-ea"/>
              </a:rPr>
              <a:t>(</a:t>
            </a:r>
            <a:r>
              <a:rPr lang="en-US" altLang="zh-CN" sz="2400" dirty="0">
                <a:latin typeface="+mn-ea"/>
              </a:rPr>
              <a:t>Architecture</a:t>
            </a:r>
            <a:r>
              <a:rPr lang="en-US" altLang="zh-CN" sz="2800" dirty="0">
                <a:latin typeface="+mn-ea"/>
              </a:rPr>
              <a:t>)</a:t>
            </a:r>
            <a:r>
              <a:rPr lang="zh-CN" altLang="en-US" sz="2800" dirty="0">
                <a:latin typeface="+mn-ea"/>
              </a:rPr>
              <a:t>不是实现</a:t>
            </a:r>
            <a:r>
              <a:rPr lang="en-US" altLang="zh-CN" sz="2800" dirty="0">
                <a:latin typeface="+mn-ea"/>
              </a:rPr>
              <a:t>(</a:t>
            </a:r>
            <a:r>
              <a:rPr lang="en-US" altLang="zh-CN" sz="2400" dirty="0">
                <a:latin typeface="+mn-ea"/>
              </a:rPr>
              <a:t>Implementation</a:t>
            </a:r>
            <a:r>
              <a:rPr lang="en-US" altLang="zh-CN" sz="2800" dirty="0">
                <a:latin typeface="+mn-ea"/>
              </a:rPr>
              <a:t>)</a:t>
            </a:r>
          </a:p>
          <a:p>
            <a:pPr marL="635000" lvl="1" defTabSz="915988">
              <a:defRPr/>
            </a:pPr>
            <a:r>
              <a:rPr lang="zh-CN" altLang="en-US" sz="2400" dirty="0">
                <a:latin typeface="+mn-ea"/>
              </a:rPr>
              <a:t>体系结构是抽象的，而实现则是具体的</a:t>
            </a:r>
            <a:endParaRPr lang="en-US" altLang="zh-CN" sz="2400" dirty="0">
              <a:latin typeface="+mn-ea"/>
            </a:endParaRPr>
          </a:p>
          <a:p>
            <a:pPr marL="285750" indent="-285750" defTabSz="915988">
              <a:defRPr/>
            </a:pPr>
            <a:r>
              <a:rPr lang="zh-CN" altLang="en-US" sz="2800" dirty="0">
                <a:latin typeface="+mn-ea"/>
              </a:rPr>
              <a:t>体系结构关注如何“组织”实现</a:t>
            </a:r>
            <a:endParaRPr lang="en-US" altLang="zh-CN" sz="2400" dirty="0">
              <a:latin typeface="+mn-ea"/>
            </a:endParaRPr>
          </a:p>
          <a:p>
            <a:pPr marL="285750" indent="-285750" defTabSz="915988">
              <a:defRPr/>
            </a:pPr>
            <a:r>
              <a:rPr lang="zh-CN" altLang="en-US" sz="2800" dirty="0">
                <a:latin typeface="+mn-ea"/>
              </a:rPr>
              <a:t>体系结构是网络的模块化设计</a:t>
            </a:r>
            <a:endParaRPr lang="en-US" altLang="zh-CN" sz="2800" dirty="0">
              <a:latin typeface="+mn-ea"/>
            </a:endParaRPr>
          </a:p>
          <a:p>
            <a:pPr lvl="1">
              <a:defRPr/>
            </a:pPr>
            <a:r>
              <a:rPr lang="zh-CN" altLang="en-US" sz="2400" dirty="0"/>
              <a:t>不同的模块如何组织</a:t>
            </a:r>
            <a:r>
              <a:rPr lang="en-US" altLang="zh-CN" sz="2400" dirty="0"/>
              <a:t>?</a:t>
            </a:r>
          </a:p>
          <a:p>
            <a:pPr lvl="1">
              <a:defRPr/>
            </a:pPr>
            <a:r>
              <a:rPr lang="zh-CN" altLang="en-US" sz="2400" dirty="0"/>
              <a:t>不同的模块之间如何交互</a:t>
            </a:r>
            <a:r>
              <a:rPr lang="en-US" altLang="zh-CN" sz="2400" dirty="0"/>
              <a:t>?</a:t>
            </a:r>
          </a:p>
          <a:p>
            <a:pPr>
              <a:defRPr/>
            </a:pPr>
            <a:endParaRPr lang="zh-CN" altLang="en-US" sz="2800" dirty="0"/>
          </a:p>
        </p:txBody>
      </p:sp>
      <p:pic>
        <p:nvPicPr>
          <p:cNvPr id="109572" name="内容占位符 4" descr="images.jpe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67363" y="4278313"/>
            <a:ext cx="3243262"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3" name="图片 5" descr="Question-Mark-Ma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67113" y="4989514"/>
            <a:ext cx="1358900"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4" name="灯片编号占位符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B8A7E9AA-7BC1-4AF2-B49E-9BF9137C9F1F}" type="slidenum">
              <a:rPr kumimoji="0" lang="en-US" altLang="zh-CN" sz="1400">
                <a:latin typeface="Arial" panose="020B0604020202020204" pitchFamily="34" charset="0"/>
                <a:ea typeface="宋体" panose="02010600030101010101" pitchFamily="2" charset="-122"/>
              </a:rPr>
              <a:pPr>
                <a:spcBef>
                  <a:spcPct val="0"/>
                </a:spcBef>
                <a:buClrTx/>
                <a:buSzTx/>
                <a:buFontTx/>
                <a:buNone/>
              </a:pPr>
              <a:t>75</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27584094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6"/>
          <p:cNvSpPr>
            <a:spLocks noGrp="1" noChangeArrowheads="1"/>
          </p:cNvSpPr>
          <p:nvPr>
            <p:ph type="title"/>
          </p:nvPr>
        </p:nvSpPr>
        <p:spPr/>
        <p:txBody>
          <a:bodyPr/>
          <a:lstStyle/>
          <a:p>
            <a:r>
              <a:rPr lang="zh-CN" altLang="en-US" sz="4000"/>
              <a:t>模块化设计方法</a:t>
            </a:r>
            <a:endParaRPr lang="en-US" altLang="zh-CN" sz="4000"/>
          </a:p>
        </p:txBody>
      </p:sp>
      <p:sp>
        <p:nvSpPr>
          <p:cNvPr id="110595" name="Rectangle 7"/>
          <p:cNvSpPr>
            <a:spLocks noGrp="1" noChangeArrowheads="1"/>
          </p:cNvSpPr>
          <p:nvPr>
            <p:ph type="body" idx="1"/>
          </p:nvPr>
        </p:nvSpPr>
        <p:spPr>
          <a:xfrm>
            <a:off x="967677" y="1390600"/>
            <a:ext cx="9399390" cy="1589082"/>
          </a:xfrm>
        </p:spPr>
        <p:txBody>
          <a:bodyPr/>
          <a:lstStyle/>
          <a:p>
            <a:r>
              <a:rPr lang="zh-CN" altLang="en-US" dirty="0"/>
              <a:t>描述</a:t>
            </a:r>
          </a:p>
          <a:p>
            <a:pPr lvl="1"/>
            <a:r>
              <a:rPr lang="zh-CN" altLang="en-US" dirty="0"/>
              <a:t>将整个系统划分为许多较小的更为简单的不同功能模块</a:t>
            </a:r>
            <a:r>
              <a:rPr lang="en-US" altLang="zh-CN" dirty="0"/>
              <a:t>, </a:t>
            </a:r>
            <a:r>
              <a:rPr lang="zh-CN" altLang="en-US" dirty="0"/>
              <a:t>模块之间通过接口之间相互关联</a:t>
            </a:r>
          </a:p>
          <a:p>
            <a:pPr lvl="2" eaLnBrk="1" hangingPunct="1"/>
            <a:endParaRPr lang="en-US" altLang="zh-CN" dirty="0"/>
          </a:p>
        </p:txBody>
      </p:sp>
      <p:grpSp>
        <p:nvGrpSpPr>
          <p:cNvPr id="2" name="组合 25"/>
          <p:cNvGrpSpPr/>
          <p:nvPr/>
        </p:nvGrpSpPr>
        <p:grpSpPr>
          <a:xfrm>
            <a:off x="2666976" y="4429132"/>
            <a:ext cx="2214578" cy="1571636"/>
            <a:chOff x="1214414" y="5000636"/>
            <a:chExt cx="2214578" cy="1571636"/>
          </a:xfrm>
          <a:solidFill>
            <a:srgbClr val="00B0F0"/>
          </a:solidFill>
        </p:grpSpPr>
        <p:sp>
          <p:nvSpPr>
            <p:cNvPr id="8" name="等腰三角形 7"/>
            <p:cNvSpPr/>
            <p:nvPr/>
          </p:nvSpPr>
          <p:spPr>
            <a:xfrm>
              <a:off x="1214414" y="5286388"/>
              <a:ext cx="1571636" cy="128588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椭圆 8"/>
            <p:cNvSpPr/>
            <p:nvPr/>
          </p:nvSpPr>
          <p:spPr>
            <a:xfrm>
              <a:off x="1285852" y="5000636"/>
              <a:ext cx="1500198" cy="15716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流程图: 决策 12"/>
            <p:cNvSpPr/>
            <p:nvPr/>
          </p:nvSpPr>
          <p:spPr>
            <a:xfrm>
              <a:off x="2143108" y="5500702"/>
              <a:ext cx="1285884" cy="1071570"/>
            </a:xfrm>
            <a:prstGeom prst="flowChartDecis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3" name="组合 26"/>
          <p:cNvGrpSpPr/>
          <p:nvPr/>
        </p:nvGrpSpPr>
        <p:grpSpPr>
          <a:xfrm>
            <a:off x="4881554" y="2928934"/>
            <a:ext cx="2214578" cy="1571636"/>
            <a:chOff x="5286380" y="5000636"/>
            <a:chExt cx="2214578" cy="1571636"/>
          </a:xfrm>
          <a:solidFill>
            <a:srgbClr val="CCECFF"/>
          </a:solidFill>
        </p:grpSpPr>
        <p:sp>
          <p:nvSpPr>
            <p:cNvPr id="14" name="等腰三角形 13"/>
            <p:cNvSpPr/>
            <p:nvPr/>
          </p:nvSpPr>
          <p:spPr>
            <a:xfrm>
              <a:off x="5286380" y="5286388"/>
              <a:ext cx="1571636" cy="1285884"/>
            </a:xfrm>
            <a:prstGeom prst="triangl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椭圆 14"/>
            <p:cNvSpPr/>
            <p:nvPr/>
          </p:nvSpPr>
          <p:spPr>
            <a:xfrm>
              <a:off x="5357818" y="5000636"/>
              <a:ext cx="1500198" cy="1571612"/>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6" name="流程图: 决策 15"/>
            <p:cNvSpPr/>
            <p:nvPr/>
          </p:nvSpPr>
          <p:spPr>
            <a:xfrm>
              <a:off x="6215074" y="5500702"/>
              <a:ext cx="1285884" cy="1071570"/>
            </a:xfrm>
            <a:prstGeom prst="flowChartDecision">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18" name="直接箭头连接符 17"/>
            <p:cNvCxnSpPr/>
            <p:nvPr/>
          </p:nvCxnSpPr>
          <p:spPr>
            <a:xfrm>
              <a:off x="6286512" y="5643578"/>
              <a:ext cx="357190" cy="285752"/>
            </a:xfrm>
            <a:prstGeom prst="straightConnector1">
              <a:avLst/>
            </a:prstGeom>
            <a:grpFill/>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rot="5400000" flipH="1" flipV="1">
              <a:off x="5500694" y="6143644"/>
              <a:ext cx="285752" cy="285752"/>
            </a:xfrm>
            <a:prstGeom prst="straightConnector1">
              <a:avLst/>
            </a:prstGeom>
            <a:grpFill/>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rot="5400000" flipH="1" flipV="1">
              <a:off x="6572264" y="6215082"/>
              <a:ext cx="285752" cy="285752"/>
            </a:xfrm>
            <a:prstGeom prst="straightConnector1">
              <a:avLst/>
            </a:prstGeom>
            <a:grpFill/>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4" name="组合 27"/>
          <p:cNvGrpSpPr/>
          <p:nvPr/>
        </p:nvGrpSpPr>
        <p:grpSpPr>
          <a:xfrm>
            <a:off x="6738942" y="4357694"/>
            <a:ext cx="3357586" cy="1643074"/>
            <a:chOff x="5357818" y="4857760"/>
            <a:chExt cx="3357586" cy="1643074"/>
          </a:xfrm>
          <a:solidFill>
            <a:srgbClr val="CCECFF"/>
          </a:solidFill>
        </p:grpSpPr>
        <p:sp>
          <p:nvSpPr>
            <p:cNvPr id="23" name="等腰三角形 22"/>
            <p:cNvSpPr/>
            <p:nvPr/>
          </p:nvSpPr>
          <p:spPr>
            <a:xfrm>
              <a:off x="5357818" y="5214950"/>
              <a:ext cx="1571636" cy="1285884"/>
            </a:xfrm>
            <a:prstGeom prst="triangl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4" name="椭圆 23"/>
            <p:cNvSpPr/>
            <p:nvPr/>
          </p:nvSpPr>
          <p:spPr>
            <a:xfrm>
              <a:off x="6429388" y="4857760"/>
              <a:ext cx="1500198" cy="1571612"/>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5" name="流程图: 决策 24"/>
            <p:cNvSpPr/>
            <p:nvPr/>
          </p:nvSpPr>
          <p:spPr>
            <a:xfrm>
              <a:off x="7429520" y="5429264"/>
              <a:ext cx="1285884" cy="1071570"/>
            </a:xfrm>
            <a:prstGeom prst="flowChartDecision">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9" name="右箭头 28"/>
          <p:cNvSpPr/>
          <p:nvPr/>
        </p:nvSpPr>
        <p:spPr>
          <a:xfrm rot="19335768">
            <a:off x="4090988" y="3905250"/>
            <a:ext cx="785812" cy="484188"/>
          </a:xfrm>
          <a:prstGeom prst="rightArrow">
            <a:avLst/>
          </a:prstGeom>
          <a:solidFill>
            <a:srgbClr val="FFBCAF"/>
          </a:solidFill>
          <a:ln>
            <a:solidFill>
              <a:srgbClr val="FFBCA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0" name="右箭头 29"/>
          <p:cNvSpPr/>
          <p:nvPr/>
        </p:nvSpPr>
        <p:spPr>
          <a:xfrm rot="2602978">
            <a:off x="7235826" y="3894139"/>
            <a:ext cx="785813" cy="485775"/>
          </a:xfrm>
          <a:prstGeom prst="rightArrow">
            <a:avLst/>
          </a:prstGeom>
          <a:solidFill>
            <a:srgbClr val="FFBCAF"/>
          </a:solidFill>
          <a:ln>
            <a:solidFill>
              <a:srgbClr val="FFBCA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0601" name="灯片编号占位符 30"/>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78B83691-83A2-4F5F-85E0-D35B381B146B}" type="slidenum">
              <a:rPr kumimoji="0" lang="en-US" altLang="zh-CN" sz="1400">
                <a:latin typeface="Arial" panose="020B0604020202020204" pitchFamily="34" charset="0"/>
                <a:ea typeface="宋体" panose="02010600030101010101" pitchFamily="2" charset="-122"/>
              </a:rPr>
              <a:pPr>
                <a:spcBef>
                  <a:spcPct val="0"/>
                </a:spcBef>
                <a:buClrTx/>
                <a:buSzTx/>
                <a:buFontTx/>
                <a:buNone/>
              </a:pPr>
              <a:t>76</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7845597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8" name="Rectangle 3"/>
          <p:cNvSpPr>
            <a:spLocks noGrp="1" noChangeArrowheads="1"/>
          </p:cNvSpPr>
          <p:nvPr>
            <p:ph type="title"/>
          </p:nvPr>
        </p:nvSpPr>
        <p:spPr/>
        <p:txBody>
          <a:bodyPr/>
          <a:lstStyle/>
          <a:p>
            <a:r>
              <a:rPr lang="zh-CN" altLang="en-US"/>
              <a:t>为何需要分层？</a:t>
            </a:r>
            <a:endParaRPr lang="en-US" altLang="zh-CN"/>
          </a:p>
        </p:txBody>
      </p:sp>
      <p:sp>
        <p:nvSpPr>
          <p:cNvPr id="221188" name="Rectangle 4"/>
          <p:cNvSpPr>
            <a:spLocks noGrp="1" noChangeArrowheads="1"/>
          </p:cNvSpPr>
          <p:nvPr>
            <p:ph type="body" idx="1"/>
          </p:nvPr>
        </p:nvSpPr>
        <p:spPr>
          <a:xfrm>
            <a:off x="2009775" y="4073797"/>
            <a:ext cx="8229600" cy="2595563"/>
          </a:xfrm>
        </p:spPr>
        <p:txBody>
          <a:bodyPr/>
          <a:lstStyle/>
          <a:p>
            <a:r>
              <a:rPr lang="zh-CN" altLang="en-US" sz="2400"/>
              <a:t>新的应用需要支持现有的所有传输媒质</a:t>
            </a:r>
            <a:endParaRPr lang="en-US" altLang="zh-CN" sz="2400"/>
          </a:p>
          <a:p>
            <a:pPr lvl="1"/>
            <a:r>
              <a:rPr lang="zh-CN" altLang="en-US" sz="2000"/>
              <a:t>增加一个新的应用需要</a:t>
            </a:r>
            <a:r>
              <a:rPr lang="en-US" altLang="zh-CN" sz="2000"/>
              <a:t>O(m)</a:t>
            </a:r>
            <a:r>
              <a:rPr lang="zh-CN" altLang="en-US" sz="2000"/>
              <a:t>次工作</a:t>
            </a:r>
            <a:r>
              <a:rPr lang="en-US" altLang="zh-CN" sz="2000"/>
              <a:t>, m = </a:t>
            </a:r>
            <a:r>
              <a:rPr lang="zh-CN" altLang="en-US" sz="2000"/>
              <a:t>传输媒质的数量</a:t>
            </a:r>
            <a:endParaRPr lang="en-US" altLang="zh-CN" sz="2000"/>
          </a:p>
          <a:p>
            <a:r>
              <a:rPr lang="zh-CN" altLang="en-US" sz="2400"/>
              <a:t>新的传输媒质需要对现有的所有应用进行修改</a:t>
            </a:r>
            <a:endParaRPr lang="en-US" altLang="zh-CN" sz="2400"/>
          </a:p>
          <a:p>
            <a:pPr lvl="1"/>
            <a:r>
              <a:rPr lang="zh-CN" altLang="en-US" sz="2000"/>
              <a:t>增加一种新的传输媒质需要</a:t>
            </a:r>
            <a:r>
              <a:rPr lang="en-US" altLang="zh-CN" sz="2000"/>
              <a:t>O(a)</a:t>
            </a:r>
            <a:r>
              <a:rPr lang="zh-CN" altLang="en-US" sz="2000"/>
              <a:t>次工作</a:t>
            </a:r>
            <a:r>
              <a:rPr lang="en-US" altLang="zh-CN" sz="2000"/>
              <a:t>, a = </a:t>
            </a:r>
            <a:r>
              <a:rPr lang="zh-CN" altLang="en-US" sz="2000"/>
              <a:t>应用的数量</a:t>
            </a:r>
            <a:endParaRPr lang="en-US" altLang="zh-CN" sz="2000"/>
          </a:p>
          <a:p>
            <a:r>
              <a:rPr lang="zh-CN" altLang="en-US" sz="2400"/>
              <a:t>整个系统需要</a:t>
            </a:r>
            <a:r>
              <a:rPr lang="en-US" altLang="zh-CN" sz="2400"/>
              <a:t>O(ma)</a:t>
            </a:r>
            <a:r>
              <a:rPr lang="zh-CN" altLang="en-US" sz="2400"/>
              <a:t>次工作</a:t>
            </a:r>
            <a:r>
              <a:rPr lang="en-US" altLang="zh-CN" sz="2400"/>
              <a:t> </a:t>
            </a:r>
            <a:r>
              <a:rPr lang="en-US" altLang="zh-CN" sz="2400">
                <a:sym typeface="Symbol" panose="05050102010706020507" pitchFamily="18" charset="2"/>
              </a:rPr>
              <a:t> </a:t>
            </a:r>
            <a:r>
              <a:rPr lang="zh-CN" altLang="en-US" sz="2400">
                <a:sym typeface="Symbol" panose="05050102010706020507" pitchFamily="18" charset="2"/>
              </a:rPr>
              <a:t>工作繁杂，工作量大</a:t>
            </a:r>
            <a:r>
              <a:rPr lang="en-US" altLang="zh-CN" sz="2400">
                <a:sym typeface="Symbol" panose="05050102010706020507" pitchFamily="18" charset="2"/>
              </a:rPr>
              <a:t> </a:t>
            </a:r>
          </a:p>
        </p:txBody>
      </p:sp>
      <p:sp>
        <p:nvSpPr>
          <p:cNvPr id="111620" name="Rectangle 2"/>
          <p:cNvSpPr>
            <a:spLocks noChangeArrowheads="1"/>
          </p:cNvSpPr>
          <p:nvPr/>
        </p:nvSpPr>
        <p:spPr bwMode="auto">
          <a:xfrm>
            <a:off x="6429375" y="1968771"/>
            <a:ext cx="838200" cy="457200"/>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1621" name="Rectangle 5"/>
          <p:cNvSpPr>
            <a:spLocks noChangeArrowheads="1"/>
          </p:cNvSpPr>
          <p:nvPr/>
        </p:nvSpPr>
        <p:spPr bwMode="auto">
          <a:xfrm>
            <a:off x="4371975" y="1968771"/>
            <a:ext cx="909638" cy="457200"/>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1622" name="Rectangle 6"/>
          <p:cNvSpPr>
            <a:spLocks noChangeArrowheads="1"/>
          </p:cNvSpPr>
          <p:nvPr/>
        </p:nvSpPr>
        <p:spPr bwMode="auto">
          <a:xfrm>
            <a:off x="5514975" y="1968771"/>
            <a:ext cx="685800" cy="457200"/>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1623" name="Text Box 7"/>
          <p:cNvSpPr txBox="1">
            <a:spLocks noChangeArrowheads="1"/>
          </p:cNvSpPr>
          <p:nvPr/>
        </p:nvSpPr>
        <p:spPr bwMode="auto">
          <a:xfrm>
            <a:off x="4371975" y="2044972"/>
            <a:ext cx="960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SMTP </a:t>
            </a:r>
          </a:p>
        </p:txBody>
      </p:sp>
      <p:sp>
        <p:nvSpPr>
          <p:cNvPr id="111624" name="Text Box 8"/>
          <p:cNvSpPr txBox="1">
            <a:spLocks noChangeArrowheads="1"/>
          </p:cNvSpPr>
          <p:nvPr/>
        </p:nvSpPr>
        <p:spPr bwMode="auto">
          <a:xfrm>
            <a:off x="5514976" y="2029097"/>
            <a:ext cx="708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SSH</a:t>
            </a:r>
          </a:p>
        </p:txBody>
      </p:sp>
      <p:sp>
        <p:nvSpPr>
          <p:cNvPr id="111625" name="Text Box 9"/>
          <p:cNvSpPr txBox="1">
            <a:spLocks noChangeArrowheads="1"/>
          </p:cNvSpPr>
          <p:nvPr/>
        </p:nvSpPr>
        <p:spPr bwMode="auto">
          <a:xfrm>
            <a:off x="6497639" y="2029096"/>
            <a:ext cx="669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FTP</a:t>
            </a:r>
          </a:p>
        </p:txBody>
      </p:sp>
      <p:grpSp>
        <p:nvGrpSpPr>
          <p:cNvPr id="2" name="Group 10"/>
          <p:cNvGrpSpPr>
            <a:grpSpLocks/>
          </p:cNvGrpSpPr>
          <p:nvPr/>
        </p:nvGrpSpPr>
        <p:grpSpPr bwMode="auto">
          <a:xfrm>
            <a:off x="7496175" y="2959371"/>
            <a:ext cx="1066800" cy="762000"/>
            <a:chOff x="3456" y="2400"/>
            <a:chExt cx="672" cy="480"/>
          </a:xfrm>
        </p:grpSpPr>
        <p:sp>
          <p:nvSpPr>
            <p:cNvPr id="111652" name="Rectangle 11"/>
            <p:cNvSpPr>
              <a:spLocks noChangeArrowheads="1"/>
            </p:cNvSpPr>
            <p:nvPr/>
          </p:nvSpPr>
          <p:spPr bwMode="auto">
            <a:xfrm>
              <a:off x="3456" y="2400"/>
              <a:ext cx="672" cy="480"/>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1653" name="Text Box 12"/>
            <p:cNvSpPr txBox="1">
              <a:spLocks noChangeArrowheads="1"/>
            </p:cNvSpPr>
            <p:nvPr/>
          </p:nvSpPr>
          <p:spPr bwMode="auto">
            <a:xfrm>
              <a:off x="3494" y="2407"/>
              <a:ext cx="63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Packet</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radio</a:t>
              </a:r>
            </a:p>
          </p:txBody>
        </p:sp>
      </p:grpSp>
      <p:sp>
        <p:nvSpPr>
          <p:cNvPr id="111627" name="Rectangle 13"/>
          <p:cNvSpPr>
            <a:spLocks noChangeArrowheads="1"/>
          </p:cNvSpPr>
          <p:nvPr/>
        </p:nvSpPr>
        <p:spPr bwMode="auto">
          <a:xfrm>
            <a:off x="4829175" y="2959371"/>
            <a:ext cx="1143000" cy="762000"/>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1628" name="Text Box 14"/>
          <p:cNvSpPr txBox="1">
            <a:spLocks noChangeArrowheads="1"/>
          </p:cNvSpPr>
          <p:nvPr/>
        </p:nvSpPr>
        <p:spPr bwMode="auto">
          <a:xfrm>
            <a:off x="4889500" y="2970485"/>
            <a:ext cx="11128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Coaxial </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cable</a:t>
            </a:r>
          </a:p>
        </p:txBody>
      </p:sp>
      <p:sp>
        <p:nvSpPr>
          <p:cNvPr id="111629" name="Rectangle 15"/>
          <p:cNvSpPr>
            <a:spLocks noChangeArrowheads="1"/>
          </p:cNvSpPr>
          <p:nvPr/>
        </p:nvSpPr>
        <p:spPr bwMode="auto">
          <a:xfrm>
            <a:off x="6276975" y="2959371"/>
            <a:ext cx="990600" cy="762000"/>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1630" name="Text Box 16"/>
          <p:cNvSpPr txBox="1">
            <a:spLocks noChangeArrowheads="1"/>
          </p:cNvSpPr>
          <p:nvPr/>
        </p:nvSpPr>
        <p:spPr bwMode="auto">
          <a:xfrm>
            <a:off x="6337300" y="2970485"/>
            <a:ext cx="7699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Fiber</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optic</a:t>
            </a:r>
          </a:p>
        </p:txBody>
      </p:sp>
      <p:sp>
        <p:nvSpPr>
          <p:cNvPr id="111631" name="Line 17"/>
          <p:cNvSpPr>
            <a:spLocks noChangeShapeType="1"/>
          </p:cNvSpPr>
          <p:nvPr/>
        </p:nvSpPr>
        <p:spPr bwMode="auto">
          <a:xfrm>
            <a:off x="4448175" y="2730771"/>
            <a:ext cx="4038600"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4" name="Text Box 18"/>
          <p:cNvSpPr txBox="1">
            <a:spLocks noChangeArrowheads="1"/>
          </p:cNvSpPr>
          <p:nvPr/>
        </p:nvSpPr>
        <p:spPr bwMode="auto">
          <a:xfrm>
            <a:off x="2424113" y="2056084"/>
            <a:ext cx="1211262" cy="400050"/>
          </a:xfrm>
          <a:prstGeom prst="rect">
            <a:avLst/>
          </a:prstGeom>
          <a:noFill/>
          <a:ln w="19050">
            <a:noFill/>
            <a:miter lim="800000"/>
            <a:headEnd/>
            <a:tailEnd/>
          </a:ln>
        </p:spPr>
        <p:txBody>
          <a:bodyPr wrap="none" lIns="91430" tIns="45716" rIns="91430" bIns="45716">
            <a:spAutoFit/>
          </a:bodyPr>
          <a:lstStyle/>
          <a:p>
            <a:pPr eaLnBrk="1" hangingPunct="1">
              <a:defRPr/>
            </a:pPr>
            <a:r>
              <a:rPr lang="zh-CN" altLang="en-US" sz="2000" dirty="0">
                <a:latin typeface="+mn-ea"/>
                <a:ea typeface="+mn-ea"/>
              </a:rPr>
              <a:t>应用程序</a:t>
            </a:r>
            <a:endParaRPr lang="en-US" altLang="zh-CN" sz="2000" dirty="0">
              <a:latin typeface="+mn-ea"/>
              <a:ea typeface="+mn-ea"/>
            </a:endParaRPr>
          </a:p>
        </p:txBody>
      </p:sp>
      <p:sp>
        <p:nvSpPr>
          <p:cNvPr id="14355" name="Text Box 19"/>
          <p:cNvSpPr txBox="1">
            <a:spLocks noChangeArrowheads="1"/>
          </p:cNvSpPr>
          <p:nvPr/>
        </p:nvSpPr>
        <p:spPr bwMode="auto">
          <a:xfrm>
            <a:off x="2451101" y="3035571"/>
            <a:ext cx="1211263" cy="400050"/>
          </a:xfrm>
          <a:prstGeom prst="rect">
            <a:avLst/>
          </a:prstGeom>
          <a:noFill/>
          <a:ln w="19050">
            <a:noFill/>
            <a:miter lim="800000"/>
            <a:headEnd/>
            <a:tailEnd/>
          </a:ln>
        </p:spPr>
        <p:txBody>
          <a:bodyPr wrap="none" lIns="91430" tIns="45716" rIns="91430" bIns="45716">
            <a:spAutoFit/>
          </a:bodyPr>
          <a:lstStyle/>
          <a:p>
            <a:pPr eaLnBrk="1" hangingPunct="1">
              <a:defRPr/>
            </a:pPr>
            <a:r>
              <a:rPr lang="zh-CN" altLang="en-US" sz="2000" dirty="0">
                <a:latin typeface="+mn-ea"/>
                <a:ea typeface="+mn-ea"/>
              </a:rPr>
              <a:t>传输媒质</a:t>
            </a:r>
            <a:endParaRPr lang="en-US" altLang="zh-CN" sz="2000" dirty="0">
              <a:latin typeface="+mn-ea"/>
              <a:ea typeface="+mn-ea"/>
            </a:endParaRPr>
          </a:p>
        </p:txBody>
      </p:sp>
      <p:cxnSp>
        <p:nvCxnSpPr>
          <p:cNvPr id="111634" name="AutoShape 20"/>
          <p:cNvCxnSpPr>
            <a:cxnSpLocks noChangeShapeType="1"/>
            <a:stCxn id="111623" idx="2"/>
            <a:endCxn id="111628" idx="0"/>
          </p:cNvCxnSpPr>
          <p:nvPr/>
        </p:nvCxnSpPr>
        <p:spPr bwMode="auto">
          <a:xfrm rot="16200000" flipH="1">
            <a:off x="4885532" y="2409303"/>
            <a:ext cx="528638" cy="593725"/>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1635" name="AutoShape 21"/>
          <p:cNvCxnSpPr>
            <a:cxnSpLocks noChangeShapeType="1"/>
            <a:stCxn id="111623" idx="2"/>
            <a:endCxn id="111629" idx="0"/>
          </p:cNvCxnSpPr>
          <p:nvPr/>
        </p:nvCxnSpPr>
        <p:spPr bwMode="auto">
          <a:xfrm>
            <a:off x="4852989" y="2441846"/>
            <a:ext cx="1919287" cy="50800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1636" name="AutoShape 22"/>
          <p:cNvCxnSpPr>
            <a:cxnSpLocks noChangeShapeType="1"/>
            <a:stCxn id="111624" idx="2"/>
            <a:endCxn id="111627" idx="0"/>
          </p:cNvCxnSpPr>
          <p:nvPr/>
        </p:nvCxnSpPr>
        <p:spPr bwMode="auto">
          <a:xfrm flipH="1">
            <a:off x="5400676" y="2425972"/>
            <a:ext cx="468313" cy="523875"/>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1637" name="AutoShape 23"/>
          <p:cNvCxnSpPr>
            <a:cxnSpLocks noChangeShapeType="1"/>
            <a:stCxn id="111622" idx="2"/>
            <a:endCxn id="111629" idx="0"/>
          </p:cNvCxnSpPr>
          <p:nvPr/>
        </p:nvCxnSpPr>
        <p:spPr bwMode="auto">
          <a:xfrm>
            <a:off x="5857875" y="2435496"/>
            <a:ext cx="914400" cy="51435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1638" name="AutoShape 24"/>
          <p:cNvCxnSpPr>
            <a:cxnSpLocks noChangeShapeType="1"/>
            <a:stCxn id="111620" idx="2"/>
            <a:endCxn id="111627" idx="0"/>
          </p:cNvCxnSpPr>
          <p:nvPr/>
        </p:nvCxnSpPr>
        <p:spPr bwMode="auto">
          <a:xfrm flipH="1">
            <a:off x="5400675" y="2435496"/>
            <a:ext cx="1447800" cy="51435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1639" name="AutoShape 25"/>
          <p:cNvCxnSpPr>
            <a:cxnSpLocks noChangeShapeType="1"/>
            <a:stCxn id="111620" idx="2"/>
            <a:endCxn id="111629" idx="0"/>
          </p:cNvCxnSpPr>
          <p:nvPr/>
        </p:nvCxnSpPr>
        <p:spPr bwMode="auto">
          <a:xfrm flipH="1">
            <a:off x="6772275" y="2435496"/>
            <a:ext cx="76200" cy="51435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3" name="Group 26"/>
          <p:cNvGrpSpPr>
            <a:grpSpLocks/>
          </p:cNvGrpSpPr>
          <p:nvPr/>
        </p:nvGrpSpPr>
        <p:grpSpPr bwMode="auto">
          <a:xfrm>
            <a:off x="7496176" y="1968771"/>
            <a:ext cx="849313" cy="457200"/>
            <a:chOff x="3456" y="1776"/>
            <a:chExt cx="535" cy="288"/>
          </a:xfrm>
        </p:grpSpPr>
        <p:sp>
          <p:nvSpPr>
            <p:cNvPr id="111650" name="Rectangle 27"/>
            <p:cNvSpPr>
              <a:spLocks noChangeArrowheads="1"/>
            </p:cNvSpPr>
            <p:nvPr/>
          </p:nvSpPr>
          <p:spPr bwMode="auto">
            <a:xfrm>
              <a:off x="3463" y="1776"/>
              <a:ext cx="528" cy="288"/>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1651" name="Text Box 28"/>
            <p:cNvSpPr txBox="1">
              <a:spLocks noChangeArrowheads="1"/>
            </p:cNvSpPr>
            <p:nvPr/>
          </p:nvSpPr>
          <p:spPr bwMode="auto">
            <a:xfrm>
              <a:off x="3456" y="1814"/>
              <a:ext cx="5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HTTP</a:t>
              </a:r>
            </a:p>
          </p:txBody>
        </p:sp>
      </p:grpSp>
      <p:grpSp>
        <p:nvGrpSpPr>
          <p:cNvPr id="4" name="Group 29"/>
          <p:cNvGrpSpPr>
            <a:grpSpLocks/>
          </p:cNvGrpSpPr>
          <p:nvPr/>
        </p:nvGrpSpPr>
        <p:grpSpPr bwMode="auto">
          <a:xfrm>
            <a:off x="4829175" y="2435496"/>
            <a:ext cx="3200400" cy="514350"/>
            <a:chOff x="1776" y="2070"/>
            <a:chExt cx="2016" cy="324"/>
          </a:xfrm>
        </p:grpSpPr>
        <p:cxnSp>
          <p:nvCxnSpPr>
            <p:cNvPr id="111646" name="AutoShape 30"/>
            <p:cNvCxnSpPr>
              <a:cxnSpLocks noChangeShapeType="1"/>
            </p:cNvCxnSpPr>
            <p:nvPr/>
          </p:nvCxnSpPr>
          <p:spPr bwMode="auto">
            <a:xfrm>
              <a:off x="1776" y="2070"/>
              <a:ext cx="2016" cy="324"/>
            </a:xfrm>
            <a:prstGeom prst="straightConnector1">
              <a:avLst/>
            </a:prstGeom>
            <a:noFill/>
            <a:ln w="25400">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111647" name="AutoShape 31"/>
            <p:cNvCxnSpPr>
              <a:cxnSpLocks noChangeShapeType="1"/>
            </p:cNvCxnSpPr>
            <p:nvPr/>
          </p:nvCxnSpPr>
          <p:spPr bwMode="auto">
            <a:xfrm>
              <a:off x="2424" y="2070"/>
              <a:ext cx="1368" cy="324"/>
            </a:xfrm>
            <a:prstGeom prst="straightConnector1">
              <a:avLst/>
            </a:prstGeom>
            <a:noFill/>
            <a:ln w="25400">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111648" name="AutoShape 32"/>
            <p:cNvCxnSpPr>
              <a:cxnSpLocks noChangeShapeType="1"/>
            </p:cNvCxnSpPr>
            <p:nvPr/>
          </p:nvCxnSpPr>
          <p:spPr bwMode="auto">
            <a:xfrm>
              <a:off x="3048" y="2070"/>
              <a:ext cx="744" cy="324"/>
            </a:xfrm>
            <a:prstGeom prst="straightConnector1">
              <a:avLst/>
            </a:prstGeom>
            <a:noFill/>
            <a:ln w="25400">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111649" name="AutoShape 33"/>
            <p:cNvCxnSpPr>
              <a:cxnSpLocks noChangeShapeType="1"/>
            </p:cNvCxnSpPr>
            <p:nvPr/>
          </p:nvCxnSpPr>
          <p:spPr bwMode="auto">
            <a:xfrm>
              <a:off x="3727" y="2070"/>
              <a:ext cx="65" cy="324"/>
            </a:xfrm>
            <a:prstGeom prst="straightConnector1">
              <a:avLst/>
            </a:prstGeom>
            <a:noFill/>
            <a:ln w="25400">
              <a:solidFill>
                <a:schemeClr val="accent1"/>
              </a:solidFill>
              <a:round/>
              <a:headEnd/>
              <a:tailEnd type="triangle" w="med" len="med"/>
            </a:ln>
            <a:extLst>
              <a:ext uri="{909E8E84-426E-40DD-AFC4-6F175D3DCCD1}">
                <a14:hiddenFill xmlns:a14="http://schemas.microsoft.com/office/drawing/2010/main">
                  <a:noFill/>
                </a14:hiddenFill>
              </a:ext>
            </a:extLst>
          </p:spPr>
        </p:cxnSp>
      </p:grpSp>
      <p:grpSp>
        <p:nvGrpSpPr>
          <p:cNvPr id="5" name="Group 34"/>
          <p:cNvGrpSpPr>
            <a:grpSpLocks/>
          </p:cNvGrpSpPr>
          <p:nvPr/>
        </p:nvGrpSpPr>
        <p:grpSpPr bwMode="auto">
          <a:xfrm>
            <a:off x="5400676" y="2425972"/>
            <a:ext cx="2525713" cy="523875"/>
            <a:chOff x="2136" y="2064"/>
            <a:chExt cx="1591" cy="330"/>
          </a:xfrm>
        </p:grpSpPr>
        <p:cxnSp>
          <p:nvCxnSpPr>
            <p:cNvPr id="111644" name="AutoShape 35"/>
            <p:cNvCxnSpPr>
              <a:cxnSpLocks noChangeShapeType="1"/>
            </p:cNvCxnSpPr>
            <p:nvPr/>
          </p:nvCxnSpPr>
          <p:spPr bwMode="auto">
            <a:xfrm flipH="1">
              <a:off x="2136" y="2064"/>
              <a:ext cx="1548" cy="330"/>
            </a:xfrm>
            <a:prstGeom prst="straightConnector1">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1645" name="AutoShape 36"/>
            <p:cNvCxnSpPr>
              <a:cxnSpLocks noChangeShapeType="1"/>
            </p:cNvCxnSpPr>
            <p:nvPr/>
          </p:nvCxnSpPr>
          <p:spPr bwMode="auto">
            <a:xfrm flipH="1">
              <a:off x="3000" y="2070"/>
              <a:ext cx="727" cy="324"/>
            </a:xfrm>
            <a:prstGeom prst="straightConnector1">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cxnSp>
      </p:grpSp>
      <p:sp>
        <p:nvSpPr>
          <p:cNvPr id="111643" name="灯片编号占位符 3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3A8760CE-C235-4493-8B3D-184B37CF0237}" type="slidenum">
              <a:rPr kumimoji="0" lang="en-US" altLang="zh-CN" sz="1400">
                <a:latin typeface="Arial" panose="020B0604020202020204" pitchFamily="34" charset="0"/>
                <a:ea typeface="宋体" panose="02010600030101010101" pitchFamily="2" charset="-122"/>
              </a:rPr>
              <a:pPr>
                <a:spcBef>
                  <a:spcPct val="0"/>
                </a:spcBef>
                <a:buClrTx/>
                <a:buSzTx/>
                <a:buFontTx/>
                <a:buNone/>
              </a:pPr>
              <a:t>77</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4192278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1188">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221188">
                                            <p:txEl>
                                              <p:pRg st="1" end="1"/>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221188">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221188">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211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8"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defTabSz="915988"/>
            <a:r>
              <a:rPr lang="zh-CN" altLang="en-US"/>
              <a:t>为何需要分层？</a:t>
            </a:r>
            <a:endParaRPr lang="en-US" altLang="zh-CN">
              <a:ea typeface="宋体" panose="02010600030101010101" pitchFamily="2" charset="-122"/>
            </a:endParaRPr>
          </a:p>
        </p:txBody>
      </p:sp>
      <p:sp>
        <p:nvSpPr>
          <p:cNvPr id="15365" name="Rectangle 3"/>
          <p:cNvSpPr>
            <a:spLocks noGrp="1" noChangeArrowheads="1"/>
          </p:cNvSpPr>
          <p:nvPr>
            <p:ph type="body" idx="1"/>
          </p:nvPr>
        </p:nvSpPr>
        <p:spPr>
          <a:xfrm>
            <a:off x="1055440" y="1484784"/>
            <a:ext cx="9289032" cy="1785937"/>
          </a:xfrm>
        </p:spPr>
        <p:txBody>
          <a:bodyPr/>
          <a:lstStyle/>
          <a:p>
            <a:pPr defTabSz="915988">
              <a:lnSpc>
                <a:spcPct val="90000"/>
              </a:lnSpc>
              <a:defRPr/>
            </a:pPr>
            <a:r>
              <a:rPr lang="zh-CN" altLang="en-US" sz="2800" dirty="0">
                <a:latin typeface="+mn-ea"/>
              </a:rPr>
              <a:t>解决方法</a:t>
            </a:r>
            <a:r>
              <a:rPr lang="en-US" altLang="zh-CN" sz="2800" dirty="0">
                <a:latin typeface="+mn-ea"/>
              </a:rPr>
              <a:t>: </a:t>
            </a:r>
            <a:r>
              <a:rPr lang="zh-CN" altLang="en-US" sz="2800" dirty="0">
                <a:latin typeface="+mn-ea"/>
              </a:rPr>
              <a:t>增加一个中间层提供各种不同网络技术的抽象</a:t>
            </a:r>
            <a:endParaRPr lang="en-US" altLang="zh-CN" sz="2800" dirty="0">
              <a:latin typeface="+mn-ea"/>
            </a:endParaRPr>
          </a:p>
          <a:p>
            <a:pPr marL="744538" lvl="1" indent="-287338" defTabSz="915988">
              <a:lnSpc>
                <a:spcPct val="90000"/>
              </a:lnSpc>
              <a:defRPr/>
            </a:pPr>
            <a:r>
              <a:rPr lang="zh-CN" altLang="en-US" sz="2400" dirty="0">
                <a:latin typeface="+mn-ea"/>
              </a:rPr>
              <a:t>增加应用或传输媒质需要</a:t>
            </a:r>
            <a:r>
              <a:rPr lang="en-US" altLang="zh-CN" sz="2400" dirty="0">
                <a:latin typeface="+mn-ea"/>
              </a:rPr>
              <a:t>O(1)</a:t>
            </a:r>
            <a:r>
              <a:rPr lang="zh-CN" altLang="en-US" sz="2400" dirty="0">
                <a:latin typeface="+mn-ea"/>
              </a:rPr>
              <a:t>次工作</a:t>
            </a:r>
            <a:endParaRPr lang="en-US" altLang="zh-CN" sz="2400" dirty="0">
              <a:latin typeface="+mn-ea"/>
            </a:endParaRPr>
          </a:p>
          <a:p>
            <a:pPr marL="744538" lvl="1" indent="-287338" defTabSz="915988">
              <a:lnSpc>
                <a:spcPct val="90000"/>
              </a:lnSpc>
              <a:defRPr/>
            </a:pPr>
            <a:r>
              <a:rPr lang="zh-CN" altLang="en-US" sz="2400" dirty="0">
                <a:latin typeface="+mn-ea"/>
              </a:rPr>
              <a:t>增加中间层次是计算机科学领域的一种常用技术</a:t>
            </a:r>
            <a:endParaRPr lang="en-US" altLang="zh-CN" sz="2400" dirty="0">
              <a:latin typeface="+mn-ea"/>
            </a:endParaRPr>
          </a:p>
        </p:txBody>
      </p:sp>
      <p:sp>
        <p:nvSpPr>
          <p:cNvPr id="112644" name="Rectangle 4"/>
          <p:cNvSpPr>
            <a:spLocks noChangeArrowheads="1"/>
          </p:cNvSpPr>
          <p:nvPr/>
        </p:nvSpPr>
        <p:spPr bwMode="auto">
          <a:xfrm>
            <a:off x="5641726" y="3591395"/>
            <a:ext cx="838200" cy="457200"/>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2645" name="Rectangle 5"/>
          <p:cNvSpPr>
            <a:spLocks noChangeArrowheads="1"/>
          </p:cNvSpPr>
          <p:nvPr/>
        </p:nvSpPr>
        <p:spPr bwMode="auto">
          <a:xfrm>
            <a:off x="3584326" y="3591395"/>
            <a:ext cx="914400" cy="457200"/>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2646" name="Rectangle 6"/>
          <p:cNvSpPr>
            <a:spLocks noChangeArrowheads="1"/>
          </p:cNvSpPr>
          <p:nvPr/>
        </p:nvSpPr>
        <p:spPr bwMode="auto">
          <a:xfrm>
            <a:off x="4727326" y="3591395"/>
            <a:ext cx="685800" cy="457200"/>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2647" name="Text Box 7"/>
          <p:cNvSpPr txBox="1">
            <a:spLocks noChangeArrowheads="1"/>
          </p:cNvSpPr>
          <p:nvPr/>
        </p:nvSpPr>
        <p:spPr bwMode="auto">
          <a:xfrm>
            <a:off x="3573215" y="3667596"/>
            <a:ext cx="960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SMTP </a:t>
            </a:r>
          </a:p>
        </p:txBody>
      </p:sp>
      <p:sp>
        <p:nvSpPr>
          <p:cNvPr id="112648" name="Text Box 8"/>
          <p:cNvSpPr txBox="1">
            <a:spLocks noChangeArrowheads="1"/>
          </p:cNvSpPr>
          <p:nvPr/>
        </p:nvSpPr>
        <p:spPr bwMode="auto">
          <a:xfrm>
            <a:off x="4727327" y="3651721"/>
            <a:ext cx="708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SSH</a:t>
            </a:r>
          </a:p>
        </p:txBody>
      </p:sp>
      <p:sp>
        <p:nvSpPr>
          <p:cNvPr id="112649" name="Text Box 9"/>
          <p:cNvSpPr txBox="1">
            <a:spLocks noChangeArrowheads="1"/>
          </p:cNvSpPr>
          <p:nvPr/>
        </p:nvSpPr>
        <p:spPr bwMode="auto">
          <a:xfrm>
            <a:off x="5709990" y="3651721"/>
            <a:ext cx="693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NFS</a:t>
            </a:r>
          </a:p>
        </p:txBody>
      </p:sp>
      <p:grpSp>
        <p:nvGrpSpPr>
          <p:cNvPr id="2" name="Group 10"/>
          <p:cNvGrpSpPr>
            <a:grpSpLocks/>
          </p:cNvGrpSpPr>
          <p:nvPr/>
        </p:nvGrpSpPr>
        <p:grpSpPr bwMode="auto">
          <a:xfrm>
            <a:off x="6708526" y="5359870"/>
            <a:ext cx="1066800" cy="762000"/>
            <a:chOff x="3456" y="2400"/>
            <a:chExt cx="672" cy="480"/>
          </a:xfrm>
        </p:grpSpPr>
        <p:sp>
          <p:nvSpPr>
            <p:cNvPr id="112672" name="Rectangle 11"/>
            <p:cNvSpPr>
              <a:spLocks noChangeArrowheads="1"/>
            </p:cNvSpPr>
            <p:nvPr/>
          </p:nvSpPr>
          <p:spPr bwMode="auto">
            <a:xfrm>
              <a:off x="3456" y="2400"/>
              <a:ext cx="672" cy="480"/>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2673" name="Text Box 12"/>
            <p:cNvSpPr txBox="1">
              <a:spLocks noChangeArrowheads="1"/>
            </p:cNvSpPr>
            <p:nvPr/>
          </p:nvSpPr>
          <p:spPr bwMode="auto">
            <a:xfrm>
              <a:off x="3494" y="2407"/>
              <a:ext cx="598"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802.11</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LAN</a:t>
              </a:r>
            </a:p>
          </p:txBody>
        </p:sp>
      </p:grpSp>
      <p:sp>
        <p:nvSpPr>
          <p:cNvPr id="112651" name="Rectangle 13"/>
          <p:cNvSpPr>
            <a:spLocks noChangeArrowheads="1"/>
          </p:cNvSpPr>
          <p:nvPr/>
        </p:nvSpPr>
        <p:spPr bwMode="auto">
          <a:xfrm>
            <a:off x="4041526" y="5359870"/>
            <a:ext cx="1143000" cy="762000"/>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2652" name="Text Box 14"/>
          <p:cNvSpPr txBox="1">
            <a:spLocks noChangeArrowheads="1"/>
          </p:cNvSpPr>
          <p:nvPr/>
        </p:nvSpPr>
        <p:spPr bwMode="auto">
          <a:xfrm>
            <a:off x="4101851" y="5370984"/>
            <a:ext cx="11128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Coaxial </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cable</a:t>
            </a:r>
          </a:p>
        </p:txBody>
      </p:sp>
      <p:sp>
        <p:nvSpPr>
          <p:cNvPr id="112653" name="Rectangle 15"/>
          <p:cNvSpPr>
            <a:spLocks noChangeArrowheads="1"/>
          </p:cNvSpPr>
          <p:nvPr/>
        </p:nvSpPr>
        <p:spPr bwMode="auto">
          <a:xfrm>
            <a:off x="5489326" y="5359870"/>
            <a:ext cx="990600" cy="762000"/>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2654" name="Text Box 16"/>
          <p:cNvSpPr txBox="1">
            <a:spLocks noChangeArrowheads="1"/>
          </p:cNvSpPr>
          <p:nvPr/>
        </p:nvSpPr>
        <p:spPr bwMode="auto">
          <a:xfrm>
            <a:off x="5549651" y="5370984"/>
            <a:ext cx="7699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Fiber</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optic</a:t>
            </a:r>
          </a:p>
        </p:txBody>
      </p:sp>
      <p:sp>
        <p:nvSpPr>
          <p:cNvPr id="112655" name="Line 17"/>
          <p:cNvSpPr>
            <a:spLocks noChangeShapeType="1"/>
          </p:cNvSpPr>
          <p:nvPr/>
        </p:nvSpPr>
        <p:spPr bwMode="auto">
          <a:xfrm flipV="1">
            <a:off x="3355726" y="4369271"/>
            <a:ext cx="4343400" cy="15875"/>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56" name="Text Box 18"/>
          <p:cNvSpPr txBox="1">
            <a:spLocks noChangeArrowheads="1"/>
          </p:cNvSpPr>
          <p:nvPr/>
        </p:nvSpPr>
        <p:spPr bwMode="auto">
          <a:xfrm>
            <a:off x="1690439" y="3627908"/>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应用</a:t>
            </a:r>
            <a:endParaRPr kumimoji="0" lang="en-US" altLang="zh-CN" sz="2000" b="1">
              <a:latin typeface="Arial" panose="020B0604020202020204" pitchFamily="34" charset="0"/>
              <a:ea typeface="宋体" panose="02010600030101010101" pitchFamily="2" charset="-122"/>
            </a:endParaRPr>
          </a:p>
        </p:txBody>
      </p:sp>
      <p:sp>
        <p:nvSpPr>
          <p:cNvPr id="112657" name="Text Box 19"/>
          <p:cNvSpPr txBox="1">
            <a:spLocks noChangeArrowheads="1"/>
          </p:cNvSpPr>
          <p:nvPr/>
        </p:nvSpPr>
        <p:spPr bwMode="auto">
          <a:xfrm>
            <a:off x="1663452" y="5436070"/>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传输媒介</a:t>
            </a:r>
            <a:endParaRPr kumimoji="0" lang="en-US" altLang="zh-CN" sz="2000" b="1">
              <a:latin typeface="Arial" panose="020B0604020202020204" pitchFamily="34" charset="0"/>
              <a:ea typeface="宋体" panose="02010600030101010101" pitchFamily="2" charset="-122"/>
            </a:endParaRPr>
          </a:p>
        </p:txBody>
      </p:sp>
      <p:grpSp>
        <p:nvGrpSpPr>
          <p:cNvPr id="3" name="Group 20"/>
          <p:cNvGrpSpPr>
            <a:grpSpLocks/>
          </p:cNvGrpSpPr>
          <p:nvPr/>
        </p:nvGrpSpPr>
        <p:grpSpPr bwMode="auto">
          <a:xfrm>
            <a:off x="6708527" y="3591395"/>
            <a:ext cx="849313" cy="457200"/>
            <a:chOff x="3456" y="1776"/>
            <a:chExt cx="535" cy="288"/>
          </a:xfrm>
        </p:grpSpPr>
        <p:sp>
          <p:nvSpPr>
            <p:cNvPr id="112670" name="Rectangle 21"/>
            <p:cNvSpPr>
              <a:spLocks noChangeArrowheads="1"/>
            </p:cNvSpPr>
            <p:nvPr/>
          </p:nvSpPr>
          <p:spPr bwMode="auto">
            <a:xfrm>
              <a:off x="3463" y="1776"/>
              <a:ext cx="528" cy="288"/>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2671" name="Text Box 22"/>
            <p:cNvSpPr txBox="1">
              <a:spLocks noChangeArrowheads="1"/>
            </p:cNvSpPr>
            <p:nvPr/>
          </p:nvSpPr>
          <p:spPr bwMode="auto">
            <a:xfrm>
              <a:off x="3456" y="1814"/>
              <a:ext cx="5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HTTP</a:t>
              </a:r>
            </a:p>
          </p:txBody>
        </p:sp>
      </p:grpSp>
      <p:sp>
        <p:nvSpPr>
          <p:cNvPr id="112659" name="Rectangle 23"/>
          <p:cNvSpPr>
            <a:spLocks noChangeArrowheads="1"/>
          </p:cNvSpPr>
          <p:nvPr/>
        </p:nvSpPr>
        <p:spPr bwMode="auto">
          <a:xfrm>
            <a:off x="4727326" y="4613745"/>
            <a:ext cx="1447800" cy="228600"/>
          </a:xfrm>
          <a:prstGeom prst="rect">
            <a:avLst/>
          </a:prstGeom>
          <a:solidFill>
            <a:srgbClr val="EAEAEA"/>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12660" name="Line 24"/>
          <p:cNvSpPr>
            <a:spLocks noChangeShapeType="1"/>
          </p:cNvSpPr>
          <p:nvPr/>
        </p:nvSpPr>
        <p:spPr bwMode="auto">
          <a:xfrm flipV="1">
            <a:off x="3355726" y="5055071"/>
            <a:ext cx="4343400" cy="15875"/>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61" name="Text Box 25"/>
          <p:cNvSpPr txBox="1">
            <a:spLocks noChangeArrowheads="1"/>
          </p:cNvSpPr>
          <p:nvPr/>
        </p:nvSpPr>
        <p:spPr bwMode="auto">
          <a:xfrm>
            <a:off x="1679327" y="4385145"/>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中间层次</a:t>
            </a:r>
            <a:endParaRPr kumimoji="0" lang="en-US" altLang="zh-CN" sz="2000" b="1">
              <a:latin typeface="Arial" panose="020B0604020202020204" pitchFamily="34" charset="0"/>
              <a:ea typeface="宋体" panose="02010600030101010101" pitchFamily="2" charset="-122"/>
            </a:endParaRPr>
          </a:p>
        </p:txBody>
      </p:sp>
      <p:cxnSp>
        <p:nvCxnSpPr>
          <p:cNvPr id="112662" name="AutoShape 26"/>
          <p:cNvCxnSpPr>
            <a:cxnSpLocks noChangeShapeType="1"/>
            <a:stCxn id="112645" idx="2"/>
            <a:endCxn id="112659" idx="0"/>
          </p:cNvCxnSpPr>
          <p:nvPr/>
        </p:nvCxnSpPr>
        <p:spPr bwMode="auto">
          <a:xfrm>
            <a:off x="4041526" y="4058121"/>
            <a:ext cx="1409700" cy="542925"/>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2663" name="AutoShape 27"/>
          <p:cNvCxnSpPr>
            <a:cxnSpLocks noChangeShapeType="1"/>
            <a:stCxn id="112646" idx="2"/>
            <a:endCxn id="112659" idx="0"/>
          </p:cNvCxnSpPr>
          <p:nvPr/>
        </p:nvCxnSpPr>
        <p:spPr bwMode="auto">
          <a:xfrm>
            <a:off x="5070226" y="4058121"/>
            <a:ext cx="381000" cy="542925"/>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2664" name="AutoShape 28"/>
          <p:cNvCxnSpPr>
            <a:cxnSpLocks noChangeShapeType="1"/>
            <a:stCxn id="112644" idx="2"/>
            <a:endCxn id="112659" idx="0"/>
          </p:cNvCxnSpPr>
          <p:nvPr/>
        </p:nvCxnSpPr>
        <p:spPr bwMode="auto">
          <a:xfrm flipH="1">
            <a:off x="5451226" y="4058121"/>
            <a:ext cx="609600" cy="542925"/>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2665" name="AutoShape 29"/>
          <p:cNvCxnSpPr>
            <a:cxnSpLocks noChangeShapeType="1"/>
            <a:stCxn id="112659" idx="2"/>
            <a:endCxn id="112651" idx="0"/>
          </p:cNvCxnSpPr>
          <p:nvPr/>
        </p:nvCxnSpPr>
        <p:spPr bwMode="auto">
          <a:xfrm flipH="1">
            <a:off x="4613026" y="4855045"/>
            <a:ext cx="838200" cy="49530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2666" name="AutoShape 30"/>
          <p:cNvCxnSpPr>
            <a:cxnSpLocks noChangeShapeType="1"/>
            <a:stCxn id="112659" idx="2"/>
            <a:endCxn id="112653" idx="0"/>
          </p:cNvCxnSpPr>
          <p:nvPr/>
        </p:nvCxnSpPr>
        <p:spPr bwMode="auto">
          <a:xfrm>
            <a:off x="5451226" y="4855045"/>
            <a:ext cx="533400" cy="49530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2239" name="AutoShape 31"/>
          <p:cNvCxnSpPr>
            <a:cxnSpLocks noChangeShapeType="1"/>
            <a:stCxn id="112670" idx="2"/>
            <a:endCxn id="112659" idx="0"/>
          </p:cNvCxnSpPr>
          <p:nvPr/>
        </p:nvCxnSpPr>
        <p:spPr bwMode="auto">
          <a:xfrm flipH="1">
            <a:off x="5451227" y="4058121"/>
            <a:ext cx="1687513" cy="542925"/>
          </a:xfrm>
          <a:prstGeom prst="straightConnector1">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22240" name="AutoShape 32"/>
          <p:cNvCxnSpPr>
            <a:cxnSpLocks noChangeShapeType="1"/>
            <a:stCxn id="112659" idx="2"/>
            <a:endCxn id="112672" idx="0"/>
          </p:cNvCxnSpPr>
          <p:nvPr/>
        </p:nvCxnSpPr>
        <p:spPr bwMode="auto">
          <a:xfrm>
            <a:off x="5457577" y="4862984"/>
            <a:ext cx="1793875" cy="496887"/>
          </a:xfrm>
          <a:prstGeom prst="straightConnector1">
            <a:avLst/>
          </a:prstGeom>
          <a:noFill/>
          <a:ln w="25400">
            <a:solidFill>
              <a:schemeClr val="accent1"/>
            </a:solidFill>
            <a:round/>
            <a:headEnd/>
            <a:tailEnd type="triangle" w="med" len="med"/>
          </a:ln>
          <a:extLst>
            <a:ext uri="{909E8E84-426E-40DD-AFC4-6F175D3DCCD1}">
              <a14:hiddenFill xmlns:a14="http://schemas.microsoft.com/office/drawing/2010/main">
                <a:noFill/>
              </a14:hiddenFill>
            </a:ext>
          </a:extLst>
        </p:spPr>
      </p:cxnSp>
      <p:sp>
        <p:nvSpPr>
          <p:cNvPr id="112669" name="灯片编号占位符 3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BC9127F7-2C75-4E6D-8AC5-58A1F8E8DD3E}" type="slidenum">
              <a:rPr kumimoji="0" lang="en-US" altLang="zh-CN" sz="1400">
                <a:latin typeface="Arial" panose="020B0604020202020204" pitchFamily="34" charset="0"/>
                <a:ea typeface="宋体" panose="02010600030101010101" pitchFamily="2" charset="-122"/>
              </a:rPr>
              <a:pPr>
                <a:spcBef>
                  <a:spcPct val="0"/>
                </a:spcBef>
                <a:buClrTx/>
                <a:buSzTx/>
                <a:buFontTx/>
                <a:buNone/>
              </a:pPr>
              <a:t>78</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8212996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222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22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zh-CN" altLang="en-US" sz="4000"/>
              <a:t>分层的架构设计方法</a:t>
            </a:r>
          </a:p>
        </p:txBody>
      </p:sp>
      <p:sp>
        <p:nvSpPr>
          <p:cNvPr id="113668" name="Rectangle 4"/>
          <p:cNvSpPr>
            <a:spLocks noChangeArrowheads="1"/>
          </p:cNvSpPr>
          <p:nvPr/>
        </p:nvSpPr>
        <p:spPr bwMode="auto">
          <a:xfrm>
            <a:off x="988484" y="1556792"/>
            <a:ext cx="10580124"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692150" indent="-34766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r>
              <a:rPr kumimoji="0" lang="zh-CN" altLang="en-US" sz="2800" dirty="0">
                <a:latin typeface="Arial" panose="020B0604020202020204" pitchFamily="34" charset="0"/>
              </a:rPr>
              <a:t>分层</a:t>
            </a:r>
            <a:r>
              <a:rPr kumimoji="0" lang="en-US" altLang="zh-CN" sz="2800" dirty="0">
                <a:latin typeface="Arial" panose="020B0604020202020204" pitchFamily="34" charset="0"/>
              </a:rPr>
              <a:t>(Layering)</a:t>
            </a:r>
          </a:p>
          <a:p>
            <a:pPr lvl="1"/>
            <a:r>
              <a:rPr kumimoji="0" lang="zh-CN" altLang="en-US" sz="2400" dirty="0">
                <a:latin typeface="Arial" panose="020B0604020202020204" pitchFamily="34" charset="0"/>
              </a:rPr>
              <a:t>模块化的一种特殊形式</a:t>
            </a:r>
            <a:endParaRPr kumimoji="0" lang="en-US" altLang="zh-CN" sz="2400" dirty="0">
              <a:latin typeface="Arial" panose="020B0604020202020204" pitchFamily="34" charset="0"/>
            </a:endParaRPr>
          </a:p>
          <a:p>
            <a:pPr lvl="1"/>
            <a:r>
              <a:rPr kumimoji="0" lang="zh-CN" altLang="en-US" sz="2400" dirty="0">
                <a:latin typeface="Arial" panose="020B0604020202020204" pitchFamily="34" charset="0"/>
              </a:rPr>
              <a:t>将一个网络系统看作一系列实体的集合，</a:t>
            </a:r>
            <a:r>
              <a:rPr kumimoji="0" lang="en-US" altLang="zh-CN" sz="2400" dirty="0">
                <a:latin typeface="Arial" panose="020B0604020202020204" pitchFamily="34" charset="0"/>
              </a:rPr>
              <a:t> </a:t>
            </a:r>
            <a:r>
              <a:rPr kumimoji="0" lang="zh-CN" altLang="en-US" sz="2400" dirty="0">
                <a:latin typeface="Arial" panose="020B0604020202020204" pitchFamily="34" charset="0"/>
              </a:rPr>
              <a:t>一个实体提供的服务完全基于更底层实体所提供的服务</a:t>
            </a:r>
            <a:endParaRPr kumimoji="0" lang="en-US" altLang="zh-CN" sz="2400" dirty="0">
              <a:latin typeface="Arial" panose="020B0604020202020204" pitchFamily="34" charset="0"/>
            </a:endParaRPr>
          </a:p>
          <a:p>
            <a:r>
              <a:rPr kumimoji="0" lang="zh-CN" altLang="en-US" sz="2800" dirty="0">
                <a:latin typeface="Arial" panose="020B0604020202020204" pitchFamily="34" charset="0"/>
              </a:rPr>
              <a:t>优点</a:t>
            </a:r>
          </a:p>
          <a:p>
            <a:pPr lvl="1"/>
            <a:r>
              <a:rPr kumimoji="0" lang="zh-CN" altLang="en-US" sz="2400" dirty="0">
                <a:latin typeface="Arial" panose="020B0604020202020204" pitchFamily="34" charset="0"/>
              </a:rPr>
              <a:t>模块化、重用、功能抽象</a:t>
            </a:r>
            <a:endParaRPr kumimoji="0" lang="zh-CN" altLang="en-US" sz="2000" dirty="0">
              <a:latin typeface="Arial" panose="020B0604020202020204" pitchFamily="34" charset="0"/>
            </a:endParaRPr>
          </a:p>
          <a:p>
            <a:r>
              <a:rPr kumimoji="0" lang="zh-CN" altLang="en-US" sz="2800" dirty="0">
                <a:latin typeface="Arial" panose="020B0604020202020204" pitchFamily="34" charset="0"/>
              </a:rPr>
              <a:t>缺点</a:t>
            </a:r>
          </a:p>
          <a:p>
            <a:pPr lvl="1"/>
            <a:r>
              <a:rPr kumimoji="0" lang="zh-CN" altLang="en-US" sz="2400" dirty="0">
                <a:latin typeface="Arial" panose="020B0604020202020204" pitchFamily="34" charset="0"/>
              </a:rPr>
              <a:t>效率可能较低</a:t>
            </a:r>
            <a:endParaRPr kumimoji="0" lang="en-US" altLang="zh-CN" sz="2400" dirty="0">
              <a:latin typeface="Arial" panose="020B0604020202020204" pitchFamily="34" charset="0"/>
            </a:endParaRPr>
          </a:p>
        </p:txBody>
      </p:sp>
    </p:spTree>
    <p:extLst>
      <p:ext uri="{BB962C8B-B14F-4D97-AF65-F5344CB8AC3E}">
        <p14:creationId xmlns:p14="http://schemas.microsoft.com/office/powerpoint/2010/main" val="409663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2"/>
          <p:cNvSpPr>
            <a:spLocks noGrp="1"/>
          </p:cNvSpPr>
          <p:nvPr>
            <p:ph type="sldNum" sz="quarter" idx="11"/>
          </p:nvPr>
        </p:nvSpPr>
        <p:spPr>
          <a:xfrm>
            <a:off x="9408368" y="651660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8BE69EFD-B4D3-458E-8186-9C2C03EDCEC5}" type="slidenum">
              <a:rPr kumimoji="0" lang="en-US" altLang="zh-CN" sz="1400">
                <a:solidFill>
                  <a:schemeClr val="bg2"/>
                </a:solidFill>
                <a:latin typeface="Arial" panose="020B0604020202020204" pitchFamily="34" charset="0"/>
                <a:ea typeface="华文隶书" panose="02010800040101010101" pitchFamily="2" charset="-122"/>
              </a:rPr>
              <a:pPr>
                <a:spcBef>
                  <a:spcPct val="0"/>
                </a:spcBef>
                <a:buClrTx/>
                <a:buSzTx/>
                <a:buFontTx/>
                <a:buNone/>
              </a:pPr>
              <a:t>8</a:t>
            </a:fld>
            <a:r>
              <a:rPr kumimoji="0" lang="en-US" altLang="zh-CN" sz="1600">
                <a:solidFill>
                  <a:schemeClr val="bg2"/>
                </a:solidFill>
                <a:latin typeface="Arial" panose="020B0604020202020204" pitchFamily="34" charset="0"/>
                <a:ea typeface="华文隶书" panose="02010800040101010101" pitchFamily="2" charset="-122"/>
              </a:rPr>
              <a:t>-</a:t>
            </a:r>
          </a:p>
        </p:txBody>
      </p:sp>
      <p:sp>
        <p:nvSpPr>
          <p:cNvPr id="20483" name="Rectangle 7"/>
          <p:cNvSpPr txBox="1">
            <a:spLocks noGrp="1" noChangeArrowheads="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1400">
              <a:latin typeface="Arial" panose="020B0604020202020204" pitchFamily="34" charset="0"/>
              <a:ea typeface="宋体" panose="02010600030101010101" pitchFamily="2" charset="-122"/>
            </a:endParaRPr>
          </a:p>
        </p:txBody>
      </p:sp>
      <p:sp>
        <p:nvSpPr>
          <p:cNvPr id="20484" name="Rectangle 2"/>
          <p:cNvSpPr>
            <a:spLocks noGrp="1" noChangeArrowheads="1"/>
          </p:cNvSpPr>
          <p:nvPr>
            <p:ph type="title" idx="4294967295"/>
          </p:nvPr>
        </p:nvSpPr>
        <p:spPr>
          <a:xfrm>
            <a:off x="1271464" y="581745"/>
            <a:ext cx="7467600" cy="593725"/>
          </a:xfrm>
        </p:spPr>
        <p:txBody>
          <a:bodyPr/>
          <a:lstStyle/>
          <a:p>
            <a:pPr eaLnBrk="1" hangingPunct="1"/>
            <a:r>
              <a:rPr lang="zh-CN" altLang="en-US">
                <a:ea typeface="宋体" panose="02010600030101010101" pitchFamily="2" charset="-122"/>
              </a:rPr>
              <a:t>什么是协议？</a:t>
            </a:r>
          </a:p>
        </p:txBody>
      </p:sp>
      <p:sp>
        <p:nvSpPr>
          <p:cNvPr id="20485" name="Rectangle 3"/>
          <p:cNvSpPr>
            <a:spLocks noGrp="1" noChangeArrowheads="1"/>
          </p:cNvSpPr>
          <p:nvPr>
            <p:ph type="body" sz="half" idx="4294967295"/>
          </p:nvPr>
        </p:nvSpPr>
        <p:spPr>
          <a:xfrm>
            <a:off x="1271464" y="1572344"/>
            <a:ext cx="3719514" cy="3429000"/>
          </a:xfrm>
        </p:spPr>
        <p:txBody>
          <a:bodyPr/>
          <a:lstStyle/>
          <a:p>
            <a:pPr eaLnBrk="1" hangingPunct="1">
              <a:lnSpc>
                <a:spcPct val="90000"/>
              </a:lnSpc>
              <a:buFont typeface="Wingdings" panose="05000000000000000000" pitchFamily="2" charset="2"/>
              <a:buNone/>
            </a:pPr>
            <a:r>
              <a:rPr lang="zh-CN" altLang="en-US" sz="2600" dirty="0">
                <a:solidFill>
                  <a:srgbClr val="FF0000"/>
                </a:solidFill>
                <a:ea typeface="宋体" panose="02010600030101010101" pitchFamily="2" charset="-122"/>
              </a:rPr>
              <a:t>口头协议：</a:t>
            </a:r>
            <a:endParaRPr lang="zh-CN" altLang="en-US" sz="2600" dirty="0">
              <a:ea typeface="宋体" panose="02010600030101010101" pitchFamily="2" charset="-122"/>
            </a:endParaRPr>
          </a:p>
          <a:p>
            <a:pPr eaLnBrk="1" hangingPunct="1">
              <a:lnSpc>
                <a:spcPct val="90000"/>
              </a:lnSpc>
            </a:pPr>
            <a:r>
              <a:rPr lang="zh-CN" altLang="en-US" sz="2600" dirty="0">
                <a:latin typeface="华文中宋" panose="02010600040101010101" pitchFamily="2" charset="-122"/>
                <a:ea typeface="宋体" panose="02010600030101010101" pitchFamily="2" charset="-122"/>
              </a:rPr>
              <a:t>“</a:t>
            </a:r>
            <a:r>
              <a:rPr lang="zh-CN" altLang="en-US" sz="2600" dirty="0">
                <a:ea typeface="宋体" panose="02010600030101010101" pitchFamily="2" charset="-122"/>
              </a:rPr>
              <a:t>现在是什么时间？</a:t>
            </a:r>
            <a:r>
              <a:rPr lang="zh-CN" altLang="en-US" sz="2600" dirty="0">
                <a:latin typeface="华文中宋" panose="02010600040101010101" pitchFamily="2" charset="-122"/>
                <a:ea typeface="宋体" panose="02010600030101010101" pitchFamily="2" charset="-122"/>
              </a:rPr>
              <a:t>”</a:t>
            </a:r>
            <a:endParaRPr lang="zh-CN" altLang="en-US" sz="2600" dirty="0">
              <a:ea typeface="宋体" panose="02010600030101010101" pitchFamily="2" charset="-122"/>
            </a:endParaRPr>
          </a:p>
          <a:p>
            <a:pPr eaLnBrk="1" hangingPunct="1">
              <a:lnSpc>
                <a:spcPct val="90000"/>
              </a:lnSpc>
            </a:pPr>
            <a:r>
              <a:rPr lang="zh-CN" altLang="en-US" sz="2600" dirty="0">
                <a:latin typeface="华文中宋" panose="02010600040101010101" pitchFamily="2" charset="-122"/>
                <a:ea typeface="宋体" panose="02010600030101010101" pitchFamily="2" charset="-122"/>
              </a:rPr>
              <a:t>“</a:t>
            </a:r>
            <a:r>
              <a:rPr lang="zh-CN" altLang="en-US" sz="2600" dirty="0">
                <a:ea typeface="宋体" panose="02010600030101010101" pitchFamily="2" charset="-122"/>
              </a:rPr>
              <a:t>我有一个问题</a:t>
            </a:r>
            <a:r>
              <a:rPr lang="zh-CN" altLang="en-US" sz="2600" dirty="0">
                <a:latin typeface="华文中宋" panose="02010600040101010101" pitchFamily="2" charset="-122"/>
                <a:ea typeface="宋体" panose="02010600030101010101" pitchFamily="2" charset="-122"/>
              </a:rPr>
              <a:t>”</a:t>
            </a:r>
            <a:endParaRPr lang="zh-CN" altLang="en-US" dirty="0">
              <a:ea typeface="宋体" panose="02010600030101010101" pitchFamily="2" charset="-122"/>
            </a:endParaRPr>
          </a:p>
          <a:p>
            <a:pPr lvl="1" eaLnBrk="1" hangingPunct="1">
              <a:lnSpc>
                <a:spcPct val="90000"/>
              </a:lnSpc>
            </a:pPr>
            <a:r>
              <a:rPr lang="zh-CN" altLang="en-US" sz="2200" dirty="0">
                <a:ea typeface="宋体" panose="02010600030101010101" pitchFamily="2" charset="-122"/>
              </a:rPr>
              <a:t>发出特定的信息</a:t>
            </a:r>
          </a:p>
          <a:p>
            <a:pPr lvl="1" eaLnBrk="1" hangingPunct="1">
              <a:lnSpc>
                <a:spcPct val="90000"/>
              </a:lnSpc>
            </a:pPr>
            <a:r>
              <a:rPr lang="zh-CN" altLang="en-US" sz="2200" dirty="0">
                <a:ea typeface="宋体" panose="02010600030101010101" pitchFamily="2" charset="-122"/>
              </a:rPr>
              <a:t>当接收到信息或发生其它某些事件时采取相应的行动</a:t>
            </a:r>
          </a:p>
        </p:txBody>
      </p:sp>
      <p:sp>
        <p:nvSpPr>
          <p:cNvPr id="20486" name="Rectangle 4"/>
          <p:cNvSpPr>
            <a:spLocks noGrp="1" noChangeArrowheads="1"/>
          </p:cNvSpPr>
          <p:nvPr>
            <p:ph type="body" sz="half" idx="4294967295"/>
          </p:nvPr>
        </p:nvSpPr>
        <p:spPr>
          <a:xfrm>
            <a:off x="5233865" y="1572344"/>
            <a:ext cx="4606551" cy="2590800"/>
          </a:xfrm>
        </p:spPr>
        <p:txBody>
          <a:bodyPr/>
          <a:lstStyle/>
          <a:p>
            <a:pPr eaLnBrk="1" hangingPunct="1">
              <a:buFont typeface="Wingdings" panose="05000000000000000000" pitchFamily="2" charset="2"/>
              <a:buNone/>
            </a:pPr>
            <a:r>
              <a:rPr lang="zh-CN" altLang="en-US" sz="2600" dirty="0">
                <a:solidFill>
                  <a:srgbClr val="FF0000"/>
                </a:solidFill>
                <a:ea typeface="宋体" panose="02010600030101010101" pitchFamily="2" charset="-122"/>
              </a:rPr>
              <a:t>网络协议：</a:t>
            </a:r>
            <a:endParaRPr lang="zh-CN" altLang="en-US" sz="2600" dirty="0">
              <a:ea typeface="宋体" panose="02010600030101010101" pitchFamily="2" charset="-122"/>
            </a:endParaRPr>
          </a:p>
          <a:p>
            <a:pPr eaLnBrk="1" hangingPunct="1"/>
            <a:r>
              <a:rPr lang="zh-CN" altLang="en-US" sz="2600" dirty="0">
                <a:ea typeface="宋体" panose="02010600030101010101" pitchFamily="2" charset="-122"/>
              </a:rPr>
              <a:t>由机器执行，而不是人</a:t>
            </a:r>
          </a:p>
          <a:p>
            <a:pPr eaLnBrk="1" hangingPunct="1"/>
            <a:r>
              <a:rPr lang="zh-CN" altLang="en-US" sz="2600" dirty="0">
                <a:ea typeface="宋体" panose="02010600030101010101" pitchFamily="2" charset="-122"/>
              </a:rPr>
              <a:t>所有的网络交互行为都由网络协议来控制</a:t>
            </a:r>
          </a:p>
        </p:txBody>
      </p:sp>
      <p:sp>
        <p:nvSpPr>
          <p:cNvPr id="20487" name="Rectangle 5"/>
          <p:cNvSpPr>
            <a:spLocks noChangeArrowheads="1"/>
          </p:cNvSpPr>
          <p:nvPr/>
        </p:nvSpPr>
        <p:spPr bwMode="auto">
          <a:xfrm>
            <a:off x="5227824" y="4171163"/>
            <a:ext cx="5044639" cy="191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buClr>
                <a:schemeClr val="accent2"/>
              </a:buClr>
              <a:buSzPct val="85000"/>
              <a:buFont typeface="Wingdings" panose="05000000000000000000" pitchFamily="2" charset="2"/>
              <a:buNone/>
            </a:pPr>
            <a:r>
              <a:rPr kumimoji="0" lang="en-US" altLang="zh-CN" sz="2000" i="1" dirty="0">
                <a:latin typeface="Comic Sans MS" panose="030F0702030302020204" pitchFamily="66" charset="0"/>
                <a:ea typeface="宋体" panose="02010600030101010101" pitchFamily="2" charset="-122"/>
              </a:rPr>
              <a:t>  </a:t>
            </a:r>
            <a:r>
              <a:rPr kumimoji="0" lang="zh-CN" altLang="en-US" sz="2800" b="1" dirty="0">
                <a:solidFill>
                  <a:srgbClr val="FF0000"/>
                </a:solidFill>
                <a:latin typeface="Comic Sans MS" panose="030F0702030302020204" pitchFamily="66" charset="0"/>
                <a:ea typeface="宋体" panose="02010600030101010101" pitchFamily="2" charset="-122"/>
              </a:rPr>
              <a:t>协议规定了</a:t>
            </a:r>
            <a:r>
              <a:rPr kumimoji="0" lang="zh-CN" altLang="en-US" sz="2800" b="1" dirty="0">
                <a:solidFill>
                  <a:srgbClr val="FF0000"/>
                </a:solidFill>
                <a:latin typeface="+mn-ea"/>
                <a:ea typeface="+mn-ea"/>
              </a:rPr>
              <a:t>语法、语义、时序</a:t>
            </a:r>
            <a:r>
              <a:rPr kumimoji="0" lang="zh-CN" altLang="en-US" sz="2800" b="1" dirty="0">
                <a:solidFill>
                  <a:srgbClr val="FF0000"/>
                </a:solidFill>
                <a:latin typeface="Comic Sans MS" panose="030F0702030302020204" pitchFamily="66" charset="0"/>
                <a:ea typeface="宋体" panose="02010600030101010101" pitchFamily="2" charset="-122"/>
              </a:rPr>
              <a:t>。</a:t>
            </a:r>
            <a:endParaRPr kumimoji="0" lang="en-US" altLang="zh-CN" sz="2800" b="1" dirty="0">
              <a:solidFill>
                <a:srgbClr val="FF0000"/>
              </a:solidFill>
              <a:latin typeface="Comic Sans MS" panose="030F0702030302020204" pitchFamily="66" charset="0"/>
              <a:ea typeface="宋体" panose="02010600030101010101" pitchFamily="2" charset="-122"/>
            </a:endParaRPr>
          </a:p>
          <a:p>
            <a:pPr eaLnBrk="1" hangingPunct="1">
              <a:buClr>
                <a:schemeClr val="accent2"/>
              </a:buClr>
              <a:buSzPct val="85000"/>
              <a:buFont typeface="Wingdings" panose="05000000000000000000" pitchFamily="2" charset="2"/>
              <a:buNone/>
            </a:pPr>
            <a:r>
              <a:rPr kumimoji="0" lang="en-US" altLang="zh-CN" sz="1600" b="1" dirty="0">
                <a:solidFill>
                  <a:srgbClr val="FF0000"/>
                </a:solidFill>
                <a:latin typeface="Comic Sans MS" panose="030F0702030302020204" pitchFamily="66" charset="0"/>
                <a:ea typeface="宋体" panose="02010600030101010101" pitchFamily="2" charset="-122"/>
              </a:rPr>
              <a:t>            </a:t>
            </a:r>
            <a:r>
              <a:rPr kumimoji="0" lang="zh-CN" altLang="en-US" sz="1600" b="1" dirty="0">
                <a:solidFill>
                  <a:srgbClr val="FF0000"/>
                </a:solidFill>
                <a:latin typeface="Comic Sans MS" panose="030F0702030302020204" pitchFamily="66" charset="0"/>
                <a:ea typeface="宋体" panose="02010600030101010101" pitchFamily="2" charset="-122"/>
              </a:rPr>
              <a:t>（重点：语法，语义，时序）</a:t>
            </a:r>
            <a:endParaRPr kumimoji="0" lang="en-US" altLang="zh-CN" sz="1600" b="1" dirty="0">
              <a:solidFill>
                <a:srgbClr val="FF0000"/>
              </a:solidFill>
              <a:latin typeface="Comic Sans MS" panose="030F0702030302020204" pitchFamily="66" charset="0"/>
              <a:ea typeface="宋体" panose="02010600030101010101" pitchFamily="2" charset="-122"/>
            </a:endParaRPr>
          </a:p>
          <a:p>
            <a:pPr eaLnBrk="1" hangingPunct="1">
              <a:buClr>
                <a:schemeClr val="accent2"/>
              </a:buClr>
              <a:buSzPct val="85000"/>
              <a:buFont typeface="Wingdings" panose="05000000000000000000" pitchFamily="2" charset="2"/>
              <a:buNone/>
            </a:pPr>
            <a:r>
              <a:rPr kumimoji="0" lang="en-US" altLang="zh-CN" sz="2800" b="1" dirty="0">
                <a:solidFill>
                  <a:srgbClr val="FF0000"/>
                </a:solidFill>
                <a:latin typeface="Comic Sans MS" panose="030F0702030302020204" pitchFamily="66" charset="0"/>
                <a:ea typeface="宋体" panose="02010600030101010101" pitchFamily="2" charset="-122"/>
              </a:rPr>
              <a:t>  </a:t>
            </a:r>
            <a:r>
              <a:rPr kumimoji="0" lang="zh-CN" altLang="en-US" sz="2000" b="1" dirty="0">
                <a:solidFill>
                  <a:srgbClr val="FF0000"/>
                </a:solidFill>
                <a:latin typeface="Comic Sans MS" panose="030F0702030302020204" pitchFamily="66" charset="0"/>
                <a:ea typeface="宋体" panose="02010600030101010101" pitchFamily="2" charset="-122"/>
              </a:rPr>
              <a:t>协议</a:t>
            </a:r>
            <a:r>
              <a:rPr kumimoji="0" lang="zh-CN" altLang="en-US" sz="2000" b="1" dirty="0">
                <a:latin typeface="Comic Sans MS" panose="030F0702030302020204" pitchFamily="66" charset="0"/>
                <a:ea typeface="宋体" panose="02010600030101010101" pitchFamily="2" charset="-122"/>
              </a:rPr>
              <a:t>定义了格式，网络实体间发送和接收信息的时序及在信息传输和接收过程中需采取的行动</a:t>
            </a:r>
            <a:endParaRPr kumimoji="0" lang="zh-CN" altLang="en-US" sz="2000" b="1" dirty="0">
              <a:solidFill>
                <a:srgbClr val="FF0000"/>
              </a:solidFill>
              <a:latin typeface="Comic Sans MS" panose="030F0702030302020204" pitchFamily="66" charset="0"/>
              <a:ea typeface="宋体" panose="02010600030101010101" pitchFamily="2" charset="-122"/>
            </a:endParaRPr>
          </a:p>
        </p:txBody>
      </p:sp>
      <p:sp>
        <p:nvSpPr>
          <p:cNvPr id="20488" name="Rectangle 6"/>
          <p:cNvSpPr>
            <a:spLocks noChangeArrowheads="1"/>
          </p:cNvSpPr>
          <p:nvPr/>
        </p:nvSpPr>
        <p:spPr bwMode="auto">
          <a:xfrm>
            <a:off x="5227824" y="4181670"/>
            <a:ext cx="5038599" cy="19050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3671332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idx="4294967295"/>
          </p:nvPr>
        </p:nvSpPr>
        <p:spPr/>
        <p:txBody>
          <a:bodyPr/>
          <a:lstStyle/>
          <a:p>
            <a:r>
              <a:rPr lang="zh-CN" altLang="en-US" sz="4000"/>
              <a:t>分层结构中的一些基本概念 </a:t>
            </a:r>
          </a:p>
        </p:txBody>
      </p:sp>
      <p:sp>
        <p:nvSpPr>
          <p:cNvPr id="114691" name="Rectangle 3"/>
          <p:cNvSpPr>
            <a:spLocks noGrp="1" noChangeArrowheads="1"/>
          </p:cNvSpPr>
          <p:nvPr>
            <p:ph type="body" idx="4294967295"/>
          </p:nvPr>
        </p:nvSpPr>
        <p:spPr>
          <a:xfrm>
            <a:off x="609600" y="1447800"/>
            <a:ext cx="11247040" cy="5113338"/>
          </a:xfrm>
        </p:spPr>
        <p:txBody>
          <a:bodyPr/>
          <a:lstStyle/>
          <a:p>
            <a:r>
              <a:rPr lang="zh-CN" altLang="en-US" dirty="0"/>
              <a:t>实体</a:t>
            </a:r>
            <a:r>
              <a:rPr lang="en-US" altLang="zh-CN" dirty="0"/>
              <a:t>(Entity)</a:t>
            </a:r>
          </a:p>
          <a:p>
            <a:pPr lvl="1"/>
            <a:r>
              <a:rPr lang="zh-CN" altLang="en-US" dirty="0"/>
              <a:t>定义</a:t>
            </a:r>
            <a:r>
              <a:rPr lang="en-US" altLang="zh-CN" dirty="0"/>
              <a:t>: </a:t>
            </a:r>
            <a:r>
              <a:rPr lang="zh-CN" altLang="en-US" dirty="0"/>
              <a:t>构成网络系统各个层次的抽象对象</a:t>
            </a:r>
            <a:endParaRPr lang="en-US" altLang="zh-CN" dirty="0"/>
          </a:p>
          <a:p>
            <a:pPr lvl="2"/>
            <a:r>
              <a:rPr lang="zh-CN" altLang="en-US" dirty="0">
                <a:latin typeface="华文中宋" panose="02010600040101010101" pitchFamily="2" charset="-122"/>
              </a:rPr>
              <a:t>任何可发送或接收信息的硬件或软件进程，多数情况下指某个特定的模块</a:t>
            </a:r>
            <a:endParaRPr lang="en-US" altLang="zh-CN" dirty="0">
              <a:latin typeface="华文中宋" panose="02010600040101010101" pitchFamily="2" charset="-122"/>
            </a:endParaRPr>
          </a:p>
          <a:p>
            <a:pPr lvl="1"/>
            <a:r>
              <a:rPr lang="zh-CN" altLang="en-US" dirty="0"/>
              <a:t>向高层提供服务</a:t>
            </a:r>
            <a:endParaRPr lang="en-US" altLang="zh-CN" dirty="0"/>
          </a:p>
          <a:p>
            <a:pPr lvl="1"/>
            <a:r>
              <a:rPr lang="zh-CN" altLang="en-US" dirty="0"/>
              <a:t>通过调用底层实体提供的服务与远程计算机的对等实体进行通信</a:t>
            </a:r>
            <a:endParaRPr lang="en-US" altLang="zh-CN" dirty="0"/>
          </a:p>
          <a:p>
            <a:pPr lvl="1"/>
            <a:endParaRPr lang="en-US" altLang="zh-CN" dirty="0"/>
          </a:p>
        </p:txBody>
      </p:sp>
    </p:spTree>
    <p:extLst>
      <p:ext uri="{BB962C8B-B14F-4D97-AF65-F5344CB8AC3E}">
        <p14:creationId xmlns:p14="http://schemas.microsoft.com/office/powerpoint/2010/main" val="34144515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idx="4294967295"/>
          </p:nvPr>
        </p:nvSpPr>
        <p:spPr/>
        <p:txBody>
          <a:bodyPr/>
          <a:lstStyle/>
          <a:p>
            <a:r>
              <a:rPr lang="zh-CN" altLang="en-US" sz="4000" dirty="0"/>
              <a:t>分层结构中的一些基本概念 </a:t>
            </a:r>
          </a:p>
        </p:txBody>
      </p:sp>
      <p:sp>
        <p:nvSpPr>
          <p:cNvPr id="130051" name="Rectangle 3"/>
          <p:cNvSpPr>
            <a:spLocks noGrp="1" noChangeArrowheads="1"/>
          </p:cNvSpPr>
          <p:nvPr>
            <p:ph type="body" idx="4294967295"/>
          </p:nvPr>
        </p:nvSpPr>
        <p:spPr>
          <a:xfrm>
            <a:off x="938971" y="1436689"/>
            <a:ext cx="6755730" cy="5327650"/>
          </a:xfrm>
        </p:spPr>
        <p:txBody>
          <a:bodyPr/>
          <a:lstStyle/>
          <a:p>
            <a:pPr>
              <a:defRPr/>
            </a:pPr>
            <a:r>
              <a:rPr lang="zh-CN" altLang="en-US" dirty="0"/>
              <a:t>协议</a:t>
            </a:r>
            <a:r>
              <a:rPr lang="en-US" altLang="zh-CN" dirty="0"/>
              <a:t>(Protocol)</a:t>
            </a:r>
            <a:endParaRPr lang="zh-CN" altLang="en-US" dirty="0"/>
          </a:p>
          <a:p>
            <a:pPr lvl="1">
              <a:defRPr/>
            </a:pPr>
            <a:r>
              <a:rPr lang="zh-CN" altLang="en-US" dirty="0"/>
              <a:t>定义</a:t>
            </a:r>
            <a:r>
              <a:rPr lang="en-US" altLang="zh-CN" dirty="0"/>
              <a:t>: </a:t>
            </a:r>
            <a:r>
              <a:rPr lang="zh-CN" altLang="en-US" dirty="0"/>
              <a:t>两个或多个网络</a:t>
            </a:r>
            <a:r>
              <a:rPr lang="zh-CN" altLang="en-US" sz="2400" dirty="0">
                <a:solidFill>
                  <a:srgbClr val="FF0000"/>
                </a:solidFill>
                <a:latin typeface="+mn-ea"/>
              </a:rPr>
              <a:t>对等</a:t>
            </a:r>
            <a:r>
              <a:rPr lang="zh-CN" altLang="en-US" dirty="0">
                <a:solidFill>
                  <a:srgbClr val="FF0000"/>
                </a:solidFill>
                <a:latin typeface="+mn-ea"/>
              </a:rPr>
              <a:t>实体</a:t>
            </a:r>
            <a:r>
              <a:rPr lang="zh-CN" altLang="en-US" dirty="0"/>
              <a:t>之间通信所需遵从的特定规则</a:t>
            </a:r>
          </a:p>
          <a:p>
            <a:pPr lvl="1">
              <a:defRPr/>
            </a:pPr>
            <a:r>
              <a:rPr lang="zh-CN" altLang="en-US" dirty="0"/>
              <a:t>端到端通信</a:t>
            </a:r>
            <a:r>
              <a:rPr lang="en-US" altLang="zh-CN" dirty="0"/>
              <a:t>: </a:t>
            </a:r>
            <a:r>
              <a:rPr lang="zh-CN" altLang="en-US" dirty="0"/>
              <a:t>协议的主要部分</a:t>
            </a:r>
          </a:p>
          <a:p>
            <a:pPr lvl="1">
              <a:defRPr/>
            </a:pPr>
            <a:r>
              <a:rPr lang="zh-CN" altLang="en-US" dirty="0"/>
              <a:t>向上层实体提供服务</a:t>
            </a:r>
            <a:endParaRPr lang="en-US" altLang="zh-CN" dirty="0"/>
          </a:p>
          <a:p>
            <a:pPr lvl="1">
              <a:defRPr/>
            </a:pPr>
            <a:endParaRPr lang="en-US" altLang="zh-CN" dirty="0"/>
          </a:p>
          <a:p>
            <a:pPr>
              <a:defRPr/>
            </a:pPr>
            <a:r>
              <a:rPr lang="zh-CN" altLang="en-US" sz="2800" dirty="0">
                <a:latin typeface="+mn-ea"/>
              </a:rPr>
              <a:t>协议三要素</a:t>
            </a:r>
          </a:p>
          <a:p>
            <a:pPr lvl="1">
              <a:defRPr/>
            </a:pPr>
            <a:r>
              <a:rPr lang="zh-CN" altLang="en-US" sz="2400" dirty="0">
                <a:solidFill>
                  <a:srgbClr val="FF0000"/>
                </a:solidFill>
                <a:latin typeface="+mn-ea"/>
              </a:rPr>
              <a:t>语法</a:t>
            </a:r>
            <a:r>
              <a:rPr lang="zh-CN" altLang="en-US" sz="2400" dirty="0">
                <a:latin typeface="+mn-ea"/>
              </a:rPr>
              <a:t>  数据与控制信息的结构或格式 。 </a:t>
            </a:r>
          </a:p>
          <a:p>
            <a:pPr lvl="1">
              <a:defRPr/>
            </a:pPr>
            <a:r>
              <a:rPr lang="zh-CN" altLang="en-US" sz="2400" dirty="0">
                <a:solidFill>
                  <a:srgbClr val="FF0000"/>
                </a:solidFill>
                <a:latin typeface="+mn-ea"/>
              </a:rPr>
              <a:t>语义</a:t>
            </a:r>
            <a:r>
              <a:rPr lang="zh-CN" altLang="en-US" sz="2400" dirty="0">
                <a:latin typeface="+mn-ea"/>
              </a:rPr>
              <a:t>  需要发出何种控制信息，完成何种动作以及做出何种响应。 </a:t>
            </a:r>
          </a:p>
          <a:p>
            <a:pPr lvl="1">
              <a:defRPr/>
            </a:pPr>
            <a:r>
              <a:rPr lang="zh-CN" altLang="en-US" sz="2400" dirty="0">
                <a:solidFill>
                  <a:srgbClr val="FF0000"/>
                </a:solidFill>
                <a:latin typeface="+mn-ea"/>
              </a:rPr>
              <a:t>同步</a:t>
            </a:r>
            <a:r>
              <a:rPr lang="zh-CN" altLang="en-US" sz="2400" dirty="0">
                <a:latin typeface="+mn-ea"/>
              </a:rPr>
              <a:t>  事件实现顺序的详细说明。 </a:t>
            </a:r>
          </a:p>
          <a:p>
            <a:pPr lvl="1">
              <a:defRPr/>
            </a:pPr>
            <a:endParaRPr lang="zh-CN" altLang="en-US" dirty="0"/>
          </a:p>
        </p:txBody>
      </p:sp>
      <p:grpSp>
        <p:nvGrpSpPr>
          <p:cNvPr id="115716" name="组合 3"/>
          <p:cNvGrpSpPr>
            <a:grpSpLocks/>
          </p:cNvGrpSpPr>
          <p:nvPr/>
        </p:nvGrpSpPr>
        <p:grpSpPr bwMode="auto">
          <a:xfrm>
            <a:off x="8616280" y="1445817"/>
            <a:ext cx="2978150" cy="5172075"/>
            <a:chOff x="5630863" y="1444625"/>
            <a:chExt cx="2978150" cy="5172075"/>
          </a:xfrm>
        </p:grpSpPr>
        <p:pic>
          <p:nvPicPr>
            <p:cNvPr id="115717"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8488" y="2176463"/>
              <a:ext cx="34607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8"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0863" y="1444625"/>
              <a:ext cx="508000"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9"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063" y="4943475"/>
              <a:ext cx="508000"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20" name="Picture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063" y="3270250"/>
              <a:ext cx="508000"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21" name="Picture 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8488" y="4106863"/>
              <a:ext cx="34607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22" name="Line 11"/>
            <p:cNvSpPr>
              <a:spLocks noChangeShapeType="1"/>
            </p:cNvSpPr>
            <p:nvPr/>
          </p:nvSpPr>
          <p:spPr bwMode="auto">
            <a:xfrm>
              <a:off x="6240463" y="1978025"/>
              <a:ext cx="1825625" cy="608013"/>
            </a:xfrm>
            <a:prstGeom prst="line">
              <a:avLst/>
            </a:prstGeom>
            <a:noFill/>
            <a:ln w="50800">
              <a:solidFill>
                <a:srgbClr val="114FF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23" name="Line 12"/>
            <p:cNvSpPr>
              <a:spLocks noChangeShapeType="1"/>
            </p:cNvSpPr>
            <p:nvPr/>
          </p:nvSpPr>
          <p:spPr bwMode="auto">
            <a:xfrm>
              <a:off x="6240463" y="3954463"/>
              <a:ext cx="1825625" cy="609600"/>
            </a:xfrm>
            <a:prstGeom prst="line">
              <a:avLst/>
            </a:prstGeom>
            <a:noFill/>
            <a:ln w="50800">
              <a:solidFill>
                <a:srgbClr val="114FF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24" name="Line 13"/>
            <p:cNvSpPr>
              <a:spLocks noChangeShapeType="1"/>
            </p:cNvSpPr>
            <p:nvPr/>
          </p:nvSpPr>
          <p:spPr bwMode="auto">
            <a:xfrm flipH="1">
              <a:off x="6240463" y="2967038"/>
              <a:ext cx="1825625" cy="608012"/>
            </a:xfrm>
            <a:prstGeom prst="line">
              <a:avLst/>
            </a:prstGeom>
            <a:noFill/>
            <a:ln w="50800">
              <a:solidFill>
                <a:srgbClr val="114FF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25" name="Line 14"/>
            <p:cNvSpPr>
              <a:spLocks noChangeShapeType="1"/>
            </p:cNvSpPr>
            <p:nvPr/>
          </p:nvSpPr>
          <p:spPr bwMode="auto">
            <a:xfrm flipH="1">
              <a:off x="6240463" y="4867275"/>
              <a:ext cx="1825625" cy="609600"/>
            </a:xfrm>
            <a:prstGeom prst="line">
              <a:avLst/>
            </a:prstGeom>
            <a:noFill/>
            <a:ln w="50800">
              <a:solidFill>
                <a:srgbClr val="114FF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26" name="Rectangle 15"/>
            <p:cNvSpPr>
              <a:spLocks/>
            </p:cNvSpPr>
            <p:nvPr/>
          </p:nvSpPr>
          <p:spPr bwMode="auto">
            <a:xfrm>
              <a:off x="6177087" y="1444625"/>
              <a:ext cx="19920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493" bIns="0">
              <a:spAutoFit/>
            </a:bodyPr>
            <a:lstStyle>
              <a:lvl1pPr marL="396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0000"/>
                </a:lnSpc>
                <a:spcBef>
                  <a:spcPct val="0"/>
                </a:spcBef>
                <a:buClrTx/>
                <a:buSzTx/>
                <a:buFontTx/>
                <a:buNone/>
              </a:pPr>
              <a:r>
                <a:rPr kumimoji="0" lang="en-US" altLang="zh-CN" sz="2000">
                  <a:latin typeface="Arial" panose="020B0604020202020204" pitchFamily="34" charset="0"/>
                  <a:ea typeface="宋体" panose="02010600030101010101" pitchFamily="2" charset="-122"/>
                  <a:cs typeface="Times New Roman" panose="02020603050405020304" pitchFamily="18" charset="0"/>
                </a:rPr>
                <a:t>Friendly greeting</a:t>
              </a:r>
            </a:p>
          </p:txBody>
        </p:sp>
        <p:sp>
          <p:nvSpPr>
            <p:cNvPr id="115727" name="Rectangle 16"/>
            <p:cNvSpPr>
              <a:spLocks/>
            </p:cNvSpPr>
            <p:nvPr/>
          </p:nvSpPr>
          <p:spPr bwMode="auto">
            <a:xfrm>
              <a:off x="5905372" y="2857496"/>
              <a:ext cx="171795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493" bIns="0">
              <a:spAutoFit/>
            </a:bodyPr>
            <a:lstStyle>
              <a:lvl1pPr marL="396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0000"/>
                </a:lnSpc>
                <a:spcBef>
                  <a:spcPct val="0"/>
                </a:spcBef>
                <a:buClrTx/>
                <a:buSzTx/>
                <a:buFontTx/>
                <a:buNone/>
              </a:pPr>
              <a:r>
                <a:rPr kumimoji="0" lang="en-US" altLang="zh-CN" sz="2000">
                  <a:latin typeface="Arial" panose="020B0604020202020204" pitchFamily="34" charset="0"/>
                  <a:ea typeface="宋体" panose="02010600030101010101" pitchFamily="2" charset="-122"/>
                  <a:cs typeface="Times New Roman" panose="02020603050405020304" pitchFamily="18" charset="0"/>
                </a:rPr>
                <a:t>Muttered reply</a:t>
              </a:r>
            </a:p>
          </p:txBody>
        </p:sp>
        <p:sp>
          <p:nvSpPr>
            <p:cNvPr id="115728" name="Rectangle 17"/>
            <p:cNvSpPr>
              <a:spLocks/>
            </p:cNvSpPr>
            <p:nvPr/>
          </p:nvSpPr>
          <p:spPr bwMode="auto">
            <a:xfrm>
              <a:off x="6635834" y="3771900"/>
              <a:ext cx="15079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493" bIns="0">
              <a:spAutoFit/>
            </a:bodyPr>
            <a:lstStyle>
              <a:lvl1pPr marL="396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0000"/>
                </a:lnSpc>
                <a:spcBef>
                  <a:spcPct val="0"/>
                </a:spcBef>
                <a:buClrTx/>
                <a:buSzTx/>
                <a:buFontTx/>
                <a:buNone/>
              </a:pPr>
              <a:r>
                <a:rPr kumimoji="0" lang="en-US" altLang="zh-CN" sz="2000">
                  <a:latin typeface="Arial" panose="020B0604020202020204" pitchFamily="34" charset="0"/>
                  <a:ea typeface="宋体" panose="02010600030101010101" pitchFamily="2" charset="-122"/>
                  <a:cs typeface="Times New Roman" panose="02020603050405020304" pitchFamily="18" charset="0"/>
                </a:rPr>
                <a:t>Destination?</a:t>
              </a:r>
            </a:p>
          </p:txBody>
        </p:sp>
        <p:sp>
          <p:nvSpPr>
            <p:cNvPr id="115729" name="Rectangle 18"/>
            <p:cNvSpPr>
              <a:spLocks/>
            </p:cNvSpPr>
            <p:nvPr/>
          </p:nvSpPr>
          <p:spPr bwMode="auto">
            <a:xfrm>
              <a:off x="6286512" y="4714884"/>
              <a:ext cx="78179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493" bIns="0">
              <a:spAutoFit/>
            </a:bodyPr>
            <a:lstStyle>
              <a:lvl1pPr marL="396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0000"/>
                </a:lnSpc>
                <a:spcBef>
                  <a:spcPct val="0"/>
                </a:spcBef>
                <a:buClrTx/>
                <a:buSzTx/>
                <a:buFontTx/>
                <a:buNone/>
              </a:pPr>
              <a:r>
                <a:rPr kumimoji="0" lang="en-US" altLang="zh-CN" sz="2000">
                  <a:latin typeface="Arial" panose="020B0604020202020204" pitchFamily="34" charset="0"/>
                  <a:ea typeface="宋体" panose="02010600030101010101" pitchFamily="2" charset="-122"/>
                  <a:cs typeface="Times New Roman" panose="02020603050405020304" pitchFamily="18" charset="0"/>
                </a:rPr>
                <a:t>HUST</a:t>
              </a:r>
            </a:p>
          </p:txBody>
        </p:sp>
        <p:pic>
          <p:nvPicPr>
            <p:cNvPr id="115730" name="Picture 1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2938" y="5627688"/>
              <a:ext cx="34607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31" name="Line 20"/>
            <p:cNvSpPr>
              <a:spLocks noChangeShapeType="1"/>
            </p:cNvSpPr>
            <p:nvPr/>
          </p:nvSpPr>
          <p:spPr bwMode="auto">
            <a:xfrm>
              <a:off x="6284913" y="5627688"/>
              <a:ext cx="1825625" cy="609600"/>
            </a:xfrm>
            <a:prstGeom prst="line">
              <a:avLst/>
            </a:prstGeom>
            <a:noFill/>
            <a:ln w="50800">
              <a:solidFill>
                <a:srgbClr val="114FF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32" name="Rectangle 21"/>
            <p:cNvSpPr>
              <a:spLocks/>
            </p:cNvSpPr>
            <p:nvPr/>
          </p:nvSpPr>
          <p:spPr bwMode="auto">
            <a:xfrm>
              <a:off x="6804025" y="5521325"/>
              <a:ext cx="10222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493" bIns="0">
              <a:spAutoFit/>
            </a:bodyPr>
            <a:lstStyle>
              <a:lvl1pPr marL="396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0000"/>
                </a:lnSpc>
                <a:spcBef>
                  <a:spcPct val="0"/>
                </a:spcBef>
                <a:buClrTx/>
                <a:buSzTx/>
                <a:buFontTx/>
                <a:buNone/>
              </a:pPr>
              <a:r>
                <a:rPr kumimoji="0" lang="en-US" altLang="zh-CN" sz="2000">
                  <a:latin typeface="Arial" panose="020B0604020202020204" pitchFamily="34" charset="0"/>
                  <a:ea typeface="宋体" panose="02010600030101010101" pitchFamily="2" charset="-122"/>
                  <a:cs typeface="Times New Roman" panose="02020603050405020304" pitchFamily="18" charset="0"/>
                </a:rPr>
                <a:t>See you</a:t>
              </a:r>
            </a:p>
          </p:txBody>
        </p:sp>
      </p:grpSp>
    </p:spTree>
    <p:extLst>
      <p:ext uri="{BB962C8B-B14F-4D97-AF65-F5344CB8AC3E}">
        <p14:creationId xmlns:p14="http://schemas.microsoft.com/office/powerpoint/2010/main" val="27954669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idx="4294967295"/>
          </p:nvPr>
        </p:nvSpPr>
        <p:spPr/>
        <p:txBody>
          <a:bodyPr/>
          <a:lstStyle/>
          <a:p>
            <a:r>
              <a:rPr lang="zh-CN" altLang="en-US" sz="3200"/>
              <a:t>分层结构中的一些基本概念</a:t>
            </a:r>
            <a:endParaRPr lang="en-US" altLang="zh-CN" sz="3200"/>
          </a:p>
        </p:txBody>
      </p:sp>
      <p:sp>
        <p:nvSpPr>
          <p:cNvPr id="116739" name="Rectangle 3"/>
          <p:cNvSpPr>
            <a:spLocks noGrp="1" noChangeArrowheads="1"/>
          </p:cNvSpPr>
          <p:nvPr>
            <p:ph type="body" idx="4294967295"/>
          </p:nvPr>
        </p:nvSpPr>
        <p:spPr/>
        <p:txBody>
          <a:bodyPr/>
          <a:lstStyle/>
          <a:p>
            <a:r>
              <a:rPr lang="zh-CN" altLang="en-US"/>
              <a:t>实体的接口</a:t>
            </a:r>
            <a:r>
              <a:rPr lang="en-US" altLang="zh-CN"/>
              <a:t>(Interface)</a:t>
            </a:r>
            <a:endParaRPr lang="zh-CN" altLang="en-US"/>
          </a:p>
          <a:p>
            <a:pPr lvl="1"/>
            <a:r>
              <a:rPr lang="zh-CN" altLang="en-US" sz="2400"/>
              <a:t>垂直 </a:t>
            </a:r>
            <a:r>
              <a:rPr lang="en-US" altLang="zh-CN" sz="2400"/>
              <a:t>(</a:t>
            </a:r>
            <a:r>
              <a:rPr lang="zh-CN" altLang="en-US" sz="2400"/>
              <a:t>向上</a:t>
            </a:r>
            <a:r>
              <a:rPr lang="en-US" altLang="zh-CN" sz="2400"/>
              <a:t>): </a:t>
            </a:r>
            <a:r>
              <a:rPr lang="zh-CN" altLang="en-US" sz="2400"/>
              <a:t>服务接口</a:t>
            </a:r>
          </a:p>
          <a:p>
            <a:pPr lvl="1"/>
            <a:r>
              <a:rPr lang="zh-CN" altLang="en-US" sz="2400"/>
              <a:t>水平 </a:t>
            </a:r>
            <a:r>
              <a:rPr lang="en-US" altLang="zh-CN" sz="2400"/>
              <a:t>(</a:t>
            </a:r>
            <a:r>
              <a:rPr lang="zh-CN" altLang="en-US" sz="2400"/>
              <a:t>对端</a:t>
            </a:r>
            <a:r>
              <a:rPr lang="en-US" altLang="zh-CN" sz="2400"/>
              <a:t>): </a:t>
            </a:r>
            <a:r>
              <a:rPr lang="zh-CN" altLang="en-US" sz="2400"/>
              <a:t>与远程计算机对等实体的对等接口</a:t>
            </a:r>
            <a:endParaRPr lang="en-US" altLang="zh-CN" sz="2400"/>
          </a:p>
          <a:p>
            <a:endParaRPr lang="zh-CN" altLang="en-US"/>
          </a:p>
        </p:txBody>
      </p:sp>
      <p:pic>
        <p:nvPicPr>
          <p:cNvPr id="1167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9" y="2924176"/>
            <a:ext cx="6624637"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28410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p:txBody>
          <a:bodyPr/>
          <a:lstStyle/>
          <a:p>
            <a:r>
              <a:rPr lang="zh-CN" altLang="en-US" sz="3200"/>
              <a:t>分层结构中的一些基本概念</a:t>
            </a:r>
            <a:endParaRPr lang="en-US" altLang="zh-CN" sz="3200"/>
          </a:p>
        </p:txBody>
      </p:sp>
      <p:sp>
        <p:nvSpPr>
          <p:cNvPr id="117763" name="Rectangle 3"/>
          <p:cNvSpPr>
            <a:spLocks noGrp="1" noChangeArrowheads="1"/>
          </p:cNvSpPr>
          <p:nvPr>
            <p:ph type="body" idx="4294967295"/>
          </p:nvPr>
        </p:nvSpPr>
        <p:spPr/>
        <p:txBody>
          <a:bodyPr/>
          <a:lstStyle/>
          <a:p>
            <a:r>
              <a:rPr lang="zh-CN" altLang="en-US"/>
              <a:t>实体、协议、服务</a:t>
            </a:r>
          </a:p>
          <a:p>
            <a:endParaRPr lang="zh-CN" altLang="en-US" sz="3400"/>
          </a:p>
        </p:txBody>
      </p:sp>
      <p:sp>
        <p:nvSpPr>
          <p:cNvPr id="5" name="Rectangle 29"/>
          <p:cNvSpPr>
            <a:spLocks noChangeArrowheads="1"/>
          </p:cNvSpPr>
          <p:nvPr/>
        </p:nvSpPr>
        <p:spPr bwMode="auto">
          <a:xfrm>
            <a:off x="1524000" y="3860800"/>
            <a:ext cx="9144000" cy="2520950"/>
          </a:xfrm>
          <a:prstGeom prst="rect">
            <a:avLst/>
          </a:prstGeom>
          <a:solidFill>
            <a:srgbClr val="FFFFCC"/>
          </a:solidFill>
          <a:ln w="9525">
            <a:noFill/>
            <a:miter lim="800000"/>
            <a:headEnd/>
            <a:tailEnd/>
          </a:ln>
        </p:spPr>
        <p:txBody>
          <a:bodyPr wrap="none" anchor="ctr"/>
          <a:lstStyle/>
          <a:p>
            <a:pPr eaLnBrk="1" hangingPunct="1">
              <a:defRPr/>
            </a:pPr>
            <a:endParaRPr lang="zh-CN" altLang="en-US">
              <a:latin typeface="+mn-ea"/>
              <a:ea typeface="+mn-ea"/>
            </a:endParaRPr>
          </a:p>
        </p:txBody>
      </p:sp>
      <p:grpSp>
        <p:nvGrpSpPr>
          <p:cNvPr id="2" name="Group 32"/>
          <p:cNvGrpSpPr>
            <a:grpSpLocks/>
          </p:cNvGrpSpPr>
          <p:nvPr/>
        </p:nvGrpSpPr>
        <p:grpSpPr bwMode="auto">
          <a:xfrm>
            <a:off x="4610101" y="2527300"/>
            <a:ext cx="2570163" cy="400050"/>
            <a:chOff x="1944" y="1592"/>
            <a:chExt cx="1619" cy="252"/>
          </a:xfrm>
        </p:grpSpPr>
        <p:sp>
          <p:nvSpPr>
            <p:cNvPr id="7" name="Line 6"/>
            <p:cNvSpPr>
              <a:spLocks noChangeShapeType="1"/>
            </p:cNvSpPr>
            <p:nvPr/>
          </p:nvSpPr>
          <p:spPr bwMode="auto">
            <a:xfrm>
              <a:off x="1944" y="1710"/>
              <a:ext cx="1619" cy="0"/>
            </a:xfrm>
            <a:prstGeom prst="line">
              <a:avLst/>
            </a:prstGeom>
            <a:noFill/>
            <a:ln w="28575">
              <a:solidFill>
                <a:srgbClr val="333399"/>
              </a:solidFill>
              <a:prstDash val="dash"/>
              <a:round/>
              <a:headEnd type="triangle" w="med" len="lg"/>
              <a:tailEnd type="triangle" w="med" len="lg"/>
            </a:ln>
            <a:effectLst/>
          </p:spPr>
          <p:txBody>
            <a:bodyPr wrap="none" anchor="ctr"/>
            <a:lstStyle/>
            <a:p>
              <a:pPr eaLnBrk="1" hangingPunct="1">
                <a:defRPr/>
              </a:pPr>
              <a:endParaRPr lang="zh-CN" altLang="en-US">
                <a:latin typeface="+mn-ea"/>
                <a:ea typeface="+mn-ea"/>
              </a:endParaRPr>
            </a:p>
          </p:txBody>
        </p:sp>
        <p:sp>
          <p:nvSpPr>
            <p:cNvPr id="8" name="Text Box 7"/>
            <p:cNvSpPr txBox="1">
              <a:spLocks noChangeArrowheads="1"/>
            </p:cNvSpPr>
            <p:nvPr/>
          </p:nvSpPr>
          <p:spPr bwMode="auto">
            <a:xfrm>
              <a:off x="2492" y="1592"/>
              <a:ext cx="491" cy="252"/>
            </a:xfrm>
            <a:prstGeom prst="rect">
              <a:avLst/>
            </a:prstGeom>
            <a:solidFill>
              <a:schemeClr val="bg1"/>
            </a:solidFill>
            <a:ln w="28575">
              <a:noFill/>
              <a:prstDash val="dash"/>
              <a:miter lim="800000"/>
              <a:headEnd type="none" w="med" len="lg"/>
              <a:tailEnd type="none" w="med" len="lg"/>
            </a:ln>
            <a:effectLst/>
          </p:spPr>
          <p:txBody>
            <a:bodyPr wrap="none">
              <a:spAutoFit/>
            </a:bodyPr>
            <a:lstStyle/>
            <a:p>
              <a:pPr eaLnBrk="1" hangingPunct="1">
                <a:defRPr/>
              </a:pPr>
              <a:r>
                <a:rPr lang="zh-CN" altLang="en-US" sz="2000">
                  <a:solidFill>
                    <a:srgbClr val="333399"/>
                  </a:solidFill>
                  <a:latin typeface="+mn-ea"/>
                  <a:ea typeface="+mn-ea"/>
                </a:rPr>
                <a:t>协 议</a:t>
              </a:r>
            </a:p>
          </p:txBody>
        </p:sp>
      </p:grpSp>
      <p:grpSp>
        <p:nvGrpSpPr>
          <p:cNvPr id="3" name="Group 31"/>
          <p:cNvGrpSpPr>
            <a:grpSpLocks/>
          </p:cNvGrpSpPr>
          <p:nvPr/>
        </p:nvGrpSpPr>
        <p:grpSpPr bwMode="auto">
          <a:xfrm>
            <a:off x="3781426" y="3055938"/>
            <a:ext cx="4144963" cy="1643062"/>
            <a:chOff x="1422" y="1925"/>
            <a:chExt cx="2611" cy="1035"/>
          </a:xfrm>
        </p:grpSpPr>
        <p:sp>
          <p:nvSpPr>
            <p:cNvPr id="10" name="Text Box 12"/>
            <p:cNvSpPr txBox="1">
              <a:spLocks noChangeArrowheads="1"/>
            </p:cNvSpPr>
            <p:nvPr/>
          </p:nvSpPr>
          <p:spPr bwMode="auto">
            <a:xfrm>
              <a:off x="1474" y="2182"/>
              <a:ext cx="756" cy="250"/>
            </a:xfrm>
            <a:prstGeom prst="rect">
              <a:avLst/>
            </a:prstGeom>
            <a:solidFill>
              <a:schemeClr val="bg1"/>
            </a:solidFill>
            <a:ln w="28575">
              <a:noFill/>
              <a:prstDash val="dash"/>
              <a:miter lim="800000"/>
              <a:headEnd type="none" w="med" len="lg"/>
              <a:tailEnd type="none" w="med" len="lg"/>
            </a:ln>
            <a:effectLst/>
          </p:spPr>
          <p:txBody>
            <a:bodyPr wrap="none">
              <a:spAutoFit/>
            </a:bodyPr>
            <a:lstStyle/>
            <a:p>
              <a:pPr eaLnBrk="1" hangingPunct="1">
                <a:defRPr/>
              </a:pPr>
              <a:r>
                <a:rPr lang="zh-CN" altLang="en-US" sz="2000">
                  <a:solidFill>
                    <a:srgbClr val="333399"/>
                  </a:solidFill>
                  <a:latin typeface="+mn-ea"/>
                  <a:ea typeface="+mn-ea"/>
                </a:rPr>
                <a:t>交换原语</a:t>
              </a:r>
            </a:p>
          </p:txBody>
        </p:sp>
        <p:sp>
          <p:nvSpPr>
            <p:cNvPr id="11" name="AutoShape 13"/>
            <p:cNvSpPr>
              <a:spLocks noChangeArrowheads="1"/>
            </p:cNvSpPr>
            <p:nvPr/>
          </p:nvSpPr>
          <p:spPr bwMode="auto">
            <a:xfrm>
              <a:off x="1422" y="1925"/>
              <a:ext cx="102" cy="1035"/>
            </a:xfrm>
            <a:prstGeom prst="upDownArrow">
              <a:avLst>
                <a:gd name="adj1" fmla="val 50000"/>
                <a:gd name="adj2" fmla="val 202941"/>
              </a:avLst>
            </a:prstGeom>
            <a:solidFill>
              <a:schemeClr val="accent1"/>
            </a:solidFill>
            <a:ln w="28575">
              <a:solidFill>
                <a:srgbClr val="333399"/>
              </a:solidFill>
              <a:miter lim="800000"/>
              <a:headEnd type="none" w="med" len="lg"/>
              <a:tailEnd type="none" w="med" len="lg"/>
            </a:ln>
            <a:effectLst/>
          </p:spPr>
          <p:txBody>
            <a:bodyPr vert="eaVert" wrap="none" anchor="ctr"/>
            <a:lstStyle/>
            <a:p>
              <a:pPr eaLnBrk="1" hangingPunct="1">
                <a:defRPr/>
              </a:pPr>
              <a:endParaRPr lang="zh-CN" altLang="en-US">
                <a:latin typeface="+mn-ea"/>
                <a:ea typeface="+mn-ea"/>
              </a:endParaRPr>
            </a:p>
          </p:txBody>
        </p:sp>
        <p:sp>
          <p:nvSpPr>
            <p:cNvPr id="12" name="AutoShape 15"/>
            <p:cNvSpPr>
              <a:spLocks noChangeArrowheads="1"/>
            </p:cNvSpPr>
            <p:nvPr/>
          </p:nvSpPr>
          <p:spPr bwMode="auto">
            <a:xfrm>
              <a:off x="3930" y="1925"/>
              <a:ext cx="103" cy="1035"/>
            </a:xfrm>
            <a:prstGeom prst="upDownArrow">
              <a:avLst>
                <a:gd name="adj1" fmla="val 50000"/>
                <a:gd name="adj2" fmla="val 200971"/>
              </a:avLst>
            </a:prstGeom>
            <a:solidFill>
              <a:schemeClr val="accent1"/>
            </a:solidFill>
            <a:ln w="28575">
              <a:solidFill>
                <a:srgbClr val="333399"/>
              </a:solidFill>
              <a:miter lim="800000"/>
              <a:headEnd type="none" w="med" len="lg"/>
              <a:tailEnd type="none" w="med" len="lg"/>
            </a:ln>
            <a:effectLst/>
          </p:spPr>
          <p:txBody>
            <a:bodyPr vert="eaVert" wrap="none" anchor="ctr"/>
            <a:lstStyle/>
            <a:p>
              <a:pPr eaLnBrk="1" hangingPunct="1">
                <a:defRPr/>
              </a:pPr>
              <a:endParaRPr lang="zh-CN" altLang="en-US">
                <a:latin typeface="+mn-ea"/>
                <a:ea typeface="+mn-ea"/>
              </a:endParaRPr>
            </a:p>
          </p:txBody>
        </p:sp>
        <p:sp>
          <p:nvSpPr>
            <p:cNvPr id="13" name="Text Box 16"/>
            <p:cNvSpPr txBox="1">
              <a:spLocks noChangeArrowheads="1"/>
            </p:cNvSpPr>
            <p:nvPr/>
          </p:nvSpPr>
          <p:spPr bwMode="auto">
            <a:xfrm>
              <a:off x="3199" y="2182"/>
              <a:ext cx="756" cy="250"/>
            </a:xfrm>
            <a:prstGeom prst="rect">
              <a:avLst/>
            </a:prstGeom>
            <a:noFill/>
            <a:ln w="28575">
              <a:noFill/>
              <a:prstDash val="dash"/>
              <a:miter lim="800000"/>
              <a:headEnd type="none" w="med" len="lg"/>
              <a:tailEnd type="none" w="med" len="lg"/>
            </a:ln>
            <a:effectLst/>
          </p:spPr>
          <p:txBody>
            <a:bodyPr wrap="none">
              <a:spAutoFit/>
            </a:bodyPr>
            <a:lstStyle/>
            <a:p>
              <a:pPr eaLnBrk="1" hangingPunct="1">
                <a:defRPr/>
              </a:pPr>
              <a:r>
                <a:rPr lang="zh-CN" altLang="en-US" sz="2000">
                  <a:solidFill>
                    <a:srgbClr val="333399"/>
                  </a:solidFill>
                  <a:latin typeface="+mn-ea"/>
                  <a:ea typeface="+mn-ea"/>
                </a:rPr>
                <a:t>交换原语</a:t>
              </a:r>
            </a:p>
          </p:txBody>
        </p:sp>
      </p:grpSp>
      <p:sp>
        <p:nvSpPr>
          <p:cNvPr id="14" name="Rectangle 18"/>
          <p:cNvSpPr>
            <a:spLocks noChangeArrowheads="1"/>
          </p:cNvSpPr>
          <p:nvPr/>
        </p:nvSpPr>
        <p:spPr bwMode="auto">
          <a:xfrm>
            <a:off x="3135314" y="2447925"/>
            <a:ext cx="1449387" cy="603250"/>
          </a:xfrm>
          <a:prstGeom prst="rect">
            <a:avLst/>
          </a:prstGeom>
          <a:solidFill>
            <a:srgbClr val="FF99FF"/>
          </a:solidFill>
          <a:ln w="28575">
            <a:solidFill>
              <a:srgbClr val="333399"/>
            </a:solidFill>
            <a:miter lim="800000"/>
            <a:headEnd/>
            <a:tailEnd/>
          </a:ln>
          <a:effectLst>
            <a:outerShdw dist="45791" dir="2021404" algn="ctr" rotWithShape="0">
              <a:schemeClr val="bg2"/>
            </a:outerShdw>
          </a:effectLst>
        </p:spPr>
        <p:txBody>
          <a:bodyPr wrap="none" anchor="ctr"/>
          <a:lstStyle/>
          <a:p>
            <a:pPr algn="ctr" eaLnBrk="1" hangingPunct="1">
              <a:defRPr/>
            </a:pPr>
            <a:endParaRPr lang="zh-CN" altLang="zh-CN" sz="2000">
              <a:solidFill>
                <a:srgbClr val="333399"/>
              </a:solidFill>
              <a:latin typeface="+mn-ea"/>
              <a:ea typeface="+mn-ea"/>
            </a:endParaRPr>
          </a:p>
        </p:txBody>
      </p:sp>
      <p:sp>
        <p:nvSpPr>
          <p:cNvPr id="15" name="Text Box 19"/>
          <p:cNvSpPr txBox="1">
            <a:spLocks noChangeArrowheads="1"/>
          </p:cNvSpPr>
          <p:nvPr/>
        </p:nvSpPr>
        <p:spPr bwMode="auto">
          <a:xfrm>
            <a:off x="3155950" y="2565400"/>
            <a:ext cx="1455738" cy="400050"/>
          </a:xfrm>
          <a:prstGeom prst="rect">
            <a:avLst/>
          </a:prstGeom>
          <a:noFill/>
          <a:ln w="28575">
            <a:noFill/>
            <a:prstDash val="dash"/>
            <a:miter lim="800000"/>
            <a:headEnd type="none" w="med" len="lg"/>
            <a:tailEnd type="none" w="med" len="lg"/>
          </a:ln>
          <a:effectLst/>
        </p:spPr>
        <p:txBody>
          <a:bodyPr wrap="none">
            <a:spAutoFit/>
          </a:bodyPr>
          <a:lstStyle/>
          <a:p>
            <a:pPr eaLnBrk="1" hangingPunct="1">
              <a:defRPr/>
            </a:pPr>
            <a:r>
              <a:rPr lang="zh-CN" altLang="en-US" sz="2000">
                <a:solidFill>
                  <a:srgbClr val="333399"/>
                </a:solidFill>
                <a:latin typeface="+mn-ea"/>
                <a:ea typeface="+mn-ea"/>
              </a:rPr>
              <a:t>服 务 用 户</a:t>
            </a:r>
          </a:p>
        </p:txBody>
      </p:sp>
      <p:grpSp>
        <p:nvGrpSpPr>
          <p:cNvPr id="4" name="Group 34"/>
          <p:cNvGrpSpPr>
            <a:grpSpLocks/>
          </p:cNvGrpSpPr>
          <p:nvPr/>
        </p:nvGrpSpPr>
        <p:grpSpPr bwMode="auto">
          <a:xfrm>
            <a:off x="3116264" y="4111626"/>
            <a:ext cx="5475287" cy="1477963"/>
            <a:chOff x="1003" y="2590"/>
            <a:chExt cx="3449" cy="931"/>
          </a:xfrm>
        </p:grpSpPr>
        <p:sp>
          <p:nvSpPr>
            <p:cNvPr id="17" name="Rectangle 4"/>
            <p:cNvSpPr>
              <a:spLocks noChangeArrowheads="1"/>
            </p:cNvSpPr>
            <p:nvPr/>
          </p:nvSpPr>
          <p:spPr bwMode="auto">
            <a:xfrm>
              <a:off x="1003" y="3075"/>
              <a:ext cx="3449" cy="446"/>
            </a:xfrm>
            <a:prstGeom prst="rect">
              <a:avLst/>
            </a:prstGeom>
            <a:solidFill>
              <a:srgbClr val="CCECFF"/>
            </a:solidFill>
            <a:ln w="28575">
              <a:solidFill>
                <a:srgbClr val="333399"/>
              </a:solidFill>
              <a:miter lim="800000"/>
              <a:headEnd/>
              <a:tailEnd/>
            </a:ln>
            <a:effectLst>
              <a:outerShdw dist="71842" dir="2700000" algn="ctr" rotWithShape="0">
                <a:schemeClr val="bg2"/>
              </a:outerShdw>
            </a:effectLst>
          </p:spPr>
          <p:txBody>
            <a:bodyPr wrap="none" anchor="ctr"/>
            <a:lstStyle/>
            <a:p>
              <a:pPr algn="ctr" eaLnBrk="1" hangingPunct="1">
                <a:defRPr/>
              </a:pPr>
              <a:endParaRPr lang="zh-CN" altLang="zh-CN" sz="2000">
                <a:solidFill>
                  <a:srgbClr val="333399"/>
                </a:solidFill>
                <a:latin typeface="+mn-ea"/>
                <a:ea typeface="+mn-ea"/>
              </a:endParaRPr>
            </a:p>
          </p:txBody>
        </p:sp>
        <p:sp>
          <p:nvSpPr>
            <p:cNvPr id="18" name="AutoShape 10"/>
            <p:cNvSpPr>
              <a:spLocks noChangeArrowheads="1"/>
            </p:cNvSpPr>
            <p:nvPr/>
          </p:nvSpPr>
          <p:spPr bwMode="auto">
            <a:xfrm>
              <a:off x="2467" y="2819"/>
              <a:ext cx="574" cy="319"/>
            </a:xfrm>
            <a:prstGeom prst="upArrow">
              <a:avLst>
                <a:gd name="adj1" fmla="val 44315"/>
                <a:gd name="adj2" fmla="val 47083"/>
              </a:avLst>
            </a:prstGeom>
            <a:solidFill>
              <a:srgbClr val="CCECFF"/>
            </a:solidFill>
            <a:ln w="28575">
              <a:solidFill>
                <a:srgbClr val="333399"/>
              </a:solidFill>
              <a:miter lim="800000"/>
              <a:headEnd type="none" w="med" len="lg"/>
              <a:tailEnd type="none" w="med" len="lg"/>
            </a:ln>
            <a:effectLst/>
          </p:spPr>
          <p:txBody>
            <a:bodyPr vert="eaVert" wrap="none" anchor="ctr"/>
            <a:lstStyle/>
            <a:p>
              <a:pPr eaLnBrk="1" hangingPunct="1">
                <a:defRPr/>
              </a:pPr>
              <a:endParaRPr lang="zh-CN" altLang="en-US">
                <a:latin typeface="+mn-ea"/>
                <a:ea typeface="+mn-ea"/>
              </a:endParaRPr>
            </a:p>
          </p:txBody>
        </p:sp>
        <p:sp>
          <p:nvSpPr>
            <p:cNvPr id="19" name="Text Box 11"/>
            <p:cNvSpPr txBox="1">
              <a:spLocks noChangeArrowheads="1"/>
            </p:cNvSpPr>
            <p:nvPr/>
          </p:nvSpPr>
          <p:spPr bwMode="auto">
            <a:xfrm>
              <a:off x="2310" y="2590"/>
              <a:ext cx="917" cy="252"/>
            </a:xfrm>
            <a:prstGeom prst="rect">
              <a:avLst/>
            </a:prstGeom>
            <a:noFill/>
            <a:ln w="28575">
              <a:noFill/>
              <a:prstDash val="dash"/>
              <a:miter lim="800000"/>
              <a:headEnd type="none" w="med" len="lg"/>
              <a:tailEnd type="none" w="med" len="lg"/>
            </a:ln>
            <a:effectLst/>
          </p:spPr>
          <p:txBody>
            <a:bodyPr wrap="none">
              <a:spAutoFit/>
            </a:bodyPr>
            <a:lstStyle/>
            <a:p>
              <a:pPr eaLnBrk="1" hangingPunct="1">
                <a:defRPr/>
              </a:pPr>
              <a:r>
                <a:rPr lang="zh-CN" altLang="en-US" sz="2000">
                  <a:solidFill>
                    <a:srgbClr val="333399"/>
                  </a:solidFill>
                  <a:latin typeface="+mn-ea"/>
                  <a:ea typeface="+mn-ea"/>
                </a:rPr>
                <a:t>提 供 服 务</a:t>
              </a:r>
            </a:p>
          </p:txBody>
        </p:sp>
        <p:sp>
          <p:nvSpPr>
            <p:cNvPr id="20" name="Text Box 20"/>
            <p:cNvSpPr txBox="1">
              <a:spLocks noChangeArrowheads="1"/>
            </p:cNvSpPr>
            <p:nvPr/>
          </p:nvSpPr>
          <p:spPr bwMode="auto">
            <a:xfrm>
              <a:off x="2155" y="3180"/>
              <a:ext cx="1336" cy="252"/>
            </a:xfrm>
            <a:prstGeom prst="rect">
              <a:avLst/>
            </a:prstGeom>
            <a:noFill/>
            <a:ln w="28575">
              <a:noFill/>
              <a:prstDash val="dash"/>
              <a:miter lim="800000"/>
              <a:headEnd type="none" w="med" len="lg"/>
              <a:tailEnd type="none" w="med" len="lg"/>
            </a:ln>
            <a:effectLst/>
          </p:spPr>
          <p:txBody>
            <a:bodyPr wrap="none">
              <a:spAutoFit/>
            </a:bodyPr>
            <a:lstStyle/>
            <a:p>
              <a:pPr eaLnBrk="1" hangingPunct="1">
                <a:defRPr/>
              </a:pPr>
              <a:r>
                <a:rPr lang="zh-CN" altLang="en-US" sz="2000">
                  <a:solidFill>
                    <a:srgbClr val="333399"/>
                  </a:solidFill>
                  <a:latin typeface="+mn-ea"/>
                  <a:ea typeface="+mn-ea"/>
                </a:rPr>
                <a:t>服  务  提  供  者</a:t>
              </a:r>
            </a:p>
          </p:txBody>
        </p:sp>
      </p:grpSp>
      <p:sp>
        <p:nvSpPr>
          <p:cNvPr id="21" name="Line 21"/>
          <p:cNvSpPr>
            <a:spLocks noChangeShapeType="1"/>
          </p:cNvSpPr>
          <p:nvPr/>
        </p:nvSpPr>
        <p:spPr bwMode="auto">
          <a:xfrm>
            <a:off x="2279651" y="3849688"/>
            <a:ext cx="7840663" cy="0"/>
          </a:xfrm>
          <a:prstGeom prst="line">
            <a:avLst/>
          </a:prstGeom>
          <a:noFill/>
          <a:ln w="28575">
            <a:solidFill>
              <a:srgbClr val="333399"/>
            </a:solidFill>
            <a:prstDash val="dash"/>
            <a:round/>
            <a:headEnd type="none" w="med" len="lg"/>
            <a:tailEnd type="none" w="med" len="lg"/>
          </a:ln>
          <a:effectLst/>
        </p:spPr>
        <p:txBody>
          <a:bodyPr/>
          <a:lstStyle/>
          <a:p>
            <a:pPr eaLnBrk="1" hangingPunct="1">
              <a:defRPr/>
            </a:pPr>
            <a:endParaRPr lang="zh-CN" altLang="en-US">
              <a:latin typeface="+mn-ea"/>
              <a:ea typeface="+mn-ea"/>
            </a:endParaRPr>
          </a:p>
        </p:txBody>
      </p:sp>
      <p:sp>
        <p:nvSpPr>
          <p:cNvPr id="22" name="Text Box 22"/>
          <p:cNvSpPr txBox="1">
            <a:spLocks noChangeArrowheads="1"/>
          </p:cNvSpPr>
          <p:nvPr/>
        </p:nvSpPr>
        <p:spPr bwMode="auto">
          <a:xfrm>
            <a:off x="9085264" y="4491038"/>
            <a:ext cx="1030287" cy="400050"/>
          </a:xfrm>
          <a:prstGeom prst="rect">
            <a:avLst/>
          </a:prstGeom>
          <a:solidFill>
            <a:srgbClr val="FFFF99"/>
          </a:solidFill>
          <a:ln w="28575">
            <a:noFill/>
            <a:prstDash val="dash"/>
            <a:miter lim="800000"/>
            <a:headEnd type="none" w="med" len="lg"/>
            <a:tailEnd type="none" w="med" len="lg"/>
          </a:ln>
          <a:effectLst/>
        </p:spPr>
        <p:txBody>
          <a:bodyPr wrap="none">
            <a:spAutoFit/>
          </a:bodyPr>
          <a:lstStyle/>
          <a:p>
            <a:pPr eaLnBrk="1" hangingPunct="1">
              <a:defRPr/>
            </a:pPr>
            <a:r>
              <a:rPr lang="zh-CN" altLang="en-US" sz="2000">
                <a:solidFill>
                  <a:srgbClr val="333399"/>
                </a:solidFill>
                <a:latin typeface="+mn-ea"/>
                <a:ea typeface="+mn-ea"/>
              </a:rPr>
              <a:t>第 </a:t>
            </a:r>
            <a:r>
              <a:rPr lang="en-US" altLang="zh-CN" sz="2000">
                <a:solidFill>
                  <a:srgbClr val="333399"/>
                </a:solidFill>
                <a:latin typeface="+mn-ea"/>
                <a:ea typeface="+mn-ea"/>
              </a:rPr>
              <a:t>n </a:t>
            </a:r>
            <a:r>
              <a:rPr lang="zh-CN" altLang="en-US" sz="2000">
                <a:solidFill>
                  <a:srgbClr val="333399"/>
                </a:solidFill>
                <a:latin typeface="+mn-ea"/>
                <a:ea typeface="+mn-ea"/>
              </a:rPr>
              <a:t>层</a:t>
            </a:r>
          </a:p>
        </p:txBody>
      </p:sp>
      <p:sp>
        <p:nvSpPr>
          <p:cNvPr id="23" name="Text Box 23"/>
          <p:cNvSpPr txBox="1">
            <a:spLocks noChangeArrowheads="1"/>
          </p:cNvSpPr>
          <p:nvPr/>
        </p:nvSpPr>
        <p:spPr bwMode="auto">
          <a:xfrm>
            <a:off x="8904289" y="2778125"/>
            <a:ext cx="1506537" cy="400050"/>
          </a:xfrm>
          <a:prstGeom prst="rect">
            <a:avLst/>
          </a:prstGeom>
          <a:solidFill>
            <a:schemeClr val="bg1"/>
          </a:solidFill>
          <a:ln w="28575">
            <a:noFill/>
            <a:prstDash val="dash"/>
            <a:miter lim="800000"/>
            <a:headEnd type="none" w="med" len="lg"/>
            <a:tailEnd type="none" w="med" len="lg"/>
          </a:ln>
          <a:effectLst/>
        </p:spPr>
        <p:txBody>
          <a:bodyPr wrap="none">
            <a:spAutoFit/>
          </a:bodyPr>
          <a:lstStyle/>
          <a:p>
            <a:pPr eaLnBrk="1" hangingPunct="1">
              <a:defRPr/>
            </a:pPr>
            <a:r>
              <a:rPr lang="zh-CN" altLang="en-US" sz="2000">
                <a:solidFill>
                  <a:srgbClr val="333399"/>
                </a:solidFill>
                <a:latin typeface="+mn-ea"/>
                <a:ea typeface="+mn-ea"/>
              </a:rPr>
              <a:t>第 </a:t>
            </a:r>
            <a:r>
              <a:rPr lang="en-US" altLang="zh-CN" sz="2000">
                <a:solidFill>
                  <a:srgbClr val="333399"/>
                </a:solidFill>
                <a:latin typeface="+mn-ea"/>
                <a:ea typeface="+mn-ea"/>
              </a:rPr>
              <a:t>n + 1 </a:t>
            </a:r>
            <a:r>
              <a:rPr lang="zh-CN" altLang="en-US" sz="2000">
                <a:solidFill>
                  <a:srgbClr val="333399"/>
                </a:solidFill>
                <a:latin typeface="+mn-ea"/>
                <a:ea typeface="+mn-ea"/>
              </a:rPr>
              <a:t>层</a:t>
            </a:r>
          </a:p>
        </p:txBody>
      </p:sp>
      <p:sp>
        <p:nvSpPr>
          <p:cNvPr id="24" name="Rectangle 25"/>
          <p:cNvSpPr>
            <a:spLocks noChangeArrowheads="1"/>
          </p:cNvSpPr>
          <p:nvPr/>
        </p:nvSpPr>
        <p:spPr bwMode="auto">
          <a:xfrm>
            <a:off x="7131050" y="2447925"/>
            <a:ext cx="1449388" cy="603250"/>
          </a:xfrm>
          <a:prstGeom prst="rect">
            <a:avLst/>
          </a:prstGeom>
          <a:solidFill>
            <a:srgbClr val="FF99FF"/>
          </a:solidFill>
          <a:ln w="28575">
            <a:solidFill>
              <a:srgbClr val="333399"/>
            </a:solidFill>
            <a:miter lim="800000"/>
            <a:headEnd/>
            <a:tailEnd/>
          </a:ln>
          <a:effectLst>
            <a:outerShdw dist="45791" dir="2021404" algn="ctr" rotWithShape="0">
              <a:schemeClr val="bg2"/>
            </a:outerShdw>
          </a:effectLst>
        </p:spPr>
        <p:txBody>
          <a:bodyPr wrap="none" anchor="ctr"/>
          <a:lstStyle/>
          <a:p>
            <a:pPr algn="ctr" eaLnBrk="1" hangingPunct="1">
              <a:defRPr/>
            </a:pPr>
            <a:endParaRPr lang="zh-CN" altLang="zh-CN" sz="2000">
              <a:solidFill>
                <a:srgbClr val="333399"/>
              </a:solidFill>
              <a:latin typeface="+mn-ea"/>
              <a:ea typeface="+mn-ea"/>
            </a:endParaRPr>
          </a:p>
        </p:txBody>
      </p:sp>
      <p:sp>
        <p:nvSpPr>
          <p:cNvPr id="25" name="Text Box 26"/>
          <p:cNvSpPr txBox="1">
            <a:spLocks noChangeArrowheads="1"/>
          </p:cNvSpPr>
          <p:nvPr/>
        </p:nvSpPr>
        <p:spPr bwMode="auto">
          <a:xfrm>
            <a:off x="7151689" y="2565400"/>
            <a:ext cx="1455737" cy="400050"/>
          </a:xfrm>
          <a:prstGeom prst="rect">
            <a:avLst/>
          </a:prstGeom>
          <a:noFill/>
          <a:ln w="28575">
            <a:noFill/>
            <a:prstDash val="dash"/>
            <a:miter lim="800000"/>
            <a:headEnd type="none" w="med" len="lg"/>
            <a:tailEnd type="none" w="med" len="lg"/>
          </a:ln>
          <a:effectLst/>
        </p:spPr>
        <p:txBody>
          <a:bodyPr wrap="none">
            <a:spAutoFit/>
          </a:bodyPr>
          <a:lstStyle/>
          <a:p>
            <a:pPr eaLnBrk="1" hangingPunct="1">
              <a:defRPr/>
            </a:pPr>
            <a:r>
              <a:rPr lang="zh-CN" altLang="en-US" sz="2000">
                <a:solidFill>
                  <a:srgbClr val="333399"/>
                </a:solidFill>
                <a:latin typeface="+mn-ea"/>
                <a:ea typeface="+mn-ea"/>
              </a:rPr>
              <a:t>服 务 用 户</a:t>
            </a:r>
          </a:p>
        </p:txBody>
      </p:sp>
      <p:grpSp>
        <p:nvGrpSpPr>
          <p:cNvPr id="6" name="Group 30"/>
          <p:cNvGrpSpPr>
            <a:grpSpLocks/>
          </p:cNvGrpSpPr>
          <p:nvPr/>
        </p:nvGrpSpPr>
        <p:grpSpPr bwMode="auto">
          <a:xfrm>
            <a:off x="3738564" y="4508501"/>
            <a:ext cx="4225925" cy="506413"/>
            <a:chOff x="1395" y="2840"/>
            <a:chExt cx="2662" cy="319"/>
          </a:xfrm>
        </p:grpSpPr>
        <p:sp>
          <p:nvSpPr>
            <p:cNvPr id="27" name="Rectangle 5"/>
            <p:cNvSpPr>
              <a:spLocks noChangeArrowheads="1"/>
            </p:cNvSpPr>
            <p:nvPr/>
          </p:nvSpPr>
          <p:spPr bwMode="auto">
            <a:xfrm>
              <a:off x="1395" y="2975"/>
              <a:ext cx="151" cy="184"/>
            </a:xfrm>
            <a:prstGeom prst="rect">
              <a:avLst/>
            </a:prstGeom>
            <a:solidFill>
              <a:schemeClr val="bg1"/>
            </a:solidFill>
            <a:ln w="38100">
              <a:solidFill>
                <a:srgbClr val="333399"/>
              </a:solidFill>
              <a:miter lim="800000"/>
              <a:headEnd/>
              <a:tailEnd/>
            </a:ln>
            <a:effectLst/>
          </p:spPr>
          <p:txBody>
            <a:bodyPr wrap="none" anchor="ctr"/>
            <a:lstStyle/>
            <a:p>
              <a:pPr eaLnBrk="1" hangingPunct="1">
                <a:defRPr/>
              </a:pPr>
              <a:endParaRPr lang="zh-CN" altLang="en-US">
                <a:latin typeface="+mn-ea"/>
                <a:ea typeface="+mn-ea"/>
              </a:endParaRPr>
            </a:p>
          </p:txBody>
        </p:sp>
        <p:sp>
          <p:nvSpPr>
            <p:cNvPr id="28" name="Text Box 8"/>
            <p:cNvSpPr txBox="1">
              <a:spLocks noChangeArrowheads="1"/>
            </p:cNvSpPr>
            <p:nvPr/>
          </p:nvSpPr>
          <p:spPr bwMode="auto">
            <a:xfrm>
              <a:off x="1536" y="2840"/>
              <a:ext cx="924" cy="252"/>
            </a:xfrm>
            <a:prstGeom prst="rect">
              <a:avLst/>
            </a:prstGeom>
            <a:noFill/>
            <a:ln w="28575">
              <a:noFill/>
              <a:prstDash val="dash"/>
              <a:miter lim="800000"/>
              <a:headEnd type="none" w="med" len="lg"/>
              <a:tailEnd type="none" w="med" len="lg"/>
            </a:ln>
            <a:effectLst/>
          </p:spPr>
          <p:txBody>
            <a:bodyPr wrap="none">
              <a:spAutoFit/>
            </a:bodyPr>
            <a:lstStyle/>
            <a:p>
              <a:pPr eaLnBrk="1" hangingPunct="1">
                <a:defRPr/>
              </a:pPr>
              <a:r>
                <a:rPr lang="zh-CN" altLang="en-US" sz="2000" dirty="0">
                  <a:solidFill>
                    <a:srgbClr val="333399"/>
                  </a:solidFill>
                  <a:latin typeface="+mn-ea"/>
                  <a:ea typeface="+mn-ea"/>
                </a:rPr>
                <a:t>服务访问点</a:t>
              </a:r>
              <a:endParaRPr lang="en-US" altLang="zh-CN" sz="2000" dirty="0">
                <a:solidFill>
                  <a:srgbClr val="333399"/>
                </a:solidFill>
                <a:latin typeface="+mn-ea"/>
                <a:ea typeface="+mn-ea"/>
              </a:endParaRPr>
            </a:p>
          </p:txBody>
        </p:sp>
        <p:sp>
          <p:nvSpPr>
            <p:cNvPr id="29" name="Text Box 9"/>
            <p:cNvSpPr txBox="1">
              <a:spLocks noChangeArrowheads="1"/>
            </p:cNvSpPr>
            <p:nvPr/>
          </p:nvSpPr>
          <p:spPr bwMode="auto">
            <a:xfrm>
              <a:off x="3015" y="2840"/>
              <a:ext cx="924" cy="252"/>
            </a:xfrm>
            <a:prstGeom prst="rect">
              <a:avLst/>
            </a:prstGeom>
            <a:noFill/>
            <a:ln w="28575">
              <a:noFill/>
              <a:prstDash val="dash"/>
              <a:miter lim="800000"/>
              <a:headEnd type="none" w="med" len="lg"/>
              <a:tailEnd type="none" w="med" len="lg"/>
            </a:ln>
            <a:effectLst/>
          </p:spPr>
          <p:txBody>
            <a:bodyPr wrap="none">
              <a:spAutoFit/>
            </a:bodyPr>
            <a:lstStyle/>
            <a:p>
              <a:pPr eaLnBrk="1" hangingPunct="1">
                <a:defRPr/>
              </a:pPr>
              <a:r>
                <a:rPr lang="zh-CN" altLang="en-US" sz="2000" dirty="0">
                  <a:solidFill>
                    <a:srgbClr val="333399"/>
                  </a:solidFill>
                  <a:latin typeface="+mn-ea"/>
                  <a:ea typeface="+mn-ea"/>
                </a:rPr>
                <a:t>服务访问点</a:t>
              </a:r>
              <a:endParaRPr lang="en-US" altLang="zh-CN" sz="2000" dirty="0">
                <a:solidFill>
                  <a:srgbClr val="333399"/>
                </a:solidFill>
                <a:latin typeface="+mn-ea"/>
                <a:ea typeface="+mn-ea"/>
              </a:endParaRPr>
            </a:p>
          </p:txBody>
        </p:sp>
        <p:sp>
          <p:nvSpPr>
            <p:cNvPr id="30" name="Rectangle 14"/>
            <p:cNvSpPr>
              <a:spLocks noChangeArrowheads="1"/>
            </p:cNvSpPr>
            <p:nvPr/>
          </p:nvSpPr>
          <p:spPr bwMode="auto">
            <a:xfrm>
              <a:off x="3905" y="2975"/>
              <a:ext cx="152" cy="184"/>
            </a:xfrm>
            <a:prstGeom prst="rect">
              <a:avLst/>
            </a:prstGeom>
            <a:solidFill>
              <a:schemeClr val="bg1"/>
            </a:solidFill>
            <a:ln w="38100">
              <a:solidFill>
                <a:srgbClr val="333399"/>
              </a:solidFill>
              <a:miter lim="800000"/>
              <a:headEnd/>
              <a:tailEnd/>
            </a:ln>
            <a:effectLst/>
          </p:spPr>
          <p:txBody>
            <a:bodyPr wrap="none" anchor="ctr"/>
            <a:lstStyle/>
            <a:p>
              <a:pPr eaLnBrk="1" hangingPunct="1">
                <a:defRPr/>
              </a:pPr>
              <a:endParaRPr lang="zh-CN" altLang="en-US">
                <a:latin typeface="+mn-ea"/>
                <a:ea typeface="+mn-ea"/>
              </a:endParaRPr>
            </a:p>
          </p:txBody>
        </p:sp>
      </p:grpSp>
    </p:spTree>
    <p:extLst>
      <p:ext uri="{BB962C8B-B14F-4D97-AF65-F5344CB8AC3E}">
        <p14:creationId xmlns:p14="http://schemas.microsoft.com/office/powerpoint/2010/main" val="17451030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3000" fill="hold" nodeType="clickEffect">
                                  <p:stCondLst>
                                    <p:cond delay="0"/>
                                  </p:stCondLst>
                                  <p:childTnLst>
                                    <p:anim calcmode="discrete" valueType="str">
                                      <p:cBhvr>
                                        <p:cTn id="10"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emph" presetSubtype="0" repeatCount="3000" fill="hold" nodeType="clickEffect">
                                  <p:stCondLst>
                                    <p:cond delay="0"/>
                                  </p:stCondLst>
                                  <p:childTnLst>
                                    <p:anim calcmode="discrete" valueType="str">
                                      <p:cBhvr>
                                        <p:cTn id="14"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5" presetClass="emph" presetSubtype="0" repeatCount="4000" fill="hold" nodeType="clickEffect">
                                  <p:stCondLst>
                                    <p:cond delay="0"/>
                                  </p:stCondLst>
                                  <p:childTnLst>
                                    <p:anim calcmode="discrete" valueType="str">
                                      <p:cBhvr>
                                        <p:cTn id="18"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zh-CN" altLang="en-US"/>
              <a:t>案例：一个分层的网络</a:t>
            </a:r>
          </a:p>
        </p:txBody>
      </p:sp>
      <p:sp>
        <p:nvSpPr>
          <p:cNvPr id="68613" name="Text Box 5"/>
          <p:cNvSpPr txBox="1">
            <a:spLocks noChangeArrowheads="1"/>
          </p:cNvSpPr>
          <p:nvPr/>
        </p:nvSpPr>
        <p:spPr bwMode="auto">
          <a:xfrm>
            <a:off x="6265863" y="5498355"/>
            <a:ext cx="2709862" cy="830997"/>
          </a:xfrm>
          <a:prstGeom prst="rect">
            <a:avLst/>
          </a:prstGeom>
          <a:no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2400" dirty="0">
                <a:latin typeface="+mn-ea"/>
                <a:ea typeface="+mn-ea"/>
              </a:rPr>
              <a:t>同一层次内可以具有不同的实现实体</a:t>
            </a:r>
            <a:endParaRPr lang="en-US" altLang="zh-CN" sz="2400" dirty="0">
              <a:latin typeface="+mn-ea"/>
              <a:ea typeface="+mn-ea"/>
            </a:endParaRPr>
          </a:p>
        </p:txBody>
      </p:sp>
      <p:pic>
        <p:nvPicPr>
          <p:cNvPr id="11878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9" y="4255343"/>
            <a:ext cx="4537075"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9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1375617"/>
            <a:ext cx="3816350"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任意多边形 7"/>
          <p:cNvSpPr/>
          <p:nvPr/>
        </p:nvSpPr>
        <p:spPr>
          <a:xfrm>
            <a:off x="2381251" y="2548780"/>
            <a:ext cx="720725" cy="2355850"/>
          </a:xfrm>
          <a:custGeom>
            <a:avLst/>
            <a:gdLst>
              <a:gd name="connsiteX0" fmla="*/ 721360 w 721360"/>
              <a:gd name="connsiteY0" fmla="*/ 0 h 2286000"/>
              <a:gd name="connsiteX1" fmla="*/ 35560 w 721360"/>
              <a:gd name="connsiteY1" fmla="*/ 1173480 h 2286000"/>
              <a:gd name="connsiteX2" fmla="*/ 508000 w 721360"/>
              <a:gd name="connsiteY2" fmla="*/ 2286000 h 2286000"/>
            </a:gdLst>
            <a:ahLst/>
            <a:cxnLst>
              <a:cxn ang="0">
                <a:pos x="connsiteX0" y="connsiteY0"/>
              </a:cxn>
              <a:cxn ang="0">
                <a:pos x="connsiteX1" y="connsiteY1"/>
              </a:cxn>
              <a:cxn ang="0">
                <a:pos x="connsiteX2" y="connsiteY2"/>
              </a:cxn>
            </a:cxnLst>
            <a:rect l="l" t="t" r="r" b="b"/>
            <a:pathLst>
              <a:path w="721360" h="2286000">
                <a:moveTo>
                  <a:pt x="721360" y="0"/>
                </a:moveTo>
                <a:cubicBezTo>
                  <a:pt x="396240" y="396240"/>
                  <a:pt x="71120" y="792480"/>
                  <a:pt x="35560" y="1173480"/>
                </a:cubicBezTo>
                <a:cubicBezTo>
                  <a:pt x="0" y="1554480"/>
                  <a:pt x="254000" y="1920240"/>
                  <a:pt x="508000" y="2286000"/>
                </a:cubicBezTo>
              </a:path>
            </a:pathLst>
          </a:custGeom>
          <a:ln w="28575">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9" name="任意多边形 8"/>
          <p:cNvSpPr/>
          <p:nvPr/>
        </p:nvSpPr>
        <p:spPr>
          <a:xfrm flipH="1">
            <a:off x="4881563" y="2536081"/>
            <a:ext cx="779462" cy="2357437"/>
          </a:xfrm>
          <a:custGeom>
            <a:avLst/>
            <a:gdLst>
              <a:gd name="connsiteX0" fmla="*/ 721360 w 721360"/>
              <a:gd name="connsiteY0" fmla="*/ 0 h 2286000"/>
              <a:gd name="connsiteX1" fmla="*/ 35560 w 721360"/>
              <a:gd name="connsiteY1" fmla="*/ 1173480 h 2286000"/>
              <a:gd name="connsiteX2" fmla="*/ 508000 w 721360"/>
              <a:gd name="connsiteY2" fmla="*/ 2286000 h 2286000"/>
            </a:gdLst>
            <a:ahLst/>
            <a:cxnLst>
              <a:cxn ang="0">
                <a:pos x="connsiteX0" y="connsiteY0"/>
              </a:cxn>
              <a:cxn ang="0">
                <a:pos x="connsiteX1" y="connsiteY1"/>
              </a:cxn>
              <a:cxn ang="0">
                <a:pos x="connsiteX2" y="connsiteY2"/>
              </a:cxn>
            </a:cxnLst>
            <a:rect l="l" t="t" r="r" b="b"/>
            <a:pathLst>
              <a:path w="721360" h="2286000">
                <a:moveTo>
                  <a:pt x="721360" y="0"/>
                </a:moveTo>
                <a:cubicBezTo>
                  <a:pt x="396240" y="396240"/>
                  <a:pt x="71120" y="792480"/>
                  <a:pt x="35560" y="1173480"/>
                </a:cubicBezTo>
                <a:cubicBezTo>
                  <a:pt x="0" y="1554480"/>
                  <a:pt x="254000" y="1920240"/>
                  <a:pt x="508000" y="2286000"/>
                </a:cubicBezTo>
              </a:path>
            </a:pathLst>
          </a:custGeom>
          <a:ln w="28575">
            <a:solidFill>
              <a:schemeClr val="bg2">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23523023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64" name="Rectangle 16"/>
          <p:cNvSpPr>
            <a:spLocks noChangeArrowheads="1"/>
          </p:cNvSpPr>
          <p:nvPr/>
        </p:nvSpPr>
        <p:spPr bwMode="auto">
          <a:xfrm>
            <a:off x="7967663" y="2636838"/>
            <a:ext cx="1871662"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04463" name="Rectangle 15"/>
          <p:cNvSpPr>
            <a:spLocks noChangeArrowheads="1"/>
          </p:cNvSpPr>
          <p:nvPr/>
        </p:nvSpPr>
        <p:spPr bwMode="auto">
          <a:xfrm>
            <a:off x="2279651" y="2636838"/>
            <a:ext cx="1871663"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19812" name="Rectangle 2"/>
          <p:cNvSpPr>
            <a:spLocks noGrp="1" noChangeArrowheads="1"/>
          </p:cNvSpPr>
          <p:nvPr>
            <p:ph type="title"/>
          </p:nvPr>
        </p:nvSpPr>
        <p:spPr>
          <a:xfrm>
            <a:off x="1981201" y="908051"/>
            <a:ext cx="7567613" cy="792163"/>
          </a:xfrm>
        </p:spPr>
        <p:txBody>
          <a:bodyPr/>
          <a:lstStyle/>
          <a:p>
            <a:pPr algn="ctr"/>
            <a:r>
              <a:rPr lang="zh-CN" altLang="en-US" sz="3200"/>
              <a:t>两个计算机交换文件 </a:t>
            </a:r>
          </a:p>
        </p:txBody>
      </p:sp>
      <p:sp>
        <p:nvSpPr>
          <p:cNvPr id="104453" name="Text Box 5"/>
          <p:cNvSpPr txBox="1">
            <a:spLocks noChangeArrowheads="1"/>
          </p:cNvSpPr>
          <p:nvPr/>
        </p:nvSpPr>
        <p:spPr bwMode="auto">
          <a:xfrm>
            <a:off x="2360613" y="2762251"/>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文件传送模块</a:t>
            </a:r>
          </a:p>
        </p:txBody>
      </p:sp>
      <p:sp>
        <p:nvSpPr>
          <p:cNvPr id="104454" name="Text Box 6"/>
          <p:cNvSpPr txBox="1">
            <a:spLocks noChangeArrowheads="1"/>
          </p:cNvSpPr>
          <p:nvPr/>
        </p:nvSpPr>
        <p:spPr bwMode="auto">
          <a:xfrm>
            <a:off x="2711450" y="2205038"/>
            <a:ext cx="1169988" cy="400050"/>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计算机</a:t>
            </a:r>
            <a:r>
              <a:rPr lang="zh-CN" altLang="en-US" sz="1400">
                <a:solidFill>
                  <a:srgbClr val="333399"/>
                </a:solidFill>
                <a:latin typeface="+mn-ea"/>
                <a:ea typeface="+mn-ea"/>
              </a:rPr>
              <a:t> </a:t>
            </a:r>
            <a:r>
              <a:rPr lang="en-US" altLang="zh-CN" sz="2000">
                <a:solidFill>
                  <a:srgbClr val="333399"/>
                </a:solidFill>
                <a:latin typeface="+mn-ea"/>
                <a:ea typeface="+mn-ea"/>
              </a:rPr>
              <a:t>1</a:t>
            </a:r>
          </a:p>
        </p:txBody>
      </p:sp>
      <p:sp>
        <p:nvSpPr>
          <p:cNvPr id="104457" name="Text Box 9"/>
          <p:cNvSpPr txBox="1">
            <a:spLocks noChangeArrowheads="1"/>
          </p:cNvSpPr>
          <p:nvPr/>
        </p:nvSpPr>
        <p:spPr bwMode="auto">
          <a:xfrm>
            <a:off x="8401050" y="2205038"/>
            <a:ext cx="1169988" cy="400050"/>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计算机</a:t>
            </a:r>
            <a:r>
              <a:rPr lang="zh-CN" altLang="en-US" sz="1400">
                <a:solidFill>
                  <a:srgbClr val="333399"/>
                </a:solidFill>
                <a:latin typeface="+mn-ea"/>
                <a:ea typeface="+mn-ea"/>
              </a:rPr>
              <a:t> </a:t>
            </a:r>
            <a:r>
              <a:rPr lang="en-US" altLang="zh-CN" sz="2000">
                <a:solidFill>
                  <a:srgbClr val="333399"/>
                </a:solidFill>
                <a:latin typeface="+mn-ea"/>
                <a:ea typeface="+mn-ea"/>
              </a:rPr>
              <a:t>2</a:t>
            </a:r>
          </a:p>
        </p:txBody>
      </p:sp>
      <p:sp>
        <p:nvSpPr>
          <p:cNvPr id="104458" name="Text Box 10"/>
          <p:cNvSpPr txBox="1">
            <a:spLocks noChangeArrowheads="1"/>
          </p:cNvSpPr>
          <p:nvPr/>
        </p:nvSpPr>
        <p:spPr bwMode="auto">
          <a:xfrm>
            <a:off x="8048625" y="2762251"/>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文件传送模块</a:t>
            </a:r>
          </a:p>
        </p:txBody>
      </p:sp>
      <p:sp>
        <p:nvSpPr>
          <p:cNvPr id="104459" name="Line 11"/>
          <p:cNvSpPr>
            <a:spLocks noChangeShapeType="1"/>
          </p:cNvSpPr>
          <p:nvPr/>
        </p:nvSpPr>
        <p:spPr bwMode="auto">
          <a:xfrm>
            <a:off x="4151313" y="2960688"/>
            <a:ext cx="3816350" cy="0"/>
          </a:xfrm>
          <a:prstGeom prst="line">
            <a:avLst/>
          </a:prstGeom>
          <a:noFill/>
          <a:ln w="28575">
            <a:solidFill>
              <a:srgbClr val="333399"/>
            </a:solidFill>
            <a:prstDash val="dash"/>
            <a:round/>
            <a:headEnd type="none" w="med" len="lg"/>
            <a:tailEnd type="triangle" w="med" len="lg"/>
          </a:ln>
          <a:effectLst/>
        </p:spPr>
        <p:txBody>
          <a:bodyPr/>
          <a:lstStyle/>
          <a:p>
            <a:pPr eaLnBrk="1" hangingPunct="1">
              <a:defRPr/>
            </a:pPr>
            <a:endParaRPr lang="zh-CN" altLang="en-US">
              <a:latin typeface="+mn-ea"/>
              <a:ea typeface="+mn-ea"/>
            </a:endParaRPr>
          </a:p>
        </p:txBody>
      </p:sp>
      <p:sp>
        <p:nvSpPr>
          <p:cNvPr id="104460" name="Text Box 12"/>
          <p:cNvSpPr txBox="1">
            <a:spLocks noChangeArrowheads="1"/>
          </p:cNvSpPr>
          <p:nvPr/>
        </p:nvSpPr>
        <p:spPr bwMode="auto">
          <a:xfrm>
            <a:off x="4351338" y="1916114"/>
            <a:ext cx="3486150" cy="1006475"/>
          </a:xfrm>
          <a:prstGeom prst="rect">
            <a:avLst/>
          </a:prstGeom>
          <a:noFill/>
          <a:ln w="9525">
            <a:noFill/>
            <a:miter lim="800000"/>
            <a:headEnd/>
            <a:tailEnd/>
          </a:ln>
          <a:effectLst/>
        </p:spPr>
        <p:txBody>
          <a:bodyPr wrap="none">
            <a:spAutoFit/>
          </a:bodyPr>
          <a:lstStyle/>
          <a:p>
            <a:pPr algn="ctr" eaLnBrk="1" hangingPunct="1">
              <a:defRPr/>
            </a:pPr>
            <a:r>
              <a:rPr lang="zh-CN" altLang="en-US" sz="2000">
                <a:solidFill>
                  <a:srgbClr val="333399"/>
                </a:solidFill>
                <a:latin typeface="+mn-ea"/>
                <a:ea typeface="+mn-ea"/>
              </a:rPr>
              <a:t>只看这两个文件传送模块</a:t>
            </a:r>
          </a:p>
          <a:p>
            <a:pPr algn="ctr" eaLnBrk="1" hangingPunct="1">
              <a:defRPr/>
            </a:pPr>
            <a:r>
              <a:rPr lang="zh-CN" altLang="en-US" sz="2000">
                <a:solidFill>
                  <a:srgbClr val="333399"/>
                </a:solidFill>
                <a:latin typeface="+mn-ea"/>
                <a:ea typeface="+mn-ea"/>
              </a:rPr>
              <a:t>好像文件及文件传送命令</a:t>
            </a:r>
          </a:p>
          <a:p>
            <a:pPr algn="ctr" eaLnBrk="1" hangingPunct="1">
              <a:defRPr/>
            </a:pPr>
            <a:r>
              <a:rPr lang="zh-CN" altLang="en-US" sz="2000">
                <a:solidFill>
                  <a:srgbClr val="333399"/>
                </a:solidFill>
                <a:latin typeface="+mn-ea"/>
                <a:ea typeface="+mn-ea"/>
              </a:rPr>
              <a:t>是按照水平方向的虚线传送的</a:t>
            </a:r>
          </a:p>
        </p:txBody>
      </p:sp>
      <p:sp>
        <p:nvSpPr>
          <p:cNvPr id="104465" name="Line 17"/>
          <p:cNvSpPr>
            <a:spLocks noChangeShapeType="1"/>
          </p:cNvSpPr>
          <p:nvPr/>
        </p:nvSpPr>
        <p:spPr bwMode="auto">
          <a:xfrm>
            <a:off x="1774825" y="3328988"/>
            <a:ext cx="8642350" cy="0"/>
          </a:xfrm>
          <a:prstGeom prst="line">
            <a:avLst/>
          </a:prstGeom>
          <a:noFill/>
          <a:ln w="38100">
            <a:solidFill>
              <a:schemeClr val="hlink"/>
            </a:solidFill>
            <a:round/>
            <a:headEnd/>
            <a:tailEnd/>
          </a:ln>
          <a:effectLst/>
        </p:spPr>
        <p:txBody>
          <a:bodyPr/>
          <a:lstStyle/>
          <a:p>
            <a:pPr eaLnBrk="1" hangingPunct="1">
              <a:defRPr/>
            </a:pPr>
            <a:endParaRPr lang="zh-CN" altLang="en-US">
              <a:latin typeface="+mn-ea"/>
              <a:ea typeface="+mn-ea"/>
            </a:endParaRPr>
          </a:p>
        </p:txBody>
      </p:sp>
      <p:sp>
        <p:nvSpPr>
          <p:cNvPr id="104466" name="AutoShape 18"/>
          <p:cNvSpPr>
            <a:spLocks noChangeArrowheads="1"/>
          </p:cNvSpPr>
          <p:nvPr/>
        </p:nvSpPr>
        <p:spPr bwMode="auto">
          <a:xfrm>
            <a:off x="3000375" y="3141664"/>
            <a:ext cx="431800" cy="503237"/>
          </a:xfrm>
          <a:prstGeom prst="downArrow">
            <a:avLst>
              <a:gd name="adj1" fmla="val 50000"/>
              <a:gd name="adj2" fmla="val 29136"/>
            </a:avLst>
          </a:prstGeom>
          <a:solidFill>
            <a:schemeClr val="accent1"/>
          </a:solidFill>
          <a:ln w="9525">
            <a:solidFill>
              <a:schemeClr val="tx1"/>
            </a:solidFill>
            <a:miter lim="800000"/>
            <a:headEnd/>
            <a:tailEnd/>
          </a:ln>
          <a:effectLst/>
        </p:spPr>
        <p:txBody>
          <a:bodyPr vert="eaVert" wrap="none" anchor="ctr"/>
          <a:lstStyle/>
          <a:p>
            <a:pPr eaLnBrk="1" hangingPunct="1">
              <a:defRPr/>
            </a:pPr>
            <a:endParaRPr lang="zh-CN" altLang="en-US">
              <a:latin typeface="+mn-ea"/>
              <a:ea typeface="+mn-ea"/>
            </a:endParaRPr>
          </a:p>
        </p:txBody>
      </p:sp>
      <p:sp>
        <p:nvSpPr>
          <p:cNvPr id="104467" name="AutoShape 19"/>
          <p:cNvSpPr>
            <a:spLocks noChangeArrowheads="1"/>
          </p:cNvSpPr>
          <p:nvPr/>
        </p:nvSpPr>
        <p:spPr bwMode="auto">
          <a:xfrm flipV="1">
            <a:off x="8688388" y="3141664"/>
            <a:ext cx="431800" cy="503237"/>
          </a:xfrm>
          <a:prstGeom prst="downArrow">
            <a:avLst>
              <a:gd name="adj1" fmla="val 50000"/>
              <a:gd name="adj2" fmla="val 29136"/>
            </a:avLst>
          </a:prstGeom>
          <a:solidFill>
            <a:schemeClr val="accent1"/>
          </a:solidFill>
          <a:ln w="9525">
            <a:solidFill>
              <a:schemeClr val="tx1"/>
            </a:solidFill>
            <a:miter lim="800000"/>
            <a:headEnd/>
            <a:tailEnd/>
          </a:ln>
          <a:effectLst/>
        </p:spPr>
        <p:txBody>
          <a:bodyPr vert="eaVert" wrap="none" anchor="ctr"/>
          <a:lstStyle/>
          <a:p>
            <a:pPr eaLnBrk="1" hangingPunct="1">
              <a:defRPr/>
            </a:pPr>
            <a:endParaRPr lang="zh-CN" altLang="en-US">
              <a:latin typeface="+mn-ea"/>
              <a:ea typeface="+mn-ea"/>
            </a:endParaRPr>
          </a:p>
        </p:txBody>
      </p:sp>
      <p:sp>
        <p:nvSpPr>
          <p:cNvPr id="104468" name="Text Box 20"/>
          <p:cNvSpPr txBox="1">
            <a:spLocks noChangeArrowheads="1"/>
          </p:cNvSpPr>
          <p:nvPr/>
        </p:nvSpPr>
        <p:spPr bwMode="auto">
          <a:xfrm>
            <a:off x="1970088" y="3644901"/>
            <a:ext cx="2470150" cy="701675"/>
          </a:xfrm>
          <a:prstGeom prst="rect">
            <a:avLst/>
          </a:prstGeom>
          <a:noFill/>
          <a:ln w="9525">
            <a:noFill/>
            <a:miter lim="800000"/>
            <a:headEnd/>
            <a:tailEnd/>
          </a:ln>
          <a:effectLst/>
        </p:spPr>
        <p:txBody>
          <a:bodyPr wrap="none">
            <a:spAutoFit/>
          </a:bodyPr>
          <a:lstStyle/>
          <a:p>
            <a:pPr algn="ctr" eaLnBrk="1" hangingPunct="1">
              <a:defRPr/>
            </a:pPr>
            <a:r>
              <a:rPr lang="zh-CN" altLang="en-US" sz="2000">
                <a:solidFill>
                  <a:srgbClr val="333399"/>
                </a:solidFill>
                <a:latin typeface="+mn-ea"/>
                <a:ea typeface="+mn-ea"/>
              </a:rPr>
              <a:t>把文件交给下层模块</a:t>
            </a:r>
          </a:p>
          <a:p>
            <a:pPr algn="ctr" eaLnBrk="1" hangingPunct="1">
              <a:defRPr/>
            </a:pPr>
            <a:r>
              <a:rPr lang="zh-CN" altLang="en-US" sz="2000">
                <a:solidFill>
                  <a:srgbClr val="333399"/>
                </a:solidFill>
                <a:latin typeface="+mn-ea"/>
                <a:ea typeface="+mn-ea"/>
              </a:rPr>
              <a:t>进行发送</a:t>
            </a:r>
          </a:p>
        </p:txBody>
      </p:sp>
      <p:sp>
        <p:nvSpPr>
          <p:cNvPr id="104469" name="Text Box 21"/>
          <p:cNvSpPr txBox="1">
            <a:spLocks noChangeArrowheads="1"/>
          </p:cNvSpPr>
          <p:nvPr/>
        </p:nvSpPr>
        <p:spPr bwMode="auto">
          <a:xfrm>
            <a:off x="7807325" y="3644901"/>
            <a:ext cx="2216150" cy="701675"/>
          </a:xfrm>
          <a:prstGeom prst="rect">
            <a:avLst/>
          </a:prstGeom>
          <a:noFill/>
          <a:ln w="9525">
            <a:noFill/>
            <a:miter lim="800000"/>
            <a:headEnd/>
            <a:tailEnd/>
          </a:ln>
          <a:effectLst/>
        </p:spPr>
        <p:txBody>
          <a:bodyPr wrap="none">
            <a:spAutoFit/>
          </a:bodyPr>
          <a:lstStyle/>
          <a:p>
            <a:pPr algn="ctr" eaLnBrk="1" hangingPunct="1">
              <a:defRPr/>
            </a:pPr>
            <a:r>
              <a:rPr lang="zh-CN" altLang="en-US" sz="2000">
                <a:solidFill>
                  <a:srgbClr val="333399"/>
                </a:solidFill>
                <a:latin typeface="+mn-ea"/>
                <a:ea typeface="+mn-ea"/>
              </a:rPr>
              <a:t>把收到的文件交给</a:t>
            </a:r>
          </a:p>
          <a:p>
            <a:pPr algn="ctr" eaLnBrk="1" hangingPunct="1">
              <a:defRPr/>
            </a:pPr>
            <a:r>
              <a:rPr lang="zh-CN" altLang="en-US" sz="2000">
                <a:solidFill>
                  <a:srgbClr val="333399"/>
                </a:solidFill>
                <a:latin typeface="+mn-ea"/>
                <a:ea typeface="+mn-ea"/>
              </a:rPr>
              <a:t>上层模块</a:t>
            </a:r>
          </a:p>
        </p:txBody>
      </p:sp>
      <p:sp>
        <p:nvSpPr>
          <p:cNvPr id="104472" name="AutoShape 24"/>
          <p:cNvSpPr>
            <a:spLocks noChangeArrowheads="1"/>
          </p:cNvSpPr>
          <p:nvPr/>
        </p:nvSpPr>
        <p:spPr bwMode="auto">
          <a:xfrm>
            <a:off x="5303839" y="3860800"/>
            <a:ext cx="1512887" cy="431800"/>
          </a:xfrm>
          <a:prstGeom prst="rightArrow">
            <a:avLst>
              <a:gd name="adj1" fmla="val 50000"/>
              <a:gd name="adj2" fmla="val 87592"/>
            </a:avLst>
          </a:prstGeom>
          <a:solidFill>
            <a:schemeClr val="accent1"/>
          </a:solidFill>
          <a:ln w="9525">
            <a:solidFill>
              <a:schemeClr val="tx1"/>
            </a:solidFill>
            <a:miter lim="800000"/>
            <a:headEnd/>
            <a:tailEnd/>
          </a:ln>
          <a:effectLst/>
        </p:spPr>
        <p:txBody>
          <a:bodyPr wrap="none" anchor="ctr"/>
          <a:lstStyle/>
          <a:p>
            <a:pPr eaLnBrk="1" hangingPunct="1">
              <a:defRPr/>
            </a:pPr>
            <a:endParaRPr lang="zh-CN" altLang="en-US">
              <a:latin typeface="+mn-ea"/>
              <a:ea typeface="+mn-ea"/>
            </a:endParaRPr>
          </a:p>
        </p:txBody>
      </p:sp>
      <p:sp>
        <p:nvSpPr>
          <p:cNvPr id="17" name="Rectangle 2"/>
          <p:cNvSpPr txBox="1">
            <a:spLocks noChangeArrowheads="1"/>
          </p:cNvSpPr>
          <p:nvPr/>
        </p:nvSpPr>
        <p:spPr bwMode="auto">
          <a:xfrm>
            <a:off x="857250" y="425451"/>
            <a:ext cx="7543800" cy="714375"/>
          </a:xfrm>
          <a:prstGeom prst="rect">
            <a:avLst/>
          </a:prstGeom>
          <a:noFill/>
          <a:ln w="9525">
            <a:noFill/>
            <a:miter lim="800000"/>
            <a:headEnd/>
            <a:tailEnd/>
          </a:ln>
        </p:spPr>
        <p:txBody>
          <a:bodyPr anchor="b"/>
          <a:lstStyle/>
          <a:p>
            <a:pPr>
              <a:defRPr/>
            </a:pPr>
            <a:r>
              <a:rPr lang="zh-CN" altLang="en-US" sz="2800" b="1" i="1" kern="0" dirty="0">
                <a:solidFill>
                  <a:srgbClr val="333399"/>
                </a:solidFill>
                <a:latin typeface="+mj-lt"/>
                <a:ea typeface="+mj-ea"/>
                <a:cs typeface="+mj-cs"/>
              </a:rPr>
              <a:t>案例：分层和协议</a:t>
            </a:r>
          </a:p>
        </p:txBody>
      </p:sp>
    </p:spTree>
    <p:extLst>
      <p:ext uri="{BB962C8B-B14F-4D97-AF65-F5344CB8AC3E}">
        <p14:creationId xmlns:p14="http://schemas.microsoft.com/office/powerpoint/2010/main" val="31007118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466"/>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4468"/>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04472"/>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04469"/>
                                        </p:tgtEl>
                                        <p:attrNameLst>
                                          <p:attrName>style.visibility</p:attrName>
                                        </p:attrNameLst>
                                      </p:cBhvr>
                                      <p:to>
                                        <p:strVal val="visible"/>
                                      </p:to>
                                    </p:set>
                                  </p:childTnLst>
                                </p:cTn>
                              </p:par>
                            </p:childTnLst>
                          </p:cTn>
                        </p:par>
                        <p:par>
                          <p:cTn id="16" fill="hold" nodeType="afterGroup">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044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4460"/>
                                        </p:tgtEl>
                                        <p:attrNameLst>
                                          <p:attrName>style.visibility</p:attrName>
                                        </p:attrNameLst>
                                      </p:cBhvr>
                                      <p:to>
                                        <p:strVal val="visible"/>
                                      </p:to>
                                    </p:set>
                                  </p:childTnLst>
                                </p:cTn>
                              </p:par>
                            </p:childTnLst>
                          </p:cTn>
                        </p:par>
                        <p:par>
                          <p:cTn id="23" fill="hold" nodeType="afterGroup">
                            <p:stCondLst>
                              <p:cond delay="0"/>
                            </p:stCondLst>
                            <p:childTnLst>
                              <p:par>
                                <p:cTn id="24" presetID="22" presetClass="entr" presetSubtype="8" fill="hold" nodeType="afterEffect">
                                  <p:stCondLst>
                                    <p:cond delay="0"/>
                                  </p:stCondLst>
                                  <p:childTnLst>
                                    <p:set>
                                      <p:cBhvr>
                                        <p:cTn id="25" dur="1" fill="hold">
                                          <p:stCondLst>
                                            <p:cond delay="0"/>
                                          </p:stCondLst>
                                        </p:cTn>
                                        <p:tgtEl>
                                          <p:spTgt spid="104459"/>
                                        </p:tgtEl>
                                        <p:attrNameLst>
                                          <p:attrName>style.visibility</p:attrName>
                                        </p:attrNameLst>
                                      </p:cBhvr>
                                      <p:to>
                                        <p:strVal val="visible"/>
                                      </p:to>
                                    </p:set>
                                    <p:animEffect transition="in" filter="wipe(left)">
                                      <p:cBhvr>
                                        <p:cTn id="26" dur="2000"/>
                                        <p:tgtEl>
                                          <p:spTgt spid="104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60" grpId="0"/>
      <p:bldP spid="104466" grpId="0" animBg="1"/>
      <p:bldP spid="104467" grpId="0" animBg="1"/>
      <p:bldP spid="104468" grpId="0"/>
      <p:bldP spid="104469" grpId="0"/>
      <p:bldP spid="10447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90" name="Rectangle 18"/>
          <p:cNvSpPr>
            <a:spLocks noChangeArrowheads="1"/>
          </p:cNvSpPr>
          <p:nvPr/>
        </p:nvSpPr>
        <p:spPr bwMode="auto">
          <a:xfrm>
            <a:off x="7969251"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05489" name="Rectangle 17"/>
          <p:cNvSpPr>
            <a:spLocks noChangeArrowheads="1"/>
          </p:cNvSpPr>
          <p:nvPr/>
        </p:nvSpPr>
        <p:spPr bwMode="auto">
          <a:xfrm>
            <a:off x="2279651"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05474" name="Rectangle 2"/>
          <p:cNvSpPr>
            <a:spLocks noChangeArrowheads="1"/>
          </p:cNvSpPr>
          <p:nvPr/>
        </p:nvSpPr>
        <p:spPr bwMode="auto">
          <a:xfrm>
            <a:off x="7967663" y="2636838"/>
            <a:ext cx="1871662"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05475" name="Rectangle 3"/>
          <p:cNvSpPr>
            <a:spLocks noChangeArrowheads="1"/>
          </p:cNvSpPr>
          <p:nvPr/>
        </p:nvSpPr>
        <p:spPr bwMode="auto">
          <a:xfrm>
            <a:off x="2279651" y="2636838"/>
            <a:ext cx="1871663"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20838" name="Rectangle 4"/>
          <p:cNvSpPr>
            <a:spLocks noGrp="1" noChangeArrowheads="1"/>
          </p:cNvSpPr>
          <p:nvPr>
            <p:ph type="title"/>
          </p:nvPr>
        </p:nvSpPr>
        <p:spPr>
          <a:xfrm>
            <a:off x="1981201" y="1065213"/>
            <a:ext cx="7567613" cy="792162"/>
          </a:xfrm>
        </p:spPr>
        <p:txBody>
          <a:bodyPr/>
          <a:lstStyle/>
          <a:p>
            <a:pPr algn="ctr"/>
            <a:r>
              <a:rPr lang="zh-CN" altLang="en-US" sz="3200"/>
              <a:t>再设计一个通信服务模块 </a:t>
            </a:r>
          </a:p>
        </p:txBody>
      </p:sp>
      <p:sp>
        <p:nvSpPr>
          <p:cNvPr id="105477" name="Text Box 5"/>
          <p:cNvSpPr txBox="1">
            <a:spLocks noChangeArrowheads="1"/>
          </p:cNvSpPr>
          <p:nvPr/>
        </p:nvSpPr>
        <p:spPr bwMode="auto">
          <a:xfrm>
            <a:off x="2360613" y="2762251"/>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文件传送模块</a:t>
            </a:r>
          </a:p>
        </p:txBody>
      </p:sp>
      <p:sp>
        <p:nvSpPr>
          <p:cNvPr id="105478" name="Text Box 6"/>
          <p:cNvSpPr txBox="1">
            <a:spLocks noChangeArrowheads="1"/>
          </p:cNvSpPr>
          <p:nvPr/>
        </p:nvSpPr>
        <p:spPr bwMode="auto">
          <a:xfrm>
            <a:off x="2711450" y="2205038"/>
            <a:ext cx="1169988" cy="400050"/>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计算机</a:t>
            </a:r>
            <a:r>
              <a:rPr lang="zh-CN" altLang="en-US" sz="1400">
                <a:solidFill>
                  <a:srgbClr val="333399"/>
                </a:solidFill>
                <a:latin typeface="+mn-ea"/>
                <a:ea typeface="+mn-ea"/>
              </a:rPr>
              <a:t> </a:t>
            </a:r>
            <a:r>
              <a:rPr lang="en-US" altLang="zh-CN" sz="2000">
                <a:solidFill>
                  <a:srgbClr val="333399"/>
                </a:solidFill>
                <a:latin typeface="+mn-ea"/>
                <a:ea typeface="+mn-ea"/>
              </a:rPr>
              <a:t>1</a:t>
            </a:r>
          </a:p>
        </p:txBody>
      </p:sp>
      <p:sp>
        <p:nvSpPr>
          <p:cNvPr id="105479" name="Text Box 7"/>
          <p:cNvSpPr txBox="1">
            <a:spLocks noChangeArrowheads="1"/>
          </p:cNvSpPr>
          <p:nvPr/>
        </p:nvSpPr>
        <p:spPr bwMode="auto">
          <a:xfrm>
            <a:off x="8401050" y="2205038"/>
            <a:ext cx="1169988" cy="400050"/>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计算机</a:t>
            </a:r>
            <a:r>
              <a:rPr lang="zh-CN" altLang="en-US" sz="1400">
                <a:solidFill>
                  <a:srgbClr val="333399"/>
                </a:solidFill>
                <a:latin typeface="+mn-ea"/>
                <a:ea typeface="+mn-ea"/>
              </a:rPr>
              <a:t> </a:t>
            </a:r>
            <a:r>
              <a:rPr lang="en-US" altLang="zh-CN" sz="2000">
                <a:solidFill>
                  <a:srgbClr val="333399"/>
                </a:solidFill>
                <a:latin typeface="+mn-ea"/>
                <a:ea typeface="+mn-ea"/>
              </a:rPr>
              <a:t>2</a:t>
            </a:r>
          </a:p>
        </p:txBody>
      </p:sp>
      <p:sp>
        <p:nvSpPr>
          <p:cNvPr id="105480" name="Text Box 8"/>
          <p:cNvSpPr txBox="1">
            <a:spLocks noChangeArrowheads="1"/>
          </p:cNvSpPr>
          <p:nvPr/>
        </p:nvSpPr>
        <p:spPr bwMode="auto">
          <a:xfrm>
            <a:off x="8048625" y="2762251"/>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文件传送模块</a:t>
            </a:r>
          </a:p>
        </p:txBody>
      </p:sp>
      <p:sp>
        <p:nvSpPr>
          <p:cNvPr id="105481" name="Line 9"/>
          <p:cNvSpPr>
            <a:spLocks noChangeShapeType="1"/>
          </p:cNvSpPr>
          <p:nvPr/>
        </p:nvSpPr>
        <p:spPr bwMode="auto">
          <a:xfrm>
            <a:off x="4151313" y="3752850"/>
            <a:ext cx="3816350" cy="0"/>
          </a:xfrm>
          <a:prstGeom prst="line">
            <a:avLst/>
          </a:prstGeom>
          <a:noFill/>
          <a:ln w="28575">
            <a:solidFill>
              <a:srgbClr val="333399"/>
            </a:solidFill>
            <a:prstDash val="dash"/>
            <a:round/>
            <a:headEnd type="none" w="med" len="lg"/>
            <a:tailEnd type="triangle" w="med" len="lg"/>
          </a:ln>
          <a:effectLst/>
        </p:spPr>
        <p:txBody>
          <a:bodyPr/>
          <a:lstStyle/>
          <a:p>
            <a:pPr eaLnBrk="1" hangingPunct="1">
              <a:defRPr/>
            </a:pPr>
            <a:endParaRPr lang="zh-CN" altLang="en-US">
              <a:latin typeface="+mn-ea"/>
              <a:ea typeface="+mn-ea"/>
            </a:endParaRPr>
          </a:p>
        </p:txBody>
      </p:sp>
      <p:sp>
        <p:nvSpPr>
          <p:cNvPr id="105482" name="Text Box 10"/>
          <p:cNvSpPr txBox="1">
            <a:spLocks noChangeArrowheads="1"/>
          </p:cNvSpPr>
          <p:nvPr/>
        </p:nvSpPr>
        <p:spPr bwMode="auto">
          <a:xfrm>
            <a:off x="4605338" y="2709864"/>
            <a:ext cx="2978150" cy="1006475"/>
          </a:xfrm>
          <a:prstGeom prst="rect">
            <a:avLst/>
          </a:prstGeom>
          <a:noFill/>
          <a:ln w="9525">
            <a:noFill/>
            <a:miter lim="800000"/>
            <a:headEnd/>
            <a:tailEnd/>
          </a:ln>
          <a:effectLst/>
        </p:spPr>
        <p:txBody>
          <a:bodyPr wrap="none">
            <a:spAutoFit/>
          </a:bodyPr>
          <a:lstStyle/>
          <a:p>
            <a:pPr algn="ctr" eaLnBrk="1" hangingPunct="1">
              <a:defRPr/>
            </a:pPr>
            <a:r>
              <a:rPr lang="zh-CN" altLang="en-US" sz="2000">
                <a:solidFill>
                  <a:srgbClr val="333399"/>
                </a:solidFill>
                <a:latin typeface="+mn-ea"/>
                <a:ea typeface="+mn-ea"/>
              </a:rPr>
              <a:t>只看这两个通信服务模块</a:t>
            </a:r>
          </a:p>
          <a:p>
            <a:pPr algn="ctr" eaLnBrk="1" hangingPunct="1">
              <a:defRPr/>
            </a:pPr>
            <a:r>
              <a:rPr lang="zh-CN" altLang="en-US" sz="2000">
                <a:solidFill>
                  <a:srgbClr val="333399"/>
                </a:solidFill>
                <a:latin typeface="+mn-ea"/>
                <a:ea typeface="+mn-ea"/>
              </a:rPr>
              <a:t>好像可直接把文件</a:t>
            </a:r>
            <a:endParaRPr lang="zh-CN" altLang="en-US" sz="2400">
              <a:solidFill>
                <a:srgbClr val="333399"/>
              </a:solidFill>
              <a:latin typeface="+mn-ea"/>
              <a:ea typeface="+mn-ea"/>
            </a:endParaRPr>
          </a:p>
          <a:p>
            <a:pPr algn="ctr" eaLnBrk="1" hangingPunct="1">
              <a:defRPr/>
            </a:pPr>
            <a:r>
              <a:rPr lang="zh-CN" altLang="en-US" sz="2000">
                <a:solidFill>
                  <a:srgbClr val="333399"/>
                </a:solidFill>
                <a:latin typeface="+mn-ea"/>
                <a:ea typeface="+mn-ea"/>
              </a:rPr>
              <a:t>可靠地传送到对方</a:t>
            </a:r>
          </a:p>
        </p:txBody>
      </p:sp>
      <p:sp>
        <p:nvSpPr>
          <p:cNvPr id="105483" name="Line 11"/>
          <p:cNvSpPr>
            <a:spLocks noChangeShapeType="1"/>
          </p:cNvSpPr>
          <p:nvPr/>
        </p:nvSpPr>
        <p:spPr bwMode="auto">
          <a:xfrm>
            <a:off x="1774825" y="4149725"/>
            <a:ext cx="8642350" cy="0"/>
          </a:xfrm>
          <a:prstGeom prst="line">
            <a:avLst/>
          </a:prstGeom>
          <a:noFill/>
          <a:ln w="38100">
            <a:solidFill>
              <a:schemeClr val="hlink"/>
            </a:solidFill>
            <a:round/>
            <a:headEnd/>
            <a:tailEnd/>
          </a:ln>
          <a:effectLst/>
        </p:spPr>
        <p:txBody>
          <a:bodyPr/>
          <a:lstStyle/>
          <a:p>
            <a:pPr eaLnBrk="1" hangingPunct="1">
              <a:defRPr/>
            </a:pPr>
            <a:endParaRPr lang="zh-CN" altLang="en-US">
              <a:latin typeface="+mn-ea"/>
              <a:ea typeface="+mn-ea"/>
            </a:endParaRPr>
          </a:p>
        </p:txBody>
      </p:sp>
      <p:sp>
        <p:nvSpPr>
          <p:cNvPr id="105484" name="AutoShape 12"/>
          <p:cNvSpPr>
            <a:spLocks noChangeArrowheads="1"/>
          </p:cNvSpPr>
          <p:nvPr/>
        </p:nvSpPr>
        <p:spPr bwMode="auto">
          <a:xfrm>
            <a:off x="3000375" y="3097214"/>
            <a:ext cx="431800" cy="503237"/>
          </a:xfrm>
          <a:prstGeom prst="downArrow">
            <a:avLst>
              <a:gd name="adj1" fmla="val 50000"/>
              <a:gd name="adj2" fmla="val 29136"/>
            </a:avLst>
          </a:prstGeom>
          <a:solidFill>
            <a:schemeClr val="accent1"/>
          </a:solidFill>
          <a:ln w="9525">
            <a:solidFill>
              <a:schemeClr val="tx1"/>
            </a:solidFill>
            <a:miter lim="800000"/>
            <a:headEnd/>
            <a:tailEnd/>
          </a:ln>
          <a:effectLst/>
        </p:spPr>
        <p:txBody>
          <a:bodyPr vert="eaVert" wrap="none" anchor="ctr"/>
          <a:lstStyle/>
          <a:p>
            <a:pPr eaLnBrk="1" hangingPunct="1">
              <a:defRPr/>
            </a:pPr>
            <a:endParaRPr lang="zh-CN" altLang="en-US">
              <a:latin typeface="+mn-ea"/>
              <a:ea typeface="+mn-ea"/>
            </a:endParaRPr>
          </a:p>
        </p:txBody>
      </p:sp>
      <p:sp>
        <p:nvSpPr>
          <p:cNvPr id="105485" name="AutoShape 13"/>
          <p:cNvSpPr>
            <a:spLocks noChangeArrowheads="1"/>
          </p:cNvSpPr>
          <p:nvPr/>
        </p:nvSpPr>
        <p:spPr bwMode="auto">
          <a:xfrm flipV="1">
            <a:off x="8688388" y="3097214"/>
            <a:ext cx="431800" cy="503237"/>
          </a:xfrm>
          <a:prstGeom prst="downArrow">
            <a:avLst>
              <a:gd name="adj1" fmla="val 50000"/>
              <a:gd name="adj2" fmla="val 29136"/>
            </a:avLst>
          </a:prstGeom>
          <a:solidFill>
            <a:schemeClr val="accent1"/>
          </a:solidFill>
          <a:ln w="9525">
            <a:solidFill>
              <a:schemeClr val="tx1"/>
            </a:solidFill>
            <a:miter lim="800000"/>
            <a:headEnd/>
            <a:tailEnd/>
          </a:ln>
          <a:effectLst/>
        </p:spPr>
        <p:txBody>
          <a:bodyPr vert="eaVert" wrap="none" anchor="ctr"/>
          <a:lstStyle/>
          <a:p>
            <a:pPr eaLnBrk="1" hangingPunct="1">
              <a:defRPr/>
            </a:pPr>
            <a:endParaRPr lang="zh-CN" altLang="en-US">
              <a:latin typeface="+mn-ea"/>
              <a:ea typeface="+mn-ea"/>
            </a:endParaRPr>
          </a:p>
        </p:txBody>
      </p:sp>
      <p:sp>
        <p:nvSpPr>
          <p:cNvPr id="105486" name="Text Box 14"/>
          <p:cNvSpPr txBox="1">
            <a:spLocks noChangeArrowheads="1"/>
          </p:cNvSpPr>
          <p:nvPr/>
        </p:nvSpPr>
        <p:spPr bwMode="auto">
          <a:xfrm>
            <a:off x="1970088" y="4508501"/>
            <a:ext cx="2470150" cy="701675"/>
          </a:xfrm>
          <a:prstGeom prst="rect">
            <a:avLst/>
          </a:prstGeom>
          <a:noFill/>
          <a:ln w="9525">
            <a:noFill/>
            <a:miter lim="800000"/>
            <a:headEnd/>
            <a:tailEnd/>
          </a:ln>
          <a:effectLst/>
        </p:spPr>
        <p:txBody>
          <a:bodyPr wrap="none">
            <a:spAutoFit/>
          </a:bodyPr>
          <a:lstStyle/>
          <a:p>
            <a:pPr algn="ctr" eaLnBrk="1" hangingPunct="1">
              <a:defRPr/>
            </a:pPr>
            <a:r>
              <a:rPr lang="zh-CN" altLang="en-US" sz="2000">
                <a:solidFill>
                  <a:srgbClr val="333399"/>
                </a:solidFill>
                <a:latin typeface="+mn-ea"/>
                <a:ea typeface="+mn-ea"/>
              </a:rPr>
              <a:t>把文件交给下层模块</a:t>
            </a:r>
          </a:p>
          <a:p>
            <a:pPr algn="ctr" eaLnBrk="1" hangingPunct="1">
              <a:defRPr/>
            </a:pPr>
            <a:r>
              <a:rPr lang="zh-CN" altLang="en-US" sz="2000">
                <a:solidFill>
                  <a:srgbClr val="333399"/>
                </a:solidFill>
                <a:latin typeface="+mn-ea"/>
                <a:ea typeface="+mn-ea"/>
              </a:rPr>
              <a:t>进行发送</a:t>
            </a:r>
          </a:p>
        </p:txBody>
      </p:sp>
      <p:sp>
        <p:nvSpPr>
          <p:cNvPr id="105487" name="Text Box 15"/>
          <p:cNvSpPr txBox="1">
            <a:spLocks noChangeArrowheads="1"/>
          </p:cNvSpPr>
          <p:nvPr/>
        </p:nvSpPr>
        <p:spPr bwMode="auto">
          <a:xfrm>
            <a:off x="7807325" y="4508501"/>
            <a:ext cx="2216150" cy="701675"/>
          </a:xfrm>
          <a:prstGeom prst="rect">
            <a:avLst/>
          </a:prstGeom>
          <a:noFill/>
          <a:ln w="9525">
            <a:noFill/>
            <a:miter lim="800000"/>
            <a:headEnd/>
            <a:tailEnd/>
          </a:ln>
          <a:effectLst/>
        </p:spPr>
        <p:txBody>
          <a:bodyPr wrap="none">
            <a:spAutoFit/>
          </a:bodyPr>
          <a:lstStyle/>
          <a:p>
            <a:pPr algn="ctr" eaLnBrk="1" hangingPunct="1">
              <a:defRPr/>
            </a:pPr>
            <a:r>
              <a:rPr lang="zh-CN" altLang="en-US" sz="2000">
                <a:solidFill>
                  <a:srgbClr val="333399"/>
                </a:solidFill>
                <a:latin typeface="+mn-ea"/>
                <a:ea typeface="+mn-ea"/>
              </a:rPr>
              <a:t>把收到的文件交给</a:t>
            </a:r>
          </a:p>
          <a:p>
            <a:pPr algn="ctr" eaLnBrk="1" hangingPunct="1">
              <a:defRPr/>
            </a:pPr>
            <a:r>
              <a:rPr lang="zh-CN" altLang="en-US" sz="2000">
                <a:solidFill>
                  <a:srgbClr val="333399"/>
                </a:solidFill>
                <a:latin typeface="+mn-ea"/>
                <a:ea typeface="+mn-ea"/>
              </a:rPr>
              <a:t>上层模块</a:t>
            </a:r>
          </a:p>
        </p:txBody>
      </p:sp>
      <p:sp>
        <p:nvSpPr>
          <p:cNvPr id="105488" name="AutoShape 16"/>
          <p:cNvSpPr>
            <a:spLocks noChangeArrowheads="1"/>
          </p:cNvSpPr>
          <p:nvPr/>
        </p:nvSpPr>
        <p:spPr bwMode="auto">
          <a:xfrm>
            <a:off x="5303839" y="4724400"/>
            <a:ext cx="1512887" cy="431800"/>
          </a:xfrm>
          <a:prstGeom prst="rightArrow">
            <a:avLst>
              <a:gd name="adj1" fmla="val 50000"/>
              <a:gd name="adj2" fmla="val 87592"/>
            </a:avLst>
          </a:prstGeom>
          <a:solidFill>
            <a:schemeClr val="accent1"/>
          </a:solidFill>
          <a:ln w="9525">
            <a:solidFill>
              <a:schemeClr val="tx1"/>
            </a:solidFill>
            <a:miter lim="800000"/>
            <a:headEnd/>
            <a:tailEnd/>
          </a:ln>
          <a:effectLst/>
        </p:spPr>
        <p:txBody>
          <a:bodyPr wrap="none" anchor="ctr"/>
          <a:lstStyle/>
          <a:p>
            <a:pPr eaLnBrk="1" hangingPunct="1">
              <a:defRPr/>
            </a:pPr>
            <a:endParaRPr lang="zh-CN" altLang="en-US">
              <a:latin typeface="+mn-ea"/>
              <a:ea typeface="+mn-ea"/>
            </a:endParaRPr>
          </a:p>
        </p:txBody>
      </p:sp>
      <p:sp>
        <p:nvSpPr>
          <p:cNvPr id="105491" name="Text Box 19"/>
          <p:cNvSpPr txBox="1">
            <a:spLocks noChangeArrowheads="1"/>
          </p:cNvSpPr>
          <p:nvPr/>
        </p:nvSpPr>
        <p:spPr bwMode="auto">
          <a:xfrm>
            <a:off x="2351088" y="3536951"/>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通信服务模块</a:t>
            </a:r>
          </a:p>
        </p:txBody>
      </p:sp>
      <p:sp>
        <p:nvSpPr>
          <p:cNvPr id="105492" name="Text Box 20"/>
          <p:cNvSpPr txBox="1">
            <a:spLocks noChangeArrowheads="1"/>
          </p:cNvSpPr>
          <p:nvPr/>
        </p:nvSpPr>
        <p:spPr bwMode="auto">
          <a:xfrm>
            <a:off x="8059738" y="3536951"/>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通信服务模块</a:t>
            </a:r>
          </a:p>
        </p:txBody>
      </p:sp>
      <p:sp>
        <p:nvSpPr>
          <p:cNvPr id="105493" name="AutoShape 21"/>
          <p:cNvSpPr>
            <a:spLocks noChangeArrowheads="1"/>
          </p:cNvSpPr>
          <p:nvPr/>
        </p:nvSpPr>
        <p:spPr bwMode="auto">
          <a:xfrm>
            <a:off x="3000375" y="3933825"/>
            <a:ext cx="431800" cy="503238"/>
          </a:xfrm>
          <a:prstGeom prst="downArrow">
            <a:avLst>
              <a:gd name="adj1" fmla="val 50000"/>
              <a:gd name="adj2" fmla="val 29136"/>
            </a:avLst>
          </a:prstGeom>
          <a:solidFill>
            <a:schemeClr val="accent1"/>
          </a:solidFill>
          <a:ln w="9525">
            <a:solidFill>
              <a:schemeClr val="tx1"/>
            </a:solidFill>
            <a:miter lim="800000"/>
            <a:headEnd/>
            <a:tailEnd/>
          </a:ln>
          <a:effectLst/>
        </p:spPr>
        <p:txBody>
          <a:bodyPr vert="eaVert" wrap="none" anchor="ctr"/>
          <a:lstStyle/>
          <a:p>
            <a:pPr eaLnBrk="1" hangingPunct="1">
              <a:defRPr/>
            </a:pPr>
            <a:endParaRPr lang="zh-CN" altLang="en-US">
              <a:latin typeface="+mn-ea"/>
              <a:ea typeface="+mn-ea"/>
            </a:endParaRPr>
          </a:p>
        </p:txBody>
      </p:sp>
      <p:sp>
        <p:nvSpPr>
          <p:cNvPr id="105494" name="AutoShape 22"/>
          <p:cNvSpPr>
            <a:spLocks noChangeArrowheads="1"/>
          </p:cNvSpPr>
          <p:nvPr/>
        </p:nvSpPr>
        <p:spPr bwMode="auto">
          <a:xfrm flipV="1">
            <a:off x="8688388" y="3860800"/>
            <a:ext cx="431800" cy="503238"/>
          </a:xfrm>
          <a:prstGeom prst="downArrow">
            <a:avLst>
              <a:gd name="adj1" fmla="val 50000"/>
              <a:gd name="adj2" fmla="val 29136"/>
            </a:avLst>
          </a:prstGeom>
          <a:solidFill>
            <a:schemeClr val="accent1"/>
          </a:solidFill>
          <a:ln w="9525">
            <a:solidFill>
              <a:schemeClr val="tx1"/>
            </a:solidFill>
            <a:miter lim="800000"/>
            <a:headEnd/>
            <a:tailEnd/>
          </a:ln>
          <a:effectLst/>
        </p:spPr>
        <p:txBody>
          <a:bodyPr vert="eaVert" wrap="none" anchor="ctr"/>
          <a:lstStyle/>
          <a:p>
            <a:pPr eaLnBrk="1" hangingPunct="1">
              <a:defRPr/>
            </a:pPr>
            <a:endParaRPr lang="zh-CN" altLang="en-US">
              <a:latin typeface="+mn-ea"/>
              <a:ea typeface="+mn-ea"/>
            </a:endParaRPr>
          </a:p>
        </p:txBody>
      </p:sp>
      <p:sp>
        <p:nvSpPr>
          <p:cNvPr id="24" name="Rectangle 2"/>
          <p:cNvSpPr txBox="1">
            <a:spLocks noChangeArrowheads="1"/>
          </p:cNvSpPr>
          <p:nvPr/>
        </p:nvSpPr>
        <p:spPr bwMode="auto">
          <a:xfrm>
            <a:off x="869973" y="384176"/>
            <a:ext cx="7543800" cy="714375"/>
          </a:xfrm>
          <a:prstGeom prst="rect">
            <a:avLst/>
          </a:prstGeom>
          <a:noFill/>
          <a:ln w="9525">
            <a:noFill/>
            <a:miter lim="800000"/>
            <a:headEnd/>
            <a:tailEnd/>
          </a:ln>
        </p:spPr>
        <p:txBody>
          <a:bodyPr anchor="b"/>
          <a:lstStyle/>
          <a:p>
            <a:pPr>
              <a:defRPr/>
            </a:pPr>
            <a:r>
              <a:rPr lang="zh-CN" altLang="en-US" sz="2800" b="1" i="1" kern="0" dirty="0">
                <a:solidFill>
                  <a:srgbClr val="333399"/>
                </a:solidFill>
                <a:latin typeface="+mj-lt"/>
                <a:ea typeface="+mj-ea"/>
                <a:cs typeface="+mj-cs"/>
              </a:rPr>
              <a:t>案例：分层和协议</a:t>
            </a:r>
          </a:p>
        </p:txBody>
      </p:sp>
    </p:spTree>
    <p:extLst>
      <p:ext uri="{BB962C8B-B14F-4D97-AF65-F5344CB8AC3E}">
        <p14:creationId xmlns:p14="http://schemas.microsoft.com/office/powerpoint/2010/main" val="11318805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484"/>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5493"/>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05486"/>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05488"/>
                                        </p:tgtEl>
                                        <p:attrNameLst>
                                          <p:attrName>style.visibility</p:attrName>
                                        </p:attrNameLst>
                                      </p:cBhvr>
                                      <p:to>
                                        <p:strVal val="visible"/>
                                      </p:to>
                                    </p:set>
                                  </p:childTnLst>
                                </p:cTn>
                              </p:par>
                            </p:childTnLst>
                          </p:cTn>
                        </p:par>
                        <p:par>
                          <p:cTn id="16" fill="hold" nodeType="afterGroup">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05487"/>
                                        </p:tgtEl>
                                        <p:attrNameLst>
                                          <p:attrName>style.visibility</p:attrName>
                                        </p:attrNameLst>
                                      </p:cBhvr>
                                      <p:to>
                                        <p:strVal val="visible"/>
                                      </p:to>
                                    </p:set>
                                  </p:childTnLst>
                                </p:cTn>
                              </p:par>
                            </p:childTnLst>
                          </p:cTn>
                        </p:par>
                        <p:par>
                          <p:cTn id="19" fill="hold" nodeType="afterGroup">
                            <p:stCondLst>
                              <p:cond delay="4000"/>
                            </p:stCondLst>
                            <p:childTnLst>
                              <p:par>
                                <p:cTn id="20" presetID="1" presetClass="entr" presetSubtype="0" fill="hold" grpId="0" nodeType="afterEffect">
                                  <p:stCondLst>
                                    <p:cond delay="1000"/>
                                  </p:stCondLst>
                                  <p:childTnLst>
                                    <p:set>
                                      <p:cBhvr>
                                        <p:cTn id="21" dur="1" fill="hold">
                                          <p:stCondLst>
                                            <p:cond delay="0"/>
                                          </p:stCondLst>
                                        </p:cTn>
                                        <p:tgtEl>
                                          <p:spTgt spid="105494"/>
                                        </p:tgtEl>
                                        <p:attrNameLst>
                                          <p:attrName>style.visibility</p:attrName>
                                        </p:attrNameLst>
                                      </p:cBhvr>
                                      <p:to>
                                        <p:strVal val="visible"/>
                                      </p:to>
                                    </p:set>
                                  </p:childTnLst>
                                </p:cTn>
                              </p:par>
                            </p:childTnLst>
                          </p:cTn>
                        </p:par>
                        <p:par>
                          <p:cTn id="22" fill="hold" nodeType="afterGroup">
                            <p:stCondLst>
                              <p:cond delay="5000"/>
                            </p:stCondLst>
                            <p:childTnLst>
                              <p:par>
                                <p:cTn id="23" presetID="1" presetClass="entr" presetSubtype="0" fill="hold" grpId="0" nodeType="afterEffect">
                                  <p:stCondLst>
                                    <p:cond delay="1000"/>
                                  </p:stCondLst>
                                  <p:childTnLst>
                                    <p:set>
                                      <p:cBhvr>
                                        <p:cTn id="24" dur="1" fill="hold">
                                          <p:stCondLst>
                                            <p:cond delay="0"/>
                                          </p:stCondLst>
                                        </p:cTn>
                                        <p:tgtEl>
                                          <p:spTgt spid="10548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5482"/>
                                        </p:tgtEl>
                                        <p:attrNameLst>
                                          <p:attrName>style.visibility</p:attrName>
                                        </p:attrNameLst>
                                      </p:cBhvr>
                                      <p:to>
                                        <p:strVal val="visible"/>
                                      </p:to>
                                    </p:set>
                                  </p:childTnLst>
                                </p:cTn>
                              </p:par>
                            </p:childTnLst>
                          </p:cTn>
                        </p:par>
                        <p:par>
                          <p:cTn id="29" fill="hold" nodeType="afterGroup">
                            <p:stCondLst>
                              <p:cond delay="0"/>
                            </p:stCondLst>
                            <p:childTnLst>
                              <p:par>
                                <p:cTn id="30" presetID="22" presetClass="entr" presetSubtype="8" fill="hold" nodeType="afterEffect">
                                  <p:stCondLst>
                                    <p:cond delay="0"/>
                                  </p:stCondLst>
                                  <p:childTnLst>
                                    <p:set>
                                      <p:cBhvr>
                                        <p:cTn id="31" dur="1" fill="hold">
                                          <p:stCondLst>
                                            <p:cond delay="0"/>
                                          </p:stCondLst>
                                        </p:cTn>
                                        <p:tgtEl>
                                          <p:spTgt spid="105481"/>
                                        </p:tgtEl>
                                        <p:attrNameLst>
                                          <p:attrName>style.visibility</p:attrName>
                                        </p:attrNameLst>
                                      </p:cBhvr>
                                      <p:to>
                                        <p:strVal val="visible"/>
                                      </p:to>
                                    </p:set>
                                    <p:animEffect transition="in" filter="wipe(left)">
                                      <p:cBhvr>
                                        <p:cTn id="32" dur="2000"/>
                                        <p:tgtEl>
                                          <p:spTgt spid="105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2" grpId="0"/>
      <p:bldP spid="105484" grpId="0" animBg="1"/>
      <p:bldP spid="105485" grpId="0" animBg="1"/>
      <p:bldP spid="105486" grpId="0"/>
      <p:bldP spid="105487" grpId="0"/>
      <p:bldP spid="105488" grpId="0" animBg="1"/>
      <p:bldP spid="105493" grpId="0" animBg="1"/>
      <p:bldP spid="10549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26" name="Line 30"/>
          <p:cNvSpPr>
            <a:spLocks noChangeShapeType="1"/>
          </p:cNvSpPr>
          <p:nvPr/>
        </p:nvSpPr>
        <p:spPr bwMode="auto">
          <a:xfrm>
            <a:off x="4151313" y="4508500"/>
            <a:ext cx="3816350" cy="0"/>
          </a:xfrm>
          <a:prstGeom prst="line">
            <a:avLst/>
          </a:prstGeom>
          <a:noFill/>
          <a:ln w="28575">
            <a:solidFill>
              <a:srgbClr val="333399"/>
            </a:solidFill>
            <a:round/>
            <a:headEnd/>
            <a:tailEnd/>
          </a:ln>
          <a:effectLst/>
        </p:spPr>
        <p:txBody>
          <a:bodyPr/>
          <a:lstStyle/>
          <a:p>
            <a:pPr eaLnBrk="1" hangingPunct="1">
              <a:defRPr/>
            </a:pPr>
            <a:endParaRPr lang="zh-CN" altLang="en-US">
              <a:latin typeface="+mn-ea"/>
              <a:ea typeface="+mn-ea"/>
            </a:endParaRPr>
          </a:p>
        </p:txBody>
      </p:sp>
      <p:sp>
        <p:nvSpPr>
          <p:cNvPr id="106521" name="Rectangle 25"/>
          <p:cNvSpPr>
            <a:spLocks noChangeArrowheads="1"/>
          </p:cNvSpPr>
          <p:nvPr/>
        </p:nvSpPr>
        <p:spPr bwMode="auto">
          <a:xfrm>
            <a:off x="7969251" y="4221163"/>
            <a:ext cx="1871663" cy="647700"/>
          </a:xfrm>
          <a:prstGeom prst="rect">
            <a:avLst/>
          </a:prstGeom>
          <a:solidFill>
            <a:srgbClr val="CCECFF"/>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06520" name="Rectangle 24"/>
          <p:cNvSpPr>
            <a:spLocks noChangeArrowheads="1"/>
          </p:cNvSpPr>
          <p:nvPr/>
        </p:nvSpPr>
        <p:spPr bwMode="auto">
          <a:xfrm>
            <a:off x="2279651" y="4221163"/>
            <a:ext cx="1871663" cy="647700"/>
          </a:xfrm>
          <a:prstGeom prst="rect">
            <a:avLst/>
          </a:prstGeom>
          <a:solidFill>
            <a:srgbClr val="CCECFF"/>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06498" name="Rectangle 2"/>
          <p:cNvSpPr>
            <a:spLocks noChangeArrowheads="1"/>
          </p:cNvSpPr>
          <p:nvPr/>
        </p:nvSpPr>
        <p:spPr bwMode="auto">
          <a:xfrm>
            <a:off x="7969251"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06499" name="Rectangle 3"/>
          <p:cNvSpPr>
            <a:spLocks noChangeArrowheads="1"/>
          </p:cNvSpPr>
          <p:nvPr/>
        </p:nvSpPr>
        <p:spPr bwMode="auto">
          <a:xfrm>
            <a:off x="2279651"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06500" name="Rectangle 4"/>
          <p:cNvSpPr>
            <a:spLocks noChangeArrowheads="1"/>
          </p:cNvSpPr>
          <p:nvPr/>
        </p:nvSpPr>
        <p:spPr bwMode="auto">
          <a:xfrm>
            <a:off x="7967663" y="2636838"/>
            <a:ext cx="1871662"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06501" name="Rectangle 5"/>
          <p:cNvSpPr>
            <a:spLocks noChangeArrowheads="1"/>
          </p:cNvSpPr>
          <p:nvPr/>
        </p:nvSpPr>
        <p:spPr bwMode="auto">
          <a:xfrm>
            <a:off x="2279651" y="2636838"/>
            <a:ext cx="1871663"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eaLnBrk="1" hangingPunct="1">
              <a:defRPr/>
            </a:pPr>
            <a:endParaRPr lang="zh-CN" altLang="en-US">
              <a:latin typeface="+mn-ea"/>
              <a:ea typeface="+mn-ea"/>
            </a:endParaRPr>
          </a:p>
        </p:txBody>
      </p:sp>
      <p:sp>
        <p:nvSpPr>
          <p:cNvPr id="121865" name="Rectangle 6"/>
          <p:cNvSpPr>
            <a:spLocks noGrp="1" noChangeArrowheads="1"/>
          </p:cNvSpPr>
          <p:nvPr>
            <p:ph type="title"/>
          </p:nvPr>
        </p:nvSpPr>
        <p:spPr>
          <a:xfrm>
            <a:off x="2024063" y="1143001"/>
            <a:ext cx="7543800" cy="714375"/>
          </a:xfrm>
        </p:spPr>
        <p:txBody>
          <a:bodyPr/>
          <a:lstStyle/>
          <a:p>
            <a:pPr algn="ctr"/>
            <a:r>
              <a:rPr lang="zh-CN" altLang="en-US" sz="3200"/>
              <a:t>再设计一个网络接入模块 </a:t>
            </a:r>
          </a:p>
        </p:txBody>
      </p:sp>
      <p:sp>
        <p:nvSpPr>
          <p:cNvPr id="106503" name="Text Box 7"/>
          <p:cNvSpPr txBox="1">
            <a:spLocks noChangeArrowheads="1"/>
          </p:cNvSpPr>
          <p:nvPr/>
        </p:nvSpPr>
        <p:spPr bwMode="auto">
          <a:xfrm>
            <a:off x="2360613" y="2762251"/>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文件传送模块</a:t>
            </a:r>
          </a:p>
        </p:txBody>
      </p:sp>
      <p:sp>
        <p:nvSpPr>
          <p:cNvPr id="106504" name="Text Box 8"/>
          <p:cNvSpPr txBox="1">
            <a:spLocks noChangeArrowheads="1"/>
          </p:cNvSpPr>
          <p:nvPr/>
        </p:nvSpPr>
        <p:spPr bwMode="auto">
          <a:xfrm>
            <a:off x="2711450" y="2205038"/>
            <a:ext cx="1169988" cy="400050"/>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计算机</a:t>
            </a:r>
            <a:r>
              <a:rPr lang="zh-CN" altLang="en-US" sz="1400">
                <a:solidFill>
                  <a:srgbClr val="333399"/>
                </a:solidFill>
                <a:latin typeface="+mn-ea"/>
                <a:ea typeface="+mn-ea"/>
              </a:rPr>
              <a:t> </a:t>
            </a:r>
            <a:r>
              <a:rPr lang="en-US" altLang="zh-CN" sz="2000">
                <a:solidFill>
                  <a:srgbClr val="333399"/>
                </a:solidFill>
                <a:latin typeface="+mn-ea"/>
                <a:ea typeface="+mn-ea"/>
              </a:rPr>
              <a:t>1</a:t>
            </a:r>
          </a:p>
        </p:txBody>
      </p:sp>
      <p:sp>
        <p:nvSpPr>
          <p:cNvPr id="106505" name="Text Box 9"/>
          <p:cNvSpPr txBox="1">
            <a:spLocks noChangeArrowheads="1"/>
          </p:cNvSpPr>
          <p:nvPr/>
        </p:nvSpPr>
        <p:spPr bwMode="auto">
          <a:xfrm>
            <a:off x="8401050" y="2205038"/>
            <a:ext cx="1169988" cy="400050"/>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计算机</a:t>
            </a:r>
            <a:r>
              <a:rPr lang="zh-CN" altLang="en-US" sz="1400">
                <a:solidFill>
                  <a:srgbClr val="333399"/>
                </a:solidFill>
                <a:latin typeface="+mn-ea"/>
                <a:ea typeface="+mn-ea"/>
              </a:rPr>
              <a:t> </a:t>
            </a:r>
            <a:r>
              <a:rPr lang="en-US" altLang="zh-CN" sz="2000">
                <a:solidFill>
                  <a:srgbClr val="333399"/>
                </a:solidFill>
                <a:latin typeface="+mn-ea"/>
                <a:ea typeface="+mn-ea"/>
              </a:rPr>
              <a:t>2</a:t>
            </a:r>
          </a:p>
        </p:txBody>
      </p:sp>
      <p:sp>
        <p:nvSpPr>
          <p:cNvPr id="106506" name="Text Box 10"/>
          <p:cNvSpPr txBox="1">
            <a:spLocks noChangeArrowheads="1"/>
          </p:cNvSpPr>
          <p:nvPr/>
        </p:nvSpPr>
        <p:spPr bwMode="auto">
          <a:xfrm>
            <a:off x="8048625" y="2762251"/>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文件传送模块</a:t>
            </a:r>
          </a:p>
        </p:txBody>
      </p:sp>
      <p:sp>
        <p:nvSpPr>
          <p:cNvPr id="106510" name="AutoShape 14"/>
          <p:cNvSpPr>
            <a:spLocks noChangeArrowheads="1"/>
          </p:cNvSpPr>
          <p:nvPr/>
        </p:nvSpPr>
        <p:spPr bwMode="auto">
          <a:xfrm>
            <a:off x="3000375" y="3097214"/>
            <a:ext cx="431800" cy="503237"/>
          </a:xfrm>
          <a:prstGeom prst="downArrow">
            <a:avLst>
              <a:gd name="adj1" fmla="val 50000"/>
              <a:gd name="adj2" fmla="val 29136"/>
            </a:avLst>
          </a:prstGeom>
          <a:solidFill>
            <a:schemeClr val="accent1"/>
          </a:solidFill>
          <a:ln w="9525">
            <a:solidFill>
              <a:schemeClr val="tx1"/>
            </a:solidFill>
            <a:miter lim="800000"/>
            <a:headEnd/>
            <a:tailEnd/>
          </a:ln>
          <a:effectLst/>
        </p:spPr>
        <p:txBody>
          <a:bodyPr vert="eaVert" wrap="none" anchor="ctr"/>
          <a:lstStyle/>
          <a:p>
            <a:pPr eaLnBrk="1" hangingPunct="1">
              <a:defRPr/>
            </a:pPr>
            <a:endParaRPr lang="zh-CN" altLang="en-US">
              <a:latin typeface="+mn-ea"/>
              <a:ea typeface="+mn-ea"/>
            </a:endParaRPr>
          </a:p>
        </p:txBody>
      </p:sp>
      <p:sp>
        <p:nvSpPr>
          <p:cNvPr id="106511" name="AutoShape 15"/>
          <p:cNvSpPr>
            <a:spLocks noChangeArrowheads="1"/>
          </p:cNvSpPr>
          <p:nvPr/>
        </p:nvSpPr>
        <p:spPr bwMode="auto">
          <a:xfrm flipV="1">
            <a:off x="8688388" y="3097214"/>
            <a:ext cx="431800" cy="503237"/>
          </a:xfrm>
          <a:prstGeom prst="downArrow">
            <a:avLst>
              <a:gd name="adj1" fmla="val 50000"/>
              <a:gd name="adj2" fmla="val 29136"/>
            </a:avLst>
          </a:prstGeom>
          <a:solidFill>
            <a:schemeClr val="accent1"/>
          </a:solidFill>
          <a:ln w="9525">
            <a:solidFill>
              <a:schemeClr val="tx1"/>
            </a:solidFill>
            <a:miter lim="800000"/>
            <a:headEnd/>
            <a:tailEnd/>
          </a:ln>
          <a:effectLst/>
        </p:spPr>
        <p:txBody>
          <a:bodyPr vert="eaVert" wrap="none" anchor="ctr"/>
          <a:lstStyle/>
          <a:p>
            <a:pPr eaLnBrk="1" hangingPunct="1">
              <a:defRPr/>
            </a:pPr>
            <a:endParaRPr lang="zh-CN" altLang="en-US">
              <a:latin typeface="+mn-ea"/>
              <a:ea typeface="+mn-ea"/>
            </a:endParaRPr>
          </a:p>
        </p:txBody>
      </p:sp>
      <p:sp>
        <p:nvSpPr>
          <p:cNvPr id="106515" name="Text Box 19"/>
          <p:cNvSpPr txBox="1">
            <a:spLocks noChangeArrowheads="1"/>
          </p:cNvSpPr>
          <p:nvPr/>
        </p:nvSpPr>
        <p:spPr bwMode="auto">
          <a:xfrm>
            <a:off x="2351088" y="3536951"/>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通信服务模块</a:t>
            </a:r>
          </a:p>
        </p:txBody>
      </p:sp>
      <p:sp>
        <p:nvSpPr>
          <p:cNvPr id="106516" name="Text Box 20"/>
          <p:cNvSpPr txBox="1">
            <a:spLocks noChangeArrowheads="1"/>
          </p:cNvSpPr>
          <p:nvPr/>
        </p:nvSpPr>
        <p:spPr bwMode="auto">
          <a:xfrm>
            <a:off x="8059738" y="3536951"/>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通信服务模块</a:t>
            </a:r>
          </a:p>
        </p:txBody>
      </p:sp>
      <p:sp>
        <p:nvSpPr>
          <p:cNvPr id="106517" name="AutoShape 21"/>
          <p:cNvSpPr>
            <a:spLocks noChangeArrowheads="1"/>
          </p:cNvSpPr>
          <p:nvPr/>
        </p:nvSpPr>
        <p:spPr bwMode="auto">
          <a:xfrm>
            <a:off x="3000375" y="3933825"/>
            <a:ext cx="431800" cy="503238"/>
          </a:xfrm>
          <a:prstGeom prst="downArrow">
            <a:avLst>
              <a:gd name="adj1" fmla="val 50000"/>
              <a:gd name="adj2" fmla="val 29136"/>
            </a:avLst>
          </a:prstGeom>
          <a:solidFill>
            <a:schemeClr val="accent1"/>
          </a:solidFill>
          <a:ln w="9525">
            <a:solidFill>
              <a:schemeClr val="tx1"/>
            </a:solidFill>
            <a:miter lim="800000"/>
            <a:headEnd/>
            <a:tailEnd/>
          </a:ln>
          <a:effectLst/>
        </p:spPr>
        <p:txBody>
          <a:bodyPr vert="eaVert" wrap="none" anchor="ctr"/>
          <a:lstStyle/>
          <a:p>
            <a:pPr eaLnBrk="1" hangingPunct="1">
              <a:defRPr/>
            </a:pPr>
            <a:endParaRPr lang="zh-CN" altLang="en-US">
              <a:latin typeface="+mn-ea"/>
              <a:ea typeface="+mn-ea"/>
            </a:endParaRPr>
          </a:p>
        </p:txBody>
      </p:sp>
      <p:sp>
        <p:nvSpPr>
          <p:cNvPr id="106518" name="AutoShape 22"/>
          <p:cNvSpPr>
            <a:spLocks noChangeArrowheads="1"/>
          </p:cNvSpPr>
          <p:nvPr/>
        </p:nvSpPr>
        <p:spPr bwMode="auto">
          <a:xfrm flipV="1">
            <a:off x="8688388" y="3860800"/>
            <a:ext cx="431800" cy="503238"/>
          </a:xfrm>
          <a:prstGeom prst="downArrow">
            <a:avLst>
              <a:gd name="adj1" fmla="val 50000"/>
              <a:gd name="adj2" fmla="val 29136"/>
            </a:avLst>
          </a:prstGeom>
          <a:solidFill>
            <a:schemeClr val="accent1"/>
          </a:solidFill>
          <a:ln w="9525">
            <a:solidFill>
              <a:schemeClr val="tx1"/>
            </a:solidFill>
            <a:miter lim="800000"/>
            <a:headEnd/>
            <a:tailEnd/>
          </a:ln>
          <a:effectLst/>
        </p:spPr>
        <p:txBody>
          <a:bodyPr vert="eaVert" wrap="none" anchor="ctr"/>
          <a:lstStyle/>
          <a:p>
            <a:pPr eaLnBrk="1" hangingPunct="1">
              <a:defRPr/>
            </a:pPr>
            <a:endParaRPr lang="zh-CN" altLang="en-US">
              <a:latin typeface="+mn-ea"/>
              <a:ea typeface="+mn-ea"/>
            </a:endParaRPr>
          </a:p>
        </p:txBody>
      </p:sp>
      <p:sp>
        <p:nvSpPr>
          <p:cNvPr id="106522" name="Text Box 26"/>
          <p:cNvSpPr txBox="1">
            <a:spLocks noChangeArrowheads="1"/>
          </p:cNvSpPr>
          <p:nvPr/>
        </p:nvSpPr>
        <p:spPr bwMode="auto">
          <a:xfrm>
            <a:off x="2351088" y="4327526"/>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网络接入模块</a:t>
            </a:r>
          </a:p>
        </p:txBody>
      </p:sp>
      <p:sp>
        <p:nvSpPr>
          <p:cNvPr id="106523" name="Text Box 27"/>
          <p:cNvSpPr txBox="1">
            <a:spLocks noChangeArrowheads="1"/>
          </p:cNvSpPr>
          <p:nvPr/>
        </p:nvSpPr>
        <p:spPr bwMode="auto">
          <a:xfrm>
            <a:off x="8059738" y="4327526"/>
            <a:ext cx="1708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网络接入模块</a:t>
            </a:r>
          </a:p>
        </p:txBody>
      </p:sp>
      <p:graphicFrame>
        <p:nvGraphicFramePr>
          <p:cNvPr id="121878" name="Object 2"/>
          <p:cNvGraphicFramePr>
            <a:graphicFrameLocks noGrp="1" noChangeAspect="1"/>
          </p:cNvGraphicFramePr>
          <p:nvPr>
            <p:ph idx="1"/>
          </p:nvPr>
        </p:nvGraphicFramePr>
        <p:xfrm>
          <a:off x="5232400" y="4149725"/>
          <a:ext cx="1982788" cy="1150938"/>
        </p:xfrm>
        <a:graphic>
          <a:graphicData uri="http://schemas.openxmlformats.org/presentationml/2006/ole">
            <mc:AlternateContent xmlns:mc="http://schemas.openxmlformats.org/markup-compatibility/2006">
              <mc:Choice xmlns:v="urn:schemas-microsoft-com:vml" Requires="v">
                <p:oleObj spid="_x0000_s13332" name="VISIO" r:id="rId3" imgW="1687068" imgH="964692" progId="Visio.Drawing.6">
                  <p:embed/>
                </p:oleObj>
              </mc:Choice>
              <mc:Fallback>
                <p:oleObj name="VISIO" r:id="rId3" imgW="1687068" imgH="964692" progId="Visio.Drawing.6">
                  <p:embed/>
                  <p:pic>
                    <p:nvPicPr>
                      <p:cNvPr id="1218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400" y="4149725"/>
                        <a:ext cx="1982788" cy="1150938"/>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6527" name="Text Box 31"/>
          <p:cNvSpPr txBox="1">
            <a:spLocks noChangeArrowheads="1"/>
          </p:cNvSpPr>
          <p:nvPr/>
        </p:nvSpPr>
        <p:spPr bwMode="auto">
          <a:xfrm>
            <a:off x="5664200" y="4471989"/>
            <a:ext cx="1200150" cy="396875"/>
          </a:xfrm>
          <a:prstGeom prst="rect">
            <a:avLst/>
          </a:prstGeom>
          <a:noFill/>
          <a:ln w="9525">
            <a:noFill/>
            <a:miter lim="800000"/>
            <a:headEnd/>
            <a:tailEnd/>
          </a:ln>
          <a:effectLst/>
        </p:spPr>
        <p:txBody>
          <a:bodyPr wrap="none">
            <a:spAutoFit/>
          </a:bodyPr>
          <a:lstStyle/>
          <a:p>
            <a:pPr eaLnBrk="1" hangingPunct="1">
              <a:defRPr/>
            </a:pPr>
            <a:r>
              <a:rPr lang="zh-CN" altLang="en-US" sz="2000">
                <a:solidFill>
                  <a:srgbClr val="333399"/>
                </a:solidFill>
                <a:latin typeface="+mn-ea"/>
                <a:ea typeface="+mn-ea"/>
              </a:rPr>
              <a:t>通信网络</a:t>
            </a:r>
          </a:p>
        </p:txBody>
      </p:sp>
      <p:sp>
        <p:nvSpPr>
          <p:cNvPr id="106528" name="Text Box 32"/>
          <p:cNvSpPr txBox="1">
            <a:spLocks noChangeArrowheads="1"/>
          </p:cNvSpPr>
          <p:nvPr/>
        </p:nvSpPr>
        <p:spPr bwMode="auto">
          <a:xfrm>
            <a:off x="4151313" y="3860800"/>
            <a:ext cx="692150" cy="641350"/>
          </a:xfrm>
          <a:prstGeom prst="rect">
            <a:avLst/>
          </a:prstGeom>
          <a:noFill/>
          <a:ln w="9525">
            <a:noFill/>
            <a:miter lim="800000"/>
            <a:headEnd/>
            <a:tailEnd/>
          </a:ln>
          <a:effectLst/>
        </p:spPr>
        <p:txBody>
          <a:bodyPr wrap="none">
            <a:spAutoFit/>
          </a:bodyPr>
          <a:lstStyle/>
          <a:p>
            <a:pPr eaLnBrk="1" hangingPunct="1">
              <a:lnSpc>
                <a:spcPct val="90000"/>
              </a:lnSpc>
              <a:defRPr/>
            </a:pPr>
            <a:r>
              <a:rPr lang="zh-CN" altLang="en-US" sz="2000">
                <a:solidFill>
                  <a:srgbClr val="333399"/>
                </a:solidFill>
                <a:latin typeface="+mn-ea"/>
                <a:ea typeface="+mn-ea"/>
              </a:rPr>
              <a:t>网络</a:t>
            </a:r>
          </a:p>
          <a:p>
            <a:pPr eaLnBrk="1" hangingPunct="1">
              <a:lnSpc>
                <a:spcPct val="90000"/>
              </a:lnSpc>
              <a:defRPr/>
            </a:pPr>
            <a:r>
              <a:rPr lang="zh-CN" altLang="en-US" sz="2000">
                <a:solidFill>
                  <a:srgbClr val="333399"/>
                </a:solidFill>
                <a:latin typeface="+mn-ea"/>
                <a:ea typeface="+mn-ea"/>
              </a:rPr>
              <a:t>接口</a:t>
            </a:r>
          </a:p>
        </p:txBody>
      </p:sp>
      <p:sp>
        <p:nvSpPr>
          <p:cNvPr id="106529" name="Text Box 33"/>
          <p:cNvSpPr txBox="1">
            <a:spLocks noChangeArrowheads="1"/>
          </p:cNvSpPr>
          <p:nvPr/>
        </p:nvSpPr>
        <p:spPr bwMode="auto">
          <a:xfrm>
            <a:off x="7248525" y="3860800"/>
            <a:ext cx="692150" cy="641350"/>
          </a:xfrm>
          <a:prstGeom prst="rect">
            <a:avLst/>
          </a:prstGeom>
          <a:noFill/>
          <a:ln w="9525">
            <a:noFill/>
            <a:miter lim="800000"/>
            <a:headEnd/>
            <a:tailEnd/>
          </a:ln>
          <a:effectLst/>
        </p:spPr>
        <p:txBody>
          <a:bodyPr wrap="none">
            <a:spAutoFit/>
          </a:bodyPr>
          <a:lstStyle/>
          <a:p>
            <a:pPr eaLnBrk="1" hangingPunct="1">
              <a:lnSpc>
                <a:spcPct val="90000"/>
              </a:lnSpc>
              <a:defRPr/>
            </a:pPr>
            <a:r>
              <a:rPr lang="zh-CN" altLang="en-US" sz="2000">
                <a:solidFill>
                  <a:srgbClr val="333399"/>
                </a:solidFill>
                <a:latin typeface="+mn-ea"/>
                <a:ea typeface="+mn-ea"/>
              </a:rPr>
              <a:t>网络</a:t>
            </a:r>
          </a:p>
          <a:p>
            <a:pPr eaLnBrk="1" hangingPunct="1">
              <a:lnSpc>
                <a:spcPct val="90000"/>
              </a:lnSpc>
              <a:defRPr/>
            </a:pPr>
            <a:r>
              <a:rPr lang="zh-CN" altLang="en-US" sz="2000">
                <a:solidFill>
                  <a:srgbClr val="333399"/>
                </a:solidFill>
                <a:latin typeface="+mn-ea"/>
                <a:ea typeface="+mn-ea"/>
              </a:rPr>
              <a:t>接口</a:t>
            </a:r>
          </a:p>
        </p:txBody>
      </p:sp>
      <p:sp>
        <p:nvSpPr>
          <p:cNvPr id="106530" name="AutoShape 34"/>
          <p:cNvSpPr>
            <a:spLocks noChangeArrowheads="1"/>
          </p:cNvSpPr>
          <p:nvPr/>
        </p:nvSpPr>
        <p:spPr bwMode="auto">
          <a:xfrm>
            <a:off x="4367214" y="4581526"/>
            <a:ext cx="1368425" cy="288925"/>
          </a:xfrm>
          <a:prstGeom prst="rightArrow">
            <a:avLst>
              <a:gd name="adj1" fmla="val 50000"/>
              <a:gd name="adj2" fmla="val 118407"/>
            </a:avLst>
          </a:prstGeom>
          <a:solidFill>
            <a:schemeClr val="accent1"/>
          </a:solidFill>
          <a:ln w="9525">
            <a:solidFill>
              <a:schemeClr val="tx1"/>
            </a:solidFill>
            <a:miter lim="800000"/>
            <a:headEnd/>
            <a:tailEnd/>
          </a:ln>
          <a:effectLst/>
        </p:spPr>
        <p:txBody>
          <a:bodyPr wrap="none" anchor="ctr"/>
          <a:lstStyle/>
          <a:p>
            <a:pPr eaLnBrk="1" hangingPunct="1">
              <a:defRPr/>
            </a:pPr>
            <a:endParaRPr lang="zh-CN" altLang="en-US">
              <a:latin typeface="+mn-ea"/>
              <a:ea typeface="+mn-ea"/>
            </a:endParaRPr>
          </a:p>
        </p:txBody>
      </p:sp>
      <p:sp>
        <p:nvSpPr>
          <p:cNvPr id="106531" name="AutoShape 35"/>
          <p:cNvSpPr>
            <a:spLocks noChangeArrowheads="1"/>
          </p:cNvSpPr>
          <p:nvPr/>
        </p:nvSpPr>
        <p:spPr bwMode="auto">
          <a:xfrm>
            <a:off x="6959601" y="4581526"/>
            <a:ext cx="1368425" cy="288925"/>
          </a:xfrm>
          <a:prstGeom prst="rightArrow">
            <a:avLst>
              <a:gd name="adj1" fmla="val 50000"/>
              <a:gd name="adj2" fmla="val 118407"/>
            </a:avLst>
          </a:prstGeom>
          <a:solidFill>
            <a:schemeClr val="accent1"/>
          </a:solidFill>
          <a:ln w="9525">
            <a:solidFill>
              <a:schemeClr val="tx1"/>
            </a:solidFill>
            <a:miter lim="800000"/>
            <a:headEnd/>
            <a:tailEnd/>
          </a:ln>
          <a:effectLst/>
        </p:spPr>
        <p:txBody>
          <a:bodyPr wrap="none" anchor="ctr"/>
          <a:lstStyle/>
          <a:p>
            <a:pPr eaLnBrk="1" hangingPunct="1">
              <a:defRPr/>
            </a:pPr>
            <a:endParaRPr lang="zh-CN" altLang="en-US">
              <a:latin typeface="+mn-ea"/>
              <a:ea typeface="+mn-ea"/>
            </a:endParaRPr>
          </a:p>
        </p:txBody>
      </p:sp>
      <p:sp>
        <p:nvSpPr>
          <p:cNvPr id="106532" name="Text Box 36"/>
          <p:cNvSpPr txBox="1">
            <a:spLocks noChangeArrowheads="1"/>
          </p:cNvSpPr>
          <p:nvPr/>
        </p:nvSpPr>
        <p:spPr bwMode="auto">
          <a:xfrm>
            <a:off x="2495550" y="5151438"/>
            <a:ext cx="6584950" cy="830262"/>
          </a:xfrm>
          <a:prstGeom prst="rect">
            <a:avLst/>
          </a:prstGeom>
          <a:noFill/>
          <a:ln w="9525">
            <a:noFill/>
            <a:miter lim="800000"/>
            <a:headEnd/>
            <a:tailEnd/>
          </a:ln>
          <a:effectLst/>
        </p:spPr>
        <p:txBody>
          <a:bodyPr>
            <a:spAutoFit/>
          </a:bodyPr>
          <a:lstStyle/>
          <a:p>
            <a:pPr eaLnBrk="1" hangingPunct="1">
              <a:defRPr/>
            </a:pPr>
            <a:r>
              <a:rPr lang="zh-CN" altLang="en-US" sz="2400">
                <a:solidFill>
                  <a:srgbClr val="333399"/>
                </a:solidFill>
                <a:latin typeface="+mn-ea"/>
                <a:ea typeface="+mn-ea"/>
              </a:rPr>
              <a:t>网络接入模块负责做与网络接口细节有关的工作</a:t>
            </a:r>
          </a:p>
          <a:p>
            <a:pPr algn="ctr" eaLnBrk="1" hangingPunct="1">
              <a:defRPr/>
            </a:pPr>
            <a:r>
              <a:rPr lang="zh-CN" altLang="en-US" sz="2400">
                <a:solidFill>
                  <a:srgbClr val="333399"/>
                </a:solidFill>
                <a:latin typeface="+mn-ea"/>
                <a:ea typeface="+mn-ea"/>
              </a:rPr>
              <a:t>例如，规定传输的帧格式，帧的最大长度等。</a:t>
            </a:r>
          </a:p>
        </p:txBody>
      </p:sp>
      <p:sp>
        <p:nvSpPr>
          <p:cNvPr id="30" name="Rectangle 2"/>
          <p:cNvSpPr txBox="1">
            <a:spLocks noChangeArrowheads="1"/>
          </p:cNvSpPr>
          <p:nvPr/>
        </p:nvSpPr>
        <p:spPr bwMode="auto">
          <a:xfrm>
            <a:off x="911424" y="419101"/>
            <a:ext cx="7543800" cy="714375"/>
          </a:xfrm>
          <a:prstGeom prst="rect">
            <a:avLst/>
          </a:prstGeom>
          <a:noFill/>
          <a:ln w="9525">
            <a:noFill/>
            <a:miter lim="800000"/>
            <a:headEnd/>
            <a:tailEnd/>
          </a:ln>
        </p:spPr>
        <p:txBody>
          <a:bodyPr anchor="b"/>
          <a:lstStyle/>
          <a:p>
            <a:pPr>
              <a:defRPr/>
            </a:pPr>
            <a:r>
              <a:rPr lang="zh-CN" altLang="en-US" sz="2800" b="1" i="1" kern="0" dirty="0">
                <a:solidFill>
                  <a:srgbClr val="333399"/>
                </a:solidFill>
                <a:latin typeface="+mj-lt"/>
                <a:ea typeface="+mj-ea"/>
                <a:cs typeface="+mj-cs"/>
              </a:rPr>
              <a:t>案例：分层和协议</a:t>
            </a:r>
          </a:p>
        </p:txBody>
      </p:sp>
    </p:spTree>
    <p:extLst>
      <p:ext uri="{BB962C8B-B14F-4D97-AF65-F5344CB8AC3E}">
        <p14:creationId xmlns:p14="http://schemas.microsoft.com/office/powerpoint/2010/main" val="23635414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5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510"/>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106517"/>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grpId="0" nodeType="afterEffect">
                                  <p:stCondLst>
                                    <p:cond delay="1000"/>
                                  </p:stCondLst>
                                  <p:childTnLst>
                                    <p:set>
                                      <p:cBhvr>
                                        <p:cTn id="16" dur="1" fill="hold">
                                          <p:stCondLst>
                                            <p:cond delay="0"/>
                                          </p:stCondLst>
                                        </p:cTn>
                                        <p:tgtEl>
                                          <p:spTgt spid="106530"/>
                                        </p:tgtEl>
                                        <p:attrNameLst>
                                          <p:attrName>style.visibility</p:attrName>
                                        </p:attrNameLst>
                                      </p:cBhvr>
                                      <p:to>
                                        <p:strVal val="visible"/>
                                      </p:to>
                                    </p:set>
                                  </p:childTnLst>
                                </p:cTn>
                              </p:par>
                            </p:childTnLst>
                          </p:cTn>
                        </p:par>
                        <p:par>
                          <p:cTn id="17" fill="hold" nodeType="afterGroup">
                            <p:stCondLst>
                              <p:cond delay="2000"/>
                            </p:stCondLst>
                            <p:childTnLst>
                              <p:par>
                                <p:cTn id="18" presetID="1" presetClass="entr" presetSubtype="0" fill="hold" grpId="0" nodeType="afterEffect">
                                  <p:stCondLst>
                                    <p:cond delay="1000"/>
                                  </p:stCondLst>
                                  <p:childTnLst>
                                    <p:set>
                                      <p:cBhvr>
                                        <p:cTn id="19" dur="1" fill="hold">
                                          <p:stCondLst>
                                            <p:cond delay="0"/>
                                          </p:stCondLst>
                                        </p:cTn>
                                        <p:tgtEl>
                                          <p:spTgt spid="106531"/>
                                        </p:tgtEl>
                                        <p:attrNameLst>
                                          <p:attrName>style.visibility</p:attrName>
                                        </p:attrNameLst>
                                      </p:cBhvr>
                                      <p:to>
                                        <p:strVal val="visible"/>
                                      </p:to>
                                    </p:set>
                                  </p:childTnLst>
                                </p:cTn>
                              </p:par>
                            </p:childTnLst>
                          </p:cTn>
                        </p:par>
                        <p:par>
                          <p:cTn id="20" fill="hold" nodeType="afterGroup">
                            <p:stCondLst>
                              <p:cond delay="3000"/>
                            </p:stCondLst>
                            <p:childTnLst>
                              <p:par>
                                <p:cTn id="21" presetID="1" presetClass="entr" presetSubtype="0" fill="hold" grpId="0" nodeType="afterEffect">
                                  <p:stCondLst>
                                    <p:cond delay="1000"/>
                                  </p:stCondLst>
                                  <p:childTnLst>
                                    <p:set>
                                      <p:cBhvr>
                                        <p:cTn id="22" dur="1" fill="hold">
                                          <p:stCondLst>
                                            <p:cond delay="0"/>
                                          </p:stCondLst>
                                        </p:cTn>
                                        <p:tgtEl>
                                          <p:spTgt spid="106518"/>
                                        </p:tgtEl>
                                        <p:attrNameLst>
                                          <p:attrName>style.visibility</p:attrName>
                                        </p:attrNameLst>
                                      </p:cBhvr>
                                      <p:to>
                                        <p:strVal val="visible"/>
                                      </p:to>
                                    </p:set>
                                  </p:childTnLst>
                                </p:cTn>
                              </p:par>
                            </p:childTnLst>
                          </p:cTn>
                        </p:par>
                        <p:par>
                          <p:cTn id="23" fill="hold" nodeType="afterGroup">
                            <p:stCondLst>
                              <p:cond delay="4000"/>
                            </p:stCondLst>
                            <p:childTnLst>
                              <p:par>
                                <p:cTn id="24" presetID="1" presetClass="entr" presetSubtype="0" fill="hold" grpId="0" nodeType="afterEffect">
                                  <p:stCondLst>
                                    <p:cond delay="1000"/>
                                  </p:stCondLst>
                                  <p:childTnLst>
                                    <p:set>
                                      <p:cBhvr>
                                        <p:cTn id="25" dur="1" fill="hold">
                                          <p:stCondLst>
                                            <p:cond delay="0"/>
                                          </p:stCondLst>
                                        </p:cTn>
                                        <p:tgtEl>
                                          <p:spTgt spid="106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10" grpId="0" animBg="1"/>
      <p:bldP spid="106511" grpId="0" animBg="1"/>
      <p:bldP spid="106517" grpId="0" animBg="1"/>
      <p:bldP spid="106518" grpId="0" animBg="1"/>
      <p:bldP spid="106530" grpId="0" animBg="1"/>
      <p:bldP spid="106531" grpId="0" animBg="1"/>
      <p:bldP spid="10653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zh-CN" altLang="en-US"/>
              <a:t>案例：一个分层的网络</a:t>
            </a:r>
            <a:endParaRPr lang="zh-CN" altLang="zh-CN"/>
          </a:p>
        </p:txBody>
      </p:sp>
      <p:grpSp>
        <p:nvGrpSpPr>
          <p:cNvPr id="122883" name="组合 23"/>
          <p:cNvGrpSpPr>
            <a:grpSpLocks/>
          </p:cNvGrpSpPr>
          <p:nvPr/>
        </p:nvGrpSpPr>
        <p:grpSpPr bwMode="auto">
          <a:xfrm>
            <a:off x="1881188" y="1714500"/>
            <a:ext cx="8786812" cy="3462338"/>
            <a:chOff x="357158" y="1714488"/>
            <a:chExt cx="8786842" cy="3462061"/>
          </a:xfrm>
        </p:grpSpPr>
        <p:pic>
          <p:nvPicPr>
            <p:cNvPr id="12288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58" y="2492822"/>
              <a:ext cx="4120442" cy="2507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4143358" y="3428851"/>
              <a:ext cx="4248165" cy="461926"/>
            </a:xfrm>
            <a:prstGeom prst="rect">
              <a:avLst/>
            </a:prstGeom>
          </p:spPr>
          <p:txBody>
            <a:bodyPr wrap="none">
              <a:spAutoFit/>
            </a:bodyPr>
            <a:lstStyle/>
            <a:p>
              <a:pPr lvl="1" eaLnBrk="1" hangingPunct="1">
                <a:defRPr/>
              </a:pPr>
              <a:r>
                <a:rPr lang="en-US" altLang="zh-CN" sz="2400" dirty="0">
                  <a:latin typeface="+mn-lt"/>
                </a:rPr>
                <a:t>RRP = request/reply protocol</a:t>
              </a:r>
            </a:p>
          </p:txBody>
        </p:sp>
        <p:sp>
          <p:nvSpPr>
            <p:cNvPr id="11" name="矩形 10"/>
            <p:cNvSpPr/>
            <p:nvPr/>
          </p:nvSpPr>
          <p:spPr>
            <a:xfrm>
              <a:off x="4143358" y="3857442"/>
              <a:ext cx="4706954" cy="461926"/>
            </a:xfrm>
            <a:prstGeom prst="rect">
              <a:avLst/>
            </a:prstGeom>
          </p:spPr>
          <p:txBody>
            <a:bodyPr wrap="none">
              <a:spAutoFit/>
            </a:bodyPr>
            <a:lstStyle/>
            <a:p>
              <a:pPr lvl="1" eaLnBrk="1" hangingPunct="1">
                <a:defRPr/>
              </a:pPr>
              <a:r>
                <a:rPr lang="en-US" altLang="zh-CN" sz="2400" dirty="0">
                  <a:latin typeface="+mn-lt"/>
                </a:rPr>
                <a:t>MSP = message stream protocol </a:t>
              </a:r>
            </a:p>
          </p:txBody>
        </p:sp>
        <p:sp>
          <p:nvSpPr>
            <p:cNvPr id="12" name="矩形 11"/>
            <p:cNvSpPr/>
            <p:nvPr/>
          </p:nvSpPr>
          <p:spPr>
            <a:xfrm>
              <a:off x="4143358" y="4714623"/>
              <a:ext cx="4143389" cy="461926"/>
            </a:xfrm>
            <a:prstGeom prst="rect">
              <a:avLst/>
            </a:prstGeom>
          </p:spPr>
          <p:txBody>
            <a:bodyPr>
              <a:spAutoFit/>
            </a:bodyPr>
            <a:lstStyle/>
            <a:p>
              <a:pPr lvl="1" eaLnBrk="1" hangingPunct="1">
                <a:defRPr/>
              </a:pPr>
              <a:r>
                <a:rPr lang="en-US" altLang="zh-CN" sz="2400" dirty="0">
                  <a:latin typeface="+mn-lt"/>
                </a:rPr>
                <a:t>HHP = host to host protocol</a:t>
              </a:r>
            </a:p>
          </p:txBody>
        </p:sp>
        <p:sp>
          <p:nvSpPr>
            <p:cNvPr id="122889" name="矩形 12"/>
            <p:cNvSpPr>
              <a:spLocks noChangeArrowheads="1"/>
            </p:cNvSpPr>
            <p:nvPr/>
          </p:nvSpPr>
          <p:spPr bwMode="auto">
            <a:xfrm>
              <a:off x="4571984" y="1714488"/>
              <a:ext cx="4572016" cy="1200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a:ea typeface="宋体" panose="02010600030101010101" pitchFamily="2" charset="-122"/>
                </a:rPr>
                <a:t>File Application</a:t>
              </a:r>
            </a:p>
            <a:p>
              <a:pPr eaLnBrk="1" hangingPunct="1">
                <a:spcBef>
                  <a:spcPct val="0"/>
                </a:spcBef>
                <a:buClrTx/>
                <a:buSzTx/>
                <a:buFontTx/>
                <a:buNone/>
              </a:pPr>
              <a:r>
                <a:rPr kumimoji="0" lang="en-US" altLang="zh-CN" sz="2400">
                  <a:ea typeface="宋体" panose="02010600030101010101" pitchFamily="2" charset="-122"/>
                </a:rPr>
                <a:t>Digital library application</a:t>
              </a:r>
            </a:p>
            <a:p>
              <a:pPr eaLnBrk="1" hangingPunct="1">
                <a:spcBef>
                  <a:spcPct val="0"/>
                </a:spcBef>
                <a:buClrTx/>
                <a:buSzTx/>
                <a:buFontTx/>
                <a:buNone/>
              </a:pPr>
              <a:r>
                <a:rPr kumimoji="0" lang="en-US" altLang="zh-CN" sz="2400">
                  <a:ea typeface="宋体" panose="02010600030101010101" pitchFamily="2" charset="-122"/>
                </a:rPr>
                <a:t>Video application</a:t>
              </a:r>
              <a:endParaRPr kumimoji="0" lang="zh-CN" altLang="en-US" sz="2400">
                <a:ea typeface="宋体" panose="02010600030101010101" pitchFamily="2" charset="-122"/>
              </a:endParaRPr>
            </a:p>
          </p:txBody>
        </p:sp>
        <p:cxnSp>
          <p:nvCxnSpPr>
            <p:cNvPr id="15" name="直接连接符 14"/>
            <p:cNvCxnSpPr/>
            <p:nvPr/>
          </p:nvCxnSpPr>
          <p:spPr>
            <a:xfrm flipV="1">
              <a:off x="3857607" y="2071647"/>
              <a:ext cx="714377" cy="64288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929045" y="3428851"/>
              <a:ext cx="642939" cy="500023"/>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200000" flipH="1">
              <a:off x="3821925" y="4107426"/>
              <a:ext cx="857181" cy="64293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22884" name="灯片编号占位符 1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677724FF-CDFA-4542-9E9F-585532789272}" type="slidenum">
              <a:rPr kumimoji="0" lang="en-US" altLang="zh-CN" sz="1400">
                <a:latin typeface="Arial" panose="020B0604020202020204" pitchFamily="34" charset="0"/>
                <a:ea typeface="宋体" panose="02010600030101010101" pitchFamily="2" charset="-122"/>
              </a:rPr>
              <a:pPr>
                <a:spcBef>
                  <a:spcPct val="0"/>
                </a:spcBef>
                <a:buClrTx/>
                <a:buSzTx/>
                <a:buFontTx/>
                <a:buNone/>
              </a:pPr>
              <a:t>88</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6916890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82"/>
          <p:cNvSpPr>
            <a:spLocks noGrp="1" noChangeArrowheads="1"/>
          </p:cNvSpPr>
          <p:nvPr>
            <p:ph type="title"/>
          </p:nvPr>
        </p:nvSpPr>
        <p:spPr/>
        <p:txBody>
          <a:bodyPr/>
          <a:lstStyle/>
          <a:p>
            <a:pPr eaLnBrk="1" hangingPunct="1"/>
            <a:r>
              <a:rPr lang="zh-CN" altLang="en-US"/>
              <a:t>分层的协议图</a:t>
            </a:r>
            <a:endParaRPr lang="en-US" altLang="zh-CN"/>
          </a:p>
        </p:txBody>
      </p:sp>
      <p:pic>
        <p:nvPicPr>
          <p:cNvPr id="123907" name="Picture 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1" y="1340768"/>
            <a:ext cx="7561263"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8" name="矩形 5"/>
          <p:cNvSpPr>
            <a:spLocks noChangeArrowheads="1"/>
          </p:cNvSpPr>
          <p:nvPr/>
        </p:nvSpPr>
        <p:spPr bwMode="auto">
          <a:xfrm>
            <a:off x="1952625" y="5912767"/>
            <a:ext cx="83581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b="1">
                <a:solidFill>
                  <a:srgbClr val="3333CC"/>
                </a:solidFill>
                <a:latin typeface="Arial" panose="020B0604020202020204" pitchFamily="34" charset="0"/>
                <a:ea typeface="宋体" panose="02010600030101010101" pitchFamily="2" charset="-122"/>
              </a:rPr>
              <a:t>问题</a:t>
            </a:r>
            <a:r>
              <a:rPr kumimoji="0" lang="en-US" altLang="zh-CN" sz="2400" b="1">
                <a:solidFill>
                  <a:srgbClr val="3333CC"/>
                </a:solidFill>
                <a:latin typeface="Arial" panose="020B0604020202020204" pitchFamily="34" charset="0"/>
                <a:ea typeface="宋体" panose="02010600030101010101" pitchFamily="2" charset="-122"/>
              </a:rPr>
              <a:t>1. </a:t>
            </a:r>
            <a:r>
              <a:rPr kumimoji="0" lang="zh-CN" altLang="en-US" sz="2400" b="1">
                <a:solidFill>
                  <a:srgbClr val="3333CC"/>
                </a:solidFill>
                <a:latin typeface="Arial" panose="020B0604020202020204" pitchFamily="34" charset="0"/>
                <a:ea typeface="宋体" panose="02010600030101010101" pitchFamily="2" charset="-122"/>
              </a:rPr>
              <a:t>如何在不同层次之间共享信息 </a:t>
            </a:r>
            <a:r>
              <a:rPr kumimoji="0" lang="en-US" altLang="zh-CN" sz="2400" b="1">
                <a:solidFill>
                  <a:srgbClr val="3333CC"/>
                </a:solidFill>
                <a:latin typeface="Arial" panose="020B0604020202020204" pitchFamily="34" charset="0"/>
                <a:ea typeface="宋体" panose="02010600030101010101" pitchFamily="2" charset="-122"/>
              </a:rPr>
              <a:t>?</a:t>
            </a:r>
          </a:p>
          <a:p>
            <a:pPr eaLnBrk="1" hangingPunct="1">
              <a:spcBef>
                <a:spcPct val="0"/>
              </a:spcBef>
              <a:buClrTx/>
              <a:buSzTx/>
              <a:buFontTx/>
              <a:buNone/>
            </a:pPr>
            <a:r>
              <a:rPr kumimoji="0" lang="zh-CN" altLang="en-US" sz="2400" b="1">
                <a:solidFill>
                  <a:srgbClr val="3333CC"/>
                </a:solidFill>
                <a:latin typeface="Arial" panose="020B0604020202020204" pitchFamily="34" charset="0"/>
                <a:ea typeface="宋体" panose="02010600030101010101" pitchFamily="2" charset="-122"/>
              </a:rPr>
              <a:t>问题</a:t>
            </a:r>
            <a:r>
              <a:rPr kumimoji="0" lang="en-US" altLang="zh-CN" sz="2400" b="1">
                <a:solidFill>
                  <a:srgbClr val="3333CC"/>
                </a:solidFill>
                <a:latin typeface="Arial" panose="020B0604020202020204" pitchFamily="34" charset="0"/>
                <a:ea typeface="宋体" panose="02010600030101010101" pitchFamily="2" charset="-122"/>
              </a:rPr>
              <a:t>2. </a:t>
            </a:r>
            <a:r>
              <a:rPr kumimoji="0" lang="zh-CN" altLang="en-US" sz="2400" b="1">
                <a:solidFill>
                  <a:srgbClr val="3333CC"/>
                </a:solidFill>
                <a:latin typeface="Arial" panose="020B0604020202020204" pitchFamily="34" charset="0"/>
                <a:ea typeface="宋体" panose="02010600030101010101" pitchFamily="2" charset="-122"/>
              </a:rPr>
              <a:t>如何在同一层内共享信息 </a:t>
            </a:r>
            <a:r>
              <a:rPr kumimoji="0" lang="en-US" altLang="zh-CN" sz="2400" b="1">
                <a:solidFill>
                  <a:srgbClr val="3333CC"/>
                </a:solidFill>
                <a:latin typeface="Arial" panose="020B0604020202020204" pitchFamily="34" charset="0"/>
                <a:ea typeface="宋体" panose="02010600030101010101" pitchFamily="2" charset="-122"/>
              </a:rPr>
              <a:t>?</a:t>
            </a:r>
          </a:p>
        </p:txBody>
      </p:sp>
      <p:sp>
        <p:nvSpPr>
          <p:cNvPr id="123909" name="灯片编号占位符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1EB250E2-F704-4C76-9851-D54743F8BB2B}" type="slidenum">
              <a:rPr kumimoji="0" lang="en-US" altLang="zh-CN" sz="1400">
                <a:latin typeface="Arial" panose="020B0604020202020204" pitchFamily="34" charset="0"/>
                <a:ea typeface="宋体" panose="02010600030101010101" pitchFamily="2" charset="-122"/>
              </a:rPr>
              <a:pPr>
                <a:spcBef>
                  <a:spcPct val="0"/>
                </a:spcBef>
                <a:buClrTx/>
                <a:buSzTx/>
                <a:buFontTx/>
                <a:buNone/>
              </a:pPr>
              <a:t>89</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1709803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6"/>
          <p:cNvSpPr>
            <a:spLocks noGrp="1"/>
          </p:cNvSpPr>
          <p:nvPr>
            <p:ph type="sldNum" sz="quarter" idx="11"/>
          </p:nvPr>
        </p:nvSpPr>
        <p:spPr>
          <a:xfrm>
            <a:off x="9418639" y="6462714"/>
            <a:ext cx="676275" cy="276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r>
              <a:rPr kumimoji="0" lang="en-US" altLang="zh-CN" sz="1600">
                <a:solidFill>
                  <a:schemeClr val="bg2"/>
                </a:solidFill>
                <a:latin typeface="Arial" panose="020B0604020202020204" pitchFamily="34" charset="0"/>
                <a:ea typeface="华文隶书" panose="02010800040101010101" pitchFamily="2" charset="-122"/>
              </a:rPr>
              <a:t>-</a:t>
            </a:r>
            <a:fld id="{7B1ADBB6-E16A-4A81-90E1-B67C3CE8F558}" type="slidenum">
              <a:rPr kumimoji="0" lang="en-US" altLang="zh-CN" sz="1600">
                <a:solidFill>
                  <a:schemeClr val="bg2"/>
                </a:solidFill>
                <a:latin typeface="Arial" panose="020B0604020202020204" pitchFamily="34" charset="0"/>
                <a:ea typeface="华文隶书" panose="02010800040101010101" pitchFamily="2" charset="-122"/>
              </a:rPr>
              <a:pPr algn="l">
                <a:spcBef>
                  <a:spcPct val="0"/>
                </a:spcBef>
                <a:buClrTx/>
                <a:buSzTx/>
                <a:buFontTx/>
                <a:buNone/>
              </a:pPr>
              <a:t>9</a:t>
            </a:fld>
            <a:r>
              <a:rPr kumimoji="0" lang="en-US" altLang="zh-CN" sz="1600">
                <a:solidFill>
                  <a:schemeClr val="bg2"/>
                </a:solidFill>
                <a:latin typeface="Arial" panose="020B0604020202020204" pitchFamily="34" charset="0"/>
                <a:ea typeface="华文隶书" panose="02010800040101010101" pitchFamily="2" charset="-122"/>
              </a:rPr>
              <a:t>-</a:t>
            </a:r>
            <a:endParaRPr kumimoji="0" lang="en-US" altLang="zh-CN" sz="1600">
              <a:solidFill>
                <a:schemeClr val="bg2"/>
              </a:solidFill>
              <a:latin typeface="华文隶书" panose="02010800040101010101" pitchFamily="2" charset="-122"/>
              <a:ea typeface="宋体" panose="02010600030101010101" pitchFamily="2" charset="-122"/>
            </a:endParaRPr>
          </a:p>
        </p:txBody>
      </p:sp>
      <p:sp>
        <p:nvSpPr>
          <p:cNvPr id="22531" name="Rectangle 2"/>
          <p:cNvSpPr>
            <a:spLocks noGrp="1" noChangeArrowheads="1"/>
          </p:cNvSpPr>
          <p:nvPr>
            <p:ph type="title"/>
          </p:nvPr>
        </p:nvSpPr>
        <p:spPr>
          <a:xfrm>
            <a:off x="911424" y="638970"/>
            <a:ext cx="8352367" cy="647700"/>
          </a:xfrm>
        </p:spPr>
        <p:txBody>
          <a:bodyPr/>
          <a:lstStyle/>
          <a:p>
            <a:r>
              <a:rPr lang="zh-CN" altLang="en-US" dirty="0">
                <a:ea typeface="宋体" panose="02010600030101010101" pitchFamily="2" charset="-122"/>
              </a:rPr>
              <a:t>什么是协议？</a:t>
            </a:r>
            <a:endParaRPr lang="en-US" altLang="zh-CN" dirty="0">
              <a:ea typeface="宋体" panose="02010600030101010101" pitchFamily="2" charset="-122"/>
            </a:endParaRPr>
          </a:p>
        </p:txBody>
      </p:sp>
      <p:sp>
        <p:nvSpPr>
          <p:cNvPr id="22532" name="Rectangle 3"/>
          <p:cNvSpPr>
            <a:spLocks noGrp="1" noChangeArrowheads="1"/>
          </p:cNvSpPr>
          <p:nvPr>
            <p:ph type="body" sz="half" idx="1"/>
          </p:nvPr>
        </p:nvSpPr>
        <p:spPr>
          <a:xfrm>
            <a:off x="2057400" y="1371600"/>
            <a:ext cx="8153400" cy="685800"/>
          </a:xfrm>
        </p:spPr>
        <p:txBody>
          <a:bodyPr/>
          <a:lstStyle/>
          <a:p>
            <a:pPr>
              <a:buFont typeface="Wingdings" panose="05000000000000000000" pitchFamily="2" charset="2"/>
              <a:buNone/>
            </a:pPr>
            <a:r>
              <a:rPr lang="zh-CN" altLang="en-US" sz="2400">
                <a:ea typeface="宋体" panose="02010600030101010101" pitchFamily="2" charset="-122"/>
              </a:rPr>
              <a:t>人类口头协议 </a:t>
            </a:r>
            <a:r>
              <a:rPr lang="en-US" altLang="zh-CN" sz="2400">
                <a:ea typeface="宋体" panose="02010600030101010101" pitchFamily="2" charset="-122"/>
              </a:rPr>
              <a:t>vs. </a:t>
            </a:r>
            <a:r>
              <a:rPr lang="zh-CN" altLang="en-US" sz="2400">
                <a:ea typeface="宋体" panose="02010600030101010101" pitchFamily="2" charset="-122"/>
              </a:rPr>
              <a:t>计算机网络协议</a:t>
            </a:r>
            <a:r>
              <a:rPr lang="en-US" altLang="zh-CN" sz="2400">
                <a:ea typeface="宋体" panose="02010600030101010101" pitchFamily="2" charset="-122"/>
              </a:rPr>
              <a:t>:</a:t>
            </a:r>
          </a:p>
          <a:p>
            <a:pPr>
              <a:buFont typeface="Wingdings" panose="05000000000000000000" pitchFamily="2" charset="2"/>
              <a:buNone/>
            </a:pPr>
            <a:endParaRPr lang="en-US" altLang="zh-CN" sz="2400">
              <a:ea typeface="宋体" panose="02010600030101010101" pitchFamily="2" charset="-122"/>
            </a:endParaRPr>
          </a:p>
        </p:txBody>
      </p:sp>
      <p:sp>
        <p:nvSpPr>
          <p:cNvPr id="22533" name="Rectangle 8"/>
          <p:cNvSpPr>
            <a:spLocks noChangeArrowheads="1"/>
          </p:cNvSpPr>
          <p:nvPr/>
        </p:nvSpPr>
        <p:spPr bwMode="auto">
          <a:xfrm>
            <a:off x="2209800" y="5943600"/>
            <a:ext cx="51196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buClr>
                <a:schemeClr val="accent2"/>
              </a:buClr>
              <a:buSzPct val="85000"/>
              <a:buFont typeface="Wingdings" panose="05000000000000000000" pitchFamily="2" charset="2"/>
              <a:buNone/>
            </a:pPr>
            <a:r>
              <a:rPr kumimoji="0" lang="zh-CN" altLang="en-US" sz="1800" u="sng" dirty="0">
                <a:solidFill>
                  <a:srgbClr val="FF0000"/>
                </a:solidFill>
                <a:latin typeface="Comic Sans MS" panose="030F0702030302020204" pitchFamily="66" charset="0"/>
                <a:ea typeface="宋体" panose="02010600030101010101" pitchFamily="2" charset="-122"/>
              </a:rPr>
              <a:t>思考</a:t>
            </a:r>
            <a:r>
              <a:rPr kumimoji="0" lang="en-US" altLang="zh-CN" sz="1800" u="sng" dirty="0">
                <a:solidFill>
                  <a:srgbClr val="FF0000"/>
                </a:solidFill>
                <a:latin typeface="Comic Sans MS" panose="030F0702030302020204" pitchFamily="66" charset="0"/>
                <a:ea typeface="宋体" panose="02010600030101010101" pitchFamily="2" charset="-122"/>
              </a:rPr>
              <a:t>:</a:t>
            </a:r>
            <a:r>
              <a:rPr kumimoji="0" lang="en-US" altLang="zh-CN" sz="1800" dirty="0">
                <a:latin typeface="Comic Sans MS" panose="030F0702030302020204" pitchFamily="66" charset="0"/>
                <a:ea typeface="宋体" panose="02010600030101010101" pitchFamily="2" charset="-122"/>
              </a:rPr>
              <a:t> </a:t>
            </a:r>
            <a:r>
              <a:rPr kumimoji="0" lang="zh-CN" altLang="en-US" sz="1800" dirty="0">
                <a:latin typeface="Comic Sans MS" panose="030F0702030302020204" pitchFamily="66" charset="0"/>
                <a:ea typeface="宋体" panose="02010600030101010101" pitchFamily="2" charset="-122"/>
              </a:rPr>
              <a:t>你能举出其他的口头协议吗</a:t>
            </a:r>
            <a:r>
              <a:rPr kumimoji="0" lang="en-US" altLang="zh-CN" sz="1800" dirty="0">
                <a:latin typeface="Comic Sans MS" panose="030F0702030302020204" pitchFamily="66" charset="0"/>
                <a:ea typeface="宋体" panose="02010600030101010101" pitchFamily="2" charset="-122"/>
              </a:rPr>
              <a:t>? </a:t>
            </a:r>
          </a:p>
        </p:txBody>
      </p:sp>
      <p:sp>
        <p:nvSpPr>
          <p:cNvPr id="22534" name="Line 10"/>
          <p:cNvSpPr>
            <a:spLocks noChangeShapeType="1"/>
          </p:cNvSpPr>
          <p:nvPr/>
        </p:nvSpPr>
        <p:spPr bwMode="auto">
          <a:xfrm>
            <a:off x="2781301" y="2771776"/>
            <a:ext cx="1762125" cy="2762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2535" name="Group 16"/>
          <p:cNvGrpSpPr>
            <a:grpSpLocks/>
          </p:cNvGrpSpPr>
          <p:nvPr/>
        </p:nvGrpSpPr>
        <p:grpSpPr bwMode="auto">
          <a:xfrm>
            <a:off x="8697913" y="2917825"/>
            <a:ext cx="355600" cy="933450"/>
            <a:chOff x="4180" y="783"/>
            <a:chExt cx="150" cy="307"/>
          </a:xfrm>
        </p:grpSpPr>
        <p:sp>
          <p:nvSpPr>
            <p:cNvPr id="22568" name="AutoShape 1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2569" name="Rectangle 1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2570" name="Rectangle 1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2571" name="AutoShape 2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2572" name="Line 2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3" name="Line 2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4" name="Rectangle 2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2575" name="Rectangle 2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aphicFrame>
        <p:nvGraphicFramePr>
          <p:cNvPr id="22536" name="Object 26"/>
          <p:cNvGraphicFramePr>
            <a:graphicFrameLocks noChangeAspect="1"/>
          </p:cNvGraphicFramePr>
          <p:nvPr/>
        </p:nvGraphicFramePr>
        <p:xfrm>
          <a:off x="6067425" y="2632076"/>
          <a:ext cx="622300" cy="500063"/>
        </p:xfrm>
        <a:graphic>
          <a:graphicData uri="http://schemas.openxmlformats.org/presentationml/2006/ole">
            <mc:AlternateContent xmlns:mc="http://schemas.openxmlformats.org/markup-compatibility/2006">
              <mc:Choice xmlns:v="urn:schemas-microsoft-com:vml" Requires="v">
                <p:oleObj spid="_x0000_s4115" name="Clip" r:id="rId4" imgW="1307263" imgH="1084139" progId="MS_ClipArt_Gallery.2">
                  <p:embed/>
                </p:oleObj>
              </mc:Choice>
              <mc:Fallback>
                <p:oleObj name="Clip" r:id="rId4" imgW="1307263" imgH="1084139" progId="MS_ClipArt_Gallery.2">
                  <p:embed/>
                  <p:pic>
                    <p:nvPicPr>
                      <p:cNvPr id="22536"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7425" y="2632076"/>
                        <a:ext cx="622300"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2537" name="Picture 62" descr="Ali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3614" y="2376489"/>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Picture 63" descr="Bo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2964" y="277177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9" name="Text Box 64"/>
          <p:cNvSpPr txBox="1">
            <a:spLocks noChangeArrowheads="1"/>
          </p:cNvSpPr>
          <p:nvPr/>
        </p:nvSpPr>
        <p:spPr bwMode="auto">
          <a:xfrm>
            <a:off x="3222626" y="248443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你好</a:t>
            </a:r>
            <a:endParaRPr kumimoji="0" lang="en-US" altLang="zh-CN" sz="1800">
              <a:latin typeface="Arial" panose="020B0604020202020204" pitchFamily="34" charset="0"/>
              <a:ea typeface="宋体" panose="02010600030101010101" pitchFamily="2" charset="-122"/>
            </a:endParaRPr>
          </a:p>
        </p:txBody>
      </p:sp>
      <p:sp>
        <p:nvSpPr>
          <p:cNvPr id="22540" name="Line 66"/>
          <p:cNvSpPr>
            <a:spLocks noChangeShapeType="1"/>
          </p:cNvSpPr>
          <p:nvPr/>
        </p:nvSpPr>
        <p:spPr bwMode="auto">
          <a:xfrm flipV="1">
            <a:off x="2495551" y="3352800"/>
            <a:ext cx="2085975" cy="36195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1" name="Text Box 67"/>
          <p:cNvSpPr txBox="1">
            <a:spLocks noChangeArrowheads="1"/>
          </p:cNvSpPr>
          <p:nvPr/>
        </p:nvSpPr>
        <p:spPr bwMode="auto">
          <a:xfrm>
            <a:off x="3213101" y="3141663"/>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你好</a:t>
            </a:r>
            <a:endParaRPr kumimoji="0" lang="en-US" altLang="zh-CN" sz="1800">
              <a:latin typeface="Arial" panose="020B0604020202020204" pitchFamily="34" charset="0"/>
              <a:ea typeface="宋体" panose="02010600030101010101" pitchFamily="2" charset="-122"/>
            </a:endParaRPr>
          </a:p>
        </p:txBody>
      </p:sp>
      <p:sp>
        <p:nvSpPr>
          <p:cNvPr id="22542" name="Line 70"/>
          <p:cNvSpPr>
            <a:spLocks noChangeShapeType="1"/>
          </p:cNvSpPr>
          <p:nvPr/>
        </p:nvSpPr>
        <p:spPr bwMode="auto">
          <a:xfrm>
            <a:off x="2457451" y="3762375"/>
            <a:ext cx="2162175" cy="4381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2543" name="Group 72"/>
          <p:cNvGrpSpPr>
            <a:grpSpLocks/>
          </p:cNvGrpSpPr>
          <p:nvPr/>
        </p:nvGrpSpPr>
        <p:grpSpPr bwMode="auto">
          <a:xfrm>
            <a:off x="2590800" y="3694113"/>
            <a:ext cx="1601788" cy="620712"/>
            <a:chOff x="576" y="2747"/>
            <a:chExt cx="1009" cy="391"/>
          </a:xfrm>
        </p:grpSpPr>
        <p:sp>
          <p:nvSpPr>
            <p:cNvPr id="22566"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2567" name="Text Box 69"/>
            <p:cNvSpPr txBox="1">
              <a:spLocks noChangeArrowheads="1"/>
            </p:cNvSpPr>
            <p:nvPr/>
          </p:nvSpPr>
          <p:spPr bwMode="auto">
            <a:xfrm>
              <a:off x="576" y="2747"/>
              <a:ext cx="1009" cy="2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rgbClr val="FF0000"/>
                  </a:solidFill>
                  <a:latin typeface="Comic Sans MS" panose="030F0702030302020204" pitchFamily="66" charset="0"/>
                  <a:ea typeface="宋体" panose="02010600030101010101" pitchFamily="2" charset="-122"/>
                </a:rPr>
                <a:t>现在几点钟</a:t>
              </a:r>
              <a:r>
                <a:rPr kumimoji="0" lang="en-US" altLang="zh-CN" sz="2000">
                  <a:solidFill>
                    <a:srgbClr val="FF0000"/>
                  </a:solidFill>
                  <a:latin typeface="Comic Sans MS" panose="030F0702030302020204" pitchFamily="66" charset="0"/>
                  <a:ea typeface="宋体" panose="02010600030101010101" pitchFamily="2" charset="-122"/>
                </a:rPr>
                <a:t>?</a:t>
              </a:r>
              <a:endParaRPr kumimoji="0" lang="en-US" altLang="zh-CN" sz="2000">
                <a:latin typeface="Arial" panose="020B0604020202020204" pitchFamily="34" charset="0"/>
                <a:ea typeface="宋体" panose="02010600030101010101" pitchFamily="2" charset="-122"/>
              </a:endParaRPr>
            </a:p>
          </p:txBody>
        </p:sp>
      </p:grpSp>
      <p:sp>
        <p:nvSpPr>
          <p:cNvPr id="22544" name="Line 73"/>
          <p:cNvSpPr>
            <a:spLocks noChangeShapeType="1"/>
          </p:cNvSpPr>
          <p:nvPr/>
        </p:nvSpPr>
        <p:spPr bwMode="auto">
          <a:xfrm flipV="1">
            <a:off x="2619376" y="4333876"/>
            <a:ext cx="1952625" cy="333375"/>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2545" name="Group 76"/>
          <p:cNvGrpSpPr>
            <a:grpSpLocks/>
          </p:cNvGrpSpPr>
          <p:nvPr/>
        </p:nvGrpSpPr>
        <p:grpSpPr bwMode="auto">
          <a:xfrm>
            <a:off x="2955926" y="4360870"/>
            <a:ext cx="796925" cy="373063"/>
            <a:chOff x="1046" y="2771"/>
            <a:chExt cx="502" cy="235"/>
          </a:xfrm>
        </p:grpSpPr>
        <p:sp>
          <p:nvSpPr>
            <p:cNvPr id="2256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2565" name="Text Box 74"/>
            <p:cNvSpPr txBox="1">
              <a:spLocks noChangeArrowheads="1"/>
            </p:cNvSpPr>
            <p:nvPr/>
          </p:nvSpPr>
          <p:spPr bwMode="auto">
            <a:xfrm>
              <a:off x="1046" y="2771"/>
              <a:ext cx="42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FF0000"/>
                  </a:solidFill>
                  <a:latin typeface="Comic Sans MS" panose="030F0702030302020204" pitchFamily="66" charset="0"/>
                  <a:ea typeface="宋体" panose="02010600030101010101" pitchFamily="2" charset="-122"/>
                </a:rPr>
                <a:t>2:00</a:t>
              </a:r>
              <a:endParaRPr kumimoji="0" lang="en-US" altLang="zh-CN" sz="1800">
                <a:latin typeface="Arial" panose="020B0604020202020204" pitchFamily="34" charset="0"/>
                <a:ea typeface="宋体" panose="02010600030101010101" pitchFamily="2" charset="-122"/>
              </a:endParaRPr>
            </a:p>
          </p:txBody>
        </p:sp>
      </p:grpSp>
      <p:sp>
        <p:nvSpPr>
          <p:cNvPr id="22546" name="Text Box 78"/>
          <p:cNvSpPr txBox="1">
            <a:spLocks noChangeArrowheads="1"/>
          </p:cNvSpPr>
          <p:nvPr/>
        </p:nvSpPr>
        <p:spPr bwMode="auto">
          <a:xfrm>
            <a:off x="6746875" y="2713038"/>
            <a:ext cx="167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solidFill>
                  <a:srgbClr val="FF0000"/>
                </a:solidFill>
                <a:latin typeface="Comic Sans MS" panose="030F0702030302020204" pitchFamily="66" charset="0"/>
                <a:ea typeface="宋体" panose="02010600030101010101" pitchFamily="2" charset="-122"/>
              </a:rPr>
              <a:t>TCP</a:t>
            </a:r>
            <a:r>
              <a:rPr kumimoji="0" lang="zh-CN" altLang="en-US" sz="2000">
                <a:solidFill>
                  <a:srgbClr val="FF0000"/>
                </a:solidFill>
                <a:latin typeface="Comic Sans MS" panose="030F0702030302020204" pitchFamily="66" charset="0"/>
                <a:ea typeface="宋体" panose="02010600030101010101" pitchFamily="2" charset="-122"/>
              </a:rPr>
              <a:t>链接请求</a:t>
            </a:r>
            <a:endParaRPr kumimoji="0" lang="en-US" altLang="zh-CN" sz="1800">
              <a:latin typeface="Arial" panose="020B0604020202020204" pitchFamily="34" charset="0"/>
              <a:ea typeface="宋体" panose="02010600030101010101" pitchFamily="2" charset="-122"/>
            </a:endParaRPr>
          </a:p>
        </p:txBody>
      </p:sp>
      <p:sp>
        <p:nvSpPr>
          <p:cNvPr id="22547" name="Line 85"/>
          <p:cNvSpPr>
            <a:spLocks noChangeShapeType="1"/>
          </p:cNvSpPr>
          <p:nvPr/>
        </p:nvSpPr>
        <p:spPr bwMode="auto">
          <a:xfrm flipV="1">
            <a:off x="6467475" y="4648201"/>
            <a:ext cx="2343150" cy="428625"/>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8" name="Line 89"/>
          <p:cNvSpPr>
            <a:spLocks noChangeShapeType="1"/>
          </p:cNvSpPr>
          <p:nvPr/>
        </p:nvSpPr>
        <p:spPr bwMode="auto">
          <a:xfrm>
            <a:off x="6743701" y="2981326"/>
            <a:ext cx="1762125" cy="2762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9" name="Line 90"/>
          <p:cNvSpPr>
            <a:spLocks noChangeShapeType="1"/>
          </p:cNvSpPr>
          <p:nvPr/>
        </p:nvSpPr>
        <p:spPr bwMode="auto">
          <a:xfrm flipV="1">
            <a:off x="6419851" y="3476625"/>
            <a:ext cx="2085975" cy="36195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2550" name="Group 93"/>
          <p:cNvGrpSpPr>
            <a:grpSpLocks/>
          </p:cNvGrpSpPr>
          <p:nvPr/>
        </p:nvGrpSpPr>
        <p:grpSpPr bwMode="auto">
          <a:xfrm>
            <a:off x="6680200" y="3408363"/>
            <a:ext cx="1671638" cy="400050"/>
            <a:chOff x="3248" y="2147"/>
            <a:chExt cx="1053" cy="252"/>
          </a:xfrm>
        </p:grpSpPr>
        <p:sp>
          <p:nvSpPr>
            <p:cNvPr id="22562" name="Rectangle 92"/>
            <p:cNvSpPr>
              <a:spLocks noChangeArrowheads="1"/>
            </p:cNvSpPr>
            <p:nvPr/>
          </p:nvSpPr>
          <p:spPr bwMode="auto">
            <a:xfrm>
              <a:off x="3306" y="2190"/>
              <a:ext cx="906"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2563" name="Text Box 91"/>
            <p:cNvSpPr txBox="1">
              <a:spLocks noChangeArrowheads="1"/>
            </p:cNvSpPr>
            <p:nvPr/>
          </p:nvSpPr>
          <p:spPr bwMode="auto">
            <a:xfrm>
              <a:off x="3248" y="2147"/>
              <a:ext cx="105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solidFill>
                    <a:srgbClr val="FF0000"/>
                  </a:solidFill>
                  <a:latin typeface="Comic Sans MS" panose="030F0702030302020204" pitchFamily="66" charset="0"/>
                  <a:ea typeface="宋体" panose="02010600030101010101" pitchFamily="2" charset="-122"/>
                </a:rPr>
                <a:t>TCP</a:t>
              </a:r>
              <a:r>
                <a:rPr kumimoji="0" lang="zh-CN" altLang="en-US" sz="2000">
                  <a:solidFill>
                    <a:srgbClr val="FF0000"/>
                  </a:solidFill>
                  <a:latin typeface="Comic Sans MS" panose="030F0702030302020204" pitchFamily="66" charset="0"/>
                  <a:ea typeface="宋体" panose="02010600030101010101" pitchFamily="2" charset="-122"/>
                </a:rPr>
                <a:t>链接响应</a:t>
              </a:r>
              <a:endParaRPr kumimoji="0" lang="en-US" altLang="zh-CN" sz="1800">
                <a:latin typeface="Arial" panose="020B0604020202020204" pitchFamily="34" charset="0"/>
                <a:ea typeface="宋体" panose="02010600030101010101" pitchFamily="2" charset="-122"/>
              </a:endParaRPr>
            </a:p>
          </p:txBody>
        </p:sp>
      </p:grpSp>
      <p:sp>
        <p:nvSpPr>
          <p:cNvPr id="22551" name="Line 94"/>
          <p:cNvSpPr>
            <a:spLocks noChangeShapeType="1"/>
          </p:cNvSpPr>
          <p:nvPr/>
        </p:nvSpPr>
        <p:spPr bwMode="auto">
          <a:xfrm>
            <a:off x="6467475" y="4086225"/>
            <a:ext cx="2400300" cy="4191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2552" name="Group 97"/>
          <p:cNvGrpSpPr>
            <a:grpSpLocks/>
          </p:cNvGrpSpPr>
          <p:nvPr/>
        </p:nvGrpSpPr>
        <p:grpSpPr bwMode="auto">
          <a:xfrm>
            <a:off x="6680201" y="4151313"/>
            <a:ext cx="3794125" cy="304800"/>
            <a:chOff x="3212" y="2597"/>
            <a:chExt cx="2390" cy="192"/>
          </a:xfrm>
        </p:grpSpPr>
        <p:sp>
          <p:nvSpPr>
            <p:cNvPr id="22560"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2561" name="Text Box 95"/>
            <p:cNvSpPr txBox="1">
              <a:spLocks noChangeArrowheads="1"/>
            </p:cNvSpPr>
            <p:nvPr/>
          </p:nvSpPr>
          <p:spPr bwMode="auto">
            <a:xfrm>
              <a:off x="3212" y="2597"/>
              <a:ext cx="239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solidFill>
                    <a:srgbClr val="FF0000"/>
                  </a:solidFill>
                  <a:latin typeface="Comic Sans MS" panose="030F0702030302020204" pitchFamily="66" charset="0"/>
                  <a:ea typeface="宋体" panose="02010600030101010101" pitchFamily="2" charset="-122"/>
                </a:rPr>
                <a:t>Get http://www.awl.com/kurose-ross</a:t>
              </a:r>
              <a:endParaRPr kumimoji="0" lang="en-US" altLang="zh-CN" sz="1800">
                <a:latin typeface="Arial" panose="020B0604020202020204" pitchFamily="34" charset="0"/>
                <a:ea typeface="宋体" panose="02010600030101010101" pitchFamily="2" charset="-122"/>
              </a:endParaRPr>
            </a:p>
          </p:txBody>
        </p:sp>
      </p:grpSp>
      <p:grpSp>
        <p:nvGrpSpPr>
          <p:cNvPr id="22553" name="Group 98"/>
          <p:cNvGrpSpPr>
            <a:grpSpLocks/>
          </p:cNvGrpSpPr>
          <p:nvPr/>
        </p:nvGrpSpPr>
        <p:grpSpPr bwMode="auto">
          <a:xfrm>
            <a:off x="7308851" y="4656137"/>
            <a:ext cx="822325" cy="373062"/>
            <a:chOff x="1046" y="2771"/>
            <a:chExt cx="518" cy="235"/>
          </a:xfrm>
        </p:grpSpPr>
        <p:sp>
          <p:nvSpPr>
            <p:cNvPr id="22558" name="Rectangle 99"/>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2559" name="Text Box 100"/>
            <p:cNvSpPr txBox="1">
              <a:spLocks noChangeArrowheads="1"/>
            </p:cNvSpPr>
            <p:nvPr/>
          </p:nvSpPr>
          <p:spPr bwMode="auto">
            <a:xfrm>
              <a:off x="1046" y="2771"/>
              <a:ext cx="5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FF0000"/>
                  </a:solidFill>
                  <a:latin typeface="Comic Sans MS" panose="030F0702030302020204" pitchFamily="66" charset="0"/>
                  <a:ea typeface="宋体" panose="02010600030101010101" pitchFamily="2" charset="-122"/>
                </a:rPr>
                <a:t>&lt;</a:t>
              </a:r>
              <a:r>
                <a:rPr kumimoji="0" lang="zh-CN" altLang="en-US" sz="1800">
                  <a:solidFill>
                    <a:srgbClr val="FF0000"/>
                  </a:solidFill>
                  <a:latin typeface="Comic Sans MS" panose="030F0702030302020204" pitchFamily="66" charset="0"/>
                  <a:ea typeface="宋体" panose="02010600030101010101" pitchFamily="2" charset="-122"/>
                </a:rPr>
                <a:t>文件</a:t>
              </a:r>
              <a:r>
                <a:rPr kumimoji="0" lang="en-US" altLang="zh-CN" sz="1800">
                  <a:solidFill>
                    <a:srgbClr val="FF0000"/>
                  </a:solidFill>
                  <a:latin typeface="Comic Sans MS" panose="030F0702030302020204" pitchFamily="66" charset="0"/>
                  <a:ea typeface="宋体" panose="02010600030101010101" pitchFamily="2" charset="-122"/>
                </a:rPr>
                <a:t>&gt;</a:t>
              </a:r>
              <a:endParaRPr kumimoji="0" lang="en-US" altLang="zh-CN" sz="1800">
                <a:latin typeface="Arial" panose="020B0604020202020204" pitchFamily="34" charset="0"/>
                <a:ea typeface="宋体" panose="02010600030101010101" pitchFamily="2" charset="-122"/>
              </a:endParaRPr>
            </a:p>
          </p:txBody>
        </p:sp>
      </p:grpSp>
      <p:sp>
        <p:nvSpPr>
          <p:cNvPr id="22554" name="Line 101"/>
          <p:cNvSpPr>
            <a:spLocks noChangeShapeType="1"/>
          </p:cNvSpPr>
          <p:nvPr/>
        </p:nvSpPr>
        <p:spPr bwMode="auto">
          <a:xfrm>
            <a:off x="5581650" y="1962151"/>
            <a:ext cx="0" cy="3857625"/>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2555" name="Group 105"/>
          <p:cNvGrpSpPr>
            <a:grpSpLocks/>
          </p:cNvGrpSpPr>
          <p:nvPr/>
        </p:nvGrpSpPr>
        <p:grpSpPr bwMode="auto">
          <a:xfrm>
            <a:off x="5203826" y="5094288"/>
            <a:ext cx="720725" cy="369887"/>
            <a:chOff x="2198" y="3221"/>
            <a:chExt cx="454" cy="233"/>
          </a:xfrm>
        </p:grpSpPr>
        <p:sp>
          <p:nvSpPr>
            <p:cNvPr id="22556"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2557" name="Text Box 102"/>
            <p:cNvSpPr txBox="1">
              <a:spLocks noChangeArrowheads="1"/>
            </p:cNvSpPr>
            <p:nvPr/>
          </p:nvSpPr>
          <p:spPr bwMode="auto">
            <a:xfrm>
              <a:off x="2198" y="3221"/>
              <a:ext cx="4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solidFill>
                    <a:schemeClr val="accent2"/>
                  </a:solidFill>
                  <a:latin typeface="Comic Sans MS" panose="030F0702030302020204" pitchFamily="66" charset="0"/>
                  <a:ea typeface="宋体" panose="02010600030101010101" pitchFamily="2" charset="-122"/>
                </a:rPr>
                <a:t>时间</a:t>
              </a:r>
              <a:endParaRPr kumimoji="0" lang="en-US" altLang="zh-CN" sz="180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778000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zh-CN" altLang="en-US"/>
              <a:t>解决方案</a:t>
            </a:r>
            <a:r>
              <a:rPr lang="en-US" altLang="zh-CN"/>
              <a:t>1. </a:t>
            </a:r>
            <a:r>
              <a:rPr lang="zh-CN" altLang="en-US"/>
              <a:t>封装</a:t>
            </a:r>
            <a:r>
              <a:rPr lang="en-US" altLang="zh-CN"/>
              <a:t>(</a:t>
            </a:r>
            <a:r>
              <a:rPr lang="en-US" altLang="zh-CN" sz="3200"/>
              <a:t>Encapsulation</a:t>
            </a:r>
            <a:r>
              <a:rPr lang="en-US" altLang="zh-CN"/>
              <a:t>)</a:t>
            </a:r>
          </a:p>
        </p:txBody>
      </p:sp>
      <p:sp>
        <p:nvSpPr>
          <p:cNvPr id="62466" name="Rectangle 3"/>
          <p:cNvSpPr>
            <a:spLocks noGrp="1" noChangeArrowheads="1"/>
          </p:cNvSpPr>
          <p:nvPr>
            <p:ph type="body" idx="1"/>
          </p:nvPr>
        </p:nvSpPr>
        <p:spPr/>
        <p:txBody>
          <a:bodyPr/>
          <a:lstStyle/>
          <a:p>
            <a:pPr>
              <a:lnSpc>
                <a:spcPct val="90000"/>
              </a:lnSpc>
              <a:defRPr/>
            </a:pPr>
            <a:r>
              <a:rPr lang="zh-CN" altLang="en-US" sz="2800" dirty="0"/>
              <a:t>为什么要封装</a:t>
            </a:r>
            <a:r>
              <a:rPr lang="en-US" altLang="zh-CN" sz="2800" dirty="0"/>
              <a:t>?</a:t>
            </a:r>
          </a:p>
          <a:p>
            <a:pPr lvl="1">
              <a:lnSpc>
                <a:spcPct val="90000"/>
              </a:lnSpc>
              <a:defRPr/>
            </a:pPr>
            <a:r>
              <a:rPr lang="zh-CN" altLang="en-US" dirty="0"/>
              <a:t>通过封装</a:t>
            </a:r>
            <a:r>
              <a:rPr lang="en-US" altLang="zh-CN" dirty="0"/>
              <a:t>, </a:t>
            </a:r>
            <a:r>
              <a:rPr lang="zh-CN" altLang="en-US" dirty="0"/>
              <a:t>协议实体可以在分组中携带信息通告对等实体如何处理收到的分组</a:t>
            </a:r>
            <a:endParaRPr lang="en-US" altLang="zh-CN" dirty="0"/>
          </a:p>
          <a:p>
            <a:pPr>
              <a:defRPr/>
            </a:pPr>
            <a:r>
              <a:rPr lang="zh-CN" altLang="en-US" sz="2800" dirty="0"/>
              <a:t>示例</a:t>
            </a:r>
            <a:endParaRPr lang="en-US" altLang="zh-CN" sz="2800" dirty="0"/>
          </a:p>
          <a:p>
            <a:pPr>
              <a:defRPr/>
            </a:pPr>
            <a:endParaRPr lang="en-US" altLang="zh-CN" sz="2800" dirty="0"/>
          </a:p>
          <a:p>
            <a:pPr>
              <a:defRPr/>
            </a:pPr>
            <a:endParaRPr lang="en-US" altLang="zh-CN" sz="2800" dirty="0"/>
          </a:p>
          <a:p>
            <a:pPr lvl="1" eaLnBrk="1" hangingPunct="1">
              <a:lnSpc>
                <a:spcPct val="90000"/>
              </a:lnSpc>
              <a:buClr>
                <a:srgbClr val="00843C"/>
              </a:buClr>
              <a:buSzTx/>
              <a:defRPr/>
            </a:pPr>
            <a:r>
              <a:rPr lang="zh-CN" altLang="en-US" sz="2400" kern="1200" dirty="0">
                <a:latin typeface="Arial" charset="0"/>
                <a:cs typeface="+mn-cs"/>
              </a:rPr>
              <a:t>首部</a:t>
            </a:r>
            <a:r>
              <a:rPr lang="en-US" altLang="zh-CN" sz="2400" kern="1200" dirty="0">
                <a:latin typeface="Arial" charset="0"/>
                <a:cs typeface="+mn-cs"/>
              </a:rPr>
              <a:t>/</a:t>
            </a:r>
            <a:r>
              <a:rPr lang="zh-CN" altLang="en-US" sz="2400" kern="1200" dirty="0">
                <a:latin typeface="Arial" charset="0"/>
                <a:cs typeface="+mn-cs"/>
              </a:rPr>
              <a:t>尾部的加载及分离</a:t>
            </a:r>
            <a:endParaRPr lang="en-US" altLang="zh-CN" sz="2400" kern="1200" dirty="0">
              <a:latin typeface="Arial" charset="0"/>
              <a:cs typeface="+mn-cs"/>
            </a:endParaRPr>
          </a:p>
          <a:p>
            <a:pPr lvl="1" eaLnBrk="1" hangingPunct="1">
              <a:lnSpc>
                <a:spcPct val="90000"/>
              </a:lnSpc>
              <a:buClr>
                <a:srgbClr val="00843C"/>
              </a:buClr>
              <a:buSzTx/>
              <a:defRPr/>
            </a:pPr>
            <a:r>
              <a:rPr lang="zh-CN" altLang="en-US" sz="2400" kern="1200" dirty="0">
                <a:latin typeface="Arial" charset="0"/>
                <a:cs typeface="+mn-cs"/>
              </a:rPr>
              <a:t>透明传输</a:t>
            </a:r>
            <a:endParaRPr lang="en-US" altLang="zh-CN" sz="2400" kern="1200" dirty="0">
              <a:latin typeface="Arial" charset="0"/>
              <a:cs typeface="+mn-cs"/>
            </a:endParaRPr>
          </a:p>
          <a:p>
            <a:pPr marL="1095375" lvl="2" indent="-342900" eaLnBrk="1" hangingPunct="1">
              <a:lnSpc>
                <a:spcPct val="90000"/>
              </a:lnSpc>
              <a:buClr>
                <a:srgbClr val="00843C"/>
              </a:buClr>
              <a:buSzTx/>
              <a:defRPr/>
            </a:pPr>
            <a:r>
              <a:rPr lang="zh-CN" altLang="en-US" kern="1200" dirty="0">
                <a:latin typeface="Arial" charset="0"/>
                <a:cs typeface="+mn-cs"/>
              </a:rPr>
              <a:t>某些特定应用需要进行分组的压缩</a:t>
            </a:r>
            <a:r>
              <a:rPr lang="en-US" altLang="zh-CN" kern="1200" dirty="0">
                <a:latin typeface="Arial" charset="0"/>
                <a:cs typeface="+mn-cs"/>
              </a:rPr>
              <a:t>/</a:t>
            </a:r>
            <a:r>
              <a:rPr lang="zh-CN" altLang="en-US" kern="1200" dirty="0">
                <a:latin typeface="Arial" charset="0"/>
                <a:cs typeface="+mn-cs"/>
              </a:rPr>
              <a:t>解压缩</a:t>
            </a:r>
            <a:r>
              <a:rPr lang="en-US" altLang="zh-CN" kern="1200" dirty="0">
                <a:latin typeface="Arial" charset="0"/>
                <a:cs typeface="+mn-cs"/>
              </a:rPr>
              <a:t>, </a:t>
            </a:r>
            <a:r>
              <a:rPr lang="zh-CN" altLang="en-US" kern="1200" dirty="0">
                <a:latin typeface="Arial" charset="0"/>
                <a:cs typeface="+mn-cs"/>
              </a:rPr>
              <a:t>加密</a:t>
            </a:r>
            <a:r>
              <a:rPr lang="en-US" altLang="zh-CN" kern="1200" dirty="0">
                <a:latin typeface="Arial" charset="0"/>
                <a:cs typeface="+mn-cs"/>
              </a:rPr>
              <a:t>/</a:t>
            </a:r>
            <a:r>
              <a:rPr lang="zh-CN" altLang="en-US" kern="1200" dirty="0">
                <a:latin typeface="Arial" charset="0"/>
                <a:cs typeface="+mn-cs"/>
              </a:rPr>
              <a:t>解密</a:t>
            </a:r>
            <a:endParaRPr lang="en-US" altLang="zh-CN" kern="1200" dirty="0">
              <a:latin typeface="Arial" charset="0"/>
              <a:cs typeface="+mn-cs"/>
            </a:endParaRPr>
          </a:p>
          <a:p>
            <a:pPr>
              <a:defRPr/>
            </a:pPr>
            <a:endParaRPr lang="en-US" altLang="zh-CN" sz="2800" dirty="0"/>
          </a:p>
        </p:txBody>
      </p:sp>
      <p:grpSp>
        <p:nvGrpSpPr>
          <p:cNvPr id="124932" name="Group 4"/>
          <p:cNvGrpSpPr>
            <a:grpSpLocks/>
          </p:cNvGrpSpPr>
          <p:nvPr/>
        </p:nvGrpSpPr>
        <p:grpSpPr bwMode="auto">
          <a:xfrm>
            <a:off x="3149600" y="3213101"/>
            <a:ext cx="6019800" cy="460375"/>
            <a:chOff x="1057" y="2448"/>
            <a:chExt cx="3792" cy="290"/>
          </a:xfrm>
        </p:grpSpPr>
        <p:sp>
          <p:nvSpPr>
            <p:cNvPr id="124934" name="Rectangle 5"/>
            <p:cNvSpPr>
              <a:spLocks noChangeArrowheads="1"/>
            </p:cNvSpPr>
            <p:nvPr/>
          </p:nvSpPr>
          <p:spPr bwMode="auto">
            <a:xfrm>
              <a:off x="1057" y="2448"/>
              <a:ext cx="818" cy="289"/>
            </a:xfrm>
            <a:prstGeom prst="rect">
              <a:avLst/>
            </a:prstGeom>
            <a:solidFill>
              <a:srgbClr val="FF9900"/>
            </a:solidFill>
            <a:ln w="9525">
              <a:miter lim="800000"/>
              <a:headEnd/>
              <a:tailEnd/>
            </a:ln>
            <a:scene3d>
              <a:camera prst="legacyObliqueTopRight"/>
              <a:lightRig rig="legacyFlat1" dir="t"/>
            </a:scene3d>
            <a:sp3d extrusionH="430200" prstMaterial="legacyMatte">
              <a:bevelT w="13500" h="13500" prst="angle"/>
              <a:bevelB w="13500" h="13500" prst="angle"/>
              <a:extrusionClr>
                <a:srgbClr val="FF9900"/>
              </a:extrusionClr>
              <a:contourClr>
                <a:srgbClr val="FF9900"/>
              </a:contourClr>
            </a:sp3d>
          </p:spPr>
          <p:txBody>
            <a:bodyPr wrap="none" lIns="91570" tIns="45786" rIns="91570" bIns="45786" anchor="ctr">
              <a:flatTx/>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TW" sz="1800">
                  <a:latin typeface="Arial" panose="020B0604020202020204" pitchFamily="34" charset="0"/>
                  <a:ea typeface="PMingLiU" pitchFamily="18" charset="-120"/>
                </a:rPr>
                <a:t>Header</a:t>
              </a:r>
              <a:endParaRPr kumimoji="0" lang="en-US" altLang="zh-TW" sz="1800" i="1">
                <a:latin typeface="Arial" panose="020B0604020202020204" pitchFamily="34" charset="0"/>
                <a:ea typeface="PMingLiU" pitchFamily="18" charset="-120"/>
              </a:endParaRPr>
            </a:p>
          </p:txBody>
        </p:sp>
        <p:sp>
          <p:nvSpPr>
            <p:cNvPr id="124935" name="Rectangle 6"/>
            <p:cNvSpPr>
              <a:spLocks noChangeArrowheads="1"/>
            </p:cNvSpPr>
            <p:nvPr/>
          </p:nvSpPr>
          <p:spPr bwMode="auto">
            <a:xfrm>
              <a:off x="1875" y="2448"/>
              <a:ext cx="2355" cy="289"/>
            </a:xfrm>
            <a:prstGeom prst="rect">
              <a:avLst/>
            </a:prstGeom>
            <a:solidFill>
              <a:srgbClr val="99CCFF"/>
            </a:solidFill>
            <a:ln w="9525">
              <a:miter lim="800000"/>
              <a:headEnd/>
              <a:tailEnd/>
            </a:ln>
            <a:scene3d>
              <a:camera prst="legacyObliqueTopRight"/>
              <a:lightRig rig="legacyFlat1" dir="t"/>
            </a:scene3d>
            <a:sp3d extrusionH="430200" prstMaterial="legacyMatte">
              <a:bevelT w="13500" h="13500" prst="angle"/>
              <a:bevelB w="13500" h="13500" prst="angle"/>
              <a:extrusionClr>
                <a:srgbClr val="99CCFF"/>
              </a:extrusionClr>
              <a:contourClr>
                <a:srgbClr val="99CCFF"/>
              </a:contourClr>
            </a:sp3d>
          </p:spPr>
          <p:txBody>
            <a:bodyPr wrap="none" lIns="91570" tIns="45786" rIns="91570" bIns="45786" anchor="ctr">
              <a:flatTx/>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TW" sz="1800">
                  <a:latin typeface="Arial" panose="020B0604020202020204" pitchFamily="34" charset="0"/>
                  <a:ea typeface="PMingLiU" pitchFamily="18" charset="-120"/>
                </a:rPr>
                <a:t>Data</a:t>
              </a:r>
              <a:endParaRPr kumimoji="0" lang="en-US" altLang="zh-TW" sz="1800" i="1">
                <a:latin typeface="Arial" panose="020B0604020202020204" pitchFamily="34" charset="0"/>
                <a:ea typeface="PMingLiU" pitchFamily="18" charset="-120"/>
              </a:endParaRPr>
            </a:p>
          </p:txBody>
        </p:sp>
        <p:sp>
          <p:nvSpPr>
            <p:cNvPr id="124936" name="Rectangle 7"/>
            <p:cNvSpPr>
              <a:spLocks noChangeArrowheads="1"/>
            </p:cNvSpPr>
            <p:nvPr/>
          </p:nvSpPr>
          <p:spPr bwMode="auto">
            <a:xfrm>
              <a:off x="4224" y="2450"/>
              <a:ext cx="625" cy="288"/>
            </a:xfrm>
            <a:prstGeom prst="rect">
              <a:avLst/>
            </a:prstGeom>
            <a:solidFill>
              <a:srgbClr val="FFCC00"/>
            </a:solidFill>
            <a:ln w="9525">
              <a:miter lim="800000"/>
              <a:headEnd/>
              <a:tailEnd/>
            </a:ln>
            <a:scene3d>
              <a:camera prst="legacyObliqueTopRight"/>
              <a:lightRig rig="legacyFlat1" dir="t"/>
            </a:scene3d>
            <a:sp3d extrusionH="430200" prstMaterial="legacyMatte">
              <a:bevelT w="13500" h="13500" prst="angle"/>
              <a:bevelB w="13500" h="13500" prst="angle"/>
              <a:extrusionClr>
                <a:srgbClr val="FFCC00"/>
              </a:extrusionClr>
              <a:contourClr>
                <a:srgbClr val="FFCC00"/>
              </a:contourClr>
            </a:sp3d>
          </p:spPr>
          <p:txBody>
            <a:bodyPr wrap="none" lIns="91570" tIns="45786" rIns="91570" bIns="45786" anchor="ctr">
              <a:flatTx/>
            </a:bodyPr>
            <a:lstStyle>
              <a:lvl1pPr defTabSz="915988">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59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5988">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5988">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5988">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5988"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ts val="1000"/>
                </a:spcBef>
                <a:spcAft>
                  <a:spcPts val="1000"/>
                </a:spcAft>
                <a:buClrTx/>
                <a:buSzTx/>
                <a:buNone/>
              </a:pPr>
              <a:r>
                <a:rPr kumimoji="0" lang="en-US" altLang="zh-TW" sz="1800">
                  <a:latin typeface="Arial" panose="020B0604020202020204" pitchFamily="34" charset="0"/>
                  <a:ea typeface="PMingLiU" pitchFamily="18" charset="-120"/>
                </a:rPr>
                <a:t>Trailer</a:t>
              </a:r>
              <a:endParaRPr kumimoji="0" lang="en-US" altLang="zh-TW" sz="1800" i="1">
                <a:latin typeface="Arial" panose="020B0604020202020204" pitchFamily="34" charset="0"/>
                <a:ea typeface="PMingLiU" pitchFamily="18" charset="-120"/>
              </a:endParaRPr>
            </a:p>
          </p:txBody>
        </p:sp>
      </p:grpSp>
      <p:sp>
        <p:nvSpPr>
          <p:cNvPr id="124933" name="灯片编号占位符 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179B75F1-BA6E-44E4-8A67-2AD0D2330CB1}" type="slidenum">
              <a:rPr kumimoji="0" lang="en-US" altLang="zh-CN" sz="1400">
                <a:latin typeface="Arial" panose="020B0604020202020204" pitchFamily="34" charset="0"/>
                <a:ea typeface="宋体" panose="02010600030101010101" pitchFamily="2" charset="-122"/>
              </a:rPr>
              <a:pPr>
                <a:spcBef>
                  <a:spcPct val="0"/>
                </a:spcBef>
                <a:buClrTx/>
                <a:buSzTx/>
                <a:buFontTx/>
                <a:buNone/>
              </a:pPr>
              <a:t>90</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20928244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839416" y="522978"/>
            <a:ext cx="8352367" cy="647700"/>
          </a:xfrm>
        </p:spPr>
        <p:txBody>
          <a:bodyPr/>
          <a:lstStyle/>
          <a:p>
            <a:pPr eaLnBrk="1" hangingPunct="1"/>
            <a:r>
              <a:rPr lang="zh-CN" altLang="en-US"/>
              <a:t>解决方案</a:t>
            </a:r>
            <a:r>
              <a:rPr lang="en-US" altLang="zh-CN"/>
              <a:t>1. </a:t>
            </a:r>
            <a:r>
              <a:rPr lang="zh-CN" altLang="en-US"/>
              <a:t>封装</a:t>
            </a:r>
            <a:endParaRPr lang="en-US" altLang="zh-CN" sz="3700"/>
          </a:p>
        </p:txBody>
      </p:sp>
      <p:pic>
        <p:nvPicPr>
          <p:cNvPr id="125955" name="Picture 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1143000"/>
            <a:ext cx="65897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6" name="Text Box 82"/>
          <p:cNvSpPr txBox="1">
            <a:spLocks noChangeArrowheads="1"/>
          </p:cNvSpPr>
          <p:nvPr/>
        </p:nvSpPr>
        <p:spPr bwMode="auto">
          <a:xfrm>
            <a:off x="6096000" y="5805489"/>
            <a:ext cx="40259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lvl="1"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RRP = request/reply protocol</a:t>
            </a:r>
          </a:p>
          <a:p>
            <a:pPr lvl="1"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MSP = message stream protocol </a:t>
            </a:r>
          </a:p>
          <a:p>
            <a:pPr lvl="1"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HHP = host to host protocol</a:t>
            </a:r>
          </a:p>
        </p:txBody>
      </p:sp>
      <p:sp>
        <p:nvSpPr>
          <p:cNvPr id="125957"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7EEE2FD6-3CEC-4108-A7AE-7FBCBAE0F6A2}" type="slidenum">
              <a:rPr kumimoji="0" lang="en-US" altLang="zh-CN" sz="1400">
                <a:latin typeface="Arial" panose="020B0604020202020204" pitchFamily="34" charset="0"/>
                <a:ea typeface="宋体" panose="02010600030101010101" pitchFamily="2" charset="-122"/>
              </a:rPr>
              <a:pPr>
                <a:spcBef>
                  <a:spcPct val="0"/>
                </a:spcBef>
                <a:buClrTx/>
                <a:buSzTx/>
                <a:buFontTx/>
                <a:buNone/>
              </a:pPr>
              <a:t>91</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41163247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r>
              <a:rPr lang="zh-CN" altLang="en-US"/>
              <a:t>解决方案</a:t>
            </a:r>
            <a:r>
              <a:rPr lang="en-US" altLang="zh-CN"/>
              <a:t>2. </a:t>
            </a:r>
            <a:r>
              <a:rPr lang="zh-CN" altLang="en-US"/>
              <a:t>复用与解复用</a:t>
            </a:r>
            <a:endParaRPr lang="en-US" altLang="zh-CN"/>
          </a:p>
        </p:txBody>
      </p:sp>
      <p:sp>
        <p:nvSpPr>
          <p:cNvPr id="126979" name="Rectangle 3"/>
          <p:cNvSpPr>
            <a:spLocks noGrp="1" noChangeArrowheads="1"/>
          </p:cNvSpPr>
          <p:nvPr>
            <p:ph type="body" idx="1"/>
          </p:nvPr>
        </p:nvSpPr>
        <p:spPr/>
        <p:txBody>
          <a:bodyPr/>
          <a:lstStyle/>
          <a:p>
            <a:r>
              <a:rPr lang="zh-CN" altLang="en-US" sz="2800"/>
              <a:t>复用</a:t>
            </a:r>
            <a:r>
              <a:rPr lang="en-US" altLang="zh-CN" sz="2800"/>
              <a:t>(Multiplexing)</a:t>
            </a:r>
            <a:r>
              <a:rPr lang="zh-CN" altLang="en-US" sz="2800"/>
              <a:t>来自源节点不同高层实体的数据，将数据解复用</a:t>
            </a:r>
            <a:r>
              <a:rPr lang="en-US" altLang="zh-CN" sz="2800"/>
              <a:t>(Demultiplexing)</a:t>
            </a:r>
            <a:r>
              <a:rPr lang="zh-CN" altLang="en-US" sz="2800"/>
              <a:t>至目的节点对应的高层实体</a:t>
            </a:r>
            <a:endParaRPr lang="en-US" altLang="zh-CN" sz="2800"/>
          </a:p>
          <a:p>
            <a:endParaRPr lang="en-US" altLang="zh-CN" sz="2800"/>
          </a:p>
          <a:p>
            <a:r>
              <a:rPr lang="zh-CN" altLang="en-US" sz="2800"/>
              <a:t>需要能够区别数据所属的高层实体</a:t>
            </a:r>
            <a:endParaRPr lang="en-US" altLang="zh-CN" sz="2800"/>
          </a:p>
          <a:p>
            <a:pPr>
              <a:buFont typeface="Wingdings" panose="05000000000000000000" pitchFamily="2" charset="2"/>
              <a:buNone/>
            </a:pPr>
            <a:r>
              <a:rPr lang="en-US" altLang="zh-CN" sz="2800"/>
              <a:t>	- </a:t>
            </a:r>
            <a:r>
              <a:rPr lang="zh-CN" altLang="en-US" sz="2800"/>
              <a:t>利用解多路复用密钥</a:t>
            </a:r>
            <a:endParaRPr lang="en-US" altLang="zh-CN" sz="2800"/>
          </a:p>
          <a:p>
            <a:pPr>
              <a:buFont typeface="Wingdings" panose="05000000000000000000" pitchFamily="2" charset="2"/>
              <a:buNone/>
            </a:pPr>
            <a:endParaRPr lang="en-US" altLang="zh-CN" sz="2800"/>
          </a:p>
          <a:p>
            <a:r>
              <a:rPr lang="zh-CN" altLang="en-US" sz="2800"/>
              <a:t>各种不同类型的解多路复用密钥</a:t>
            </a:r>
            <a:endParaRPr lang="en-US" altLang="zh-CN" sz="2800"/>
          </a:p>
        </p:txBody>
      </p:sp>
      <p:sp>
        <p:nvSpPr>
          <p:cNvPr id="12698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D8600D63-0314-4ED6-828E-DAEAA6E7FC23}" type="slidenum">
              <a:rPr kumimoji="0" lang="en-US" altLang="zh-CN" sz="1400">
                <a:latin typeface="Arial" panose="020B0604020202020204" pitchFamily="34" charset="0"/>
                <a:ea typeface="宋体" panose="02010600030101010101" pitchFamily="2" charset="-122"/>
              </a:rPr>
              <a:pPr>
                <a:spcBef>
                  <a:spcPct val="0"/>
                </a:spcBef>
                <a:buClrTx/>
                <a:buSzTx/>
                <a:buFontTx/>
                <a:buNone/>
              </a:pPr>
              <a:t>92</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12862585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82"/>
          <p:cNvSpPr>
            <a:spLocks noGrp="1" noChangeArrowheads="1"/>
          </p:cNvSpPr>
          <p:nvPr>
            <p:ph type="title"/>
          </p:nvPr>
        </p:nvSpPr>
        <p:spPr/>
        <p:txBody>
          <a:bodyPr/>
          <a:lstStyle/>
          <a:p>
            <a:pPr eaLnBrk="1" hangingPunct="1"/>
            <a:r>
              <a:rPr lang="zh-CN" altLang="en-US"/>
              <a:t>解决方案</a:t>
            </a:r>
            <a:r>
              <a:rPr lang="en-US" altLang="zh-CN"/>
              <a:t>2. </a:t>
            </a:r>
            <a:r>
              <a:rPr lang="zh-CN" altLang="en-US"/>
              <a:t>复用与解复用</a:t>
            </a:r>
            <a:endParaRPr lang="en-US" altLang="zh-CN"/>
          </a:p>
        </p:txBody>
      </p:sp>
      <p:pic>
        <p:nvPicPr>
          <p:cNvPr id="128003" name="Picture 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1406526"/>
            <a:ext cx="7561263" cy="545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4" name="Text Box 80"/>
          <p:cNvSpPr txBox="1">
            <a:spLocks noChangeArrowheads="1"/>
          </p:cNvSpPr>
          <p:nvPr/>
        </p:nvSpPr>
        <p:spPr bwMode="auto">
          <a:xfrm>
            <a:off x="6310313" y="5942014"/>
            <a:ext cx="40259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lvl="1"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RRP = request/reply protocol</a:t>
            </a:r>
          </a:p>
          <a:p>
            <a:pPr lvl="1"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MSP = message stream protocol </a:t>
            </a:r>
          </a:p>
          <a:p>
            <a:pPr lvl="1"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HHP = host to host protocol</a:t>
            </a:r>
          </a:p>
        </p:txBody>
      </p:sp>
      <p:sp>
        <p:nvSpPr>
          <p:cNvPr id="128005" name="Line 84"/>
          <p:cNvSpPr>
            <a:spLocks noChangeShapeType="1"/>
          </p:cNvSpPr>
          <p:nvPr/>
        </p:nvSpPr>
        <p:spPr bwMode="auto">
          <a:xfrm>
            <a:off x="2351089" y="2852739"/>
            <a:ext cx="504825" cy="504825"/>
          </a:xfrm>
          <a:prstGeom prst="line">
            <a:avLst/>
          </a:prstGeom>
          <a:noFill/>
          <a:ln w="57150">
            <a:solidFill>
              <a:srgbClr val="9933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8006" name="Line 85"/>
          <p:cNvSpPr>
            <a:spLocks noChangeShapeType="1"/>
          </p:cNvSpPr>
          <p:nvPr/>
        </p:nvSpPr>
        <p:spPr bwMode="auto">
          <a:xfrm>
            <a:off x="2927351" y="3789364"/>
            <a:ext cx="504825" cy="504825"/>
          </a:xfrm>
          <a:prstGeom prst="line">
            <a:avLst/>
          </a:prstGeom>
          <a:noFill/>
          <a:ln w="57150">
            <a:solidFill>
              <a:srgbClr val="339933"/>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8007" name="Line 86"/>
          <p:cNvSpPr>
            <a:spLocks noChangeShapeType="1"/>
          </p:cNvSpPr>
          <p:nvPr/>
        </p:nvSpPr>
        <p:spPr bwMode="auto">
          <a:xfrm flipH="1">
            <a:off x="3216275" y="2852739"/>
            <a:ext cx="431800" cy="433387"/>
          </a:xfrm>
          <a:prstGeom prst="line">
            <a:avLst/>
          </a:prstGeom>
          <a:noFill/>
          <a:ln w="57150">
            <a:solidFill>
              <a:srgbClr val="9933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8008" name="Line 87"/>
          <p:cNvSpPr>
            <a:spLocks noChangeShapeType="1"/>
          </p:cNvSpPr>
          <p:nvPr/>
        </p:nvSpPr>
        <p:spPr bwMode="auto">
          <a:xfrm>
            <a:off x="6167439" y="2852739"/>
            <a:ext cx="504825" cy="504825"/>
          </a:xfrm>
          <a:prstGeom prst="line">
            <a:avLst/>
          </a:prstGeom>
          <a:noFill/>
          <a:ln w="57150">
            <a:solidFill>
              <a:srgbClr val="993300"/>
            </a:solidFill>
            <a:round/>
            <a:headEnd type="arrow"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8009" name="Line 88"/>
          <p:cNvSpPr>
            <a:spLocks noChangeShapeType="1"/>
          </p:cNvSpPr>
          <p:nvPr/>
        </p:nvSpPr>
        <p:spPr bwMode="auto">
          <a:xfrm flipH="1">
            <a:off x="7177089" y="2852739"/>
            <a:ext cx="503237" cy="433387"/>
          </a:xfrm>
          <a:prstGeom prst="line">
            <a:avLst/>
          </a:prstGeom>
          <a:noFill/>
          <a:ln w="57150">
            <a:solidFill>
              <a:srgbClr val="993300"/>
            </a:solidFill>
            <a:round/>
            <a:headEnd type="arrow"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8010" name="Line 89"/>
          <p:cNvSpPr>
            <a:spLocks noChangeShapeType="1"/>
          </p:cNvSpPr>
          <p:nvPr/>
        </p:nvSpPr>
        <p:spPr bwMode="auto">
          <a:xfrm>
            <a:off x="6816726" y="3716339"/>
            <a:ext cx="504825" cy="504825"/>
          </a:xfrm>
          <a:prstGeom prst="line">
            <a:avLst/>
          </a:prstGeom>
          <a:noFill/>
          <a:ln w="57150">
            <a:solidFill>
              <a:srgbClr val="339933"/>
            </a:solidFill>
            <a:round/>
            <a:headEnd type="arrow"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5546" name="Text Box 90"/>
          <p:cNvSpPr txBox="1">
            <a:spLocks noChangeArrowheads="1"/>
          </p:cNvSpPr>
          <p:nvPr/>
        </p:nvSpPr>
        <p:spPr bwMode="auto">
          <a:xfrm>
            <a:off x="1885951" y="4005264"/>
            <a:ext cx="1114425" cy="369887"/>
          </a:xfrm>
          <a:prstGeom prst="rect">
            <a:avLst/>
          </a:prstGeom>
          <a:noFill/>
          <a:ln>
            <a:noFill/>
          </a:ln>
        </p:spPr>
        <p:txBody>
          <a:bodyPr wrap="non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eaLnBrk="1" hangingPunct="1">
              <a:defRPr/>
            </a:pPr>
            <a:r>
              <a:rPr lang="zh-CN" altLang="en-US" sz="1800" b="1" i="1" dirty="0">
                <a:solidFill>
                  <a:srgbClr val="333399"/>
                </a:solidFill>
                <a:latin typeface="+mn-ea"/>
              </a:rPr>
              <a:t>多路复用</a:t>
            </a:r>
            <a:endParaRPr lang="en-US" altLang="zh-CN" sz="1800" b="1" i="1" dirty="0">
              <a:solidFill>
                <a:srgbClr val="333399"/>
              </a:solidFill>
              <a:latin typeface="+mn-ea"/>
            </a:endParaRPr>
          </a:p>
        </p:txBody>
      </p:sp>
      <p:sp>
        <p:nvSpPr>
          <p:cNvPr id="65547" name="Text Box 91"/>
          <p:cNvSpPr txBox="1">
            <a:spLocks noChangeArrowheads="1"/>
          </p:cNvSpPr>
          <p:nvPr/>
        </p:nvSpPr>
        <p:spPr bwMode="auto">
          <a:xfrm>
            <a:off x="5829300" y="4076700"/>
            <a:ext cx="1346200" cy="369888"/>
          </a:xfrm>
          <a:prstGeom prst="rect">
            <a:avLst/>
          </a:prstGeom>
          <a:noFill/>
          <a:ln>
            <a:noFill/>
          </a:ln>
        </p:spPr>
        <p:txBody>
          <a:bodyPr wrap="non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eaLnBrk="1" hangingPunct="1">
              <a:defRPr/>
            </a:pPr>
            <a:r>
              <a:rPr lang="zh-CN" altLang="en-US" sz="1800" b="1" i="1" dirty="0">
                <a:solidFill>
                  <a:srgbClr val="333399"/>
                </a:solidFill>
                <a:latin typeface="+mn-ea"/>
              </a:rPr>
              <a:t>解多路复用</a:t>
            </a:r>
            <a:endParaRPr lang="en-US" altLang="zh-CN" sz="1800" b="1" i="1" dirty="0">
              <a:solidFill>
                <a:srgbClr val="333399"/>
              </a:solidFill>
              <a:latin typeface="+mn-ea"/>
            </a:endParaRPr>
          </a:p>
        </p:txBody>
      </p:sp>
      <p:sp>
        <p:nvSpPr>
          <p:cNvPr id="128013" name="灯片编号占位符 1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9806396F-6617-4F54-BED5-825440A60878}" type="slidenum">
              <a:rPr kumimoji="0" lang="en-US" altLang="zh-CN" sz="1400">
                <a:latin typeface="Arial" panose="020B0604020202020204" pitchFamily="34" charset="0"/>
                <a:ea typeface="宋体" panose="02010600030101010101" pitchFamily="2" charset="-122"/>
              </a:rPr>
              <a:pPr>
                <a:spcBef>
                  <a:spcPct val="0"/>
                </a:spcBef>
                <a:buClrTx/>
                <a:buSzTx/>
                <a:buFontTx/>
                <a:buNone/>
              </a:pPr>
              <a:t>93</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30888952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灯片编号占位符 6"/>
          <p:cNvSpPr>
            <a:spLocks noGrp="1"/>
          </p:cNvSpPr>
          <p:nvPr>
            <p:ph type="sldNum" sz="quarter" idx="11"/>
          </p:nvPr>
        </p:nvSpPr>
        <p:spPr>
          <a:xfrm>
            <a:off x="9686926" y="6400800"/>
            <a:ext cx="6762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EAAC5B2-5B08-4301-AA76-CCA9829EB112}" type="slidenum">
              <a:rPr lang="en-US" altLang="zh-CN" sz="1400"/>
              <a:pPr/>
              <a:t>94</a:t>
            </a:fld>
            <a:endParaRPr lang="en-US" altLang="zh-CN" sz="1400"/>
          </a:p>
        </p:txBody>
      </p:sp>
      <p:sp>
        <p:nvSpPr>
          <p:cNvPr id="129027" name="Rectangle 2"/>
          <p:cNvSpPr>
            <a:spLocks noGrp="1" noChangeArrowheads="1"/>
          </p:cNvSpPr>
          <p:nvPr>
            <p:ph type="title"/>
          </p:nvPr>
        </p:nvSpPr>
        <p:spPr>
          <a:xfrm>
            <a:off x="1083312" y="536730"/>
            <a:ext cx="7772400" cy="742950"/>
          </a:xfrm>
        </p:spPr>
        <p:txBody>
          <a:bodyPr/>
          <a:lstStyle/>
          <a:p>
            <a:r>
              <a:rPr lang="zh-CN" altLang="en-US" sz="4000" dirty="0"/>
              <a:t>复用与解复用</a:t>
            </a:r>
            <a:endParaRPr lang="zh-CN" altLang="en-US" dirty="0">
              <a:ea typeface="宋体" panose="02010600030101010101" pitchFamily="2" charset="-122"/>
            </a:endParaRPr>
          </a:p>
        </p:txBody>
      </p:sp>
      <p:sp>
        <p:nvSpPr>
          <p:cNvPr id="129028" name="Rectangle 11"/>
          <p:cNvSpPr>
            <a:spLocks noChangeArrowheads="1"/>
          </p:cNvSpPr>
          <p:nvPr/>
        </p:nvSpPr>
        <p:spPr bwMode="auto">
          <a:xfrm>
            <a:off x="2209800" y="3508375"/>
            <a:ext cx="2001838"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应用层</a:t>
            </a:r>
          </a:p>
        </p:txBody>
      </p:sp>
      <p:sp>
        <p:nvSpPr>
          <p:cNvPr id="129029" name="Rectangle 12"/>
          <p:cNvSpPr>
            <a:spLocks noChangeArrowheads="1"/>
          </p:cNvSpPr>
          <p:nvPr/>
        </p:nvSpPr>
        <p:spPr bwMode="auto">
          <a:xfrm>
            <a:off x="2209800" y="3984625"/>
            <a:ext cx="2001838"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传输层</a:t>
            </a:r>
          </a:p>
        </p:txBody>
      </p:sp>
      <p:sp>
        <p:nvSpPr>
          <p:cNvPr id="129030" name="Rectangle 13"/>
          <p:cNvSpPr>
            <a:spLocks noChangeArrowheads="1"/>
          </p:cNvSpPr>
          <p:nvPr/>
        </p:nvSpPr>
        <p:spPr bwMode="auto">
          <a:xfrm>
            <a:off x="2209800" y="4460875"/>
            <a:ext cx="2001838"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网络层</a:t>
            </a:r>
          </a:p>
        </p:txBody>
      </p:sp>
      <p:sp>
        <p:nvSpPr>
          <p:cNvPr id="129031" name="Rectangle 14"/>
          <p:cNvSpPr>
            <a:spLocks noChangeArrowheads="1"/>
          </p:cNvSpPr>
          <p:nvPr/>
        </p:nvSpPr>
        <p:spPr bwMode="auto">
          <a:xfrm>
            <a:off x="2209800" y="4937125"/>
            <a:ext cx="2001838"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数据链路层</a:t>
            </a:r>
          </a:p>
        </p:txBody>
      </p:sp>
      <p:sp>
        <p:nvSpPr>
          <p:cNvPr id="129032" name="Rectangle 15"/>
          <p:cNvSpPr>
            <a:spLocks noChangeArrowheads="1"/>
          </p:cNvSpPr>
          <p:nvPr/>
        </p:nvSpPr>
        <p:spPr bwMode="auto">
          <a:xfrm>
            <a:off x="2198689" y="5413375"/>
            <a:ext cx="2001837"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物理层</a:t>
            </a:r>
          </a:p>
        </p:txBody>
      </p:sp>
      <p:sp>
        <p:nvSpPr>
          <p:cNvPr id="129033" name="Rectangle 18"/>
          <p:cNvSpPr>
            <a:spLocks noChangeArrowheads="1"/>
          </p:cNvSpPr>
          <p:nvPr/>
        </p:nvSpPr>
        <p:spPr bwMode="auto">
          <a:xfrm>
            <a:off x="4843464" y="3852863"/>
            <a:ext cx="598487" cy="195262"/>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Comic Sans MS" panose="030F0702030302020204" pitchFamily="66" charset="0"/>
            </a:endParaRPr>
          </a:p>
        </p:txBody>
      </p:sp>
      <p:sp>
        <p:nvSpPr>
          <p:cNvPr id="129034" name="Oval 19"/>
          <p:cNvSpPr>
            <a:spLocks noChangeArrowheads="1"/>
          </p:cNvSpPr>
          <p:nvPr/>
        </p:nvSpPr>
        <p:spPr bwMode="auto">
          <a:xfrm>
            <a:off x="4843464" y="3548063"/>
            <a:ext cx="598487" cy="304800"/>
          </a:xfrm>
          <a:prstGeom prst="ellipse">
            <a:avLst/>
          </a:prstGeom>
          <a:solidFill>
            <a:srgbClr val="CCFFFF"/>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rPr>
              <a:t>P1</a:t>
            </a:r>
          </a:p>
        </p:txBody>
      </p:sp>
      <p:sp>
        <p:nvSpPr>
          <p:cNvPr id="129035" name="Rectangle 24"/>
          <p:cNvSpPr>
            <a:spLocks noChangeArrowheads="1"/>
          </p:cNvSpPr>
          <p:nvPr/>
        </p:nvSpPr>
        <p:spPr bwMode="auto">
          <a:xfrm>
            <a:off x="8139114" y="3495675"/>
            <a:ext cx="2001837"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1600">
                <a:latin typeface="Comic Sans MS" panose="030F0702030302020204" pitchFamily="66" charset="0"/>
              </a:rPr>
              <a:t>应用层</a:t>
            </a:r>
          </a:p>
        </p:txBody>
      </p:sp>
      <p:sp>
        <p:nvSpPr>
          <p:cNvPr id="129036" name="Rectangle 25"/>
          <p:cNvSpPr>
            <a:spLocks noChangeArrowheads="1"/>
          </p:cNvSpPr>
          <p:nvPr/>
        </p:nvSpPr>
        <p:spPr bwMode="auto">
          <a:xfrm>
            <a:off x="8139114" y="3971925"/>
            <a:ext cx="2001837"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1600">
                <a:latin typeface="Comic Sans MS" panose="030F0702030302020204" pitchFamily="66" charset="0"/>
              </a:rPr>
              <a:t>传输层</a:t>
            </a:r>
          </a:p>
        </p:txBody>
      </p:sp>
      <p:sp>
        <p:nvSpPr>
          <p:cNvPr id="129037" name="Rectangle 26"/>
          <p:cNvSpPr>
            <a:spLocks noChangeArrowheads="1"/>
          </p:cNvSpPr>
          <p:nvPr/>
        </p:nvSpPr>
        <p:spPr bwMode="auto">
          <a:xfrm>
            <a:off x="8139114" y="4448175"/>
            <a:ext cx="2001837"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1600">
                <a:latin typeface="Comic Sans MS" panose="030F0702030302020204" pitchFamily="66" charset="0"/>
              </a:rPr>
              <a:t>网络层</a:t>
            </a:r>
          </a:p>
        </p:txBody>
      </p:sp>
      <p:sp>
        <p:nvSpPr>
          <p:cNvPr id="129038" name="Rectangle 27"/>
          <p:cNvSpPr>
            <a:spLocks noChangeArrowheads="1"/>
          </p:cNvSpPr>
          <p:nvPr/>
        </p:nvSpPr>
        <p:spPr bwMode="auto">
          <a:xfrm>
            <a:off x="8139114" y="4924425"/>
            <a:ext cx="2001837"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1600">
                <a:latin typeface="Comic Sans MS" panose="030F0702030302020204" pitchFamily="66" charset="0"/>
              </a:rPr>
              <a:t>数据链路层</a:t>
            </a:r>
          </a:p>
        </p:txBody>
      </p:sp>
      <p:sp>
        <p:nvSpPr>
          <p:cNvPr id="129039" name="Rectangle 28"/>
          <p:cNvSpPr>
            <a:spLocks noChangeArrowheads="1"/>
          </p:cNvSpPr>
          <p:nvPr/>
        </p:nvSpPr>
        <p:spPr bwMode="auto">
          <a:xfrm>
            <a:off x="8139114" y="5400675"/>
            <a:ext cx="2001837"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1600">
                <a:latin typeface="Comic Sans MS" panose="030F0702030302020204" pitchFamily="66" charset="0"/>
              </a:rPr>
              <a:t>物理层</a:t>
            </a:r>
          </a:p>
        </p:txBody>
      </p:sp>
      <p:sp>
        <p:nvSpPr>
          <p:cNvPr id="129040" name="Rectangle 30"/>
          <p:cNvSpPr>
            <a:spLocks noChangeArrowheads="1"/>
          </p:cNvSpPr>
          <p:nvPr/>
        </p:nvSpPr>
        <p:spPr bwMode="auto">
          <a:xfrm>
            <a:off x="4811713" y="3508375"/>
            <a:ext cx="2735262"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应用层</a:t>
            </a:r>
          </a:p>
        </p:txBody>
      </p:sp>
      <p:sp>
        <p:nvSpPr>
          <p:cNvPr id="129041" name="Rectangle 31"/>
          <p:cNvSpPr>
            <a:spLocks noChangeArrowheads="1"/>
          </p:cNvSpPr>
          <p:nvPr/>
        </p:nvSpPr>
        <p:spPr bwMode="auto">
          <a:xfrm>
            <a:off x="4811713" y="3984625"/>
            <a:ext cx="2735262"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传输层</a:t>
            </a:r>
          </a:p>
        </p:txBody>
      </p:sp>
      <p:sp>
        <p:nvSpPr>
          <p:cNvPr id="129042" name="Rectangle 32"/>
          <p:cNvSpPr>
            <a:spLocks noChangeArrowheads="1"/>
          </p:cNvSpPr>
          <p:nvPr/>
        </p:nvSpPr>
        <p:spPr bwMode="auto">
          <a:xfrm>
            <a:off x="4811713" y="4460875"/>
            <a:ext cx="2735262"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网络层</a:t>
            </a:r>
          </a:p>
        </p:txBody>
      </p:sp>
      <p:sp>
        <p:nvSpPr>
          <p:cNvPr id="129043" name="Rectangle 33"/>
          <p:cNvSpPr>
            <a:spLocks noChangeArrowheads="1"/>
          </p:cNvSpPr>
          <p:nvPr/>
        </p:nvSpPr>
        <p:spPr bwMode="auto">
          <a:xfrm>
            <a:off x="4811713" y="4937125"/>
            <a:ext cx="2735262"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数据链路层</a:t>
            </a:r>
          </a:p>
        </p:txBody>
      </p:sp>
      <p:sp>
        <p:nvSpPr>
          <p:cNvPr id="129044" name="Rectangle 34"/>
          <p:cNvSpPr>
            <a:spLocks noChangeArrowheads="1"/>
          </p:cNvSpPr>
          <p:nvPr/>
        </p:nvSpPr>
        <p:spPr bwMode="auto">
          <a:xfrm>
            <a:off x="4811713" y="5413375"/>
            <a:ext cx="2735262" cy="476250"/>
          </a:xfrm>
          <a:prstGeom prst="rect">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Comic Sans MS" panose="030F0702030302020204" pitchFamily="66" charset="0"/>
              </a:rPr>
              <a:t>物理层</a:t>
            </a:r>
          </a:p>
        </p:txBody>
      </p:sp>
      <p:sp>
        <p:nvSpPr>
          <p:cNvPr id="129045" name="Rectangle 36"/>
          <p:cNvSpPr>
            <a:spLocks noChangeArrowheads="1"/>
          </p:cNvSpPr>
          <p:nvPr/>
        </p:nvSpPr>
        <p:spPr bwMode="auto">
          <a:xfrm>
            <a:off x="6838950" y="3859213"/>
            <a:ext cx="598488" cy="195262"/>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Comic Sans MS" panose="030F0702030302020204" pitchFamily="66" charset="0"/>
            </a:endParaRPr>
          </a:p>
        </p:txBody>
      </p:sp>
      <p:sp>
        <p:nvSpPr>
          <p:cNvPr id="129046" name="Oval 37"/>
          <p:cNvSpPr>
            <a:spLocks noChangeArrowheads="1"/>
          </p:cNvSpPr>
          <p:nvPr/>
        </p:nvSpPr>
        <p:spPr bwMode="auto">
          <a:xfrm>
            <a:off x="6838950" y="3554413"/>
            <a:ext cx="598488" cy="304800"/>
          </a:xfrm>
          <a:prstGeom prst="ellipse">
            <a:avLst/>
          </a:prstGeom>
          <a:solidFill>
            <a:srgbClr val="CCFFFF"/>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rPr>
              <a:t>P2</a:t>
            </a:r>
          </a:p>
        </p:txBody>
      </p:sp>
      <p:sp>
        <p:nvSpPr>
          <p:cNvPr id="129047" name="Rectangle 39"/>
          <p:cNvSpPr>
            <a:spLocks noChangeArrowheads="1"/>
          </p:cNvSpPr>
          <p:nvPr/>
        </p:nvSpPr>
        <p:spPr bwMode="auto">
          <a:xfrm>
            <a:off x="3468689" y="3883026"/>
            <a:ext cx="598487" cy="19526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Comic Sans MS" panose="030F0702030302020204" pitchFamily="66" charset="0"/>
            </a:endParaRPr>
          </a:p>
        </p:txBody>
      </p:sp>
      <p:sp>
        <p:nvSpPr>
          <p:cNvPr id="129048" name="Oval 40"/>
          <p:cNvSpPr>
            <a:spLocks noChangeArrowheads="1"/>
          </p:cNvSpPr>
          <p:nvPr/>
        </p:nvSpPr>
        <p:spPr bwMode="auto">
          <a:xfrm>
            <a:off x="3468689" y="3578225"/>
            <a:ext cx="598487" cy="304800"/>
          </a:xfrm>
          <a:prstGeom prst="ellipse">
            <a:avLst/>
          </a:prstGeom>
          <a:solidFill>
            <a:srgbClr val="CCFFFF"/>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rPr>
              <a:t>P3</a:t>
            </a:r>
          </a:p>
        </p:txBody>
      </p:sp>
      <p:sp>
        <p:nvSpPr>
          <p:cNvPr id="129049" name="Rectangle 42"/>
          <p:cNvSpPr>
            <a:spLocks noChangeArrowheads="1"/>
          </p:cNvSpPr>
          <p:nvPr/>
        </p:nvSpPr>
        <p:spPr bwMode="auto">
          <a:xfrm>
            <a:off x="8242300" y="3863976"/>
            <a:ext cx="598488" cy="19526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Comic Sans MS" panose="030F0702030302020204" pitchFamily="66" charset="0"/>
            </a:endParaRPr>
          </a:p>
        </p:txBody>
      </p:sp>
      <p:sp>
        <p:nvSpPr>
          <p:cNvPr id="129050" name="Oval 43"/>
          <p:cNvSpPr>
            <a:spLocks noChangeArrowheads="1"/>
          </p:cNvSpPr>
          <p:nvPr/>
        </p:nvSpPr>
        <p:spPr bwMode="auto">
          <a:xfrm>
            <a:off x="8242300" y="3559175"/>
            <a:ext cx="598488" cy="304800"/>
          </a:xfrm>
          <a:prstGeom prst="ellipse">
            <a:avLst/>
          </a:prstGeom>
          <a:solidFill>
            <a:srgbClr val="CCFFFF"/>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rPr>
              <a:t>P4</a:t>
            </a:r>
          </a:p>
        </p:txBody>
      </p:sp>
      <p:sp>
        <p:nvSpPr>
          <p:cNvPr id="129051" name="Rectangle 45"/>
          <p:cNvSpPr>
            <a:spLocks noChangeArrowheads="1"/>
          </p:cNvSpPr>
          <p:nvPr/>
        </p:nvSpPr>
        <p:spPr bwMode="auto">
          <a:xfrm>
            <a:off x="4905375" y="3889376"/>
            <a:ext cx="598488" cy="19526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Comic Sans MS" panose="030F0702030302020204" pitchFamily="66" charset="0"/>
            </a:endParaRPr>
          </a:p>
        </p:txBody>
      </p:sp>
      <p:sp>
        <p:nvSpPr>
          <p:cNvPr id="129052" name="Oval 46"/>
          <p:cNvSpPr>
            <a:spLocks noChangeArrowheads="1"/>
          </p:cNvSpPr>
          <p:nvPr/>
        </p:nvSpPr>
        <p:spPr bwMode="auto">
          <a:xfrm>
            <a:off x="4905375" y="3584575"/>
            <a:ext cx="598488" cy="304800"/>
          </a:xfrm>
          <a:prstGeom prst="ellipse">
            <a:avLst/>
          </a:prstGeom>
          <a:solidFill>
            <a:srgbClr val="CCFFFF"/>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rPr>
              <a:t>P1</a:t>
            </a:r>
          </a:p>
        </p:txBody>
      </p:sp>
      <p:sp>
        <p:nvSpPr>
          <p:cNvPr id="129053" name="Text Box 47"/>
          <p:cNvSpPr txBox="1">
            <a:spLocks noChangeArrowheads="1"/>
          </p:cNvSpPr>
          <p:nvPr/>
        </p:nvSpPr>
        <p:spPr bwMode="auto">
          <a:xfrm>
            <a:off x="2713039" y="5967413"/>
            <a:ext cx="8905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solidFill>
                  <a:schemeClr val="accent2"/>
                </a:solidFill>
                <a:latin typeface="Comic Sans MS" panose="030F0702030302020204" pitchFamily="66" charset="0"/>
              </a:rPr>
              <a:t>主机</a:t>
            </a:r>
            <a:r>
              <a:rPr lang="en-US" altLang="zh-CN" sz="2000">
                <a:solidFill>
                  <a:schemeClr val="accent2"/>
                </a:solidFill>
                <a:latin typeface="Comic Sans MS" panose="030F0702030302020204" pitchFamily="66" charset="0"/>
              </a:rPr>
              <a:t> 1</a:t>
            </a:r>
            <a:endParaRPr lang="en-US" altLang="zh-CN" sz="1600">
              <a:latin typeface="Comic Sans MS" panose="030F0702030302020204" pitchFamily="66" charset="0"/>
            </a:endParaRPr>
          </a:p>
        </p:txBody>
      </p:sp>
      <p:sp>
        <p:nvSpPr>
          <p:cNvPr id="129054" name="Text Box 48"/>
          <p:cNvSpPr txBox="1">
            <a:spLocks noChangeArrowheads="1"/>
          </p:cNvSpPr>
          <p:nvPr/>
        </p:nvSpPr>
        <p:spPr bwMode="auto">
          <a:xfrm>
            <a:off x="5719763" y="5954713"/>
            <a:ext cx="931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solidFill>
                  <a:schemeClr val="accent2"/>
                </a:solidFill>
                <a:latin typeface="Comic Sans MS" panose="030F0702030302020204" pitchFamily="66" charset="0"/>
              </a:rPr>
              <a:t>主机</a:t>
            </a:r>
            <a:r>
              <a:rPr lang="en-US" altLang="zh-CN" sz="2000">
                <a:solidFill>
                  <a:schemeClr val="accent2"/>
                </a:solidFill>
                <a:latin typeface="Comic Sans MS" panose="030F0702030302020204" pitchFamily="66" charset="0"/>
              </a:rPr>
              <a:t> 2</a:t>
            </a:r>
            <a:endParaRPr lang="en-US" altLang="zh-CN" sz="1600">
              <a:solidFill>
                <a:schemeClr val="accent2"/>
              </a:solidFill>
              <a:latin typeface="Comic Sans MS" panose="030F0702030302020204" pitchFamily="66" charset="0"/>
            </a:endParaRPr>
          </a:p>
        </p:txBody>
      </p:sp>
      <p:sp>
        <p:nvSpPr>
          <p:cNvPr id="129055" name="Text Box 49"/>
          <p:cNvSpPr txBox="1">
            <a:spLocks noChangeArrowheads="1"/>
          </p:cNvSpPr>
          <p:nvPr/>
        </p:nvSpPr>
        <p:spPr bwMode="auto">
          <a:xfrm>
            <a:off x="8748713" y="5949950"/>
            <a:ext cx="931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solidFill>
                  <a:schemeClr val="accent2"/>
                </a:solidFill>
                <a:latin typeface="Comic Sans MS" panose="030F0702030302020204" pitchFamily="66" charset="0"/>
              </a:rPr>
              <a:t>主机</a:t>
            </a:r>
            <a:r>
              <a:rPr lang="en-US" altLang="zh-CN" sz="2000">
                <a:solidFill>
                  <a:schemeClr val="accent2"/>
                </a:solidFill>
                <a:latin typeface="Comic Sans MS" panose="030F0702030302020204" pitchFamily="66" charset="0"/>
              </a:rPr>
              <a:t> 3</a:t>
            </a:r>
          </a:p>
        </p:txBody>
      </p:sp>
      <p:grpSp>
        <p:nvGrpSpPr>
          <p:cNvPr id="129056" name="Group 87"/>
          <p:cNvGrpSpPr>
            <a:grpSpLocks/>
          </p:cNvGrpSpPr>
          <p:nvPr/>
        </p:nvGrpSpPr>
        <p:grpSpPr bwMode="auto">
          <a:xfrm>
            <a:off x="3832226" y="3983038"/>
            <a:ext cx="2263775" cy="1676400"/>
            <a:chOff x="1421" y="2509"/>
            <a:chExt cx="1426" cy="1056"/>
          </a:xfrm>
        </p:grpSpPr>
        <p:sp>
          <p:nvSpPr>
            <p:cNvPr id="129076" name="Line 57"/>
            <p:cNvSpPr>
              <a:spLocks noChangeShapeType="1"/>
            </p:cNvSpPr>
            <p:nvPr/>
          </p:nvSpPr>
          <p:spPr bwMode="auto">
            <a:xfrm>
              <a:off x="1421" y="2509"/>
              <a:ext cx="0" cy="105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077" name="Freeform 58"/>
            <p:cNvSpPr>
              <a:spLocks/>
            </p:cNvSpPr>
            <p:nvPr/>
          </p:nvSpPr>
          <p:spPr bwMode="auto">
            <a:xfrm>
              <a:off x="2546" y="2563"/>
              <a:ext cx="286" cy="989"/>
            </a:xfrm>
            <a:custGeom>
              <a:avLst/>
              <a:gdLst>
                <a:gd name="T0" fmla="*/ 286 w 286"/>
                <a:gd name="T1" fmla="*/ 989 h 989"/>
                <a:gd name="T2" fmla="*/ 284 w 286"/>
                <a:gd name="T3" fmla="*/ 117 h 989"/>
                <a:gd name="T4" fmla="*/ 0 w 286"/>
                <a:gd name="T5" fmla="*/ 0 h 989"/>
                <a:gd name="T6" fmla="*/ 0 60000 65536"/>
                <a:gd name="T7" fmla="*/ 0 60000 65536"/>
                <a:gd name="T8" fmla="*/ 0 60000 65536"/>
                <a:gd name="T9" fmla="*/ 0 w 286"/>
                <a:gd name="T10" fmla="*/ 0 h 989"/>
                <a:gd name="T11" fmla="*/ 286 w 286"/>
                <a:gd name="T12" fmla="*/ 989 h 989"/>
              </a:gdLst>
              <a:ahLst/>
              <a:cxnLst>
                <a:cxn ang="T6">
                  <a:pos x="T0" y="T1"/>
                </a:cxn>
                <a:cxn ang="T7">
                  <a:pos x="T2" y="T3"/>
                </a:cxn>
                <a:cxn ang="T8">
                  <a:pos x="T4" y="T5"/>
                </a:cxn>
              </a:cxnLst>
              <a:rect l="T9" t="T10" r="T11" b="T12"/>
              <a:pathLst>
                <a:path w="286" h="989">
                  <a:moveTo>
                    <a:pt x="286" y="989"/>
                  </a:moveTo>
                  <a:lnTo>
                    <a:pt x="284" y="117"/>
                  </a:lnTo>
                  <a:lnTo>
                    <a:pt x="0" y="0"/>
                  </a:ln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9078" name="Freeform 59"/>
            <p:cNvSpPr>
              <a:spLocks/>
            </p:cNvSpPr>
            <p:nvPr/>
          </p:nvSpPr>
          <p:spPr bwMode="auto">
            <a:xfrm>
              <a:off x="1421" y="3556"/>
              <a:ext cx="1426" cy="9"/>
            </a:xfrm>
            <a:custGeom>
              <a:avLst/>
              <a:gdLst>
                <a:gd name="T0" fmla="*/ 0 w 1426"/>
                <a:gd name="T1" fmla="*/ 9 h 9"/>
                <a:gd name="T2" fmla="*/ 1426 w 1426"/>
                <a:gd name="T3" fmla="*/ 0 h 9"/>
                <a:gd name="T4" fmla="*/ 0 60000 65536"/>
                <a:gd name="T5" fmla="*/ 0 60000 65536"/>
                <a:gd name="T6" fmla="*/ 0 w 1426"/>
                <a:gd name="T7" fmla="*/ 0 h 9"/>
                <a:gd name="T8" fmla="*/ 1426 w 1426"/>
                <a:gd name="T9" fmla="*/ 9 h 9"/>
              </a:gdLst>
              <a:ahLst/>
              <a:cxnLst>
                <a:cxn ang="T4">
                  <a:pos x="T0" y="T1"/>
                </a:cxn>
                <a:cxn ang="T5">
                  <a:pos x="T2" y="T3"/>
                </a:cxn>
              </a:cxnLst>
              <a:rect l="T6" t="T7" r="T8" b="T9"/>
              <a:pathLst>
                <a:path w="1426" h="9">
                  <a:moveTo>
                    <a:pt x="0" y="9"/>
                  </a:moveTo>
                  <a:lnTo>
                    <a:pt x="1426" y="0"/>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9057" name="Rectangle 64"/>
          <p:cNvSpPr>
            <a:spLocks noChangeArrowheads="1"/>
          </p:cNvSpPr>
          <p:nvPr/>
        </p:nvSpPr>
        <p:spPr bwMode="auto">
          <a:xfrm>
            <a:off x="1981200" y="2895601"/>
            <a:ext cx="598488" cy="195263"/>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Comic Sans MS" panose="030F0702030302020204" pitchFamily="66" charset="0"/>
            </a:endParaRPr>
          </a:p>
        </p:txBody>
      </p:sp>
      <p:sp>
        <p:nvSpPr>
          <p:cNvPr id="129058" name="Oval 65"/>
          <p:cNvSpPr>
            <a:spLocks noChangeArrowheads="1"/>
          </p:cNvSpPr>
          <p:nvPr/>
        </p:nvSpPr>
        <p:spPr bwMode="auto">
          <a:xfrm>
            <a:off x="4114800" y="2819400"/>
            <a:ext cx="598488" cy="304800"/>
          </a:xfrm>
          <a:prstGeom prst="ellipse">
            <a:avLst/>
          </a:prstGeom>
          <a:solidFill>
            <a:srgbClr val="CCFFFF"/>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Comic Sans MS" panose="030F0702030302020204" pitchFamily="66" charset="0"/>
            </a:endParaRPr>
          </a:p>
        </p:txBody>
      </p:sp>
      <p:sp>
        <p:nvSpPr>
          <p:cNvPr id="129059" name="Text Box 67"/>
          <p:cNvSpPr txBox="1">
            <a:spLocks noChangeArrowheads="1"/>
          </p:cNvSpPr>
          <p:nvPr/>
        </p:nvSpPr>
        <p:spPr bwMode="auto">
          <a:xfrm>
            <a:off x="4959351" y="2819400"/>
            <a:ext cx="7540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rPr>
              <a:t>= </a:t>
            </a:r>
            <a:r>
              <a:rPr lang="zh-CN" altLang="en-US" sz="1600">
                <a:latin typeface="Comic Sans MS" panose="030F0702030302020204" pitchFamily="66" charset="0"/>
              </a:rPr>
              <a:t>进程</a:t>
            </a:r>
          </a:p>
        </p:txBody>
      </p:sp>
      <p:sp>
        <p:nvSpPr>
          <p:cNvPr id="129060" name="Text Box 68"/>
          <p:cNvSpPr txBox="1">
            <a:spLocks noChangeArrowheads="1"/>
          </p:cNvSpPr>
          <p:nvPr/>
        </p:nvSpPr>
        <p:spPr bwMode="auto">
          <a:xfrm>
            <a:off x="2667000" y="2819400"/>
            <a:ext cx="973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rPr>
              <a:t>= socket</a:t>
            </a:r>
          </a:p>
        </p:txBody>
      </p:sp>
      <p:sp>
        <p:nvSpPr>
          <p:cNvPr id="129061" name="Text Box 72"/>
          <p:cNvSpPr txBox="1">
            <a:spLocks noChangeArrowheads="1"/>
          </p:cNvSpPr>
          <p:nvPr/>
        </p:nvSpPr>
        <p:spPr bwMode="auto">
          <a:xfrm>
            <a:off x="1968501" y="1589088"/>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Comic Sans MS" panose="030F0702030302020204" pitchFamily="66" charset="0"/>
            </a:endParaRPr>
          </a:p>
        </p:txBody>
      </p:sp>
      <p:sp>
        <p:nvSpPr>
          <p:cNvPr id="129062" name="Text Box 75"/>
          <p:cNvSpPr txBox="1">
            <a:spLocks noChangeArrowheads="1"/>
          </p:cNvSpPr>
          <p:nvPr/>
        </p:nvSpPr>
        <p:spPr bwMode="auto">
          <a:xfrm>
            <a:off x="1992314" y="136683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400">
              <a:latin typeface="Times New Roman" panose="02020603050405020304" pitchFamily="18" charset="0"/>
            </a:endParaRPr>
          </a:p>
        </p:txBody>
      </p:sp>
      <p:sp>
        <p:nvSpPr>
          <p:cNvPr id="129063" name="Rectangle 76"/>
          <p:cNvSpPr>
            <a:spLocks noChangeArrowheads="1"/>
          </p:cNvSpPr>
          <p:nvPr/>
        </p:nvSpPr>
        <p:spPr bwMode="auto">
          <a:xfrm>
            <a:off x="1968500" y="1524001"/>
            <a:ext cx="3981450" cy="1046163"/>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latin typeface="Comic Sans MS" panose="030F0702030302020204" pitchFamily="66" charset="0"/>
              </a:rPr>
              <a:t>把收到的报文传送到正确的</a:t>
            </a:r>
            <a:r>
              <a:rPr lang="en-US" altLang="zh-CN" sz="2000">
                <a:latin typeface="Comic Sans MS" panose="030F0702030302020204" pitchFamily="66" charset="0"/>
              </a:rPr>
              <a:t>socket</a:t>
            </a:r>
          </a:p>
        </p:txBody>
      </p:sp>
      <p:grpSp>
        <p:nvGrpSpPr>
          <p:cNvPr id="129064" name="Group 77"/>
          <p:cNvGrpSpPr>
            <a:grpSpLocks/>
          </p:cNvGrpSpPr>
          <p:nvPr/>
        </p:nvGrpSpPr>
        <p:grpSpPr bwMode="auto">
          <a:xfrm>
            <a:off x="2600326" y="1295400"/>
            <a:ext cx="2570163" cy="400050"/>
            <a:chOff x="1353" y="3713"/>
            <a:chExt cx="1303" cy="252"/>
          </a:xfrm>
        </p:grpSpPr>
        <p:sp>
          <p:nvSpPr>
            <p:cNvPr id="129074" name="Rectangle 78"/>
            <p:cNvSpPr>
              <a:spLocks noChangeArrowheads="1"/>
            </p:cNvSpPr>
            <p:nvPr/>
          </p:nvSpPr>
          <p:spPr bwMode="auto">
            <a:xfrm>
              <a:off x="1422" y="3732"/>
              <a:ext cx="1002"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Comic Sans MS" panose="030F0702030302020204" pitchFamily="66" charset="0"/>
              </a:endParaRPr>
            </a:p>
          </p:txBody>
        </p:sp>
        <p:sp>
          <p:nvSpPr>
            <p:cNvPr id="129075" name="Text Box 79"/>
            <p:cNvSpPr txBox="1">
              <a:spLocks noChangeArrowheads="1"/>
            </p:cNvSpPr>
            <p:nvPr/>
          </p:nvSpPr>
          <p:spPr bwMode="auto">
            <a:xfrm>
              <a:off x="1353" y="3713"/>
              <a:ext cx="1303" cy="2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u="sng">
                  <a:solidFill>
                    <a:srgbClr val="FF0000"/>
                  </a:solidFill>
                  <a:latin typeface="Comic Sans MS" panose="030F0702030302020204" pitchFamily="66" charset="0"/>
                </a:rPr>
                <a:t>在接收端主机解复用</a:t>
              </a:r>
              <a:r>
                <a:rPr lang="en-US" altLang="zh-CN" sz="2000" u="sng">
                  <a:solidFill>
                    <a:srgbClr val="FF0000"/>
                  </a:solidFill>
                  <a:latin typeface="Comic Sans MS" panose="030F0702030302020204" pitchFamily="66" charset="0"/>
                </a:rPr>
                <a:t>:</a:t>
              </a:r>
            </a:p>
          </p:txBody>
        </p:sp>
      </p:grpSp>
      <p:sp>
        <p:nvSpPr>
          <p:cNvPr id="129065" name="Text Box 82"/>
          <p:cNvSpPr txBox="1">
            <a:spLocks noChangeArrowheads="1"/>
          </p:cNvSpPr>
          <p:nvPr/>
        </p:nvSpPr>
        <p:spPr bwMode="auto">
          <a:xfrm>
            <a:off x="6624639" y="1804989"/>
            <a:ext cx="37496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latin typeface="Comic Sans MS" panose="030F0702030302020204" pitchFamily="66" charset="0"/>
              </a:rPr>
              <a:t>从多个</a:t>
            </a:r>
            <a:r>
              <a:rPr lang="en-US" altLang="zh-CN" sz="2000">
                <a:latin typeface="Comic Sans MS" panose="030F0702030302020204" pitchFamily="66" charset="0"/>
              </a:rPr>
              <a:t>socket</a:t>
            </a:r>
            <a:r>
              <a:rPr lang="zh-CN" altLang="en-US" sz="2000">
                <a:latin typeface="Comic Sans MS" panose="030F0702030302020204" pitchFamily="66" charset="0"/>
              </a:rPr>
              <a:t>得到数据，并添</a:t>
            </a:r>
          </a:p>
          <a:p>
            <a:r>
              <a:rPr lang="zh-CN" altLang="en-US" sz="2000">
                <a:latin typeface="Comic Sans MS" panose="030F0702030302020204" pitchFamily="66" charset="0"/>
              </a:rPr>
              <a:t>加头部信息 </a:t>
            </a:r>
            <a:r>
              <a:rPr lang="en-US" altLang="zh-CN" sz="2000">
                <a:latin typeface="Comic Sans MS" panose="030F0702030302020204" pitchFamily="66" charset="0"/>
              </a:rPr>
              <a:t>(</a:t>
            </a:r>
            <a:r>
              <a:rPr lang="zh-CN" altLang="en-US" sz="2000">
                <a:latin typeface="Comic Sans MS" panose="030F0702030302020204" pitchFamily="66" charset="0"/>
              </a:rPr>
              <a:t>后面的分用会用到</a:t>
            </a:r>
            <a:r>
              <a:rPr lang="en-US" altLang="zh-CN" sz="2000">
                <a:latin typeface="Comic Sans MS" panose="030F0702030302020204" pitchFamily="66" charset="0"/>
              </a:rPr>
              <a:t>)</a:t>
            </a:r>
            <a:endParaRPr lang="en-US" altLang="zh-CN" sz="2400">
              <a:latin typeface="Times New Roman" panose="02020603050405020304" pitchFamily="18" charset="0"/>
            </a:endParaRPr>
          </a:p>
        </p:txBody>
      </p:sp>
      <p:sp>
        <p:nvSpPr>
          <p:cNvPr id="129066" name="Rectangle 83"/>
          <p:cNvSpPr>
            <a:spLocks noChangeArrowheads="1"/>
          </p:cNvSpPr>
          <p:nvPr/>
        </p:nvSpPr>
        <p:spPr bwMode="auto">
          <a:xfrm>
            <a:off x="6629401" y="1506539"/>
            <a:ext cx="3609975" cy="141922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Comic Sans MS" panose="030F0702030302020204" pitchFamily="66" charset="0"/>
            </a:endParaRPr>
          </a:p>
        </p:txBody>
      </p:sp>
      <p:grpSp>
        <p:nvGrpSpPr>
          <p:cNvPr id="129067" name="Group 84"/>
          <p:cNvGrpSpPr>
            <a:grpSpLocks/>
          </p:cNvGrpSpPr>
          <p:nvPr/>
        </p:nvGrpSpPr>
        <p:grpSpPr bwMode="auto">
          <a:xfrm>
            <a:off x="7010400" y="1219200"/>
            <a:ext cx="2825750" cy="400050"/>
            <a:chOff x="1057" y="3713"/>
            <a:chExt cx="1780" cy="252"/>
          </a:xfrm>
        </p:grpSpPr>
        <p:sp>
          <p:nvSpPr>
            <p:cNvPr id="129072" name="Rectangle 85"/>
            <p:cNvSpPr>
              <a:spLocks noChangeArrowheads="1"/>
            </p:cNvSpPr>
            <p:nvPr/>
          </p:nvSpPr>
          <p:spPr bwMode="auto">
            <a:xfrm>
              <a:off x="1422" y="3732"/>
              <a:ext cx="1002"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Comic Sans MS" panose="030F0702030302020204" pitchFamily="66" charset="0"/>
              </a:endParaRPr>
            </a:p>
          </p:txBody>
        </p:sp>
        <p:sp>
          <p:nvSpPr>
            <p:cNvPr id="129073" name="Text Box 86"/>
            <p:cNvSpPr txBox="1">
              <a:spLocks noChangeArrowheads="1"/>
            </p:cNvSpPr>
            <p:nvPr/>
          </p:nvSpPr>
          <p:spPr bwMode="auto">
            <a:xfrm>
              <a:off x="1057" y="3713"/>
              <a:ext cx="1780" cy="2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u="sng">
                  <a:solidFill>
                    <a:srgbClr val="FF0000"/>
                  </a:solidFill>
                  <a:latin typeface="Comic Sans MS" panose="030F0702030302020204" pitchFamily="66" charset="0"/>
                </a:rPr>
                <a:t>在发送端主机采用复用</a:t>
              </a:r>
              <a:r>
                <a:rPr lang="en-US" altLang="zh-CN" sz="2000" u="sng">
                  <a:solidFill>
                    <a:srgbClr val="FF0000"/>
                  </a:solidFill>
                  <a:latin typeface="Comic Sans MS" panose="030F0702030302020204" pitchFamily="66" charset="0"/>
                </a:rPr>
                <a:t>:</a:t>
              </a:r>
              <a:endParaRPr lang="en-US" altLang="zh-CN" sz="2000">
                <a:solidFill>
                  <a:srgbClr val="FF0000"/>
                </a:solidFill>
                <a:latin typeface="Comic Sans MS" panose="030F0702030302020204" pitchFamily="66" charset="0"/>
              </a:endParaRPr>
            </a:p>
          </p:txBody>
        </p:sp>
      </p:grpSp>
      <p:grpSp>
        <p:nvGrpSpPr>
          <p:cNvPr id="129068" name="Group 88"/>
          <p:cNvGrpSpPr>
            <a:grpSpLocks/>
          </p:cNvGrpSpPr>
          <p:nvPr/>
        </p:nvGrpSpPr>
        <p:grpSpPr bwMode="auto">
          <a:xfrm flipH="1">
            <a:off x="6172201" y="3962400"/>
            <a:ext cx="2263775" cy="1676400"/>
            <a:chOff x="1421" y="2509"/>
            <a:chExt cx="1426" cy="1056"/>
          </a:xfrm>
        </p:grpSpPr>
        <p:sp>
          <p:nvSpPr>
            <p:cNvPr id="129069" name="Line 89"/>
            <p:cNvSpPr>
              <a:spLocks noChangeShapeType="1"/>
            </p:cNvSpPr>
            <p:nvPr/>
          </p:nvSpPr>
          <p:spPr bwMode="auto">
            <a:xfrm>
              <a:off x="1421" y="2509"/>
              <a:ext cx="0" cy="105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070" name="Freeform 90"/>
            <p:cNvSpPr>
              <a:spLocks/>
            </p:cNvSpPr>
            <p:nvPr/>
          </p:nvSpPr>
          <p:spPr bwMode="auto">
            <a:xfrm>
              <a:off x="2546" y="2563"/>
              <a:ext cx="286" cy="989"/>
            </a:xfrm>
            <a:custGeom>
              <a:avLst/>
              <a:gdLst>
                <a:gd name="T0" fmla="*/ 286 w 286"/>
                <a:gd name="T1" fmla="*/ 989 h 989"/>
                <a:gd name="T2" fmla="*/ 284 w 286"/>
                <a:gd name="T3" fmla="*/ 117 h 989"/>
                <a:gd name="T4" fmla="*/ 0 w 286"/>
                <a:gd name="T5" fmla="*/ 0 h 989"/>
                <a:gd name="T6" fmla="*/ 0 60000 65536"/>
                <a:gd name="T7" fmla="*/ 0 60000 65536"/>
                <a:gd name="T8" fmla="*/ 0 60000 65536"/>
                <a:gd name="T9" fmla="*/ 0 w 286"/>
                <a:gd name="T10" fmla="*/ 0 h 989"/>
                <a:gd name="T11" fmla="*/ 286 w 286"/>
                <a:gd name="T12" fmla="*/ 989 h 989"/>
              </a:gdLst>
              <a:ahLst/>
              <a:cxnLst>
                <a:cxn ang="T6">
                  <a:pos x="T0" y="T1"/>
                </a:cxn>
                <a:cxn ang="T7">
                  <a:pos x="T2" y="T3"/>
                </a:cxn>
                <a:cxn ang="T8">
                  <a:pos x="T4" y="T5"/>
                </a:cxn>
              </a:cxnLst>
              <a:rect l="T9" t="T10" r="T11" b="T12"/>
              <a:pathLst>
                <a:path w="286" h="989">
                  <a:moveTo>
                    <a:pt x="286" y="989"/>
                  </a:moveTo>
                  <a:lnTo>
                    <a:pt x="284" y="117"/>
                  </a:lnTo>
                  <a:lnTo>
                    <a:pt x="0" y="0"/>
                  </a:ln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9071" name="Freeform 91"/>
            <p:cNvSpPr>
              <a:spLocks/>
            </p:cNvSpPr>
            <p:nvPr/>
          </p:nvSpPr>
          <p:spPr bwMode="auto">
            <a:xfrm>
              <a:off x="1421" y="3556"/>
              <a:ext cx="1426" cy="9"/>
            </a:xfrm>
            <a:custGeom>
              <a:avLst/>
              <a:gdLst>
                <a:gd name="T0" fmla="*/ 0 w 1426"/>
                <a:gd name="T1" fmla="*/ 9 h 9"/>
                <a:gd name="T2" fmla="*/ 1426 w 1426"/>
                <a:gd name="T3" fmla="*/ 0 h 9"/>
                <a:gd name="T4" fmla="*/ 0 60000 65536"/>
                <a:gd name="T5" fmla="*/ 0 60000 65536"/>
                <a:gd name="T6" fmla="*/ 0 w 1426"/>
                <a:gd name="T7" fmla="*/ 0 h 9"/>
                <a:gd name="T8" fmla="*/ 1426 w 1426"/>
                <a:gd name="T9" fmla="*/ 9 h 9"/>
              </a:gdLst>
              <a:ahLst/>
              <a:cxnLst>
                <a:cxn ang="T4">
                  <a:pos x="T0" y="T1"/>
                </a:cxn>
                <a:cxn ang="T5">
                  <a:pos x="T2" y="T3"/>
                </a:cxn>
              </a:cxnLst>
              <a:rect l="T6" t="T7" r="T8" b="T9"/>
              <a:pathLst>
                <a:path w="1426" h="9">
                  <a:moveTo>
                    <a:pt x="0" y="9"/>
                  </a:moveTo>
                  <a:lnTo>
                    <a:pt x="1426" y="0"/>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extLst>
      <p:ext uri="{BB962C8B-B14F-4D97-AF65-F5344CB8AC3E}">
        <p14:creationId xmlns:p14="http://schemas.microsoft.com/office/powerpoint/2010/main" val="10739906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
          <p:cNvSpPr>
            <a:spLocks noGrp="1"/>
          </p:cNvSpPr>
          <p:nvPr>
            <p:ph type="title"/>
          </p:nvPr>
        </p:nvSpPr>
        <p:spPr/>
        <p:txBody>
          <a:bodyPr/>
          <a:lstStyle/>
          <a:p>
            <a:pPr marL="342900" indent="-342900" eaLnBrk="1" hangingPunct="1">
              <a:lnSpc>
                <a:spcPct val="90000"/>
              </a:lnSpc>
            </a:pPr>
            <a:r>
              <a:rPr lang="zh-CN" altLang="en-US"/>
              <a:t>分层的设计方法：小结</a:t>
            </a:r>
            <a:endParaRPr lang="en-US" altLang="zh-CN"/>
          </a:p>
        </p:txBody>
      </p:sp>
      <p:sp>
        <p:nvSpPr>
          <p:cNvPr id="131075" name="内容占位符 2"/>
          <p:cNvSpPr>
            <a:spLocks noGrp="1"/>
          </p:cNvSpPr>
          <p:nvPr>
            <p:ph idx="1"/>
          </p:nvPr>
        </p:nvSpPr>
        <p:spPr/>
        <p:txBody>
          <a:bodyPr/>
          <a:lstStyle/>
          <a:p>
            <a:r>
              <a:rPr lang="zh-CN" altLang="en-US" sz="2400"/>
              <a:t>分层的方法有助于厘清复杂系统各组件的交互</a:t>
            </a:r>
            <a:endParaRPr lang="en-US" altLang="zh-CN" sz="2400"/>
          </a:p>
          <a:p>
            <a:r>
              <a:rPr lang="zh-CN" altLang="en-US" sz="2400"/>
              <a:t>分层的实现：封装、复用与解复用</a:t>
            </a:r>
            <a:endParaRPr lang="en-US" altLang="zh-CN" sz="2400"/>
          </a:p>
          <a:p>
            <a:pPr lvl="1"/>
            <a:endParaRPr lang="en-US" altLang="zh-CN" sz="2400"/>
          </a:p>
          <a:p>
            <a:r>
              <a:rPr lang="zh-CN" altLang="en-US" sz="2400"/>
              <a:t>沿着分层的系统架构设计思路，出现</a:t>
            </a:r>
            <a:r>
              <a:rPr lang="en-US" altLang="zh-CN" sz="2400"/>
              <a:t>ISO/OSI</a:t>
            </a:r>
            <a:r>
              <a:rPr lang="zh-CN" altLang="en-US" sz="2400"/>
              <a:t>协议参考模型</a:t>
            </a:r>
            <a:endParaRPr lang="en-US" altLang="zh-CN" sz="2400"/>
          </a:p>
          <a:p>
            <a:pPr lvl="1"/>
            <a:r>
              <a:rPr lang="en-US" altLang="zh-CN" sz="2400"/>
              <a:t>ISO: International Standard Organization </a:t>
            </a:r>
            <a:r>
              <a:rPr lang="zh-CN" altLang="en-US" sz="2400"/>
              <a:t>国际标准化组织</a:t>
            </a:r>
            <a:endParaRPr lang="en-US" altLang="zh-CN" sz="2400"/>
          </a:p>
          <a:p>
            <a:pPr lvl="1"/>
            <a:r>
              <a:rPr lang="en-US" altLang="zh-CN" sz="2400"/>
              <a:t>OSI: Open Systems Interconnection </a:t>
            </a:r>
            <a:r>
              <a:rPr lang="zh-CN" altLang="en-US" sz="2400"/>
              <a:t>开放系统互联</a:t>
            </a:r>
            <a:endParaRPr lang="en-US" altLang="zh-CN" sz="2400"/>
          </a:p>
          <a:p>
            <a:pPr lvl="2"/>
            <a:endParaRPr lang="en-US" altLang="zh-CN" sz="2000"/>
          </a:p>
          <a:p>
            <a:endParaRPr lang="zh-CN" altLang="en-US" sz="2800"/>
          </a:p>
        </p:txBody>
      </p:sp>
      <p:sp>
        <p:nvSpPr>
          <p:cNvPr id="13107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8CA15CBB-DC08-41EC-9EBE-D8D01555CEFD}" type="slidenum">
              <a:rPr kumimoji="0" lang="en-US" altLang="zh-CN" sz="1400">
                <a:latin typeface="Arial" panose="020B0604020202020204" pitchFamily="34" charset="0"/>
                <a:ea typeface="宋体" panose="02010600030101010101" pitchFamily="2" charset="-122"/>
              </a:rPr>
              <a:pPr>
                <a:spcBef>
                  <a:spcPct val="0"/>
                </a:spcBef>
                <a:buClrTx/>
                <a:buSzTx/>
                <a:buFontTx/>
                <a:buNone/>
              </a:pPr>
              <a:t>95</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21342010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87EB86E7-1F92-4F08-9BCA-AE8091A30A8A}"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96</a:t>
            </a:fld>
            <a:r>
              <a:rPr kumimoji="0" lang="en-US" altLang="zh-CN" sz="1000">
                <a:latin typeface="Arial" panose="020B0604020202020204" pitchFamily="34" charset="0"/>
                <a:ea typeface="宋体" panose="02010600030101010101" pitchFamily="2" charset="-122"/>
              </a:rPr>
              <a:t>-</a:t>
            </a:r>
          </a:p>
        </p:txBody>
      </p:sp>
      <p:sp>
        <p:nvSpPr>
          <p:cNvPr id="132099" name="Rectangle 4"/>
          <p:cNvSpPr>
            <a:spLocks noGrp="1" noChangeArrowheads="1"/>
          </p:cNvSpPr>
          <p:nvPr>
            <p:ph type="title" idx="4294967295"/>
          </p:nvPr>
        </p:nvSpPr>
        <p:spPr/>
        <p:txBody>
          <a:bodyPr/>
          <a:lstStyle/>
          <a:p>
            <a:pPr eaLnBrk="1" hangingPunct="1"/>
            <a:r>
              <a:rPr lang="en-US" altLang="zh-CN" sz="3200" dirty="0"/>
              <a:t>OSI </a:t>
            </a:r>
            <a:r>
              <a:rPr lang="zh-CN" altLang="en-US" sz="3200" dirty="0"/>
              <a:t>体系结构</a:t>
            </a:r>
          </a:p>
        </p:txBody>
      </p:sp>
      <p:sp>
        <p:nvSpPr>
          <p:cNvPr id="132100" name="Rectangle 5"/>
          <p:cNvSpPr>
            <a:spLocks noGrp="1" noChangeArrowheads="1"/>
          </p:cNvSpPr>
          <p:nvPr>
            <p:ph type="body" idx="4294967295"/>
          </p:nvPr>
        </p:nvSpPr>
        <p:spPr>
          <a:xfrm>
            <a:off x="874184" y="1356808"/>
            <a:ext cx="8229600" cy="5327650"/>
          </a:xfrm>
        </p:spPr>
        <p:txBody>
          <a:bodyPr/>
          <a:lstStyle/>
          <a:p>
            <a:pPr eaLnBrk="1" hangingPunct="1"/>
            <a:r>
              <a:rPr lang="en-US" altLang="zh-CN" dirty="0"/>
              <a:t>OSI </a:t>
            </a:r>
            <a:r>
              <a:rPr lang="zh-CN" altLang="en-US" dirty="0"/>
              <a:t>参考模型 </a:t>
            </a:r>
          </a:p>
          <a:p>
            <a:pPr lvl="1" eaLnBrk="1" hangingPunct="1"/>
            <a:r>
              <a:rPr lang="en-US" altLang="zh-CN" dirty="0"/>
              <a:t>OSI </a:t>
            </a:r>
            <a:r>
              <a:rPr lang="en-US" altLang="zh-CN" dirty="0">
                <a:latin typeface="华文中宋" panose="02010600040101010101" pitchFamily="2" charset="-122"/>
              </a:rPr>
              <a:t>–</a:t>
            </a:r>
            <a:r>
              <a:rPr lang="en-US" altLang="zh-CN" dirty="0"/>
              <a:t> </a:t>
            </a:r>
            <a:r>
              <a:rPr lang="zh-CN" altLang="en-US" dirty="0"/>
              <a:t>开放式系统互联</a:t>
            </a:r>
          </a:p>
          <a:p>
            <a:pPr lvl="1" eaLnBrk="1" hangingPunct="1"/>
            <a:r>
              <a:rPr lang="zh-CN" altLang="en-US" dirty="0"/>
              <a:t>由 </a:t>
            </a:r>
            <a:r>
              <a:rPr lang="en-US" altLang="zh-CN" dirty="0"/>
              <a:t>ISO (</a:t>
            </a:r>
            <a:r>
              <a:rPr lang="zh-CN" altLang="en-US" dirty="0"/>
              <a:t>国际标准化组织</a:t>
            </a:r>
            <a:r>
              <a:rPr lang="en-US" altLang="zh-CN" dirty="0"/>
              <a:t>) </a:t>
            </a:r>
            <a:r>
              <a:rPr lang="zh-CN" altLang="en-US" dirty="0"/>
              <a:t>制定</a:t>
            </a:r>
          </a:p>
          <a:p>
            <a:pPr lvl="1" eaLnBrk="1" hangingPunct="1"/>
            <a:r>
              <a:rPr lang="zh-CN" altLang="en-US" dirty="0"/>
              <a:t>最早开始于</a:t>
            </a:r>
            <a:r>
              <a:rPr lang="en-US" altLang="zh-CN" dirty="0"/>
              <a:t>1978</a:t>
            </a:r>
            <a:endParaRPr lang="zh-CN" altLang="en-US" dirty="0"/>
          </a:p>
          <a:p>
            <a:pPr lvl="1" eaLnBrk="1" hangingPunct="1"/>
            <a:r>
              <a:rPr lang="zh-CN" altLang="en-US" dirty="0"/>
              <a:t>目标</a:t>
            </a:r>
            <a:r>
              <a:rPr lang="en-US" altLang="zh-CN" dirty="0"/>
              <a:t>: </a:t>
            </a:r>
            <a:r>
              <a:rPr lang="zh-CN" altLang="en-US" dirty="0"/>
              <a:t>通用的开放式标准</a:t>
            </a:r>
          </a:p>
          <a:p>
            <a:pPr lvl="1" eaLnBrk="1" hangingPunct="1"/>
            <a:r>
              <a:rPr lang="zh-CN" altLang="en-US" dirty="0"/>
              <a:t>仅仅是参考模型</a:t>
            </a:r>
          </a:p>
          <a:p>
            <a:pPr lvl="1" eaLnBrk="1" hangingPunct="1"/>
            <a:r>
              <a:rPr lang="zh-CN" altLang="en-US" dirty="0"/>
              <a:t>示例</a:t>
            </a:r>
            <a:r>
              <a:rPr lang="en-US" altLang="zh-CN" dirty="0"/>
              <a:t>:</a:t>
            </a:r>
            <a:r>
              <a:rPr lang="en-US" altLang="zh-CN" dirty="0">
                <a:latin typeface="华文中宋" panose="02010600040101010101" pitchFamily="2" charset="-122"/>
              </a:rPr>
              <a:t>“</a:t>
            </a:r>
            <a:r>
              <a:rPr lang="en-US" altLang="zh-CN" dirty="0"/>
              <a:t>X dot</a:t>
            </a:r>
            <a:r>
              <a:rPr lang="en-US" altLang="zh-CN" dirty="0">
                <a:latin typeface="华文中宋" panose="02010600040101010101" pitchFamily="2" charset="-122"/>
              </a:rPr>
              <a:t>”</a:t>
            </a:r>
            <a:r>
              <a:rPr lang="en-US" altLang="zh-CN" dirty="0"/>
              <a:t> </a:t>
            </a:r>
            <a:r>
              <a:rPr lang="zh-CN" altLang="en-US" dirty="0"/>
              <a:t>系列</a:t>
            </a:r>
            <a:r>
              <a:rPr lang="en-US" altLang="zh-CN" dirty="0"/>
              <a:t>: X.25, X.400, X.500</a:t>
            </a:r>
          </a:p>
          <a:p>
            <a:pPr lvl="1" eaLnBrk="1" hangingPunct="1"/>
            <a:endParaRPr lang="en-US" altLang="zh-CN" dirty="0"/>
          </a:p>
        </p:txBody>
      </p:sp>
    </p:spTree>
    <p:extLst>
      <p:ext uri="{BB962C8B-B14F-4D97-AF65-F5344CB8AC3E}">
        <p14:creationId xmlns:p14="http://schemas.microsoft.com/office/powerpoint/2010/main" val="21823659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4D2C7F54-9053-45C6-9B8C-471C04FFAE4C}"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97</a:t>
            </a:fld>
            <a:r>
              <a:rPr kumimoji="0" lang="en-US" altLang="zh-CN" sz="1000">
                <a:latin typeface="Arial" panose="020B0604020202020204" pitchFamily="34" charset="0"/>
                <a:ea typeface="宋体" panose="02010600030101010101" pitchFamily="2" charset="-122"/>
              </a:rPr>
              <a:t>-</a:t>
            </a:r>
          </a:p>
        </p:txBody>
      </p:sp>
      <p:sp>
        <p:nvSpPr>
          <p:cNvPr id="133123" name="Rectangle 2"/>
          <p:cNvSpPr>
            <a:spLocks noGrp="1" noChangeArrowheads="1"/>
          </p:cNvSpPr>
          <p:nvPr>
            <p:ph type="title" idx="4294967295"/>
          </p:nvPr>
        </p:nvSpPr>
        <p:spPr/>
        <p:txBody>
          <a:bodyPr/>
          <a:lstStyle/>
          <a:p>
            <a:pPr eaLnBrk="1" hangingPunct="1"/>
            <a:r>
              <a:rPr lang="en-US" altLang="zh-CN" sz="4000"/>
              <a:t>OSI</a:t>
            </a:r>
            <a:r>
              <a:rPr lang="zh-CN" altLang="en-US" sz="4000"/>
              <a:t>七层模型</a:t>
            </a:r>
          </a:p>
        </p:txBody>
      </p:sp>
      <p:grpSp>
        <p:nvGrpSpPr>
          <p:cNvPr id="133124" name="Group 71"/>
          <p:cNvGrpSpPr>
            <a:grpSpLocks/>
          </p:cNvGrpSpPr>
          <p:nvPr/>
        </p:nvGrpSpPr>
        <p:grpSpPr bwMode="auto">
          <a:xfrm>
            <a:off x="2368550" y="2187576"/>
            <a:ext cx="7543800" cy="3679825"/>
            <a:chOff x="532" y="1378"/>
            <a:chExt cx="4752" cy="2318"/>
          </a:xfrm>
        </p:grpSpPr>
        <p:sp>
          <p:nvSpPr>
            <p:cNvPr id="133125" name="Rectangle 4"/>
            <p:cNvSpPr>
              <a:spLocks noChangeArrowheads="1"/>
            </p:cNvSpPr>
            <p:nvPr/>
          </p:nvSpPr>
          <p:spPr bwMode="auto">
            <a:xfrm>
              <a:off x="676" y="1776"/>
              <a:ext cx="1073" cy="240"/>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26" name="Rectangle 6"/>
            <p:cNvSpPr>
              <a:spLocks noChangeArrowheads="1"/>
            </p:cNvSpPr>
            <p:nvPr/>
          </p:nvSpPr>
          <p:spPr bwMode="auto">
            <a:xfrm>
              <a:off x="676" y="2016"/>
              <a:ext cx="1073" cy="240"/>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27" name="Rectangle 8"/>
            <p:cNvSpPr>
              <a:spLocks noChangeArrowheads="1"/>
            </p:cNvSpPr>
            <p:nvPr/>
          </p:nvSpPr>
          <p:spPr bwMode="auto">
            <a:xfrm>
              <a:off x="676" y="2256"/>
              <a:ext cx="1073" cy="240"/>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28" name="Rectangle 10"/>
            <p:cNvSpPr>
              <a:spLocks noChangeArrowheads="1"/>
            </p:cNvSpPr>
            <p:nvPr/>
          </p:nvSpPr>
          <p:spPr bwMode="auto">
            <a:xfrm>
              <a:off x="676" y="2496"/>
              <a:ext cx="1073" cy="240"/>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29" name="Rectangle 12"/>
            <p:cNvSpPr>
              <a:spLocks noChangeArrowheads="1"/>
            </p:cNvSpPr>
            <p:nvPr/>
          </p:nvSpPr>
          <p:spPr bwMode="auto">
            <a:xfrm>
              <a:off x="676" y="273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30" name="Rectangle 14"/>
            <p:cNvSpPr>
              <a:spLocks noChangeArrowheads="1"/>
            </p:cNvSpPr>
            <p:nvPr/>
          </p:nvSpPr>
          <p:spPr bwMode="auto">
            <a:xfrm>
              <a:off x="676" y="297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31" name="Rectangle 16"/>
            <p:cNvSpPr>
              <a:spLocks noChangeArrowheads="1"/>
            </p:cNvSpPr>
            <p:nvPr/>
          </p:nvSpPr>
          <p:spPr bwMode="auto">
            <a:xfrm>
              <a:off x="676" y="321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32" name="Rectangle 18"/>
            <p:cNvSpPr>
              <a:spLocks noChangeArrowheads="1"/>
            </p:cNvSpPr>
            <p:nvPr/>
          </p:nvSpPr>
          <p:spPr bwMode="auto">
            <a:xfrm>
              <a:off x="4084" y="1776"/>
              <a:ext cx="1073" cy="240"/>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33" name="Text Box 19"/>
            <p:cNvSpPr txBox="1">
              <a:spLocks noChangeArrowheads="1"/>
            </p:cNvSpPr>
            <p:nvPr/>
          </p:nvSpPr>
          <p:spPr bwMode="auto">
            <a:xfrm>
              <a:off x="4105" y="1776"/>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应用层</a:t>
              </a:r>
            </a:p>
          </p:txBody>
        </p:sp>
        <p:sp>
          <p:nvSpPr>
            <p:cNvPr id="133134" name="Rectangle 20"/>
            <p:cNvSpPr>
              <a:spLocks noChangeArrowheads="1"/>
            </p:cNvSpPr>
            <p:nvPr/>
          </p:nvSpPr>
          <p:spPr bwMode="auto">
            <a:xfrm>
              <a:off x="4084" y="2016"/>
              <a:ext cx="1073" cy="240"/>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35" name="Text Box 21"/>
            <p:cNvSpPr txBox="1">
              <a:spLocks noChangeArrowheads="1"/>
            </p:cNvSpPr>
            <p:nvPr/>
          </p:nvSpPr>
          <p:spPr bwMode="auto">
            <a:xfrm>
              <a:off x="4103" y="2006"/>
              <a:ext cx="10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表示层</a:t>
              </a:r>
            </a:p>
          </p:txBody>
        </p:sp>
        <p:sp>
          <p:nvSpPr>
            <p:cNvPr id="133136" name="Rectangle 22"/>
            <p:cNvSpPr>
              <a:spLocks noChangeArrowheads="1"/>
            </p:cNvSpPr>
            <p:nvPr/>
          </p:nvSpPr>
          <p:spPr bwMode="auto">
            <a:xfrm>
              <a:off x="4084" y="2256"/>
              <a:ext cx="1073" cy="240"/>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37" name="Text Box 23"/>
            <p:cNvSpPr txBox="1">
              <a:spLocks noChangeArrowheads="1"/>
            </p:cNvSpPr>
            <p:nvPr/>
          </p:nvSpPr>
          <p:spPr bwMode="auto">
            <a:xfrm>
              <a:off x="4105" y="2246"/>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会话层</a:t>
              </a:r>
            </a:p>
          </p:txBody>
        </p:sp>
        <p:sp>
          <p:nvSpPr>
            <p:cNvPr id="133138" name="Rectangle 24"/>
            <p:cNvSpPr>
              <a:spLocks noChangeArrowheads="1"/>
            </p:cNvSpPr>
            <p:nvPr/>
          </p:nvSpPr>
          <p:spPr bwMode="auto">
            <a:xfrm>
              <a:off x="4084" y="2496"/>
              <a:ext cx="1073" cy="240"/>
            </a:xfrm>
            <a:prstGeom prst="rect">
              <a:avLst/>
            </a:prstGeom>
            <a:solidFill>
              <a:srgbClr val="FFFFCC"/>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39" name="Text Box 25"/>
            <p:cNvSpPr txBox="1">
              <a:spLocks noChangeArrowheads="1"/>
            </p:cNvSpPr>
            <p:nvPr/>
          </p:nvSpPr>
          <p:spPr bwMode="auto">
            <a:xfrm>
              <a:off x="4150" y="2486"/>
              <a:ext cx="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传输层</a:t>
              </a:r>
            </a:p>
          </p:txBody>
        </p:sp>
        <p:sp>
          <p:nvSpPr>
            <p:cNvPr id="133140" name="Rectangle 26"/>
            <p:cNvSpPr>
              <a:spLocks noChangeArrowheads="1"/>
            </p:cNvSpPr>
            <p:nvPr/>
          </p:nvSpPr>
          <p:spPr bwMode="auto">
            <a:xfrm>
              <a:off x="4084" y="273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41" name="Text Box 27"/>
            <p:cNvSpPr txBox="1">
              <a:spLocks noChangeArrowheads="1"/>
            </p:cNvSpPr>
            <p:nvPr/>
          </p:nvSpPr>
          <p:spPr bwMode="auto">
            <a:xfrm>
              <a:off x="4105" y="2726"/>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网络层</a:t>
              </a:r>
            </a:p>
          </p:txBody>
        </p:sp>
        <p:sp>
          <p:nvSpPr>
            <p:cNvPr id="133142" name="Rectangle 28"/>
            <p:cNvSpPr>
              <a:spLocks noChangeArrowheads="1"/>
            </p:cNvSpPr>
            <p:nvPr/>
          </p:nvSpPr>
          <p:spPr bwMode="auto">
            <a:xfrm>
              <a:off x="4084" y="297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43" name="Text Box 29"/>
            <p:cNvSpPr txBox="1">
              <a:spLocks noChangeArrowheads="1"/>
            </p:cNvSpPr>
            <p:nvPr/>
          </p:nvSpPr>
          <p:spPr bwMode="auto">
            <a:xfrm>
              <a:off x="4105" y="2966"/>
              <a:ext cx="10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数据链路层</a:t>
              </a:r>
            </a:p>
          </p:txBody>
        </p:sp>
        <p:sp>
          <p:nvSpPr>
            <p:cNvPr id="133144" name="Rectangle 30"/>
            <p:cNvSpPr>
              <a:spLocks noChangeArrowheads="1"/>
            </p:cNvSpPr>
            <p:nvPr/>
          </p:nvSpPr>
          <p:spPr bwMode="auto">
            <a:xfrm>
              <a:off x="4084" y="321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45" name="Text Box 31"/>
            <p:cNvSpPr txBox="1">
              <a:spLocks noChangeArrowheads="1"/>
            </p:cNvSpPr>
            <p:nvPr/>
          </p:nvSpPr>
          <p:spPr bwMode="auto">
            <a:xfrm>
              <a:off x="4150" y="3206"/>
              <a:ext cx="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物理层</a:t>
              </a:r>
            </a:p>
          </p:txBody>
        </p:sp>
        <p:sp>
          <p:nvSpPr>
            <p:cNvPr id="133146" name="Rectangle 32"/>
            <p:cNvSpPr>
              <a:spLocks noChangeArrowheads="1"/>
            </p:cNvSpPr>
            <p:nvPr/>
          </p:nvSpPr>
          <p:spPr bwMode="auto">
            <a:xfrm>
              <a:off x="2339" y="273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47" name="Rectangle 34"/>
            <p:cNvSpPr>
              <a:spLocks noChangeArrowheads="1"/>
            </p:cNvSpPr>
            <p:nvPr/>
          </p:nvSpPr>
          <p:spPr bwMode="auto">
            <a:xfrm>
              <a:off x="2339" y="297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48" name="Rectangle 36"/>
            <p:cNvSpPr>
              <a:spLocks noChangeArrowheads="1"/>
            </p:cNvSpPr>
            <p:nvPr/>
          </p:nvSpPr>
          <p:spPr bwMode="auto">
            <a:xfrm>
              <a:off x="2339" y="3216"/>
              <a:ext cx="1073" cy="240"/>
            </a:xfrm>
            <a:prstGeom prst="rect">
              <a:avLst/>
            </a:prstGeom>
            <a:solidFill>
              <a:srgbClr val="99CCFF"/>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49" name="Rectangle 38"/>
            <p:cNvSpPr>
              <a:spLocks noChangeArrowheads="1"/>
            </p:cNvSpPr>
            <p:nvPr/>
          </p:nvSpPr>
          <p:spPr bwMode="auto">
            <a:xfrm>
              <a:off x="532" y="3456"/>
              <a:ext cx="4752" cy="240"/>
            </a:xfrm>
            <a:prstGeom prst="rect">
              <a:avLst/>
            </a:prstGeom>
            <a:solidFill>
              <a:srgbClr val="EAEAEA"/>
            </a:solidFill>
            <a:ln w="254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3150" name="Text Box 39"/>
            <p:cNvSpPr txBox="1">
              <a:spLocks noChangeArrowheads="1"/>
            </p:cNvSpPr>
            <p:nvPr/>
          </p:nvSpPr>
          <p:spPr bwMode="auto">
            <a:xfrm>
              <a:off x="2487" y="3446"/>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2000">
                  <a:latin typeface="Arial" panose="020B0604020202020204" pitchFamily="34" charset="0"/>
                  <a:ea typeface="宋体" panose="02010600030101010101" pitchFamily="2" charset="-122"/>
                </a:rPr>
                <a:t>传输媒质</a:t>
              </a:r>
            </a:p>
          </p:txBody>
        </p:sp>
        <p:cxnSp>
          <p:nvCxnSpPr>
            <p:cNvPr id="133151" name="AutoShape 40"/>
            <p:cNvCxnSpPr>
              <a:cxnSpLocks noChangeShapeType="1"/>
              <a:stCxn id="133131" idx="3"/>
              <a:endCxn id="133148" idx="1"/>
            </p:cNvCxnSpPr>
            <p:nvPr/>
          </p:nvCxnSpPr>
          <p:spPr bwMode="auto">
            <a:xfrm>
              <a:off x="1757" y="3336"/>
              <a:ext cx="574"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3152" name="AutoShape 41"/>
            <p:cNvCxnSpPr>
              <a:cxnSpLocks noChangeShapeType="1"/>
              <a:stCxn id="133130" idx="3"/>
              <a:endCxn id="133147" idx="1"/>
            </p:cNvCxnSpPr>
            <p:nvPr/>
          </p:nvCxnSpPr>
          <p:spPr bwMode="auto">
            <a:xfrm>
              <a:off x="1757" y="3096"/>
              <a:ext cx="574"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3153" name="AutoShape 42"/>
            <p:cNvCxnSpPr>
              <a:cxnSpLocks noChangeShapeType="1"/>
              <a:stCxn id="133129" idx="3"/>
              <a:endCxn id="133146" idx="1"/>
            </p:cNvCxnSpPr>
            <p:nvPr/>
          </p:nvCxnSpPr>
          <p:spPr bwMode="auto">
            <a:xfrm>
              <a:off x="1757" y="2856"/>
              <a:ext cx="574"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3154" name="AutoShape 43"/>
            <p:cNvCxnSpPr>
              <a:cxnSpLocks noChangeShapeType="1"/>
              <a:stCxn id="133148" idx="3"/>
              <a:endCxn id="133144" idx="1"/>
            </p:cNvCxnSpPr>
            <p:nvPr/>
          </p:nvCxnSpPr>
          <p:spPr bwMode="auto">
            <a:xfrm>
              <a:off x="3420" y="3336"/>
              <a:ext cx="656"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3155" name="AutoShape 44"/>
            <p:cNvCxnSpPr>
              <a:cxnSpLocks noChangeShapeType="1"/>
              <a:stCxn id="133147" idx="3"/>
              <a:endCxn id="133142" idx="1"/>
            </p:cNvCxnSpPr>
            <p:nvPr/>
          </p:nvCxnSpPr>
          <p:spPr bwMode="auto">
            <a:xfrm>
              <a:off x="3420" y="3096"/>
              <a:ext cx="656"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3156" name="AutoShape 45"/>
            <p:cNvCxnSpPr>
              <a:cxnSpLocks noChangeShapeType="1"/>
              <a:stCxn id="133146" idx="3"/>
              <a:endCxn id="133140" idx="1"/>
            </p:cNvCxnSpPr>
            <p:nvPr/>
          </p:nvCxnSpPr>
          <p:spPr bwMode="auto">
            <a:xfrm>
              <a:off x="3420" y="2856"/>
              <a:ext cx="656"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3157" name="AutoShape 46"/>
            <p:cNvCxnSpPr>
              <a:cxnSpLocks noChangeShapeType="1"/>
              <a:stCxn id="133128" idx="3"/>
              <a:endCxn id="133138" idx="1"/>
            </p:cNvCxnSpPr>
            <p:nvPr/>
          </p:nvCxnSpPr>
          <p:spPr bwMode="auto">
            <a:xfrm>
              <a:off x="1757" y="2616"/>
              <a:ext cx="2319"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3158" name="AutoShape 47"/>
            <p:cNvCxnSpPr>
              <a:cxnSpLocks noChangeShapeType="1"/>
              <a:stCxn id="133127" idx="3"/>
              <a:endCxn id="133136" idx="1"/>
            </p:cNvCxnSpPr>
            <p:nvPr/>
          </p:nvCxnSpPr>
          <p:spPr bwMode="auto">
            <a:xfrm>
              <a:off x="1757" y="2376"/>
              <a:ext cx="2319"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3159" name="AutoShape 48"/>
            <p:cNvCxnSpPr>
              <a:cxnSpLocks noChangeShapeType="1"/>
              <a:stCxn id="133125" idx="3"/>
              <a:endCxn id="133133" idx="1"/>
            </p:cNvCxnSpPr>
            <p:nvPr/>
          </p:nvCxnSpPr>
          <p:spPr bwMode="auto">
            <a:xfrm>
              <a:off x="1757" y="1896"/>
              <a:ext cx="2348" cy="5"/>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33160" name="AutoShape 49"/>
            <p:cNvCxnSpPr>
              <a:cxnSpLocks noChangeShapeType="1"/>
            </p:cNvCxnSpPr>
            <p:nvPr/>
          </p:nvCxnSpPr>
          <p:spPr bwMode="auto">
            <a:xfrm>
              <a:off x="1756" y="2143"/>
              <a:ext cx="2323"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sp>
          <p:nvSpPr>
            <p:cNvPr id="133161" name="Text Box 50"/>
            <p:cNvSpPr txBox="1">
              <a:spLocks noChangeArrowheads="1"/>
            </p:cNvSpPr>
            <p:nvPr/>
          </p:nvSpPr>
          <p:spPr bwMode="auto">
            <a:xfrm>
              <a:off x="934" y="1382"/>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2000">
                  <a:latin typeface="Arial" panose="020B0604020202020204" pitchFamily="34" charset="0"/>
                  <a:ea typeface="宋体" panose="02010600030101010101" pitchFamily="2" charset="-122"/>
                </a:rPr>
                <a:t>主机</a:t>
              </a:r>
            </a:p>
          </p:txBody>
        </p:sp>
        <p:sp>
          <p:nvSpPr>
            <p:cNvPr id="133162" name="Text Box 51"/>
            <p:cNvSpPr txBox="1">
              <a:spLocks noChangeArrowheads="1"/>
            </p:cNvSpPr>
            <p:nvPr/>
          </p:nvSpPr>
          <p:spPr bwMode="auto">
            <a:xfrm>
              <a:off x="2566" y="1388"/>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2000">
                  <a:latin typeface="Arial" panose="020B0604020202020204" pitchFamily="34" charset="0"/>
                  <a:ea typeface="宋体" panose="02010600030101010101" pitchFamily="2" charset="-122"/>
                </a:rPr>
                <a:t>中间节点</a:t>
              </a:r>
            </a:p>
          </p:txBody>
        </p:sp>
        <p:sp>
          <p:nvSpPr>
            <p:cNvPr id="133163" name="Text Box 52"/>
            <p:cNvSpPr txBox="1">
              <a:spLocks noChangeArrowheads="1"/>
            </p:cNvSpPr>
            <p:nvPr/>
          </p:nvSpPr>
          <p:spPr bwMode="auto">
            <a:xfrm>
              <a:off x="4324" y="137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2000">
                  <a:latin typeface="Arial" panose="020B0604020202020204" pitchFamily="34" charset="0"/>
                  <a:ea typeface="宋体" panose="02010600030101010101" pitchFamily="2" charset="-122"/>
                </a:rPr>
                <a:t>主机</a:t>
              </a:r>
            </a:p>
          </p:txBody>
        </p:sp>
        <p:sp>
          <p:nvSpPr>
            <p:cNvPr id="133164" name="Text Box 19"/>
            <p:cNvSpPr txBox="1">
              <a:spLocks noChangeArrowheads="1"/>
            </p:cNvSpPr>
            <p:nvPr/>
          </p:nvSpPr>
          <p:spPr bwMode="auto">
            <a:xfrm>
              <a:off x="705" y="1795"/>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应用层</a:t>
              </a:r>
            </a:p>
          </p:txBody>
        </p:sp>
        <p:sp>
          <p:nvSpPr>
            <p:cNvPr id="133165" name="Text Box 21"/>
            <p:cNvSpPr txBox="1">
              <a:spLocks noChangeArrowheads="1"/>
            </p:cNvSpPr>
            <p:nvPr/>
          </p:nvSpPr>
          <p:spPr bwMode="auto">
            <a:xfrm>
              <a:off x="703" y="2025"/>
              <a:ext cx="10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表示层</a:t>
              </a:r>
            </a:p>
          </p:txBody>
        </p:sp>
        <p:sp>
          <p:nvSpPr>
            <p:cNvPr id="133166" name="Text Box 23"/>
            <p:cNvSpPr txBox="1">
              <a:spLocks noChangeArrowheads="1"/>
            </p:cNvSpPr>
            <p:nvPr/>
          </p:nvSpPr>
          <p:spPr bwMode="auto">
            <a:xfrm>
              <a:off x="705" y="2265"/>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会话层</a:t>
              </a:r>
            </a:p>
          </p:txBody>
        </p:sp>
        <p:sp>
          <p:nvSpPr>
            <p:cNvPr id="133167" name="Text Box 25"/>
            <p:cNvSpPr txBox="1">
              <a:spLocks noChangeArrowheads="1"/>
            </p:cNvSpPr>
            <p:nvPr/>
          </p:nvSpPr>
          <p:spPr bwMode="auto">
            <a:xfrm>
              <a:off x="750" y="2505"/>
              <a:ext cx="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传输层</a:t>
              </a:r>
            </a:p>
          </p:txBody>
        </p:sp>
        <p:sp>
          <p:nvSpPr>
            <p:cNvPr id="133168" name="Text Box 27"/>
            <p:cNvSpPr txBox="1">
              <a:spLocks noChangeArrowheads="1"/>
            </p:cNvSpPr>
            <p:nvPr/>
          </p:nvSpPr>
          <p:spPr bwMode="auto">
            <a:xfrm>
              <a:off x="705" y="2745"/>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网络层</a:t>
              </a:r>
            </a:p>
          </p:txBody>
        </p:sp>
        <p:sp>
          <p:nvSpPr>
            <p:cNvPr id="133169" name="Text Box 29"/>
            <p:cNvSpPr txBox="1">
              <a:spLocks noChangeArrowheads="1"/>
            </p:cNvSpPr>
            <p:nvPr/>
          </p:nvSpPr>
          <p:spPr bwMode="auto">
            <a:xfrm>
              <a:off x="705" y="2985"/>
              <a:ext cx="10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数据链路层</a:t>
              </a:r>
            </a:p>
          </p:txBody>
        </p:sp>
        <p:sp>
          <p:nvSpPr>
            <p:cNvPr id="133170" name="Text Box 31"/>
            <p:cNvSpPr txBox="1">
              <a:spLocks noChangeArrowheads="1"/>
            </p:cNvSpPr>
            <p:nvPr/>
          </p:nvSpPr>
          <p:spPr bwMode="auto">
            <a:xfrm>
              <a:off x="750" y="3225"/>
              <a:ext cx="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物理层</a:t>
              </a:r>
            </a:p>
          </p:txBody>
        </p:sp>
        <p:sp>
          <p:nvSpPr>
            <p:cNvPr id="133171" name="Text Box 27"/>
            <p:cNvSpPr txBox="1">
              <a:spLocks noChangeArrowheads="1"/>
            </p:cNvSpPr>
            <p:nvPr/>
          </p:nvSpPr>
          <p:spPr bwMode="auto">
            <a:xfrm>
              <a:off x="2370" y="2750"/>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网络层</a:t>
              </a:r>
            </a:p>
          </p:txBody>
        </p:sp>
        <p:sp>
          <p:nvSpPr>
            <p:cNvPr id="133172" name="Text Box 29"/>
            <p:cNvSpPr txBox="1">
              <a:spLocks noChangeArrowheads="1"/>
            </p:cNvSpPr>
            <p:nvPr/>
          </p:nvSpPr>
          <p:spPr bwMode="auto">
            <a:xfrm>
              <a:off x="2370" y="2990"/>
              <a:ext cx="10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数据链路层</a:t>
              </a:r>
            </a:p>
          </p:txBody>
        </p:sp>
        <p:sp>
          <p:nvSpPr>
            <p:cNvPr id="133173" name="Text Box 31"/>
            <p:cNvSpPr txBox="1">
              <a:spLocks noChangeArrowheads="1"/>
            </p:cNvSpPr>
            <p:nvPr/>
          </p:nvSpPr>
          <p:spPr bwMode="auto">
            <a:xfrm>
              <a:off x="2415" y="3230"/>
              <a:ext cx="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000">
                  <a:latin typeface="Arial" panose="020B0604020202020204" pitchFamily="34" charset="0"/>
                  <a:ea typeface="宋体" panose="02010600030101010101" pitchFamily="2" charset="-122"/>
                </a:rPr>
                <a:t>物理层</a:t>
              </a:r>
            </a:p>
          </p:txBody>
        </p:sp>
      </p:grpSp>
    </p:spTree>
    <p:extLst>
      <p:ext uri="{BB962C8B-B14F-4D97-AF65-F5344CB8AC3E}">
        <p14:creationId xmlns:p14="http://schemas.microsoft.com/office/powerpoint/2010/main" val="12372778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灯片编号占位符 4"/>
          <p:cNvSpPr txBox="1">
            <a:spLocks noGrp="1"/>
          </p:cNvSpPr>
          <p:nvPr/>
        </p:nvSpPr>
        <p:spPr bwMode="auto">
          <a:xfrm>
            <a:off x="8534400" y="6524625"/>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a:t>
            </a:r>
            <a:fld id="{5DDE845F-FBCA-46B4-8510-189B7D6F0C64}" type="slidenum">
              <a:rPr kumimoji="0" lang="en-US" altLang="zh-CN" sz="1400">
                <a:latin typeface="Arial" panose="020B0604020202020204" pitchFamily="34" charset="0"/>
                <a:ea typeface="宋体" panose="02010600030101010101" pitchFamily="2" charset="-122"/>
              </a:rPr>
              <a:pPr algn="r" eaLnBrk="1" hangingPunct="1">
                <a:spcBef>
                  <a:spcPct val="0"/>
                </a:spcBef>
                <a:buClrTx/>
                <a:buSzTx/>
                <a:buFontTx/>
                <a:buNone/>
              </a:pPr>
              <a:t>98</a:t>
            </a:fld>
            <a:r>
              <a:rPr kumimoji="0" lang="en-US" altLang="zh-CN" sz="1000">
                <a:latin typeface="Arial" panose="020B0604020202020204" pitchFamily="34" charset="0"/>
                <a:ea typeface="宋体" panose="02010600030101010101" pitchFamily="2" charset="-122"/>
              </a:rPr>
              <a:t>-</a:t>
            </a:r>
          </a:p>
        </p:txBody>
      </p:sp>
      <p:sp>
        <p:nvSpPr>
          <p:cNvPr id="134147" name="Rectangle 4"/>
          <p:cNvSpPr>
            <a:spLocks noGrp="1" noChangeArrowheads="1"/>
          </p:cNvSpPr>
          <p:nvPr>
            <p:ph type="title" idx="4294967295"/>
          </p:nvPr>
        </p:nvSpPr>
        <p:spPr/>
        <p:txBody>
          <a:bodyPr/>
          <a:lstStyle/>
          <a:p>
            <a:pPr eaLnBrk="1" hangingPunct="1"/>
            <a:r>
              <a:rPr lang="en-US" altLang="zh-CN" sz="4000" dirty="0"/>
              <a:t>OSI</a:t>
            </a:r>
            <a:r>
              <a:rPr lang="zh-CN" altLang="en-US" sz="4000" dirty="0"/>
              <a:t>七层模型各层功能定义</a:t>
            </a:r>
          </a:p>
        </p:txBody>
      </p:sp>
      <p:sp>
        <p:nvSpPr>
          <p:cNvPr id="134148" name="Rectangle 5"/>
          <p:cNvSpPr>
            <a:spLocks noGrp="1" noChangeArrowheads="1"/>
          </p:cNvSpPr>
          <p:nvPr>
            <p:ph type="body" idx="4294967295"/>
          </p:nvPr>
        </p:nvSpPr>
        <p:spPr>
          <a:xfrm>
            <a:off x="4144962" y="1311796"/>
            <a:ext cx="6804025" cy="5732463"/>
          </a:xfrm>
        </p:spPr>
        <p:txBody>
          <a:bodyPr/>
          <a:lstStyle/>
          <a:p>
            <a:pPr eaLnBrk="1" hangingPunct="1">
              <a:lnSpc>
                <a:spcPct val="90000"/>
              </a:lnSpc>
            </a:pPr>
            <a:r>
              <a:rPr lang="zh-CN" altLang="en-US" sz="2400" dirty="0">
                <a:latin typeface="华文中宋" panose="02010600040101010101" pitchFamily="2" charset="-122"/>
              </a:rPr>
              <a:t>应用层</a:t>
            </a:r>
          </a:p>
          <a:p>
            <a:pPr lvl="1" eaLnBrk="1" hangingPunct="1">
              <a:lnSpc>
                <a:spcPct val="90000"/>
              </a:lnSpc>
            </a:pPr>
            <a:r>
              <a:rPr lang="zh-CN" altLang="en-US" sz="2200" dirty="0">
                <a:latin typeface="华文中宋" panose="02010600040101010101" pitchFamily="2" charset="-122"/>
              </a:rPr>
              <a:t>向终端用户提供各类应用服务</a:t>
            </a:r>
            <a:r>
              <a:rPr lang="en-US" altLang="zh-CN" sz="2200" dirty="0">
                <a:latin typeface="华文中宋" panose="02010600040101010101" pitchFamily="2" charset="-122"/>
              </a:rPr>
              <a:t>, </a:t>
            </a:r>
            <a:r>
              <a:rPr lang="zh-CN" altLang="en-US" sz="2200" dirty="0">
                <a:latin typeface="华文中宋" panose="02010600040101010101" pitchFamily="2" charset="-122"/>
              </a:rPr>
              <a:t>例如</a:t>
            </a:r>
            <a:r>
              <a:rPr lang="en-US" altLang="zh-CN" sz="2200" dirty="0">
                <a:latin typeface="华文中宋" panose="02010600040101010101" pitchFamily="2" charset="-122"/>
              </a:rPr>
              <a:t>: ftp, telnet</a:t>
            </a:r>
          </a:p>
          <a:p>
            <a:pPr eaLnBrk="1" hangingPunct="1">
              <a:lnSpc>
                <a:spcPct val="90000"/>
              </a:lnSpc>
            </a:pPr>
            <a:r>
              <a:rPr lang="zh-CN" altLang="en-US" sz="2400" dirty="0">
                <a:latin typeface="华文中宋" panose="02010600040101010101" pitchFamily="2" charset="-122"/>
              </a:rPr>
              <a:t>表示层</a:t>
            </a:r>
          </a:p>
          <a:p>
            <a:pPr lvl="1" eaLnBrk="1" hangingPunct="1">
              <a:lnSpc>
                <a:spcPct val="90000"/>
              </a:lnSpc>
            </a:pPr>
            <a:r>
              <a:rPr lang="zh-CN" altLang="en-US" sz="2200" dirty="0">
                <a:latin typeface="华文中宋" panose="02010600040101010101" pitchFamily="2" charset="-122"/>
              </a:rPr>
              <a:t>数据结构表示</a:t>
            </a:r>
            <a:r>
              <a:rPr lang="en-US" altLang="zh-CN" sz="2200" dirty="0">
                <a:latin typeface="华文中宋" panose="02010600040101010101" pitchFamily="2" charset="-122"/>
              </a:rPr>
              <a:t>, </a:t>
            </a:r>
            <a:r>
              <a:rPr lang="zh-CN" altLang="en-US" sz="2200" dirty="0">
                <a:latin typeface="华文中宋" panose="02010600040101010101" pitchFamily="2" charset="-122"/>
              </a:rPr>
              <a:t>数据格式转换</a:t>
            </a:r>
            <a:r>
              <a:rPr lang="en-US" altLang="zh-CN" sz="2200" dirty="0">
                <a:latin typeface="华文中宋" panose="02010600040101010101" pitchFamily="2" charset="-122"/>
              </a:rPr>
              <a:t>(</a:t>
            </a:r>
            <a:r>
              <a:rPr lang="zh-CN" altLang="en-US" sz="2200" dirty="0">
                <a:latin typeface="华文中宋" panose="02010600040101010101" pitchFamily="2" charset="-122"/>
              </a:rPr>
              <a:t>加密、压缩</a:t>
            </a:r>
            <a:r>
              <a:rPr lang="en-US" altLang="zh-CN" sz="2200" dirty="0">
                <a:latin typeface="华文中宋" panose="02010600040101010101" pitchFamily="2" charset="-122"/>
              </a:rPr>
              <a:t>)</a:t>
            </a:r>
          </a:p>
          <a:p>
            <a:pPr eaLnBrk="1" hangingPunct="1">
              <a:lnSpc>
                <a:spcPct val="90000"/>
              </a:lnSpc>
            </a:pPr>
            <a:r>
              <a:rPr lang="zh-CN" altLang="en-US" sz="2400" dirty="0">
                <a:latin typeface="华文中宋" panose="02010600040101010101" pitchFamily="2" charset="-122"/>
              </a:rPr>
              <a:t>会话层</a:t>
            </a:r>
          </a:p>
          <a:p>
            <a:pPr lvl="1" eaLnBrk="1" hangingPunct="1">
              <a:lnSpc>
                <a:spcPct val="90000"/>
              </a:lnSpc>
            </a:pPr>
            <a:r>
              <a:rPr lang="zh-CN" altLang="en-US" sz="2200" dirty="0">
                <a:latin typeface="华文中宋" panose="02010600040101010101" pitchFamily="2" charset="-122"/>
              </a:rPr>
              <a:t>提供会话管理</a:t>
            </a:r>
            <a:r>
              <a:rPr lang="en-US" altLang="zh-CN" sz="2200" dirty="0">
                <a:latin typeface="华文中宋" panose="02010600040101010101" pitchFamily="2" charset="-122"/>
              </a:rPr>
              <a:t>, </a:t>
            </a:r>
            <a:r>
              <a:rPr lang="zh-CN" altLang="en-US" sz="2200" dirty="0">
                <a:latin typeface="华文中宋" panose="02010600040101010101" pitchFamily="2" charset="-122"/>
              </a:rPr>
              <a:t>接入控制</a:t>
            </a:r>
            <a:r>
              <a:rPr lang="en-US" altLang="zh-CN" sz="2200" dirty="0">
                <a:latin typeface="华文中宋" panose="02010600040101010101" pitchFamily="2" charset="-122"/>
              </a:rPr>
              <a:t>, </a:t>
            </a:r>
            <a:r>
              <a:rPr lang="zh-CN" altLang="en-US" sz="2200" dirty="0">
                <a:latin typeface="华文中宋" panose="02010600040101010101" pitchFamily="2" charset="-122"/>
              </a:rPr>
              <a:t>数据传输同步等</a:t>
            </a:r>
          </a:p>
          <a:p>
            <a:pPr eaLnBrk="1" hangingPunct="1">
              <a:lnSpc>
                <a:spcPct val="90000"/>
              </a:lnSpc>
            </a:pPr>
            <a:r>
              <a:rPr lang="zh-CN" altLang="en-US" sz="2400" dirty="0">
                <a:latin typeface="华文中宋" panose="02010600040101010101" pitchFamily="2" charset="-122"/>
              </a:rPr>
              <a:t>传输层</a:t>
            </a:r>
          </a:p>
          <a:p>
            <a:pPr lvl="1" eaLnBrk="1" hangingPunct="1">
              <a:lnSpc>
                <a:spcPct val="90000"/>
              </a:lnSpc>
            </a:pPr>
            <a:r>
              <a:rPr lang="zh-CN" altLang="en-US" sz="2200" dirty="0">
                <a:latin typeface="华文中宋" panose="02010600040101010101" pitchFamily="2" charset="-122"/>
              </a:rPr>
              <a:t>实现终端进程之间的逻辑信道</a:t>
            </a:r>
          </a:p>
          <a:p>
            <a:pPr eaLnBrk="1" hangingPunct="1">
              <a:lnSpc>
                <a:spcPct val="90000"/>
              </a:lnSpc>
            </a:pPr>
            <a:r>
              <a:rPr lang="zh-CN" altLang="en-US" sz="2400" dirty="0">
                <a:latin typeface="华文中宋" panose="02010600040101010101" pitchFamily="2" charset="-122"/>
              </a:rPr>
              <a:t>网络层</a:t>
            </a:r>
          </a:p>
          <a:p>
            <a:pPr lvl="1" eaLnBrk="1" hangingPunct="1">
              <a:lnSpc>
                <a:spcPct val="90000"/>
              </a:lnSpc>
            </a:pPr>
            <a:r>
              <a:rPr lang="zh-CN" altLang="en-US" sz="2200" dirty="0">
                <a:latin typeface="华文中宋" panose="02010600040101010101" pitchFamily="2" charset="-122"/>
              </a:rPr>
              <a:t>处理分组交换网络中的路由选择</a:t>
            </a:r>
            <a:endParaRPr lang="en-US" altLang="zh-CN" sz="2200" dirty="0">
              <a:latin typeface="华文中宋" panose="02010600040101010101" pitchFamily="2" charset="-122"/>
            </a:endParaRPr>
          </a:p>
          <a:p>
            <a:pPr eaLnBrk="1" hangingPunct="1">
              <a:lnSpc>
                <a:spcPct val="90000"/>
              </a:lnSpc>
            </a:pPr>
            <a:r>
              <a:rPr lang="zh-CN" altLang="en-US" sz="2400" dirty="0">
                <a:latin typeface="华文中宋" panose="02010600040101010101" pitchFamily="2" charset="-122"/>
              </a:rPr>
              <a:t>数据链路层</a:t>
            </a:r>
          </a:p>
          <a:p>
            <a:pPr lvl="1" eaLnBrk="1" hangingPunct="1">
              <a:lnSpc>
                <a:spcPct val="90000"/>
              </a:lnSpc>
            </a:pPr>
            <a:r>
              <a:rPr lang="zh-CN" altLang="en-US" sz="2200" dirty="0">
                <a:latin typeface="华文中宋" panose="02010600040101010101" pitchFamily="2" charset="-122"/>
              </a:rPr>
              <a:t>收集比特流组合成帧</a:t>
            </a:r>
            <a:endParaRPr lang="en-US" altLang="zh-CN" sz="2200" dirty="0">
              <a:latin typeface="华文中宋" panose="02010600040101010101" pitchFamily="2" charset="-122"/>
            </a:endParaRPr>
          </a:p>
          <a:p>
            <a:pPr eaLnBrk="1" hangingPunct="1">
              <a:lnSpc>
                <a:spcPct val="90000"/>
              </a:lnSpc>
            </a:pPr>
            <a:r>
              <a:rPr lang="zh-CN" altLang="en-US" sz="2400" dirty="0">
                <a:latin typeface="华文中宋" panose="02010600040101010101" pitchFamily="2" charset="-122"/>
              </a:rPr>
              <a:t>物理层</a:t>
            </a:r>
          </a:p>
          <a:p>
            <a:pPr lvl="1" eaLnBrk="1" hangingPunct="1">
              <a:lnSpc>
                <a:spcPct val="90000"/>
              </a:lnSpc>
            </a:pPr>
            <a:r>
              <a:rPr lang="zh-CN" altLang="en-US" sz="2200" dirty="0">
                <a:latin typeface="华文中宋" panose="02010600040101010101" pitchFamily="2" charset="-122"/>
              </a:rPr>
              <a:t>处理通信链路上的原始比特流传输</a:t>
            </a:r>
            <a:endParaRPr lang="en-US" altLang="zh-CN" sz="2200" dirty="0">
              <a:latin typeface="华文中宋" panose="02010600040101010101" pitchFamily="2" charset="-122"/>
            </a:endParaRPr>
          </a:p>
        </p:txBody>
      </p:sp>
      <p:pic>
        <p:nvPicPr>
          <p:cNvPr id="13414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326" y="1392238"/>
            <a:ext cx="1835150" cy="558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0" name="Text Box 5"/>
          <p:cNvSpPr txBox="1">
            <a:spLocks noChangeArrowheads="1"/>
          </p:cNvSpPr>
          <p:nvPr/>
        </p:nvSpPr>
        <p:spPr bwMode="auto">
          <a:xfrm>
            <a:off x="1631877" y="6155457"/>
            <a:ext cx="64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b="1">
                <a:solidFill>
                  <a:srgbClr val="FF0000"/>
                </a:solidFill>
                <a:latin typeface="Arial" panose="020B0604020202020204" pitchFamily="34" charset="0"/>
                <a:ea typeface="宋体" panose="02010600030101010101" pitchFamily="2" charset="-122"/>
              </a:rPr>
              <a:t>比特</a:t>
            </a:r>
            <a:endParaRPr kumimoji="0" lang="en-US" altLang="zh-CN" sz="1800" b="1">
              <a:solidFill>
                <a:srgbClr val="FF0000"/>
              </a:solidFill>
              <a:latin typeface="Arial" panose="020B0604020202020204" pitchFamily="34" charset="0"/>
              <a:ea typeface="宋体" panose="02010600030101010101" pitchFamily="2" charset="-122"/>
            </a:endParaRPr>
          </a:p>
        </p:txBody>
      </p:sp>
      <p:sp>
        <p:nvSpPr>
          <p:cNvPr id="134151" name="Text Box 6"/>
          <p:cNvSpPr txBox="1">
            <a:spLocks noChangeArrowheads="1"/>
          </p:cNvSpPr>
          <p:nvPr/>
        </p:nvSpPr>
        <p:spPr bwMode="auto">
          <a:xfrm>
            <a:off x="1703315" y="5425207"/>
            <a:ext cx="415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b="1">
                <a:solidFill>
                  <a:srgbClr val="FF0000"/>
                </a:solidFill>
                <a:latin typeface="Arial" panose="020B0604020202020204" pitchFamily="34" charset="0"/>
                <a:ea typeface="宋体" panose="02010600030101010101" pitchFamily="2" charset="-122"/>
              </a:rPr>
              <a:t>帧</a:t>
            </a:r>
            <a:endParaRPr kumimoji="0" lang="en-US" altLang="zh-CN" sz="1800" b="1">
              <a:solidFill>
                <a:srgbClr val="FF0000"/>
              </a:solidFill>
              <a:latin typeface="Arial" panose="020B0604020202020204" pitchFamily="34" charset="0"/>
              <a:ea typeface="宋体" panose="02010600030101010101" pitchFamily="2" charset="-122"/>
            </a:endParaRPr>
          </a:p>
        </p:txBody>
      </p:sp>
      <p:sp>
        <p:nvSpPr>
          <p:cNvPr id="134152" name="Text Box 7"/>
          <p:cNvSpPr txBox="1">
            <a:spLocks noChangeArrowheads="1"/>
          </p:cNvSpPr>
          <p:nvPr/>
        </p:nvSpPr>
        <p:spPr bwMode="auto">
          <a:xfrm>
            <a:off x="1633464" y="4715593"/>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b="1">
                <a:solidFill>
                  <a:srgbClr val="FF0000"/>
                </a:solidFill>
                <a:latin typeface="Arial" panose="020B0604020202020204" pitchFamily="34" charset="0"/>
                <a:ea typeface="宋体" panose="02010600030101010101" pitchFamily="2" charset="-122"/>
              </a:rPr>
              <a:t>分组</a:t>
            </a:r>
            <a:endParaRPr kumimoji="0" lang="en-US" altLang="zh-CN" sz="1800" b="1">
              <a:solidFill>
                <a:srgbClr val="FF0000"/>
              </a:solidFill>
              <a:latin typeface="Arial" panose="020B0604020202020204" pitchFamily="34" charset="0"/>
              <a:ea typeface="宋体" panose="02010600030101010101" pitchFamily="2" charset="-122"/>
            </a:endParaRPr>
          </a:p>
        </p:txBody>
      </p:sp>
      <p:sp>
        <p:nvSpPr>
          <p:cNvPr id="134153" name="Text Box 12"/>
          <p:cNvSpPr txBox="1">
            <a:spLocks noChangeArrowheads="1"/>
          </p:cNvSpPr>
          <p:nvPr/>
        </p:nvSpPr>
        <p:spPr bwMode="auto">
          <a:xfrm>
            <a:off x="1633464" y="4059957"/>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b="1">
                <a:solidFill>
                  <a:srgbClr val="FF0000"/>
                </a:solidFill>
                <a:latin typeface="Arial" panose="020B0604020202020204" pitchFamily="34" charset="0"/>
                <a:ea typeface="宋体" panose="02010600030101010101" pitchFamily="2" charset="-122"/>
              </a:rPr>
              <a:t>消息</a:t>
            </a:r>
            <a:endParaRPr kumimoji="0" lang="en-US" altLang="zh-CN" sz="1800" b="1">
              <a:solidFill>
                <a:srgbClr val="FF0000"/>
              </a:solidFill>
              <a:latin typeface="Arial" panose="020B0604020202020204" pitchFamily="34" charset="0"/>
              <a:ea typeface="宋体" panose="02010600030101010101" pitchFamily="2" charset="-122"/>
            </a:endParaRPr>
          </a:p>
        </p:txBody>
      </p:sp>
      <p:sp>
        <p:nvSpPr>
          <p:cNvPr id="10" name="AutoShape 16"/>
          <p:cNvSpPr>
            <a:spLocks noChangeArrowheads="1"/>
          </p:cNvSpPr>
          <p:nvPr/>
        </p:nvSpPr>
        <p:spPr bwMode="auto">
          <a:xfrm>
            <a:off x="1703315" y="5723656"/>
            <a:ext cx="485775" cy="431800"/>
          </a:xfrm>
          <a:prstGeom prst="upArrow">
            <a:avLst>
              <a:gd name="adj1" fmla="val 39213"/>
              <a:gd name="adj2" fmla="val 42648"/>
            </a:avLst>
          </a:prstGeom>
          <a:gradFill rotWithShape="1">
            <a:gsLst>
              <a:gs pos="0">
                <a:srgbClr val="8FA4FF"/>
              </a:gs>
              <a:gs pos="35001">
                <a:srgbClr val="B1BFFF"/>
              </a:gs>
              <a:gs pos="100000">
                <a:srgbClr val="DFE5FF"/>
              </a:gs>
            </a:gsLst>
            <a:lin ang="16200000" scaled="1"/>
          </a:gradFill>
          <a:ln w="9525">
            <a:solidFill>
              <a:srgbClr val="2D5DD9"/>
            </a:solidFill>
            <a:miter lim="800000"/>
            <a:headEnd/>
            <a:tailEnd/>
          </a:ln>
          <a:effectLst>
            <a:outerShdw blurRad="63500" dist="20000" dir="5400000" rotWithShape="0">
              <a:srgbClr val="000000">
                <a:alpha val="37999"/>
              </a:srgbClr>
            </a:outerShdw>
          </a:effectLst>
        </p:spPr>
        <p:txBody>
          <a:bodyPr vert="eaVert" wrap="none" anchor="ctr"/>
          <a:lstStyle/>
          <a:p>
            <a:pPr eaLnBrk="1" hangingPunct="1">
              <a:defRPr/>
            </a:pPr>
            <a:endParaRPr lang="zh-CN" altLang="en-US" b="1">
              <a:solidFill>
                <a:srgbClr val="FF0000"/>
              </a:solidFill>
              <a:latin typeface="+mn-lt"/>
              <a:ea typeface="+mn-ea"/>
            </a:endParaRPr>
          </a:p>
        </p:txBody>
      </p:sp>
      <p:sp>
        <p:nvSpPr>
          <p:cNvPr id="11" name="AutoShape 17"/>
          <p:cNvSpPr>
            <a:spLocks noChangeArrowheads="1"/>
          </p:cNvSpPr>
          <p:nvPr/>
        </p:nvSpPr>
        <p:spPr bwMode="auto">
          <a:xfrm>
            <a:off x="1703315" y="5002931"/>
            <a:ext cx="485775" cy="431800"/>
          </a:xfrm>
          <a:prstGeom prst="upArrow">
            <a:avLst>
              <a:gd name="adj1" fmla="val 39213"/>
              <a:gd name="adj2" fmla="val 42648"/>
            </a:avLst>
          </a:prstGeom>
          <a:gradFill rotWithShape="1">
            <a:gsLst>
              <a:gs pos="0">
                <a:srgbClr val="8FA4FF"/>
              </a:gs>
              <a:gs pos="35001">
                <a:srgbClr val="B1BFFF"/>
              </a:gs>
              <a:gs pos="100000">
                <a:srgbClr val="DFE5FF"/>
              </a:gs>
            </a:gsLst>
            <a:lin ang="16200000" scaled="1"/>
          </a:gradFill>
          <a:ln w="9525">
            <a:solidFill>
              <a:srgbClr val="2D5DD9"/>
            </a:solidFill>
            <a:miter lim="800000"/>
            <a:headEnd/>
            <a:tailEnd/>
          </a:ln>
          <a:effectLst>
            <a:outerShdw blurRad="63500" dist="20000" dir="5400000" rotWithShape="0">
              <a:srgbClr val="000000">
                <a:alpha val="37999"/>
              </a:srgbClr>
            </a:outerShdw>
          </a:effectLst>
        </p:spPr>
        <p:txBody>
          <a:bodyPr vert="eaVert" wrap="none" anchor="ctr"/>
          <a:lstStyle/>
          <a:p>
            <a:pPr eaLnBrk="1" hangingPunct="1">
              <a:defRPr/>
            </a:pPr>
            <a:endParaRPr lang="zh-CN" altLang="en-US" b="1">
              <a:solidFill>
                <a:srgbClr val="FF0000"/>
              </a:solidFill>
              <a:latin typeface="+mn-lt"/>
              <a:ea typeface="+mn-ea"/>
            </a:endParaRPr>
          </a:p>
        </p:txBody>
      </p:sp>
      <p:sp>
        <p:nvSpPr>
          <p:cNvPr id="12" name="AutoShape 18"/>
          <p:cNvSpPr>
            <a:spLocks noChangeArrowheads="1"/>
          </p:cNvSpPr>
          <p:nvPr/>
        </p:nvSpPr>
        <p:spPr bwMode="auto">
          <a:xfrm>
            <a:off x="1703315" y="4355231"/>
            <a:ext cx="485775" cy="431800"/>
          </a:xfrm>
          <a:prstGeom prst="upArrow">
            <a:avLst>
              <a:gd name="adj1" fmla="val 39213"/>
              <a:gd name="adj2" fmla="val 42648"/>
            </a:avLst>
          </a:prstGeom>
          <a:gradFill rotWithShape="1">
            <a:gsLst>
              <a:gs pos="0">
                <a:srgbClr val="8FA4FF"/>
              </a:gs>
              <a:gs pos="35001">
                <a:srgbClr val="B1BFFF"/>
              </a:gs>
              <a:gs pos="100000">
                <a:srgbClr val="DFE5FF"/>
              </a:gs>
            </a:gsLst>
            <a:lin ang="16200000" scaled="1"/>
          </a:gradFill>
          <a:ln w="9525">
            <a:solidFill>
              <a:srgbClr val="2D5DD9"/>
            </a:solidFill>
            <a:miter lim="800000"/>
            <a:headEnd/>
            <a:tailEnd/>
          </a:ln>
          <a:effectLst>
            <a:outerShdw blurRad="63500" dist="20000" dir="5400000" rotWithShape="0">
              <a:srgbClr val="000000">
                <a:alpha val="37999"/>
              </a:srgbClr>
            </a:outerShdw>
          </a:effectLst>
        </p:spPr>
        <p:txBody>
          <a:bodyPr vert="eaVert" wrap="none" anchor="ctr"/>
          <a:lstStyle/>
          <a:p>
            <a:pPr eaLnBrk="1" hangingPunct="1">
              <a:defRPr/>
            </a:pPr>
            <a:endParaRPr lang="zh-CN" altLang="en-US" b="1">
              <a:solidFill>
                <a:srgbClr val="FF0000"/>
              </a:solidFill>
              <a:latin typeface="+mn-lt"/>
              <a:ea typeface="+mn-ea"/>
            </a:endParaRPr>
          </a:p>
        </p:txBody>
      </p:sp>
    </p:spTree>
    <p:extLst>
      <p:ext uri="{BB962C8B-B14F-4D97-AF65-F5344CB8AC3E}">
        <p14:creationId xmlns:p14="http://schemas.microsoft.com/office/powerpoint/2010/main" val="3528126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defTabSz="915988">
              <a:defRPr/>
            </a:pPr>
            <a:r>
              <a:rPr lang="en-US" altLang="zh-CN" dirty="0">
                <a:latin typeface="+mn-ea"/>
                <a:ea typeface="+mn-ea"/>
              </a:rPr>
              <a:t>OSI</a:t>
            </a:r>
            <a:r>
              <a:rPr lang="zh-CN" altLang="en-US" dirty="0">
                <a:latin typeface="+mn-ea"/>
                <a:ea typeface="+mn-ea"/>
              </a:rPr>
              <a:t>七层模型</a:t>
            </a:r>
            <a:endParaRPr lang="en-US" altLang="zh-CN" dirty="0">
              <a:latin typeface="+mn-ea"/>
              <a:ea typeface="+mn-ea"/>
            </a:endParaRPr>
          </a:p>
        </p:txBody>
      </p:sp>
      <p:sp>
        <p:nvSpPr>
          <p:cNvPr id="16387" name="Rectangle 3"/>
          <p:cNvSpPr>
            <a:spLocks noGrp="1" noChangeArrowheads="1"/>
          </p:cNvSpPr>
          <p:nvPr>
            <p:ph type="body" idx="1"/>
          </p:nvPr>
        </p:nvSpPr>
        <p:spPr>
          <a:xfrm>
            <a:off x="1611313" y="1457473"/>
            <a:ext cx="8534400" cy="1752600"/>
          </a:xfrm>
        </p:spPr>
        <p:txBody>
          <a:bodyPr/>
          <a:lstStyle/>
          <a:p>
            <a:pPr marL="285750" indent="-285750" defTabSz="915988">
              <a:defRPr/>
            </a:pPr>
            <a:r>
              <a:rPr lang="zh-CN" altLang="en-US" sz="2800" dirty="0">
                <a:latin typeface="+mn-ea"/>
              </a:rPr>
              <a:t>一个层只能与临近一层进行交互</a:t>
            </a:r>
            <a:endParaRPr lang="en-US" altLang="zh-CN" sz="2800" dirty="0">
              <a:latin typeface="+mn-ea"/>
            </a:endParaRPr>
          </a:p>
          <a:p>
            <a:pPr marL="635000" lvl="1" defTabSz="915988">
              <a:defRPr/>
            </a:pPr>
            <a:r>
              <a:rPr lang="zh-CN" altLang="en-US" sz="2400" dirty="0">
                <a:latin typeface="+mn-ea"/>
              </a:rPr>
              <a:t>否则称为跨层</a:t>
            </a:r>
            <a:r>
              <a:rPr lang="en-US" altLang="zh-CN" sz="2400" dirty="0">
                <a:latin typeface="+mn-ea"/>
              </a:rPr>
              <a:t>(cross-layer)</a:t>
            </a:r>
          </a:p>
          <a:p>
            <a:pPr marL="285750" indent="-285750" defTabSz="915988">
              <a:defRPr/>
            </a:pPr>
            <a:r>
              <a:rPr lang="zh-CN" altLang="en-US" sz="2800" dirty="0">
                <a:latin typeface="+mn-ea"/>
              </a:rPr>
              <a:t>每个层次可以在数据的前后追加本层附加的数据</a:t>
            </a:r>
            <a:endParaRPr lang="en-US" altLang="zh-CN" sz="2800" dirty="0">
              <a:latin typeface="+mn-ea"/>
            </a:endParaRPr>
          </a:p>
          <a:p>
            <a:pPr marL="285750" indent="-285750" defTabSz="915988">
              <a:defRPr/>
            </a:pPr>
            <a:endParaRPr lang="en-US" altLang="zh-CN" sz="2800" dirty="0">
              <a:latin typeface="+mn-ea"/>
            </a:endParaRPr>
          </a:p>
        </p:txBody>
      </p:sp>
      <p:grpSp>
        <p:nvGrpSpPr>
          <p:cNvPr id="135172" name="组合 65"/>
          <p:cNvGrpSpPr>
            <a:grpSpLocks/>
          </p:cNvGrpSpPr>
          <p:nvPr/>
        </p:nvGrpSpPr>
        <p:grpSpPr bwMode="auto">
          <a:xfrm>
            <a:off x="1487488" y="3440261"/>
            <a:ext cx="8229600" cy="3013075"/>
            <a:chOff x="304800" y="3082925"/>
            <a:chExt cx="8229600" cy="3013075"/>
          </a:xfrm>
        </p:grpSpPr>
        <p:sp>
          <p:nvSpPr>
            <p:cNvPr id="135174" name="Rectangle 4"/>
            <p:cNvSpPr>
              <a:spLocks noChangeArrowheads="1"/>
            </p:cNvSpPr>
            <p:nvPr/>
          </p:nvSpPr>
          <p:spPr bwMode="auto">
            <a:xfrm>
              <a:off x="1973742" y="3535363"/>
              <a:ext cx="1320800" cy="395287"/>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75" name="Rectangle 5"/>
            <p:cNvSpPr>
              <a:spLocks noChangeArrowheads="1"/>
            </p:cNvSpPr>
            <p:nvPr/>
          </p:nvSpPr>
          <p:spPr bwMode="auto">
            <a:xfrm>
              <a:off x="1981200" y="3914775"/>
              <a:ext cx="1322388" cy="395288"/>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76" name="Rectangle 6"/>
            <p:cNvSpPr>
              <a:spLocks noChangeArrowheads="1"/>
            </p:cNvSpPr>
            <p:nvPr/>
          </p:nvSpPr>
          <p:spPr bwMode="auto">
            <a:xfrm>
              <a:off x="1981200" y="4302125"/>
              <a:ext cx="1322388" cy="395288"/>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77" name="Rectangle 7"/>
            <p:cNvSpPr>
              <a:spLocks noChangeArrowheads="1"/>
            </p:cNvSpPr>
            <p:nvPr/>
          </p:nvSpPr>
          <p:spPr bwMode="auto">
            <a:xfrm>
              <a:off x="1973742" y="4697413"/>
              <a:ext cx="1320800" cy="396875"/>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78" name="Rectangle 8"/>
            <p:cNvSpPr>
              <a:spLocks noChangeArrowheads="1"/>
            </p:cNvSpPr>
            <p:nvPr/>
          </p:nvSpPr>
          <p:spPr bwMode="auto">
            <a:xfrm>
              <a:off x="1981200" y="5076825"/>
              <a:ext cx="1322388" cy="396875"/>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79" name="Rectangle 9"/>
            <p:cNvSpPr>
              <a:spLocks noChangeArrowheads="1"/>
            </p:cNvSpPr>
            <p:nvPr/>
          </p:nvSpPr>
          <p:spPr bwMode="auto">
            <a:xfrm>
              <a:off x="1981200" y="5465763"/>
              <a:ext cx="1322388" cy="395287"/>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80" name="Rectangle 10"/>
            <p:cNvSpPr>
              <a:spLocks noChangeArrowheads="1"/>
            </p:cNvSpPr>
            <p:nvPr/>
          </p:nvSpPr>
          <p:spPr bwMode="auto">
            <a:xfrm>
              <a:off x="5532438" y="3535363"/>
              <a:ext cx="1323975" cy="395287"/>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81" name="Rectangle 11"/>
            <p:cNvSpPr>
              <a:spLocks noChangeArrowheads="1"/>
            </p:cNvSpPr>
            <p:nvPr/>
          </p:nvSpPr>
          <p:spPr bwMode="auto">
            <a:xfrm>
              <a:off x="5530850" y="3914775"/>
              <a:ext cx="1322388" cy="395288"/>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82" name="Rectangle 12"/>
            <p:cNvSpPr>
              <a:spLocks noChangeArrowheads="1"/>
            </p:cNvSpPr>
            <p:nvPr/>
          </p:nvSpPr>
          <p:spPr bwMode="auto">
            <a:xfrm>
              <a:off x="5530850" y="4302125"/>
              <a:ext cx="1322388" cy="395288"/>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83" name="Rectangle 13"/>
            <p:cNvSpPr>
              <a:spLocks noChangeArrowheads="1"/>
            </p:cNvSpPr>
            <p:nvPr/>
          </p:nvSpPr>
          <p:spPr bwMode="auto">
            <a:xfrm>
              <a:off x="5532438" y="4697413"/>
              <a:ext cx="1323975" cy="396875"/>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84" name="Rectangle 14"/>
            <p:cNvSpPr>
              <a:spLocks noChangeArrowheads="1"/>
            </p:cNvSpPr>
            <p:nvPr/>
          </p:nvSpPr>
          <p:spPr bwMode="auto">
            <a:xfrm>
              <a:off x="5530850" y="5076825"/>
              <a:ext cx="1322388" cy="396875"/>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85" name="Rectangle 15"/>
            <p:cNvSpPr>
              <a:spLocks noChangeArrowheads="1"/>
            </p:cNvSpPr>
            <p:nvPr/>
          </p:nvSpPr>
          <p:spPr bwMode="auto">
            <a:xfrm>
              <a:off x="5530850" y="5465763"/>
              <a:ext cx="1322388" cy="395287"/>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86" name="Rectangle 16"/>
            <p:cNvSpPr>
              <a:spLocks noChangeArrowheads="1"/>
            </p:cNvSpPr>
            <p:nvPr/>
          </p:nvSpPr>
          <p:spPr bwMode="auto">
            <a:xfrm>
              <a:off x="1828800" y="5867400"/>
              <a:ext cx="5257800" cy="228600"/>
            </a:xfrm>
            <a:prstGeom prst="rect">
              <a:avLst/>
            </a:prstGeom>
            <a:solidFill>
              <a:srgbClr val="DDDDDD"/>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87" name="Rectangle 17"/>
            <p:cNvSpPr>
              <a:spLocks noChangeArrowheads="1"/>
            </p:cNvSpPr>
            <p:nvPr/>
          </p:nvSpPr>
          <p:spPr bwMode="auto">
            <a:xfrm>
              <a:off x="1973742" y="3143250"/>
              <a:ext cx="1320800" cy="395288"/>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88" name="Rectangle 18"/>
            <p:cNvSpPr>
              <a:spLocks noChangeArrowheads="1"/>
            </p:cNvSpPr>
            <p:nvPr/>
          </p:nvSpPr>
          <p:spPr bwMode="auto">
            <a:xfrm>
              <a:off x="5534025" y="3124200"/>
              <a:ext cx="1323975" cy="414338"/>
            </a:xfrm>
            <a:prstGeom prst="rect">
              <a:avLst/>
            </a:prstGeom>
            <a:solidFill>
              <a:srgbClr val="FFFFCC"/>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89" name="Text Box 19"/>
            <p:cNvSpPr txBox="1">
              <a:spLocks noChangeArrowheads="1"/>
            </p:cNvSpPr>
            <p:nvPr/>
          </p:nvSpPr>
          <p:spPr bwMode="auto">
            <a:xfrm>
              <a:off x="1123950" y="3097213"/>
              <a:ext cx="601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190" name="Rectangle 20"/>
            <p:cNvSpPr>
              <a:spLocks noChangeArrowheads="1"/>
            </p:cNvSpPr>
            <p:nvPr/>
          </p:nvSpPr>
          <p:spPr bwMode="auto">
            <a:xfrm>
              <a:off x="1200150" y="3108325"/>
              <a:ext cx="449263" cy="3016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91" name="Text Box 21"/>
            <p:cNvSpPr txBox="1">
              <a:spLocks noChangeArrowheads="1"/>
            </p:cNvSpPr>
            <p:nvPr/>
          </p:nvSpPr>
          <p:spPr bwMode="auto">
            <a:xfrm>
              <a:off x="1131888" y="3505200"/>
              <a:ext cx="601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192" name="Rectangle 22"/>
            <p:cNvSpPr>
              <a:spLocks noChangeArrowheads="1"/>
            </p:cNvSpPr>
            <p:nvPr/>
          </p:nvSpPr>
          <p:spPr bwMode="auto">
            <a:xfrm>
              <a:off x="1208088" y="3509963"/>
              <a:ext cx="449262" cy="3016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93" name="Rectangle 23"/>
            <p:cNvSpPr>
              <a:spLocks noChangeArrowheads="1"/>
            </p:cNvSpPr>
            <p:nvPr/>
          </p:nvSpPr>
          <p:spPr bwMode="auto">
            <a:xfrm>
              <a:off x="1069975" y="3505200"/>
              <a:ext cx="149225"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94" name="Text Box 24"/>
            <p:cNvSpPr txBox="1">
              <a:spLocks noChangeArrowheads="1"/>
            </p:cNvSpPr>
            <p:nvPr/>
          </p:nvSpPr>
          <p:spPr bwMode="auto">
            <a:xfrm>
              <a:off x="998538" y="3886200"/>
              <a:ext cx="601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195" name="Rectangle 25"/>
            <p:cNvSpPr>
              <a:spLocks noChangeArrowheads="1"/>
            </p:cNvSpPr>
            <p:nvPr/>
          </p:nvSpPr>
          <p:spPr bwMode="auto">
            <a:xfrm>
              <a:off x="1054100" y="3902075"/>
              <a:ext cx="592138" cy="3016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96" name="Rectangle 26"/>
            <p:cNvSpPr>
              <a:spLocks noChangeArrowheads="1"/>
            </p:cNvSpPr>
            <p:nvPr/>
          </p:nvSpPr>
          <p:spPr bwMode="auto">
            <a:xfrm>
              <a:off x="903288" y="3902075"/>
              <a:ext cx="150812"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97" name="Text Box 27"/>
            <p:cNvSpPr txBox="1">
              <a:spLocks noChangeArrowheads="1"/>
            </p:cNvSpPr>
            <p:nvPr/>
          </p:nvSpPr>
          <p:spPr bwMode="auto">
            <a:xfrm>
              <a:off x="977900" y="4267200"/>
              <a:ext cx="601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198" name="Rectangle 28"/>
            <p:cNvSpPr>
              <a:spLocks noChangeArrowheads="1"/>
            </p:cNvSpPr>
            <p:nvPr/>
          </p:nvSpPr>
          <p:spPr bwMode="auto">
            <a:xfrm>
              <a:off x="912813" y="4292600"/>
              <a:ext cx="742950" cy="2984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199" name="Rectangle 29"/>
            <p:cNvSpPr>
              <a:spLocks noChangeArrowheads="1"/>
            </p:cNvSpPr>
            <p:nvPr/>
          </p:nvSpPr>
          <p:spPr bwMode="auto">
            <a:xfrm>
              <a:off x="762000" y="4289425"/>
              <a:ext cx="149225"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00" name="Text Box 30"/>
            <p:cNvSpPr txBox="1">
              <a:spLocks noChangeArrowheads="1"/>
            </p:cNvSpPr>
            <p:nvPr/>
          </p:nvSpPr>
          <p:spPr bwMode="auto">
            <a:xfrm>
              <a:off x="998538" y="4708525"/>
              <a:ext cx="606236" cy="338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201" name="Rectangle 31"/>
            <p:cNvSpPr>
              <a:spLocks noChangeArrowheads="1"/>
            </p:cNvSpPr>
            <p:nvPr/>
          </p:nvSpPr>
          <p:spPr bwMode="auto">
            <a:xfrm>
              <a:off x="754063" y="4724400"/>
              <a:ext cx="892175" cy="3016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02" name="Rectangle 32"/>
            <p:cNvSpPr>
              <a:spLocks noChangeArrowheads="1"/>
            </p:cNvSpPr>
            <p:nvPr/>
          </p:nvSpPr>
          <p:spPr bwMode="auto">
            <a:xfrm>
              <a:off x="604838" y="4724400"/>
              <a:ext cx="149225"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03" name="Text Box 33"/>
            <p:cNvSpPr txBox="1">
              <a:spLocks noChangeArrowheads="1"/>
            </p:cNvSpPr>
            <p:nvPr/>
          </p:nvSpPr>
          <p:spPr bwMode="auto">
            <a:xfrm>
              <a:off x="998538" y="5105400"/>
              <a:ext cx="601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204" name="Rectangle 34"/>
            <p:cNvSpPr>
              <a:spLocks noChangeArrowheads="1"/>
            </p:cNvSpPr>
            <p:nvPr/>
          </p:nvSpPr>
          <p:spPr bwMode="auto">
            <a:xfrm>
              <a:off x="604838" y="5124450"/>
              <a:ext cx="1041400" cy="2984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05" name="Rectangle 35"/>
            <p:cNvSpPr>
              <a:spLocks noChangeArrowheads="1"/>
            </p:cNvSpPr>
            <p:nvPr/>
          </p:nvSpPr>
          <p:spPr bwMode="auto">
            <a:xfrm>
              <a:off x="454025" y="5121275"/>
              <a:ext cx="150813"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06" name="Text Box 36"/>
            <p:cNvSpPr txBox="1">
              <a:spLocks noChangeArrowheads="1"/>
            </p:cNvSpPr>
            <p:nvPr/>
          </p:nvSpPr>
          <p:spPr bwMode="auto">
            <a:xfrm>
              <a:off x="998538" y="5470525"/>
              <a:ext cx="606236" cy="338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207" name="Rectangle 37"/>
            <p:cNvSpPr>
              <a:spLocks noChangeArrowheads="1"/>
            </p:cNvSpPr>
            <p:nvPr/>
          </p:nvSpPr>
          <p:spPr bwMode="auto">
            <a:xfrm>
              <a:off x="454025" y="5489575"/>
              <a:ext cx="1192213" cy="3016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08" name="Rectangle 38"/>
            <p:cNvSpPr>
              <a:spLocks noChangeArrowheads="1"/>
            </p:cNvSpPr>
            <p:nvPr/>
          </p:nvSpPr>
          <p:spPr bwMode="auto">
            <a:xfrm>
              <a:off x="304800" y="5486400"/>
              <a:ext cx="149225"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09" name="Rectangle 39"/>
            <p:cNvSpPr>
              <a:spLocks noChangeArrowheads="1"/>
            </p:cNvSpPr>
            <p:nvPr/>
          </p:nvSpPr>
          <p:spPr bwMode="auto">
            <a:xfrm>
              <a:off x="1643063" y="5484813"/>
              <a:ext cx="100012"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10" name="Rectangle 61"/>
            <p:cNvSpPr>
              <a:spLocks noChangeArrowheads="1"/>
            </p:cNvSpPr>
            <p:nvPr/>
          </p:nvSpPr>
          <p:spPr bwMode="auto">
            <a:xfrm>
              <a:off x="3784600" y="4703763"/>
              <a:ext cx="1320800" cy="396875"/>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11" name="Rectangle 62"/>
            <p:cNvSpPr>
              <a:spLocks noChangeArrowheads="1"/>
            </p:cNvSpPr>
            <p:nvPr/>
          </p:nvSpPr>
          <p:spPr bwMode="auto">
            <a:xfrm>
              <a:off x="3781425" y="5083175"/>
              <a:ext cx="1322388" cy="396875"/>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12" name="Rectangle 63"/>
            <p:cNvSpPr>
              <a:spLocks noChangeArrowheads="1"/>
            </p:cNvSpPr>
            <p:nvPr/>
          </p:nvSpPr>
          <p:spPr bwMode="auto">
            <a:xfrm>
              <a:off x="3781425" y="5472113"/>
              <a:ext cx="1322388" cy="395287"/>
            </a:xfrm>
            <a:prstGeom prst="rect">
              <a:avLst/>
            </a:prstGeom>
            <a:solidFill>
              <a:srgbClr val="99CCFF"/>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13" name="Freeform 64"/>
            <p:cNvSpPr>
              <a:spLocks/>
            </p:cNvSpPr>
            <p:nvPr/>
          </p:nvSpPr>
          <p:spPr bwMode="auto">
            <a:xfrm>
              <a:off x="2590800" y="3276600"/>
              <a:ext cx="3733800" cy="2667000"/>
            </a:xfrm>
            <a:custGeom>
              <a:avLst/>
              <a:gdLst>
                <a:gd name="T0" fmla="*/ 0 w 2352"/>
                <a:gd name="T1" fmla="*/ 0 h 1968"/>
                <a:gd name="T2" fmla="*/ 0 w 2352"/>
                <a:gd name="T3" fmla="*/ 2147483646 h 1968"/>
                <a:gd name="T4" fmla="*/ 2147483646 w 2352"/>
                <a:gd name="T5" fmla="*/ 2147483646 h 1968"/>
                <a:gd name="T6" fmla="*/ 2147483646 w 2352"/>
                <a:gd name="T7" fmla="*/ 2147483646 h 1968"/>
                <a:gd name="T8" fmla="*/ 2147483646 w 2352"/>
                <a:gd name="T9" fmla="*/ 2147483646 h 1968"/>
                <a:gd name="T10" fmla="*/ 2147483646 w 2352"/>
                <a:gd name="T11" fmla="*/ 2147483646 h 1968"/>
                <a:gd name="T12" fmla="*/ 2147483646 w 2352"/>
                <a:gd name="T13" fmla="*/ 2147483646 h 1968"/>
                <a:gd name="T14" fmla="*/ 2147483646 w 2352"/>
                <a:gd name="T15" fmla="*/ 2147483646 h 1968"/>
                <a:gd name="T16" fmla="*/ 2147483646 w 2352"/>
                <a:gd name="T17" fmla="*/ 2147483646 h 1968"/>
                <a:gd name="T18" fmla="*/ 2147483646 w 2352"/>
                <a:gd name="T19" fmla="*/ 0 h 19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52"/>
                <a:gd name="T31" fmla="*/ 0 h 1968"/>
                <a:gd name="T32" fmla="*/ 2352 w 2352"/>
                <a:gd name="T33" fmla="*/ 1968 h 19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52" h="1968">
                  <a:moveTo>
                    <a:pt x="0" y="0"/>
                  </a:moveTo>
                  <a:lnTo>
                    <a:pt x="0" y="1824"/>
                  </a:lnTo>
                  <a:lnTo>
                    <a:pt x="96" y="1968"/>
                  </a:lnTo>
                  <a:lnTo>
                    <a:pt x="864" y="1968"/>
                  </a:lnTo>
                  <a:lnTo>
                    <a:pt x="864" y="1200"/>
                  </a:lnTo>
                  <a:lnTo>
                    <a:pt x="1488" y="1200"/>
                  </a:lnTo>
                  <a:lnTo>
                    <a:pt x="1488" y="1968"/>
                  </a:lnTo>
                  <a:lnTo>
                    <a:pt x="2256" y="1968"/>
                  </a:lnTo>
                  <a:lnTo>
                    <a:pt x="2352" y="1824"/>
                  </a:lnTo>
                  <a:lnTo>
                    <a:pt x="2352" y="0"/>
                  </a:lnTo>
                </a:path>
              </a:pathLst>
            </a:custGeom>
            <a:noFill/>
            <a:ln w="50800">
              <a:solidFill>
                <a:schemeClr val="accent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135214" name="Text Box 65"/>
            <p:cNvSpPr txBox="1">
              <a:spLocks noChangeArrowheads="1"/>
            </p:cNvSpPr>
            <p:nvPr/>
          </p:nvSpPr>
          <p:spPr bwMode="auto">
            <a:xfrm>
              <a:off x="7915275" y="3082925"/>
              <a:ext cx="601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215" name="Rectangle 66"/>
            <p:cNvSpPr>
              <a:spLocks noChangeArrowheads="1"/>
            </p:cNvSpPr>
            <p:nvPr/>
          </p:nvSpPr>
          <p:spPr bwMode="auto">
            <a:xfrm>
              <a:off x="7991475" y="3094038"/>
              <a:ext cx="449263" cy="3016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16" name="Text Box 67"/>
            <p:cNvSpPr txBox="1">
              <a:spLocks noChangeArrowheads="1"/>
            </p:cNvSpPr>
            <p:nvPr/>
          </p:nvSpPr>
          <p:spPr bwMode="auto">
            <a:xfrm>
              <a:off x="7923213" y="3490913"/>
              <a:ext cx="601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217" name="Rectangle 68"/>
            <p:cNvSpPr>
              <a:spLocks noChangeArrowheads="1"/>
            </p:cNvSpPr>
            <p:nvPr/>
          </p:nvSpPr>
          <p:spPr bwMode="auto">
            <a:xfrm>
              <a:off x="7999413" y="3495675"/>
              <a:ext cx="449262" cy="3016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18" name="Rectangle 69"/>
            <p:cNvSpPr>
              <a:spLocks noChangeArrowheads="1"/>
            </p:cNvSpPr>
            <p:nvPr/>
          </p:nvSpPr>
          <p:spPr bwMode="auto">
            <a:xfrm>
              <a:off x="7861300" y="3490913"/>
              <a:ext cx="149225"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19" name="Text Box 70"/>
            <p:cNvSpPr txBox="1">
              <a:spLocks noChangeArrowheads="1"/>
            </p:cNvSpPr>
            <p:nvPr/>
          </p:nvSpPr>
          <p:spPr bwMode="auto">
            <a:xfrm>
              <a:off x="7789863" y="3871913"/>
              <a:ext cx="601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220" name="Rectangle 71"/>
            <p:cNvSpPr>
              <a:spLocks noChangeArrowheads="1"/>
            </p:cNvSpPr>
            <p:nvPr/>
          </p:nvSpPr>
          <p:spPr bwMode="auto">
            <a:xfrm>
              <a:off x="7845425" y="3887788"/>
              <a:ext cx="592138" cy="3016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21" name="Rectangle 72"/>
            <p:cNvSpPr>
              <a:spLocks noChangeArrowheads="1"/>
            </p:cNvSpPr>
            <p:nvPr/>
          </p:nvSpPr>
          <p:spPr bwMode="auto">
            <a:xfrm>
              <a:off x="7694613" y="3887788"/>
              <a:ext cx="150812"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22" name="Text Box 73"/>
            <p:cNvSpPr txBox="1">
              <a:spLocks noChangeArrowheads="1"/>
            </p:cNvSpPr>
            <p:nvPr/>
          </p:nvSpPr>
          <p:spPr bwMode="auto">
            <a:xfrm>
              <a:off x="7769225" y="4252913"/>
              <a:ext cx="601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223" name="Rectangle 74"/>
            <p:cNvSpPr>
              <a:spLocks noChangeArrowheads="1"/>
            </p:cNvSpPr>
            <p:nvPr/>
          </p:nvSpPr>
          <p:spPr bwMode="auto">
            <a:xfrm>
              <a:off x="7704138" y="4278313"/>
              <a:ext cx="742950" cy="2984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24" name="Rectangle 75"/>
            <p:cNvSpPr>
              <a:spLocks noChangeArrowheads="1"/>
            </p:cNvSpPr>
            <p:nvPr/>
          </p:nvSpPr>
          <p:spPr bwMode="auto">
            <a:xfrm>
              <a:off x="7553325" y="4275138"/>
              <a:ext cx="149225"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25" name="Text Box 76"/>
            <p:cNvSpPr txBox="1">
              <a:spLocks noChangeArrowheads="1"/>
            </p:cNvSpPr>
            <p:nvPr/>
          </p:nvSpPr>
          <p:spPr bwMode="auto">
            <a:xfrm>
              <a:off x="7789863" y="4694238"/>
              <a:ext cx="606236" cy="338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226" name="Rectangle 77"/>
            <p:cNvSpPr>
              <a:spLocks noChangeArrowheads="1"/>
            </p:cNvSpPr>
            <p:nvPr/>
          </p:nvSpPr>
          <p:spPr bwMode="auto">
            <a:xfrm>
              <a:off x="7545388" y="4710113"/>
              <a:ext cx="892175" cy="3016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27" name="Rectangle 78"/>
            <p:cNvSpPr>
              <a:spLocks noChangeArrowheads="1"/>
            </p:cNvSpPr>
            <p:nvPr/>
          </p:nvSpPr>
          <p:spPr bwMode="auto">
            <a:xfrm>
              <a:off x="7396163" y="4710113"/>
              <a:ext cx="149225"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28" name="Text Box 79"/>
            <p:cNvSpPr txBox="1">
              <a:spLocks noChangeArrowheads="1"/>
            </p:cNvSpPr>
            <p:nvPr/>
          </p:nvSpPr>
          <p:spPr bwMode="auto">
            <a:xfrm>
              <a:off x="7789863" y="5091113"/>
              <a:ext cx="601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229" name="Rectangle 80"/>
            <p:cNvSpPr>
              <a:spLocks noChangeArrowheads="1"/>
            </p:cNvSpPr>
            <p:nvPr/>
          </p:nvSpPr>
          <p:spPr bwMode="auto">
            <a:xfrm>
              <a:off x="7396163" y="5110163"/>
              <a:ext cx="1041400" cy="2984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30" name="Rectangle 81"/>
            <p:cNvSpPr>
              <a:spLocks noChangeArrowheads="1"/>
            </p:cNvSpPr>
            <p:nvPr/>
          </p:nvSpPr>
          <p:spPr bwMode="auto">
            <a:xfrm>
              <a:off x="7245350" y="5106988"/>
              <a:ext cx="150813"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31" name="Text Box 82"/>
            <p:cNvSpPr txBox="1">
              <a:spLocks noChangeArrowheads="1"/>
            </p:cNvSpPr>
            <p:nvPr/>
          </p:nvSpPr>
          <p:spPr bwMode="auto">
            <a:xfrm>
              <a:off x="7789863" y="5456238"/>
              <a:ext cx="606236" cy="338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data</a:t>
              </a:r>
            </a:p>
          </p:txBody>
        </p:sp>
        <p:sp>
          <p:nvSpPr>
            <p:cNvPr id="135232" name="Rectangle 83"/>
            <p:cNvSpPr>
              <a:spLocks noChangeArrowheads="1"/>
            </p:cNvSpPr>
            <p:nvPr/>
          </p:nvSpPr>
          <p:spPr bwMode="auto">
            <a:xfrm>
              <a:off x="7245350" y="5475288"/>
              <a:ext cx="1192213" cy="3016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33" name="Rectangle 84"/>
            <p:cNvSpPr>
              <a:spLocks noChangeArrowheads="1"/>
            </p:cNvSpPr>
            <p:nvPr/>
          </p:nvSpPr>
          <p:spPr bwMode="auto">
            <a:xfrm>
              <a:off x="7096125" y="5472113"/>
              <a:ext cx="149225"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5234" name="Rectangle 85"/>
            <p:cNvSpPr>
              <a:spLocks noChangeArrowheads="1"/>
            </p:cNvSpPr>
            <p:nvPr/>
          </p:nvSpPr>
          <p:spPr bwMode="auto">
            <a:xfrm>
              <a:off x="8434388" y="5470525"/>
              <a:ext cx="100012" cy="304800"/>
            </a:xfrm>
            <a:prstGeom prst="rect">
              <a:avLst/>
            </a:prstGeom>
            <a:solidFill>
              <a:srgbClr val="FF66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35173" name="灯片编号占位符 6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a:latin typeface="Arial" panose="020B0604020202020204" pitchFamily="34" charset="0"/>
                <a:ea typeface="宋体" panose="02010600030101010101" pitchFamily="2" charset="-122"/>
              </a:rPr>
              <a:t>-</a:t>
            </a:r>
            <a:fld id="{1B244AE7-890F-4E64-8E78-35CDD0065721}" type="slidenum">
              <a:rPr kumimoji="0" lang="en-US" altLang="zh-CN" sz="1400">
                <a:latin typeface="Arial" panose="020B0604020202020204" pitchFamily="34" charset="0"/>
                <a:ea typeface="宋体" panose="02010600030101010101" pitchFamily="2" charset="-122"/>
              </a:rPr>
              <a:pPr>
                <a:spcBef>
                  <a:spcPct val="0"/>
                </a:spcBef>
                <a:buClrTx/>
                <a:buSzTx/>
                <a:buFontTx/>
                <a:buNone/>
              </a:pPr>
              <a:t>99</a:t>
            </a:fld>
            <a:r>
              <a:rPr kumimoji="0" lang="en-US" altLang="zh-CN" sz="100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3458779630"/>
      </p:ext>
    </p:extLst>
  </p:cSld>
  <p:clrMapOvr>
    <a:masterClrMapping/>
  </p:clrMapOvr>
</p:sld>
</file>

<file path=ppt/theme/theme1.xml><?xml version="1.0" encoding="utf-8"?>
<a:theme xmlns:a="http://schemas.openxmlformats.org/drawingml/2006/main" name="ITEC">
  <a:themeElements>
    <a:clrScheme name="ITEC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ITEC">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charset="0"/>
          <a:buNone/>
          <a:tabLst/>
          <a:defRPr kumimoji="0" lang="zh-CN" sz="4800" b="0" i="0" u="none" strike="noStrike" cap="none" normalizeH="0" baseline="0" smtClean="0">
            <a:ln>
              <a:noFill/>
            </a:ln>
            <a:solidFill>
              <a:schemeClr val="tx1"/>
            </a:solidFill>
            <a:effectLst/>
            <a:latin typeface="Arial" charset="0"/>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charset="0"/>
          <a:buNone/>
          <a:tabLst/>
          <a:defRPr kumimoji="0" lang="zh-CN" sz="4800" b="0" i="0" u="none" strike="noStrike" cap="none" normalizeH="0" baseline="0" smtClean="0">
            <a:ln>
              <a:noFill/>
            </a:ln>
            <a:solidFill>
              <a:schemeClr val="tx1"/>
            </a:solidFill>
            <a:effectLst/>
            <a:latin typeface="Arial" charset="0"/>
            <a:ea typeface="微软雅黑" pitchFamily="34" charset="-122"/>
          </a:defRPr>
        </a:defPPr>
      </a:lstStyle>
    </a:lnDef>
  </a:objectDefaults>
  <a:extraClrSchemeLst>
    <a:extraClrScheme>
      <a:clrScheme name="ITEC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ITEC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ITEC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ITEC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ITEC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ITEC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ITEC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ITEC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ITEC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ITEC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ITEC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ITEC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charset="0"/>
          <a:buNone/>
          <a:tabLst/>
          <a:defRPr kumimoji="0" lang="zh-CN" sz="4800" b="0" i="0" u="none" strike="noStrike" cap="none" normalizeH="0" baseline="0" smtClean="0">
            <a:ln>
              <a:noFill/>
            </a:ln>
            <a:solidFill>
              <a:schemeClr val="tx1"/>
            </a:solidFill>
            <a:effectLst/>
            <a:latin typeface="Arial" charset="0"/>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charset="0"/>
          <a:buNone/>
          <a:tabLst/>
          <a:defRPr kumimoji="0" lang="zh-CN" sz="4800" b="0" i="0" u="none" strike="noStrike" cap="none" normalizeH="0" baseline="0" smtClean="0">
            <a:ln>
              <a:noFill/>
            </a:ln>
            <a:solidFill>
              <a:schemeClr val="tx1"/>
            </a:solidFill>
            <a:effectLst/>
            <a:latin typeface="Arial" charset="0"/>
            <a:ea typeface="微软雅黑" pitchFamily="34"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ITEC</Template>
  <TotalTime>3156</TotalTime>
  <Pages>0</Pages>
  <Words>12698</Words>
  <Characters>0</Characters>
  <Application>Microsoft Office PowerPoint</Application>
  <DocSecurity>0</DocSecurity>
  <PresentationFormat>宽屏</PresentationFormat>
  <Lines>0</Lines>
  <Paragraphs>2783</Paragraphs>
  <Slides>183</Slides>
  <Notes>57</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4</vt:i4>
      </vt:variant>
      <vt:variant>
        <vt:lpstr>幻灯片标题</vt:lpstr>
      </vt:variant>
      <vt:variant>
        <vt:i4>183</vt:i4>
      </vt:variant>
    </vt:vector>
  </HeadingPairs>
  <TitlesOfParts>
    <vt:vector size="206" baseType="lpstr">
      <vt:lpstr>Myriad Roman</vt:lpstr>
      <vt:lpstr>PMingLiU</vt:lpstr>
      <vt:lpstr>ZapfDingbats</vt:lpstr>
      <vt:lpstr>黑体</vt:lpstr>
      <vt:lpstr>华文楷体</vt:lpstr>
      <vt:lpstr>华文隶书</vt:lpstr>
      <vt:lpstr>华文中宋</vt:lpstr>
      <vt:lpstr>宋体</vt:lpstr>
      <vt:lpstr>微软雅黑</vt:lpstr>
      <vt:lpstr>Arial</vt:lpstr>
      <vt:lpstr>Arial Rounded MT Bold</vt:lpstr>
      <vt:lpstr>Calibri</vt:lpstr>
      <vt:lpstr>Comic Sans MS</vt:lpstr>
      <vt:lpstr>Gill Sans MT</vt:lpstr>
      <vt:lpstr>Tahoma</vt:lpstr>
      <vt:lpstr>Times New Roman</vt:lpstr>
      <vt:lpstr>Wingdings</vt:lpstr>
      <vt:lpstr>ITEC</vt:lpstr>
      <vt:lpstr>Pixel</vt:lpstr>
      <vt:lpstr>Clip</vt:lpstr>
      <vt:lpstr>Visio.Drawing.6</vt:lpstr>
      <vt:lpstr>Visio.Drawing.4</vt:lpstr>
      <vt:lpstr>VISIO</vt:lpstr>
      <vt:lpstr> 计算机网络基础</vt:lpstr>
      <vt:lpstr>学习目标</vt:lpstr>
      <vt:lpstr>提纲</vt:lpstr>
      <vt:lpstr>什么是网络？</vt:lpstr>
      <vt:lpstr>什么是互联网： 系统观点</vt:lpstr>
      <vt:lpstr>“有趣”的互联网应用</vt:lpstr>
      <vt:lpstr>什么是互联网：系统观点</vt:lpstr>
      <vt:lpstr>什么是协议？</vt:lpstr>
      <vt:lpstr>什么是协议？</vt:lpstr>
      <vt:lpstr>什么是互联网： 服务观点</vt:lpstr>
      <vt:lpstr>互联网的通信服务模式</vt:lpstr>
      <vt:lpstr>客户机/服务器模式</vt:lpstr>
      <vt:lpstr>P2P服务模式</vt:lpstr>
      <vt:lpstr>计算机网络  vs 其他通信系统</vt:lpstr>
      <vt:lpstr>PowerPoint 演示文稿</vt:lpstr>
      <vt:lpstr>网络组件</vt:lpstr>
      <vt:lpstr>网络设计</vt:lpstr>
      <vt:lpstr>系统方法 (Conceive-Design-Implement-Operate)</vt:lpstr>
      <vt:lpstr>第1章的内容组织</vt:lpstr>
      <vt:lpstr>网络设计的驱动力（一）</vt:lpstr>
      <vt:lpstr>网络设计的驱动力（二）</vt:lpstr>
      <vt:lpstr>PowerPoint 演示文稿</vt:lpstr>
      <vt:lpstr>概述</vt:lpstr>
      <vt:lpstr>设计需求</vt:lpstr>
      <vt:lpstr>连通性</vt:lpstr>
      <vt:lpstr>连通性</vt:lpstr>
      <vt:lpstr>连通性</vt:lpstr>
      <vt:lpstr>连通性</vt:lpstr>
      <vt:lpstr>小结:连通性</vt:lpstr>
      <vt:lpstr>可扩展的连通性</vt:lpstr>
      <vt:lpstr>可扩展的连通性</vt:lpstr>
      <vt:lpstr>设计需求</vt:lpstr>
      <vt:lpstr>高性价比的资源共享</vt:lpstr>
      <vt:lpstr>交换网络和复用技术</vt:lpstr>
      <vt:lpstr>通信网络的分类</vt:lpstr>
      <vt:lpstr>交换网络的技术实现</vt:lpstr>
      <vt:lpstr>电路交换</vt:lpstr>
      <vt:lpstr>电路交换</vt:lpstr>
      <vt:lpstr>电路交换: 时序图</vt:lpstr>
      <vt:lpstr>电路交换: 中间节点</vt:lpstr>
      <vt:lpstr>电路交换</vt:lpstr>
      <vt:lpstr>电路交换：多路复用</vt:lpstr>
      <vt:lpstr>案例分析</vt:lpstr>
      <vt:lpstr>电路交换的优点</vt:lpstr>
      <vt:lpstr>电路交换的缺点</vt:lpstr>
      <vt:lpstr>分组交换</vt:lpstr>
      <vt:lpstr>分组交换网络</vt:lpstr>
      <vt:lpstr>分组交换的原理（一）</vt:lpstr>
      <vt:lpstr>分组交换的原理（二）</vt:lpstr>
      <vt:lpstr>分组交换: 中间结点</vt:lpstr>
      <vt:lpstr>分组交换的原理（三）</vt:lpstr>
      <vt:lpstr>分组交换: 时序图</vt:lpstr>
      <vt:lpstr>分组交换：存储转发</vt:lpstr>
      <vt:lpstr>分组交换: 排队时延, 丢包</vt:lpstr>
      <vt:lpstr>分组交换的优势</vt:lpstr>
      <vt:lpstr>分组交换的缺点</vt:lpstr>
      <vt:lpstr>分组交换：统计复用</vt:lpstr>
      <vt:lpstr>电路交换  vs 分组交换 </vt:lpstr>
      <vt:lpstr>三种交换的比较 </vt:lpstr>
      <vt:lpstr>分组交换 vs 电路交换</vt:lpstr>
      <vt:lpstr>高性价比的资源共享：小结</vt:lpstr>
      <vt:lpstr>设计需求</vt:lpstr>
      <vt:lpstr>支持通用服务</vt:lpstr>
      <vt:lpstr>通用服务</vt:lpstr>
      <vt:lpstr>通用服务</vt:lpstr>
      <vt:lpstr>支持通用服务</vt:lpstr>
      <vt:lpstr>小结: 支持通用服务</vt:lpstr>
      <vt:lpstr>设计需求</vt:lpstr>
      <vt:lpstr>可管理性</vt:lpstr>
      <vt:lpstr>小结: 设计需求,总结关键性问题</vt:lpstr>
      <vt:lpstr>PowerPoint 演示文稿</vt:lpstr>
      <vt:lpstr>PowerPoint 演示文稿</vt:lpstr>
      <vt:lpstr>提纲</vt:lpstr>
      <vt:lpstr>网络体系结构</vt:lpstr>
      <vt:lpstr>网络体系结构</vt:lpstr>
      <vt:lpstr>模块化设计方法</vt:lpstr>
      <vt:lpstr>为何需要分层？</vt:lpstr>
      <vt:lpstr>为何需要分层？</vt:lpstr>
      <vt:lpstr>分层的架构设计方法</vt:lpstr>
      <vt:lpstr>分层结构中的一些基本概念 </vt:lpstr>
      <vt:lpstr>分层结构中的一些基本概念 </vt:lpstr>
      <vt:lpstr>分层结构中的一些基本概念</vt:lpstr>
      <vt:lpstr>分层结构中的一些基本概念</vt:lpstr>
      <vt:lpstr>案例：一个分层的网络</vt:lpstr>
      <vt:lpstr>两个计算机交换文件 </vt:lpstr>
      <vt:lpstr>再设计一个通信服务模块 </vt:lpstr>
      <vt:lpstr>再设计一个网络接入模块 </vt:lpstr>
      <vt:lpstr>案例：一个分层的网络</vt:lpstr>
      <vt:lpstr>分层的协议图</vt:lpstr>
      <vt:lpstr>解决方案1. 封装(Encapsulation)</vt:lpstr>
      <vt:lpstr>解决方案1. 封装</vt:lpstr>
      <vt:lpstr>解决方案2. 复用与解复用</vt:lpstr>
      <vt:lpstr>解决方案2. 复用与解复用</vt:lpstr>
      <vt:lpstr>复用与解复用</vt:lpstr>
      <vt:lpstr>分层的设计方法：小结</vt:lpstr>
      <vt:lpstr>OSI 体系结构</vt:lpstr>
      <vt:lpstr>OSI七层模型</vt:lpstr>
      <vt:lpstr>OSI七层模型各层功能定义</vt:lpstr>
      <vt:lpstr>OSI七层模型</vt:lpstr>
      <vt:lpstr>OSI模型的应用</vt:lpstr>
      <vt:lpstr>网络体系架构的五层模型</vt:lpstr>
      <vt:lpstr>案例: 计算机 1 向计算机 2 发送数据 </vt:lpstr>
      <vt:lpstr>案例:计算机 1 向计算机 2 发送数据</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案例:计算机 1 向计算机 2 发送数据 </vt:lpstr>
      <vt:lpstr>Demo</vt:lpstr>
      <vt:lpstr>提纲</vt:lpstr>
      <vt:lpstr>互联网体系结构</vt:lpstr>
      <vt:lpstr>互联网体系结构</vt:lpstr>
      <vt:lpstr>互联网协议栈</vt:lpstr>
      <vt:lpstr>互联网体系结构的特点</vt:lpstr>
      <vt:lpstr>OSI模型 vs. 互联网体系结构</vt:lpstr>
      <vt:lpstr>小结: 互联网设计原则 (I)</vt:lpstr>
      <vt:lpstr>小结: 互联网设计原则 (II)</vt:lpstr>
      <vt:lpstr>提纲</vt:lpstr>
      <vt:lpstr>链路带宽</vt:lpstr>
      <vt:lpstr>丢包和时延是如何发生的?</vt:lpstr>
      <vt:lpstr>Demo</vt:lpstr>
      <vt:lpstr>分组交换网中时延的四个来源</vt:lpstr>
      <vt:lpstr>分组交换中的时延</vt:lpstr>
      <vt:lpstr>网络性能：端到端时延</vt:lpstr>
      <vt:lpstr>时延与带宽：车队比喻</vt:lpstr>
      <vt:lpstr>时延与带宽：车队比喻</vt:lpstr>
      <vt:lpstr>Demo</vt:lpstr>
      <vt:lpstr>时延带宽积</vt:lpstr>
      <vt:lpstr>网络性能: 吞吐量</vt:lpstr>
      <vt:lpstr>吞吐量 (2)</vt:lpstr>
      <vt:lpstr>吞吐量: 网络场景</vt:lpstr>
      <vt:lpstr>应用性能需求</vt:lpstr>
      <vt:lpstr>应用性能需求</vt:lpstr>
      <vt:lpstr>提纲</vt:lpstr>
      <vt:lpstr>套接字编程</vt:lpstr>
      <vt:lpstr>套接字编程</vt:lpstr>
      <vt:lpstr>套接字编程</vt:lpstr>
      <vt:lpstr>TCP套接字编程</vt:lpstr>
      <vt:lpstr>TCP套接字编程</vt:lpstr>
      <vt:lpstr>示例: C客户端 (TCP)</vt:lpstr>
      <vt:lpstr>示例: C客户端 (TCP)</vt:lpstr>
      <vt:lpstr>示例: C服务器(TCP)</vt:lpstr>
      <vt:lpstr>示例: C服务器(TCP)</vt:lpstr>
      <vt:lpstr>提纲</vt:lpstr>
      <vt:lpstr>互联网的成长！</vt:lpstr>
      <vt:lpstr>互联网时间线</vt:lpstr>
      <vt:lpstr>成熟的网络协议</vt:lpstr>
      <vt:lpstr>互联网简史</vt:lpstr>
      <vt:lpstr>互联网简史</vt:lpstr>
      <vt:lpstr>互联网简史（70s年代）</vt:lpstr>
      <vt:lpstr>互联网简史</vt:lpstr>
      <vt:lpstr>互联网简史</vt:lpstr>
      <vt:lpstr>互联网简史（90s年代）</vt:lpstr>
      <vt:lpstr>互联网简史</vt:lpstr>
      <vt:lpstr>PowerPoint 演示文稿</vt:lpstr>
      <vt:lpstr>互联网拓扑</vt:lpstr>
      <vt:lpstr>Google数据中心</vt:lpstr>
      <vt:lpstr>Google数据中心</vt:lpstr>
      <vt:lpstr>中国互联网</vt:lpstr>
      <vt:lpstr>中国互联网</vt:lpstr>
      <vt:lpstr>提纲</vt:lpstr>
      <vt:lpstr>需求分析</vt:lpstr>
      <vt:lpstr>系统设计 </vt:lpstr>
      <vt:lpstr>课程内容的组织</vt:lpstr>
      <vt:lpstr>课程内容的组织</vt:lpstr>
      <vt:lpstr>课程内容的组织</vt:lpstr>
      <vt:lpstr>课程内容的组织</vt:lpstr>
      <vt:lpstr>课程内容的组织</vt:lpstr>
      <vt:lpstr>挑战: 关于本课程的学习</vt:lpstr>
      <vt:lpstr>谢谢！</vt:lpstr>
      <vt:lpstr>参考资料</vt:lpstr>
    </vt:vector>
  </TitlesOfParts>
  <Manager/>
  <Company>itec</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Information Technology</dc:title>
  <dc:subject/>
  <dc:creator>Xiaojun</dc:creator>
  <cp:keywords/>
  <dc:description/>
  <cp:lastModifiedBy>wu yesai</cp:lastModifiedBy>
  <cp:revision>261</cp:revision>
  <dcterms:created xsi:type="dcterms:W3CDTF">2011-11-18T02:23:40Z</dcterms:created>
  <dcterms:modified xsi:type="dcterms:W3CDTF">2020-10-01T15:28:00Z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2052-9.1.0.3935</vt:lpwstr>
  </property>
</Properties>
</file>